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jpg" ContentType="image/jp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  <p:sldId id="386" r:id="rId132"/>
    <p:sldId id="387" r:id="rId133"/>
    <p:sldId id="388" r:id="rId134"/>
    <p:sldId id="389" r:id="rId135"/>
  </p:sldIdLst>
  <p:sldSz cx="20002500" cy="20104100"/>
  <p:notesSz cx="20002500" cy="201041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29" d="100"/>
          <a:sy n="29" d="100"/>
        </p:scale>
        <p:origin x="-416" y="-11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00" Type="http://schemas.openxmlformats.org/officeDocument/2006/relationships/slide" Target="slides/slide99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printerSettings" Target="printerSettings/printerSettings1.bin"/><Relationship Id="rId137" Type="http://schemas.openxmlformats.org/officeDocument/2006/relationships/presProps" Target="presProps.xml"/><Relationship Id="rId138" Type="http://schemas.openxmlformats.org/officeDocument/2006/relationships/viewProps" Target="viewProps.xml"/><Relationship Id="rId13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14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582930" y="3118104"/>
            <a:ext cx="6606540" cy="21122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165860" y="5632704"/>
            <a:ext cx="5440680" cy="2514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10/10/19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700" b="0" i="0">
                <a:solidFill>
                  <a:srgbClr val="21212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10/10/19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700" b="0" i="0">
                <a:solidFill>
                  <a:srgbClr val="21212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388620" y="2313432"/>
            <a:ext cx="3380994" cy="66385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002786" y="2313432"/>
            <a:ext cx="3380994" cy="66385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10/10/19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700" b="0" i="0">
                <a:solidFill>
                  <a:srgbClr val="21212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10/10/19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10/10/19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98491" y="1503296"/>
            <a:ext cx="6975416" cy="4425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700" b="0" i="0">
                <a:solidFill>
                  <a:srgbClr val="21212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88620" y="2313432"/>
            <a:ext cx="6995160" cy="66385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642616" y="9354312"/>
            <a:ext cx="2487168" cy="5029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88620" y="9354312"/>
            <a:ext cx="1787652" cy="5029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10/10/19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596128" y="9354312"/>
            <a:ext cx="1787652" cy="5029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jpg"/><Relationship Id="rId3" Type="http://schemas.openxmlformats.org/officeDocument/2006/relationships/hyperlink" Target="mailto:sarosenthal@venable.com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7.jpg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8.jpg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9.jpg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0.jpg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png"/><Relationship Id="rId3" Type="http://schemas.openxmlformats.org/officeDocument/2006/relationships/hyperlink" Target="mailto:matthew.barge@21cpsolutions.com" TargetMode="Externa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jp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12.png"/><Relationship Id="rId9" Type="http://schemas.openxmlformats.org/officeDocument/2006/relationships/image" Target="../media/image13.jpg"/><Relationship Id="rId10" Type="http://schemas.openxmlformats.org/officeDocument/2006/relationships/image" Target="../media/image14.png"/><Relationship Id="rId11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20.png"/><Relationship Id="rId8" Type="http://schemas.openxmlformats.org/officeDocument/2006/relationships/image" Target="../media/image21.png"/><Relationship Id="rId9" Type="http://schemas.openxmlformats.org/officeDocument/2006/relationships/image" Target="../media/image22.png"/><Relationship Id="rId10" Type="http://schemas.openxmlformats.org/officeDocument/2006/relationships/image" Target="../media/image23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png"/></Relationships>
</file>

<file path=ppt/slides/_rels/slide3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1.png"/><Relationship Id="rId12" Type="http://schemas.openxmlformats.org/officeDocument/2006/relationships/image" Target="../media/image32.png"/><Relationship Id="rId13" Type="http://schemas.openxmlformats.org/officeDocument/2006/relationships/image" Target="../media/image33.png"/><Relationship Id="rId14" Type="http://schemas.openxmlformats.org/officeDocument/2006/relationships/image" Target="../media/image34.png"/><Relationship Id="rId15" Type="http://schemas.openxmlformats.org/officeDocument/2006/relationships/image" Target="../media/image35.png"/><Relationship Id="rId16" Type="http://schemas.openxmlformats.org/officeDocument/2006/relationships/image" Target="../media/image36.png"/><Relationship Id="rId17" Type="http://schemas.openxmlformats.org/officeDocument/2006/relationships/image" Target="../media/image37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png"/><Relationship Id="rId3" Type="http://schemas.openxmlformats.org/officeDocument/2006/relationships/image" Target="../media/image22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7" Type="http://schemas.openxmlformats.org/officeDocument/2006/relationships/image" Target="../media/image27.png"/><Relationship Id="rId8" Type="http://schemas.openxmlformats.org/officeDocument/2006/relationships/image" Target="../media/image28.png"/><Relationship Id="rId9" Type="http://schemas.openxmlformats.org/officeDocument/2006/relationships/image" Target="../media/image29.png"/><Relationship Id="rId10" Type="http://schemas.openxmlformats.org/officeDocument/2006/relationships/image" Target="../media/image3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8.png"/><Relationship Id="rId5" Type="http://schemas.openxmlformats.org/officeDocument/2006/relationships/image" Target="../media/image20.png"/><Relationship Id="rId6" Type="http://schemas.openxmlformats.org/officeDocument/2006/relationships/image" Target="../media/image39.png"/><Relationship Id="rId7" Type="http://schemas.openxmlformats.org/officeDocument/2006/relationships/image" Target="../media/image40.png"/><Relationship Id="rId8" Type="http://schemas.openxmlformats.org/officeDocument/2006/relationships/image" Target="../media/image22.png"/><Relationship Id="rId9" Type="http://schemas.openxmlformats.org/officeDocument/2006/relationships/image" Target="../media/image16.png"/><Relationship Id="rId10" Type="http://schemas.openxmlformats.org/officeDocument/2006/relationships/image" Target="../media/image41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2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3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jp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5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7.jp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0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1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2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3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4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5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jpg"/><Relationship Id="rId3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6.jp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7.jp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8.jp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9.jp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4" Type="http://schemas.openxmlformats.org/officeDocument/2006/relationships/image" Target="../media/image61.png"/><Relationship Id="rId5" Type="http://schemas.openxmlformats.org/officeDocument/2006/relationships/image" Target="../media/image62.png"/><Relationship Id="rId6" Type="http://schemas.openxmlformats.org/officeDocument/2006/relationships/image" Target="../media/image63.png"/><Relationship Id="rId7" Type="http://schemas.openxmlformats.org/officeDocument/2006/relationships/image" Target="../media/image64.png"/><Relationship Id="rId1" Type="http://schemas.openxmlformats.org/officeDocument/2006/relationships/slideLayout" Target="../slideLayouts/slideLayout5.xml"/><Relationship Id="rId2" Type="http://schemas.openxmlformats.org/officeDocument/2006/relationships/hyperlink" Target="mailto:southwestairlines@ifly.southwest.com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4" Type="http://schemas.openxmlformats.org/officeDocument/2006/relationships/image" Target="../media/image67.png"/><Relationship Id="rId5" Type="http://schemas.openxmlformats.org/officeDocument/2006/relationships/image" Target="../media/image68.png"/><Relationship Id="rId6" Type="http://schemas.openxmlformats.org/officeDocument/2006/relationships/image" Target="../media/image69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5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0.jpg"/><Relationship Id="rId3" Type="http://schemas.openxmlformats.org/officeDocument/2006/relationships/image" Target="../media/image71.jp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2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3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4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5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6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4400" y="457212"/>
            <a:ext cx="5943600" cy="6766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571109" y="1132077"/>
            <a:ext cx="1231900" cy="6019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4810" algn="ctr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latin typeface="Arial"/>
                <a:cs typeface="Arial"/>
              </a:rPr>
              <a:t>Seth A.</a:t>
            </a:r>
            <a:r>
              <a:rPr sz="800" spc="-80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Rosenthal</a:t>
            </a:r>
            <a:endParaRPr sz="800">
              <a:latin typeface="Arial"/>
              <a:cs typeface="Arial"/>
            </a:endParaRPr>
          </a:p>
          <a:p>
            <a:pPr marL="490220" algn="ctr">
              <a:lnSpc>
                <a:spcPct val="100000"/>
              </a:lnSpc>
              <a:spcBef>
                <a:spcPts val="615"/>
              </a:spcBef>
            </a:pPr>
            <a:r>
              <a:rPr sz="800" b="1" dirty="0">
                <a:latin typeface="Arial"/>
                <a:cs typeface="Arial"/>
              </a:rPr>
              <a:t>T</a:t>
            </a:r>
            <a:r>
              <a:rPr sz="800" b="1" spc="-75" dirty="0">
                <a:latin typeface="Arial"/>
                <a:cs typeface="Arial"/>
              </a:rPr>
              <a:t> </a:t>
            </a:r>
            <a:r>
              <a:rPr sz="800" b="1" spc="-5" dirty="0">
                <a:latin typeface="Arial"/>
                <a:cs typeface="Arial"/>
              </a:rPr>
              <a:t>202.344.4741</a:t>
            </a:r>
            <a:endParaRPr sz="800">
              <a:latin typeface="Arial"/>
              <a:cs typeface="Arial"/>
            </a:endParaRPr>
          </a:p>
          <a:p>
            <a:pPr marL="492125" algn="ctr">
              <a:lnSpc>
                <a:spcPct val="100000"/>
              </a:lnSpc>
              <a:spcBef>
                <a:spcPts val="35"/>
              </a:spcBef>
            </a:pPr>
            <a:r>
              <a:rPr sz="800" b="1" dirty="0">
                <a:latin typeface="Arial"/>
                <a:cs typeface="Arial"/>
              </a:rPr>
              <a:t>F</a:t>
            </a:r>
            <a:r>
              <a:rPr sz="800" b="1" spc="-65" dirty="0">
                <a:latin typeface="Arial"/>
                <a:cs typeface="Arial"/>
              </a:rPr>
              <a:t> </a:t>
            </a:r>
            <a:r>
              <a:rPr sz="800" b="1" spc="-5" dirty="0">
                <a:latin typeface="Arial"/>
                <a:cs typeface="Arial"/>
              </a:rPr>
              <a:t>202.344.8300</a:t>
            </a:r>
            <a:endParaRPr sz="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sz="800" u="sng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3"/>
              </a:rPr>
              <a:t>sarosenthal@venable.com</a:t>
            </a:r>
            <a:endParaRPr sz="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18819" y="1968500"/>
            <a:ext cx="6332220" cy="68287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" algn="ctr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Times New Roman"/>
                <a:cs typeface="Times New Roman"/>
              </a:rPr>
              <a:t>June 21,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2019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 marL="12700" marR="4014470">
              <a:lnSpc>
                <a:spcPct val="103400"/>
              </a:lnSpc>
              <a:spcBef>
                <a:spcPts val="5"/>
              </a:spcBef>
            </a:pPr>
            <a:r>
              <a:rPr sz="1200" spc="-5" dirty="0">
                <a:latin typeface="Times New Roman"/>
                <a:cs typeface="Times New Roman"/>
              </a:rPr>
              <a:t>Mayor and </a:t>
            </a:r>
            <a:r>
              <a:rPr sz="1200" dirty="0">
                <a:latin typeface="Times New Roman"/>
                <a:cs typeface="Times New Roman"/>
              </a:rPr>
              <a:t>City </a:t>
            </a:r>
            <a:r>
              <a:rPr sz="1200" spc="-5" dirty="0">
                <a:latin typeface="Times New Roman"/>
                <a:cs typeface="Times New Roman"/>
              </a:rPr>
              <a:t>Council </a:t>
            </a:r>
            <a:r>
              <a:rPr sz="1200" dirty="0">
                <a:latin typeface="Times New Roman"/>
                <a:cs typeface="Times New Roman"/>
              </a:rPr>
              <a:t>of </a:t>
            </a:r>
            <a:r>
              <a:rPr sz="1200" spc="-5" dirty="0">
                <a:latin typeface="Times New Roman"/>
                <a:cs typeface="Times New Roman"/>
              </a:rPr>
              <a:t>Baltimore  Attn: Andre Davis, </a:t>
            </a:r>
            <a:r>
              <a:rPr sz="1200" dirty="0">
                <a:latin typeface="Times New Roman"/>
                <a:cs typeface="Times New Roman"/>
              </a:rPr>
              <a:t>City </a:t>
            </a:r>
            <a:r>
              <a:rPr sz="1200" spc="-5" dirty="0">
                <a:latin typeface="Times New Roman"/>
                <a:cs typeface="Times New Roman"/>
              </a:rPr>
              <a:t>Solicitor  </a:t>
            </a:r>
            <a:r>
              <a:rPr sz="1200" dirty="0">
                <a:latin typeface="Times New Roman"/>
                <a:cs typeface="Times New Roman"/>
              </a:rPr>
              <a:t>City </a:t>
            </a:r>
            <a:r>
              <a:rPr sz="1200" spc="-5" dirty="0">
                <a:latin typeface="Times New Roman"/>
                <a:cs typeface="Times New Roman"/>
              </a:rPr>
              <a:t>Hall, </a:t>
            </a:r>
            <a:r>
              <a:rPr sz="1200" dirty="0">
                <a:latin typeface="Times New Roman"/>
                <a:cs typeface="Times New Roman"/>
              </a:rPr>
              <a:t>Suite</a:t>
            </a:r>
            <a:r>
              <a:rPr sz="1200" spc="-4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101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z="1200" dirty="0">
                <a:latin typeface="Times New Roman"/>
                <a:cs typeface="Times New Roman"/>
              </a:rPr>
              <a:t>100 Holliday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Street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sz="1200" spc="-5" dirty="0">
                <a:latin typeface="Times New Roman"/>
                <a:cs typeface="Times New Roman"/>
              </a:rPr>
              <a:t>Baltimore, MD 21202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3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200" spc="-5" dirty="0">
                <a:latin typeface="Times New Roman"/>
                <a:cs typeface="Times New Roman"/>
              </a:rPr>
              <a:t>Police Department </a:t>
            </a:r>
            <a:r>
              <a:rPr sz="1200" dirty="0">
                <a:latin typeface="Times New Roman"/>
                <a:cs typeface="Times New Roman"/>
              </a:rPr>
              <a:t>of </a:t>
            </a:r>
            <a:r>
              <a:rPr sz="1200" spc="-5" dirty="0">
                <a:latin typeface="Times New Roman"/>
                <a:cs typeface="Times New Roman"/>
              </a:rPr>
              <a:t>Baltimore </a:t>
            </a:r>
            <a:r>
              <a:rPr sz="1200" dirty="0">
                <a:latin typeface="Times New Roman"/>
                <a:cs typeface="Times New Roman"/>
              </a:rPr>
              <a:t>City</a:t>
            </a:r>
            <a:endParaRPr sz="1200">
              <a:latin typeface="Times New Roman"/>
              <a:cs typeface="Times New Roman"/>
            </a:endParaRPr>
          </a:p>
          <a:p>
            <a:pPr marL="12700" marR="3465829">
              <a:lnSpc>
                <a:spcPts val="1490"/>
              </a:lnSpc>
              <a:spcBef>
                <a:spcPts val="55"/>
              </a:spcBef>
            </a:pPr>
            <a:r>
              <a:rPr sz="1200" spc="-5" dirty="0">
                <a:latin typeface="Times New Roman"/>
                <a:cs typeface="Times New Roman"/>
              </a:rPr>
              <a:t>Attn: Michael Harrison, </a:t>
            </a:r>
            <a:r>
              <a:rPr sz="1200" dirty="0">
                <a:latin typeface="Times New Roman"/>
                <a:cs typeface="Times New Roman"/>
              </a:rPr>
              <a:t>Police </a:t>
            </a:r>
            <a:r>
              <a:rPr sz="1200" spc="-5" dirty="0">
                <a:latin typeface="Times New Roman"/>
                <a:cs typeface="Times New Roman"/>
              </a:rPr>
              <a:t>Commissioner  </a:t>
            </a:r>
            <a:r>
              <a:rPr sz="1200" dirty="0">
                <a:latin typeface="Times New Roman"/>
                <a:cs typeface="Times New Roman"/>
              </a:rPr>
              <a:t>242 W </a:t>
            </a:r>
            <a:r>
              <a:rPr sz="1200" spc="-5" dirty="0">
                <a:latin typeface="Times New Roman"/>
                <a:cs typeface="Times New Roman"/>
              </a:rPr>
              <a:t>29</a:t>
            </a:r>
            <a:r>
              <a:rPr sz="1200" spc="-7" baseline="31250" dirty="0">
                <a:latin typeface="Times New Roman"/>
                <a:cs typeface="Times New Roman"/>
              </a:rPr>
              <a:t>th</a:t>
            </a:r>
            <a:r>
              <a:rPr sz="1200" spc="157" baseline="3125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Street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200" spc="-5" dirty="0">
                <a:latin typeface="Times New Roman"/>
                <a:cs typeface="Times New Roman"/>
              </a:rPr>
              <a:t>Baltimore, MD 21211-2908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250">
              <a:latin typeface="Times New Roman"/>
              <a:cs typeface="Times New Roman"/>
            </a:endParaRPr>
          </a:p>
          <a:p>
            <a:pPr marL="12700" marR="5189855">
              <a:lnSpc>
                <a:spcPct val="103299"/>
              </a:lnSpc>
            </a:pPr>
            <a:r>
              <a:rPr sz="1200" dirty="0">
                <a:latin typeface="Times New Roman"/>
                <a:cs typeface="Times New Roman"/>
              </a:rPr>
              <a:t>Timothy Mygatt  </a:t>
            </a:r>
            <a:r>
              <a:rPr sz="1200" spc="-5" dirty="0">
                <a:latin typeface="Times New Roman"/>
                <a:cs typeface="Times New Roman"/>
              </a:rPr>
              <a:t>Stephen Ryals  Maureen</a:t>
            </a:r>
            <a:r>
              <a:rPr sz="1200" spc="-7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Johnston  Juan </a:t>
            </a:r>
            <a:r>
              <a:rPr sz="1200" spc="-5" dirty="0">
                <a:latin typeface="Times New Roman"/>
                <a:cs typeface="Times New Roman"/>
              </a:rPr>
              <a:t>Torres  KateLyn </a:t>
            </a:r>
            <a:r>
              <a:rPr sz="1200" dirty="0">
                <a:latin typeface="Times New Roman"/>
                <a:cs typeface="Times New Roman"/>
              </a:rPr>
              <a:t>Smith  </a:t>
            </a:r>
            <a:r>
              <a:rPr sz="1200" spc="-5" dirty="0">
                <a:latin typeface="Times New Roman"/>
                <a:cs typeface="Times New Roman"/>
              </a:rPr>
              <a:t>Delana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Brandon</a:t>
            </a:r>
            <a:endParaRPr sz="1200">
              <a:latin typeface="Times New Roman"/>
              <a:cs typeface="Times New Roman"/>
            </a:endParaRPr>
          </a:p>
          <a:p>
            <a:pPr marL="12700" marR="4665345">
              <a:lnSpc>
                <a:spcPct val="103299"/>
              </a:lnSpc>
            </a:pPr>
            <a:r>
              <a:rPr sz="1200" spc="-5" dirty="0">
                <a:latin typeface="Times New Roman"/>
                <a:cs typeface="Times New Roman"/>
              </a:rPr>
              <a:t>U.S. Department </a:t>
            </a:r>
            <a:r>
              <a:rPr sz="1200" dirty="0">
                <a:latin typeface="Times New Roman"/>
                <a:cs typeface="Times New Roman"/>
              </a:rPr>
              <a:t>of</a:t>
            </a:r>
            <a:r>
              <a:rPr sz="1200" spc="-5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Justice  Civil </a:t>
            </a:r>
            <a:r>
              <a:rPr sz="1200" spc="-5" dirty="0">
                <a:latin typeface="Times New Roman"/>
                <a:cs typeface="Times New Roman"/>
              </a:rPr>
              <a:t>Rights </a:t>
            </a:r>
            <a:r>
              <a:rPr sz="1200" dirty="0">
                <a:latin typeface="Times New Roman"/>
                <a:cs typeface="Times New Roman"/>
              </a:rPr>
              <a:t>Division  </a:t>
            </a:r>
            <a:r>
              <a:rPr sz="1200" spc="-5" dirty="0">
                <a:latin typeface="Times New Roman"/>
                <a:cs typeface="Times New Roman"/>
              </a:rPr>
              <a:t>Special Litigation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Section</a:t>
            </a:r>
            <a:endParaRPr sz="1200">
              <a:latin typeface="Times New Roman"/>
              <a:cs typeface="Times New Roman"/>
            </a:endParaRPr>
          </a:p>
          <a:p>
            <a:pPr marL="12700" marR="4572000">
              <a:lnSpc>
                <a:spcPct val="103400"/>
              </a:lnSpc>
              <a:spcBef>
                <a:spcPts val="15"/>
              </a:spcBef>
            </a:pPr>
            <a:r>
              <a:rPr sz="1200" dirty="0">
                <a:latin typeface="Times New Roman"/>
                <a:cs typeface="Times New Roman"/>
              </a:rPr>
              <a:t>950 </a:t>
            </a:r>
            <a:r>
              <a:rPr sz="1200" spc="-5" dirty="0">
                <a:latin typeface="Times New Roman"/>
                <a:cs typeface="Times New Roman"/>
              </a:rPr>
              <a:t>Pennsylvania Ave., NW  Washington, DC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20530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300">
              <a:latin typeface="Times New Roman"/>
              <a:cs typeface="Times New Roman"/>
            </a:endParaRPr>
          </a:p>
          <a:p>
            <a:pPr marL="469265">
              <a:lnSpc>
                <a:spcPct val="100000"/>
              </a:lnSpc>
              <a:tabLst>
                <a:tab pos="926465" algn="l"/>
              </a:tabLst>
            </a:pPr>
            <a:r>
              <a:rPr sz="1200" dirty="0">
                <a:latin typeface="Times New Roman"/>
                <a:cs typeface="Times New Roman"/>
              </a:rPr>
              <a:t>RE:	</a:t>
            </a:r>
            <a:r>
              <a:rPr sz="1200" i="1" spc="-5" dirty="0">
                <a:latin typeface="Times New Roman"/>
                <a:cs typeface="Times New Roman"/>
              </a:rPr>
              <a:t>Baltimore Police </a:t>
            </a:r>
            <a:r>
              <a:rPr sz="1200" i="1" dirty="0">
                <a:latin typeface="Times New Roman"/>
                <a:cs typeface="Times New Roman"/>
              </a:rPr>
              <a:t>Monitoring </a:t>
            </a:r>
            <a:r>
              <a:rPr sz="1200" i="1" spc="-5" dirty="0">
                <a:latin typeface="Times New Roman"/>
                <a:cs typeface="Times New Roman"/>
              </a:rPr>
              <a:t>Team </a:t>
            </a:r>
            <a:r>
              <a:rPr sz="1200" i="1" dirty="0">
                <a:latin typeface="Times New Roman"/>
                <a:cs typeface="Times New Roman"/>
              </a:rPr>
              <a:t>– </a:t>
            </a:r>
            <a:r>
              <a:rPr sz="1200" i="1" spc="-5" dirty="0">
                <a:latin typeface="Times New Roman"/>
                <a:cs typeface="Times New Roman"/>
              </a:rPr>
              <a:t>April </a:t>
            </a:r>
            <a:r>
              <a:rPr sz="1200" i="1" dirty="0">
                <a:latin typeface="Times New Roman"/>
                <a:cs typeface="Times New Roman"/>
              </a:rPr>
              <a:t>2019 </a:t>
            </a:r>
            <a:r>
              <a:rPr sz="1200" i="1" spc="-5" dirty="0">
                <a:latin typeface="Times New Roman"/>
                <a:cs typeface="Times New Roman"/>
              </a:rPr>
              <a:t>Invoice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250">
              <a:latin typeface="Times New Roman"/>
              <a:cs typeface="Times New Roman"/>
            </a:endParaRPr>
          </a:p>
          <a:p>
            <a:pPr marL="12700" marR="66675" indent="457200">
              <a:lnSpc>
                <a:spcPct val="103299"/>
              </a:lnSpc>
            </a:pPr>
            <a:r>
              <a:rPr sz="1200" spc="-5" dirty="0">
                <a:latin typeface="Times New Roman"/>
                <a:cs typeface="Times New Roman"/>
              </a:rPr>
              <a:t>This document, including attachments, is </a:t>
            </a:r>
            <a:r>
              <a:rPr sz="1200" dirty="0">
                <a:latin typeface="Times New Roman"/>
                <a:cs typeface="Times New Roman"/>
              </a:rPr>
              <a:t>the </a:t>
            </a:r>
            <a:r>
              <a:rPr sz="1200" spc="-5" dirty="0">
                <a:latin typeface="Times New Roman"/>
                <a:cs typeface="Times New Roman"/>
              </a:rPr>
              <a:t>invoice </a:t>
            </a:r>
            <a:r>
              <a:rPr sz="1200" dirty="0">
                <a:latin typeface="Times New Roman"/>
                <a:cs typeface="Times New Roman"/>
              </a:rPr>
              <a:t>of the </a:t>
            </a:r>
            <a:r>
              <a:rPr sz="1200" spc="-5" dirty="0">
                <a:latin typeface="Times New Roman"/>
                <a:cs typeface="Times New Roman"/>
              </a:rPr>
              <a:t>Baltimore </a:t>
            </a:r>
            <a:r>
              <a:rPr sz="1200" dirty="0">
                <a:latin typeface="Times New Roman"/>
                <a:cs typeface="Times New Roman"/>
              </a:rPr>
              <a:t>Police Monitoring </a:t>
            </a:r>
            <a:r>
              <a:rPr sz="1200" spc="-5" dirty="0">
                <a:latin typeface="Times New Roman"/>
                <a:cs typeface="Times New Roman"/>
              </a:rPr>
              <a:t>Team  (“Team”) </a:t>
            </a:r>
            <a:r>
              <a:rPr sz="1200" dirty="0">
                <a:latin typeface="Times New Roman"/>
                <a:cs typeface="Times New Roman"/>
              </a:rPr>
              <a:t>for </a:t>
            </a:r>
            <a:r>
              <a:rPr sz="1200" spc="-5" dirty="0">
                <a:latin typeface="Times New Roman"/>
                <a:cs typeface="Times New Roman"/>
              </a:rPr>
              <a:t>services performed and expenses incurred </a:t>
            </a:r>
            <a:r>
              <a:rPr sz="1200" dirty="0">
                <a:latin typeface="Times New Roman"/>
                <a:cs typeface="Times New Roman"/>
              </a:rPr>
              <a:t>in April</a:t>
            </a:r>
            <a:r>
              <a:rPr sz="1200" spc="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2019.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3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200" b="1" u="heavy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Narrative</a:t>
            </a:r>
            <a:r>
              <a:rPr sz="1200" b="1" u="heavy" spc="-1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200" b="1" u="heavy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Summary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250">
              <a:latin typeface="Times New Roman"/>
              <a:cs typeface="Times New Roman"/>
            </a:endParaRPr>
          </a:p>
          <a:p>
            <a:pPr marL="12700" marR="5080" indent="457200">
              <a:lnSpc>
                <a:spcPct val="103299"/>
              </a:lnSpc>
              <a:spcBef>
                <a:spcPts val="5"/>
              </a:spcBef>
            </a:pPr>
            <a:r>
              <a:rPr sz="1200" spc="-5" dirty="0">
                <a:latin typeface="Times New Roman"/>
                <a:cs typeface="Times New Roman"/>
              </a:rPr>
              <a:t>This invoice accounts </a:t>
            </a:r>
            <a:r>
              <a:rPr sz="1200" dirty="0">
                <a:latin typeface="Times New Roman"/>
                <a:cs typeface="Times New Roman"/>
              </a:rPr>
              <a:t>for time </a:t>
            </a:r>
            <a:r>
              <a:rPr sz="1200" spc="-5" dirty="0">
                <a:latin typeface="Times New Roman"/>
                <a:cs typeface="Times New Roman"/>
              </a:rPr>
              <a:t>worked from </a:t>
            </a:r>
            <a:r>
              <a:rPr sz="1200" dirty="0">
                <a:latin typeface="Times New Roman"/>
                <a:cs typeface="Times New Roman"/>
              </a:rPr>
              <a:t>April 1 – </a:t>
            </a:r>
            <a:r>
              <a:rPr sz="1200" spc="-5" dirty="0">
                <a:latin typeface="Times New Roman"/>
                <a:cs typeface="Times New Roman"/>
              </a:rPr>
              <a:t>April </a:t>
            </a:r>
            <a:r>
              <a:rPr sz="1200" dirty="0">
                <a:latin typeface="Times New Roman"/>
                <a:cs typeface="Times New Roman"/>
              </a:rPr>
              <a:t>30, 2019 </a:t>
            </a:r>
            <a:r>
              <a:rPr sz="1200" spc="5" dirty="0">
                <a:latin typeface="Times New Roman"/>
                <a:cs typeface="Times New Roman"/>
              </a:rPr>
              <a:t>by </a:t>
            </a:r>
            <a:r>
              <a:rPr sz="1200" dirty="0">
                <a:latin typeface="Times New Roman"/>
                <a:cs typeface="Times New Roman"/>
              </a:rPr>
              <a:t>Team </a:t>
            </a:r>
            <a:r>
              <a:rPr sz="1200" spc="-5" dirty="0">
                <a:latin typeface="Times New Roman"/>
                <a:cs typeface="Times New Roman"/>
              </a:rPr>
              <a:t>members Ken  Thompson, Seth Rosenthal, Charles Ramsey, </a:t>
            </a:r>
            <a:r>
              <a:rPr sz="1200" dirty="0">
                <a:latin typeface="Times New Roman"/>
                <a:cs typeface="Times New Roman"/>
              </a:rPr>
              <a:t>Theron </a:t>
            </a:r>
            <a:r>
              <a:rPr sz="1200" spc="-5" dirty="0">
                <a:latin typeface="Times New Roman"/>
                <a:cs typeface="Times New Roman"/>
              </a:rPr>
              <a:t>Bowman, </a:t>
            </a:r>
            <a:r>
              <a:rPr sz="1200" dirty="0">
                <a:latin typeface="Times New Roman"/>
                <a:cs typeface="Times New Roman"/>
              </a:rPr>
              <a:t>Randy Dupont, </a:t>
            </a:r>
            <a:r>
              <a:rPr sz="1200" spc="-5" dirty="0">
                <a:latin typeface="Times New Roman"/>
                <a:cs typeface="Times New Roman"/>
              </a:rPr>
              <a:t>Steve Parker, </a:t>
            </a:r>
            <a:r>
              <a:rPr sz="1200" dirty="0">
                <a:latin typeface="Times New Roman"/>
                <a:cs typeface="Times New Roman"/>
              </a:rPr>
              <a:t>Hassan  </a:t>
            </a:r>
            <a:r>
              <a:rPr sz="1200" spc="-5" dirty="0">
                <a:latin typeface="Times New Roman"/>
                <a:cs typeface="Times New Roman"/>
              </a:rPr>
              <a:t>Aden, Matthew Barge, </a:t>
            </a:r>
            <a:r>
              <a:rPr sz="1200" dirty="0">
                <a:latin typeface="Times New Roman"/>
                <a:cs typeface="Times New Roman"/>
              </a:rPr>
              <a:t>Kevin </a:t>
            </a:r>
            <a:r>
              <a:rPr sz="1200" spc="-5" dirty="0">
                <a:latin typeface="Times New Roman"/>
                <a:cs typeface="Times New Roman"/>
              </a:rPr>
              <a:t>Bethel, Jessica </a:t>
            </a:r>
            <a:r>
              <a:rPr sz="1200" dirty="0">
                <a:latin typeface="Times New Roman"/>
                <a:cs typeface="Times New Roman"/>
              </a:rPr>
              <a:t>Drake </a:t>
            </a:r>
            <a:r>
              <a:rPr sz="1200" spc="-10" dirty="0">
                <a:latin typeface="Times New Roman"/>
                <a:cs typeface="Times New Roman"/>
              </a:rPr>
              <a:t>(as </a:t>
            </a:r>
            <a:r>
              <a:rPr sz="1200" dirty="0">
                <a:latin typeface="Times New Roman"/>
                <a:cs typeface="Times New Roman"/>
              </a:rPr>
              <a:t>both community </a:t>
            </a:r>
            <a:r>
              <a:rPr sz="1200" spc="-5" dirty="0">
                <a:latin typeface="Times New Roman"/>
                <a:cs typeface="Times New Roman"/>
              </a:rPr>
              <a:t>engagement team member and  executive assistant), Nola Joyce, </a:t>
            </a:r>
            <a:r>
              <a:rPr sz="1200" dirty="0">
                <a:latin typeface="Times New Roman"/>
                <a:cs typeface="Times New Roman"/>
              </a:rPr>
              <a:t>Tracey </a:t>
            </a:r>
            <a:r>
              <a:rPr sz="1200" spc="-5" dirty="0">
                <a:latin typeface="Times New Roman"/>
                <a:cs typeface="Times New Roman"/>
              </a:rPr>
              <a:t>Meares, Kathleen O’Toole, </a:t>
            </a:r>
            <a:r>
              <a:rPr sz="1200" dirty="0">
                <a:latin typeface="Times New Roman"/>
                <a:cs typeface="Times New Roman"/>
              </a:rPr>
              <a:t>Roberto </a:t>
            </a:r>
            <a:r>
              <a:rPr sz="1200" spc="-5" dirty="0">
                <a:latin typeface="Times New Roman"/>
                <a:cs typeface="Times New Roman"/>
              </a:rPr>
              <a:t>Villasenor, </a:t>
            </a:r>
            <a:r>
              <a:rPr sz="1200" dirty="0">
                <a:latin typeface="Times New Roman"/>
                <a:cs typeface="Times New Roman"/>
              </a:rPr>
              <a:t>Ray</a:t>
            </a:r>
            <a:r>
              <a:rPr sz="1200" spc="8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Kelly,</a:t>
            </a:r>
            <a:endParaRPr sz="1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35000" y="264794"/>
            <a:ext cx="819150" cy="12953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" spc="5" dirty="0">
                <a:latin typeface="Arial"/>
                <a:cs typeface="Arial"/>
              </a:rPr>
              <a:t>6/12/2019 </a:t>
            </a:r>
            <a:r>
              <a:rPr sz="650" spc="80" dirty="0">
                <a:latin typeface="Arial"/>
                <a:cs typeface="Arial"/>
              </a:rPr>
              <a:t>/</a:t>
            </a:r>
            <a:r>
              <a:rPr sz="650" spc="-130" dirty="0">
                <a:latin typeface="Arial"/>
                <a:cs typeface="Arial"/>
              </a:rPr>
              <a:t> </a:t>
            </a:r>
            <a:r>
              <a:rPr sz="650" spc="-15" dirty="0">
                <a:latin typeface="Arial"/>
                <a:cs typeface="Arial"/>
              </a:rPr>
              <a:t>10:33 </a:t>
            </a:r>
            <a:r>
              <a:rPr sz="650" dirty="0">
                <a:latin typeface="Arial"/>
                <a:cs typeface="Arial"/>
              </a:rPr>
              <a:t>AM</a:t>
            </a:r>
            <a:endParaRPr sz="65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770753" y="248361"/>
            <a:ext cx="1258570" cy="25146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481965" marR="5080" indent="-469900">
              <a:lnSpc>
                <a:spcPct val="113999"/>
              </a:lnSpc>
              <a:spcBef>
                <a:spcPts val="90"/>
              </a:spcBef>
            </a:pPr>
            <a:r>
              <a:rPr sz="650" spc="-5" dirty="0">
                <a:latin typeface="Arial"/>
                <a:cs typeface="Arial"/>
              </a:rPr>
              <a:t>Baltimore </a:t>
            </a:r>
            <a:r>
              <a:rPr sz="650" spc="-25" dirty="0">
                <a:latin typeface="Arial"/>
                <a:cs typeface="Arial"/>
              </a:rPr>
              <a:t>Consent Decree</a:t>
            </a:r>
            <a:r>
              <a:rPr sz="650" spc="-125" dirty="0">
                <a:latin typeface="Arial"/>
                <a:cs typeface="Arial"/>
              </a:rPr>
              <a:t> </a:t>
            </a:r>
            <a:r>
              <a:rPr sz="650" spc="15" dirty="0">
                <a:latin typeface="Arial"/>
                <a:cs typeface="Arial"/>
              </a:rPr>
              <a:t>Monitor  </a:t>
            </a:r>
            <a:r>
              <a:rPr sz="650" spc="-55" dirty="0">
                <a:latin typeface="Arial"/>
                <a:cs typeface="Arial"/>
              </a:rPr>
              <a:t>INVOICE</a:t>
            </a:r>
            <a:endParaRPr sz="6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908028" y="264794"/>
            <a:ext cx="258445" cy="12953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" spc="-50" dirty="0">
                <a:latin typeface="Arial"/>
                <a:cs typeface="Arial"/>
              </a:rPr>
              <a:t>Page</a:t>
            </a:r>
            <a:r>
              <a:rPr sz="650" spc="-80" dirty="0">
                <a:latin typeface="Arial"/>
                <a:cs typeface="Arial"/>
              </a:rPr>
              <a:t> </a:t>
            </a:r>
            <a:r>
              <a:rPr sz="650" spc="-20" dirty="0">
                <a:latin typeface="Arial"/>
                <a:cs typeface="Arial"/>
              </a:rPr>
              <a:t>5</a:t>
            </a:r>
            <a:endParaRPr sz="650">
              <a:latin typeface="Arial"/>
              <a:cs typeface="Arial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633983" y="853439"/>
          <a:ext cx="9094468" cy="46081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39385"/>
                <a:gridCol w="828039"/>
                <a:gridCol w="629920"/>
                <a:gridCol w="890270"/>
                <a:gridCol w="661670"/>
                <a:gridCol w="845184"/>
              </a:tblGrid>
              <a:tr h="179705">
                <a:tc rowSpan="2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spcBef>
                          <a:spcPts val="25"/>
                        </a:spcBef>
                        <a:tabLst>
                          <a:tab pos="699135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-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7970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spcBef>
                          <a:spcPts val="30"/>
                        </a:spcBef>
                        <a:tabLst>
                          <a:tab pos="699135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-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81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7970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spcBef>
                          <a:spcPts val="25"/>
                        </a:spcBef>
                        <a:tabLst>
                          <a:tab pos="699135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-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7970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spcBef>
                          <a:spcPts val="25"/>
                        </a:spcBef>
                        <a:tabLst>
                          <a:tab pos="699135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-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7970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spcBef>
                          <a:spcPts val="25"/>
                        </a:spcBef>
                        <a:tabLst>
                          <a:tab pos="699135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-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7970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spcBef>
                          <a:spcPts val="25"/>
                        </a:spcBef>
                        <a:tabLst>
                          <a:tab pos="699135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-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7970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spcBef>
                          <a:spcPts val="25"/>
                        </a:spcBef>
                        <a:tabLst>
                          <a:tab pos="699135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-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7970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spcBef>
                          <a:spcPts val="25"/>
                        </a:spcBef>
                        <a:tabLst>
                          <a:tab pos="699135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-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7970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spcBef>
                          <a:spcPts val="25"/>
                        </a:spcBef>
                        <a:tabLst>
                          <a:tab pos="699135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-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7970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spcBef>
                          <a:spcPts val="25"/>
                        </a:spcBef>
                        <a:tabLst>
                          <a:tab pos="699135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-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7970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spcBef>
                          <a:spcPts val="25"/>
                        </a:spcBef>
                        <a:tabLst>
                          <a:tab pos="699135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-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7970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spcBef>
                          <a:spcPts val="25"/>
                        </a:spcBef>
                        <a:tabLst>
                          <a:tab pos="699135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-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7970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spcBef>
                          <a:spcPts val="25"/>
                        </a:spcBef>
                        <a:tabLst>
                          <a:tab pos="699135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-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7970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spcBef>
                          <a:spcPts val="25"/>
                        </a:spcBef>
                        <a:tabLst>
                          <a:tab pos="699135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-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7970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spcBef>
                          <a:spcPts val="25"/>
                        </a:spcBef>
                        <a:tabLst>
                          <a:tab pos="699135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-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7970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spcBef>
                          <a:spcPts val="25"/>
                        </a:spcBef>
                        <a:tabLst>
                          <a:tab pos="699135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-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7970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spcBef>
                          <a:spcPts val="25"/>
                        </a:spcBef>
                        <a:tabLst>
                          <a:tab pos="699135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-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7970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spcBef>
                          <a:spcPts val="25"/>
                        </a:spcBef>
                        <a:tabLst>
                          <a:tab pos="699135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-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7970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spcBef>
                          <a:spcPts val="30"/>
                        </a:spcBef>
                        <a:tabLst>
                          <a:tab pos="699135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-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81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7970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spcBef>
                          <a:spcPts val="25"/>
                        </a:spcBef>
                        <a:tabLst>
                          <a:tab pos="699135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-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7970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spcBef>
                          <a:spcPts val="30"/>
                        </a:spcBef>
                        <a:tabLst>
                          <a:tab pos="699135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-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81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7970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spcBef>
                          <a:spcPts val="25"/>
                        </a:spcBef>
                        <a:tabLst>
                          <a:tab pos="699135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-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7970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spcBef>
                          <a:spcPts val="25"/>
                        </a:spcBef>
                        <a:tabLst>
                          <a:tab pos="699135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-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7970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spcBef>
                          <a:spcPts val="30"/>
                        </a:spcBef>
                        <a:tabLst>
                          <a:tab pos="699135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-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81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7843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spcBef>
                          <a:spcPts val="30"/>
                        </a:spcBef>
                        <a:tabLst>
                          <a:tab pos="699135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-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81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16839"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4130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650" spc="-50" dirty="0">
                          <a:latin typeface="Arial"/>
                          <a:cs typeface="Arial"/>
                        </a:rPr>
                        <a:t>TOTAL: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19050">
                      <a:solidFill>
                        <a:srgbClr val="000000"/>
                      </a:solidFill>
                      <a:prstDash val="solid"/>
                    </a:lnL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AEDF3"/>
                    </a:solidFill>
                  </a:tcPr>
                </a:tc>
                <a:tc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spcBef>
                          <a:spcPts val="35"/>
                        </a:spcBef>
                        <a:tabLst>
                          <a:tab pos="699135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-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AEDF3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633983" y="5579490"/>
          <a:ext cx="6699250" cy="71754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64540"/>
                <a:gridCol w="871220"/>
                <a:gridCol w="5063490"/>
              </a:tblGrid>
              <a:tr h="113030">
                <a:tc>
                  <a:txBody>
                    <a:bodyPr/>
                    <a:lstStyle/>
                    <a:p>
                      <a:pPr marR="1270" algn="r">
                        <a:lnSpc>
                          <a:spcPts val="770"/>
                        </a:lnSpc>
                        <a:spcBef>
                          <a:spcPts val="20"/>
                        </a:spcBef>
                      </a:pPr>
                      <a:r>
                        <a:rPr sz="650" b="1" spc="-15" dirty="0">
                          <a:latin typeface="Trebuchet MS"/>
                          <a:cs typeface="Trebuchet MS"/>
                        </a:rPr>
                        <a:t>Subtotal</a:t>
                      </a:r>
                      <a:r>
                        <a:rPr sz="650" b="1" spc="-114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650" b="1" spc="-40" dirty="0">
                          <a:latin typeface="Trebuchet MS"/>
                          <a:cs typeface="Trebuchet MS"/>
                        </a:rPr>
                        <a:t>Time:</a:t>
                      </a:r>
                      <a:endParaRPr sz="650">
                        <a:latin typeface="Trebuchet MS"/>
                        <a:cs typeface="Trebuchet MS"/>
                      </a:endParaRPr>
                    </a:p>
                  </a:txBody>
                  <a:tcPr marL="0" marR="0" marT="254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AEDF3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770"/>
                        </a:lnSpc>
                        <a:spcBef>
                          <a:spcPts val="20"/>
                        </a:spcBef>
                        <a:tabLst>
                          <a:tab pos="480059" algn="l"/>
                        </a:tabLst>
                      </a:pPr>
                      <a:r>
                        <a:rPr sz="650" b="1" spc="-35" dirty="0">
                          <a:latin typeface="Trebuchet MS"/>
                          <a:cs typeface="Trebuchet MS"/>
                        </a:rPr>
                        <a:t>$	</a:t>
                      </a:r>
                      <a:r>
                        <a:rPr sz="650" b="1" spc="-45" dirty="0">
                          <a:latin typeface="Trebuchet MS"/>
                          <a:cs typeface="Trebuchet MS"/>
                        </a:rPr>
                        <a:t>12,635.00</a:t>
                      </a:r>
                      <a:endParaRPr sz="650">
                        <a:latin typeface="Trebuchet MS"/>
                        <a:cs typeface="Trebuchet MS"/>
                      </a:endParaRPr>
                    </a:p>
                  </a:txBody>
                  <a:tcPr marL="0" marR="0" marT="254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AEDF3"/>
                    </a:solidFill>
                  </a:tcPr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12395">
                <a:tc>
                  <a:txBody>
                    <a:bodyPr/>
                    <a:lstStyle/>
                    <a:p>
                      <a:pPr marR="1270" algn="r">
                        <a:lnSpc>
                          <a:spcPts val="770"/>
                        </a:lnSpc>
                        <a:spcBef>
                          <a:spcPts val="15"/>
                        </a:spcBef>
                      </a:pPr>
                      <a:r>
                        <a:rPr sz="650" b="1" spc="-15" dirty="0">
                          <a:latin typeface="Trebuchet MS"/>
                          <a:cs typeface="Trebuchet MS"/>
                        </a:rPr>
                        <a:t>Subtotal</a:t>
                      </a:r>
                      <a:r>
                        <a:rPr sz="650" b="1" spc="-9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650" b="1" spc="-30" dirty="0">
                          <a:latin typeface="Trebuchet MS"/>
                          <a:cs typeface="Trebuchet MS"/>
                        </a:rPr>
                        <a:t>Expenses:</a:t>
                      </a:r>
                      <a:endParaRPr sz="650">
                        <a:latin typeface="Trebuchet MS"/>
                        <a:cs typeface="Trebuchet MS"/>
                      </a:endParaRPr>
                    </a:p>
                  </a:txBody>
                  <a:tcPr marL="0" marR="0" marT="190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AEDF3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770"/>
                        </a:lnSpc>
                        <a:spcBef>
                          <a:spcPts val="15"/>
                        </a:spcBef>
                        <a:tabLst>
                          <a:tab pos="720725" algn="l"/>
                        </a:tabLst>
                      </a:pPr>
                      <a:r>
                        <a:rPr sz="650" b="1" spc="-35" dirty="0">
                          <a:latin typeface="Trebuchet MS"/>
                          <a:cs typeface="Trebuchet MS"/>
                        </a:rPr>
                        <a:t>$	</a:t>
                      </a:r>
                      <a:r>
                        <a:rPr sz="650" b="1" spc="-30" dirty="0">
                          <a:latin typeface="Trebuchet MS"/>
                          <a:cs typeface="Trebuchet MS"/>
                        </a:rPr>
                        <a:t>-</a:t>
                      </a:r>
                      <a:endParaRPr sz="650">
                        <a:latin typeface="Trebuchet MS"/>
                        <a:cs typeface="Trebuchet MS"/>
                      </a:endParaRPr>
                    </a:p>
                  </a:txBody>
                  <a:tcPr marL="0" marR="0" marT="19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AEDF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16205">
                <a:tc>
                  <a:txBody>
                    <a:bodyPr/>
                    <a:lstStyle/>
                    <a:p>
                      <a:pPr marR="1270" algn="r">
                        <a:lnSpc>
                          <a:spcPts val="770"/>
                        </a:lnSpc>
                      </a:pPr>
                      <a:r>
                        <a:rPr sz="650" b="1" spc="-5" dirty="0">
                          <a:latin typeface="Trebuchet MS"/>
                          <a:cs typeface="Trebuchet MS"/>
                        </a:rPr>
                        <a:t>T</a:t>
                      </a:r>
                      <a:r>
                        <a:rPr sz="650" b="1" spc="5" dirty="0">
                          <a:latin typeface="Trebuchet MS"/>
                          <a:cs typeface="Trebuchet MS"/>
                        </a:rPr>
                        <a:t>O</a:t>
                      </a:r>
                      <a:r>
                        <a:rPr sz="650" b="1" spc="-5" dirty="0">
                          <a:latin typeface="Trebuchet MS"/>
                          <a:cs typeface="Trebuchet MS"/>
                        </a:rPr>
                        <a:t>T</a:t>
                      </a:r>
                      <a:r>
                        <a:rPr sz="650" b="1" spc="5" dirty="0">
                          <a:latin typeface="Trebuchet MS"/>
                          <a:cs typeface="Trebuchet MS"/>
                        </a:rPr>
                        <a:t>A</a:t>
                      </a:r>
                      <a:r>
                        <a:rPr sz="650" b="1" spc="-5" dirty="0">
                          <a:latin typeface="Trebuchet MS"/>
                          <a:cs typeface="Trebuchet MS"/>
                        </a:rPr>
                        <a:t>L</a:t>
                      </a:r>
                      <a:r>
                        <a:rPr sz="650" b="1" dirty="0">
                          <a:latin typeface="Trebuchet MS"/>
                          <a:cs typeface="Trebuchet MS"/>
                        </a:rPr>
                        <a:t>:</a:t>
                      </a:r>
                      <a:endParaRPr sz="65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AEDF3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770"/>
                        </a:lnSpc>
                        <a:tabLst>
                          <a:tab pos="480059" algn="l"/>
                        </a:tabLst>
                      </a:pPr>
                      <a:r>
                        <a:rPr sz="650" b="1" spc="-35" dirty="0">
                          <a:latin typeface="Trebuchet MS"/>
                          <a:cs typeface="Trebuchet MS"/>
                        </a:rPr>
                        <a:t>$	</a:t>
                      </a:r>
                      <a:r>
                        <a:rPr sz="650" b="1" spc="-45" dirty="0">
                          <a:latin typeface="Trebuchet MS"/>
                          <a:cs typeface="Trebuchet MS"/>
                        </a:rPr>
                        <a:t>12,635.00</a:t>
                      </a:r>
                      <a:endParaRPr sz="65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AEDF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16839">
                <a:tc>
                  <a:txBody>
                    <a:bodyPr/>
                    <a:lstStyle/>
                    <a:p>
                      <a:pPr marR="1270" algn="r">
                        <a:lnSpc>
                          <a:spcPts val="775"/>
                        </a:lnSpc>
                      </a:pPr>
                      <a:r>
                        <a:rPr sz="650" b="1" spc="-20" dirty="0">
                          <a:latin typeface="Trebuchet MS"/>
                          <a:cs typeface="Trebuchet MS"/>
                        </a:rPr>
                        <a:t>Unbilled</a:t>
                      </a:r>
                      <a:r>
                        <a:rPr sz="650" b="1" spc="-114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650" b="1" spc="-15" dirty="0">
                          <a:latin typeface="Trebuchet MS"/>
                          <a:cs typeface="Trebuchet MS"/>
                        </a:rPr>
                        <a:t>Hours</a:t>
                      </a:r>
                      <a:endParaRPr sz="65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AEDF3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664845">
                        <a:lnSpc>
                          <a:spcPts val="775"/>
                        </a:lnSpc>
                      </a:pPr>
                      <a:r>
                        <a:rPr sz="650" spc="-15" dirty="0">
                          <a:latin typeface="Arial"/>
                          <a:cs typeface="Arial"/>
                        </a:rPr>
                        <a:t>27.70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59079">
                <a:tc gridSpan="3">
                  <a:txBody>
                    <a:bodyPr/>
                    <a:lstStyle/>
                    <a:p>
                      <a:pPr marR="147320" algn="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650" b="1" spc="-5" dirty="0">
                          <a:latin typeface="Trebuchet MS"/>
                          <a:cs typeface="Trebuchet MS"/>
                        </a:rPr>
                        <a:t>I</a:t>
                      </a:r>
                      <a:r>
                        <a:rPr sz="650" b="1" spc="5" dirty="0">
                          <a:latin typeface="Trebuchet MS"/>
                          <a:cs typeface="Trebuchet MS"/>
                        </a:rPr>
                        <a:t>N</a:t>
                      </a:r>
                      <a:r>
                        <a:rPr sz="650" b="1" spc="-5" dirty="0">
                          <a:latin typeface="Trebuchet MS"/>
                          <a:cs typeface="Trebuchet MS"/>
                        </a:rPr>
                        <a:t>ITI</a:t>
                      </a:r>
                      <a:r>
                        <a:rPr sz="650" b="1" spc="5" dirty="0">
                          <a:latin typeface="Trebuchet MS"/>
                          <a:cs typeface="Trebuchet MS"/>
                        </a:rPr>
                        <a:t>A</a:t>
                      </a:r>
                      <a:r>
                        <a:rPr sz="650" b="1" dirty="0">
                          <a:latin typeface="Trebuchet MS"/>
                          <a:cs typeface="Trebuchet MS"/>
                        </a:rPr>
                        <a:t>LS</a:t>
                      </a:r>
                      <a:endParaRPr sz="650">
                        <a:latin typeface="Trebuchet MS"/>
                        <a:cs typeface="Trebuchet MS"/>
                      </a:endParaRPr>
                    </a:p>
                    <a:p>
                      <a:pPr marL="26670">
                        <a:lnSpc>
                          <a:spcPct val="100000"/>
                        </a:lnSpc>
                        <a:spcBef>
                          <a:spcPts val="65"/>
                        </a:spcBef>
                        <a:tabLst>
                          <a:tab pos="6120130" algn="l"/>
                        </a:tabLst>
                      </a:pPr>
                      <a:r>
                        <a:rPr sz="850" spc="-45" dirty="0">
                          <a:latin typeface="Arial"/>
                          <a:cs typeface="Arial"/>
                        </a:rPr>
                        <a:t>Your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initials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here signify 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that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850" spc="-50" dirty="0">
                          <a:latin typeface="Arial"/>
                          <a:cs typeface="Arial"/>
                        </a:rPr>
                        <a:t>charges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on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this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invoice</a:t>
                      </a:r>
                      <a:r>
                        <a:rPr sz="850" spc="-1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are  accurate:	</a:t>
                      </a:r>
                      <a:r>
                        <a:rPr sz="750" b="1" spc="-85" dirty="0">
                          <a:latin typeface="Trebuchet MS"/>
                          <a:cs typeface="Trebuchet MS"/>
                        </a:rPr>
                        <a:t>KLT</a:t>
                      </a:r>
                      <a:endParaRPr sz="750">
                        <a:latin typeface="Trebuchet MS"/>
                        <a:cs typeface="Trebuchet MS"/>
                      </a:endParaRPr>
                    </a:p>
                  </a:txBody>
                  <a:tcPr marL="0" marR="0" marT="254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</a:tbl>
          </a:graphicData>
        </a:graphic>
      </p:graphicFrame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35000" y="264794"/>
            <a:ext cx="793750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10" dirty="0">
                <a:latin typeface="Arial"/>
                <a:cs typeface="Arial"/>
              </a:rPr>
              <a:t>5/21/2019 </a:t>
            </a:r>
            <a:r>
              <a:rPr sz="700" spc="75" dirty="0">
                <a:latin typeface="Arial"/>
                <a:cs typeface="Arial"/>
              </a:rPr>
              <a:t>/</a:t>
            </a:r>
            <a:r>
              <a:rPr sz="700" spc="-130" dirty="0">
                <a:latin typeface="Arial"/>
                <a:cs typeface="Arial"/>
              </a:rPr>
              <a:t> </a:t>
            </a:r>
            <a:r>
              <a:rPr sz="700" spc="-25" dirty="0">
                <a:latin typeface="Arial"/>
                <a:cs typeface="Arial"/>
              </a:rPr>
              <a:t>4:18 </a:t>
            </a:r>
            <a:r>
              <a:rPr sz="700" spc="-50" dirty="0">
                <a:latin typeface="Arial"/>
                <a:cs typeface="Arial"/>
              </a:rPr>
              <a:t>PM</a:t>
            </a:r>
            <a:endParaRPr sz="7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219191" y="247574"/>
            <a:ext cx="2359025" cy="2603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028700" marR="5080" indent="-1016635">
              <a:lnSpc>
                <a:spcPct val="110000"/>
              </a:lnSpc>
              <a:spcBef>
                <a:spcPts val="95"/>
              </a:spcBef>
            </a:pPr>
            <a:r>
              <a:rPr sz="700" spc="-20" dirty="0">
                <a:latin typeface="Arial"/>
                <a:cs typeface="Arial"/>
              </a:rPr>
              <a:t>Baltimore </a:t>
            </a:r>
            <a:r>
              <a:rPr sz="700" spc="-25" dirty="0">
                <a:latin typeface="Arial"/>
                <a:cs typeface="Arial"/>
              </a:rPr>
              <a:t>Community </a:t>
            </a:r>
            <a:r>
              <a:rPr sz="700" spc="-10" dirty="0">
                <a:latin typeface="Arial"/>
                <a:cs typeface="Arial"/>
              </a:rPr>
              <a:t>Mediation </a:t>
            </a:r>
            <a:r>
              <a:rPr sz="700" spc="-35" dirty="0">
                <a:latin typeface="Arial"/>
                <a:cs typeface="Arial"/>
              </a:rPr>
              <a:t>Center </a:t>
            </a:r>
            <a:r>
              <a:rPr sz="700" spc="-20" dirty="0">
                <a:latin typeface="Arial"/>
                <a:cs typeface="Arial"/>
              </a:rPr>
              <a:t>- </a:t>
            </a:r>
            <a:r>
              <a:rPr sz="700" spc="-25" dirty="0">
                <a:latin typeface="Arial"/>
                <a:cs typeface="Arial"/>
              </a:rPr>
              <a:t>Neighborhood </a:t>
            </a:r>
            <a:r>
              <a:rPr sz="700" spc="-35" dirty="0">
                <a:latin typeface="Arial"/>
                <a:cs typeface="Arial"/>
              </a:rPr>
              <a:t>Liaison  </a:t>
            </a:r>
            <a:r>
              <a:rPr sz="700" spc="-75" dirty="0">
                <a:latin typeface="Arial"/>
                <a:cs typeface="Arial"/>
              </a:rPr>
              <a:t>INVOICE</a:t>
            </a:r>
            <a:endParaRPr sz="7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900407" y="264794"/>
            <a:ext cx="266065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70" dirty="0">
                <a:latin typeface="Arial"/>
                <a:cs typeface="Arial"/>
              </a:rPr>
              <a:t>Page</a:t>
            </a:r>
            <a:r>
              <a:rPr sz="700" spc="-90" dirty="0">
                <a:latin typeface="Arial"/>
                <a:cs typeface="Arial"/>
              </a:rPr>
              <a:t> </a:t>
            </a:r>
            <a:r>
              <a:rPr sz="700" spc="-35" dirty="0">
                <a:latin typeface="Arial"/>
                <a:cs typeface="Arial"/>
              </a:rPr>
              <a:t>3</a:t>
            </a:r>
            <a:endParaRPr sz="700">
              <a:latin typeface="Arial"/>
              <a:cs typeface="Arial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633983" y="847471"/>
          <a:ext cx="11538585" cy="61264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91845"/>
                <a:gridCol w="706120"/>
                <a:gridCol w="920749"/>
                <a:gridCol w="2807969"/>
                <a:gridCol w="855979"/>
                <a:gridCol w="653415"/>
                <a:gridCol w="784859"/>
                <a:gridCol w="685800"/>
                <a:gridCol w="875665"/>
                <a:gridCol w="2437764"/>
              </a:tblGrid>
              <a:tr h="210185">
                <a:tc gridSpan="10">
                  <a:txBody>
                    <a:bodyPr/>
                    <a:lstStyle/>
                    <a:p>
                      <a:pPr marL="33020">
                        <a:lnSpc>
                          <a:spcPts val="1475"/>
                        </a:lnSpc>
                      </a:pPr>
                      <a:r>
                        <a:rPr sz="1250" spc="-195" dirty="0">
                          <a:solidFill>
                            <a:srgbClr val="006000"/>
                          </a:solidFill>
                          <a:latin typeface="Arial"/>
                          <a:cs typeface="Arial"/>
                        </a:rPr>
                        <a:t>EXPENSES</a:t>
                      </a:r>
                      <a:endParaRPr sz="12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solidFill>
                      <a:srgbClr val="CCBFD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21920"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342900">
                        <a:lnSpc>
                          <a:spcPts val="800"/>
                        </a:lnSpc>
                      </a:pPr>
                      <a:r>
                        <a:rPr sz="700" b="1" spc="-20" dirty="0">
                          <a:latin typeface="Trebuchet MS"/>
                          <a:cs typeface="Trebuchet MS"/>
                        </a:rPr>
                        <a:t>MEALS </a:t>
                      </a:r>
                      <a:r>
                        <a:rPr sz="700" b="1" spc="-60" dirty="0">
                          <a:latin typeface="Trebuchet MS"/>
                          <a:cs typeface="Trebuchet MS"/>
                        </a:rPr>
                        <a:t>+</a:t>
                      </a:r>
                      <a:r>
                        <a:rPr sz="700" b="1" spc="-10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35" dirty="0">
                          <a:latin typeface="Trebuchet MS"/>
                          <a:cs typeface="Trebuchet MS"/>
                        </a:rPr>
                        <a:t>INCIDENTALS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10795" algn="ctr">
                        <a:lnSpc>
                          <a:spcPts val="800"/>
                        </a:lnSpc>
                      </a:pPr>
                      <a:r>
                        <a:rPr sz="700" b="1" spc="-10" dirty="0">
                          <a:latin typeface="Trebuchet MS"/>
                          <a:cs typeface="Trebuchet MS"/>
                        </a:rPr>
                        <a:t>NON</a:t>
                      </a:r>
                      <a:r>
                        <a:rPr sz="700" b="1" spc="-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20" dirty="0">
                          <a:latin typeface="Trebuchet MS"/>
                          <a:cs typeface="Trebuchet MS"/>
                        </a:rPr>
                        <a:t>MEALS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3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996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row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solidFill>
                      <a:srgbClr val="C4D8EF"/>
                    </a:solidFill>
                  </a:tcPr>
                </a:tc>
                <a:tc>
                  <a:txBody>
                    <a:bodyPr/>
                    <a:lstStyle/>
                    <a:p>
                      <a:pPr marL="13335" algn="ctr">
                        <a:lnSpc>
                          <a:spcPts val="645"/>
                        </a:lnSpc>
                      </a:pPr>
                      <a:r>
                        <a:rPr sz="700" b="1" spc="-45" dirty="0">
                          <a:latin typeface="Trebuchet MS"/>
                          <a:cs typeface="Trebuchet MS"/>
                        </a:rPr>
                        <a:t>Total </a:t>
                      </a:r>
                      <a:r>
                        <a:rPr sz="700" b="1" spc="-5" dirty="0">
                          <a:latin typeface="Trebuchet MS"/>
                          <a:cs typeface="Trebuchet MS"/>
                        </a:rPr>
                        <a:t>Meal</a:t>
                      </a:r>
                      <a:r>
                        <a:rPr sz="700" b="1" spc="-10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60" dirty="0">
                          <a:latin typeface="Trebuchet MS"/>
                          <a:cs typeface="Trebuchet MS"/>
                        </a:rPr>
                        <a:t>+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solidFill>
                      <a:srgbClr val="C4D8EF"/>
                    </a:solidFill>
                  </a:tcPr>
                </a:tc>
                <a:tc row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950">
                        <a:latin typeface="Times New Roman"/>
                        <a:cs typeface="Times New Roman"/>
                      </a:endParaRPr>
                    </a:p>
                    <a:p>
                      <a:pPr marL="184150" marR="165100" indent="27305">
                        <a:lnSpc>
                          <a:spcPct val="110000"/>
                        </a:lnSpc>
                      </a:pPr>
                      <a:r>
                        <a:rPr sz="700" b="1" spc="-15" dirty="0">
                          <a:latin typeface="Trebuchet MS"/>
                          <a:cs typeface="Trebuchet MS"/>
                        </a:rPr>
                        <a:t>Non-Meal  </a:t>
                      </a:r>
                      <a:r>
                        <a:rPr sz="700" b="1" spc="-5" dirty="0">
                          <a:latin typeface="Trebuchet MS"/>
                          <a:cs typeface="Trebuchet MS"/>
                        </a:rPr>
                        <a:t>D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e</a:t>
                      </a:r>
                      <a:r>
                        <a:rPr sz="700" b="1" spc="5" dirty="0">
                          <a:latin typeface="Trebuchet MS"/>
                          <a:cs typeface="Trebuchet MS"/>
                        </a:rPr>
                        <a:t>s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cr</a:t>
                      </a:r>
                      <a:r>
                        <a:rPr sz="700" b="1" spc="-10" dirty="0">
                          <a:latin typeface="Trebuchet MS"/>
                          <a:cs typeface="Trebuchet MS"/>
                        </a:rPr>
                        <a:t>i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p</a:t>
                      </a:r>
                      <a:r>
                        <a:rPr sz="700" b="1" spc="-10" dirty="0">
                          <a:latin typeface="Trebuchet MS"/>
                          <a:cs typeface="Trebuchet MS"/>
                        </a:rPr>
                        <a:t>ti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on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63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 row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950">
                        <a:latin typeface="Times New Roman"/>
                        <a:cs typeface="Times New Roman"/>
                      </a:endParaRPr>
                    </a:p>
                    <a:p>
                      <a:pPr marL="193040" marR="140970" indent="-32384">
                        <a:lnSpc>
                          <a:spcPct val="110000"/>
                        </a:lnSpc>
                      </a:pPr>
                      <a:r>
                        <a:rPr sz="700" b="1" dirty="0">
                          <a:latin typeface="Trebuchet MS"/>
                          <a:cs typeface="Trebuchet MS"/>
                        </a:rPr>
                        <a:t>Non</a:t>
                      </a:r>
                      <a:r>
                        <a:rPr sz="700" b="1" spc="-5" dirty="0">
                          <a:latin typeface="Trebuchet MS"/>
                          <a:cs typeface="Trebuchet MS"/>
                        </a:rPr>
                        <a:t>-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Me</a:t>
                      </a:r>
                      <a:r>
                        <a:rPr sz="700" b="1" spc="-5" dirty="0">
                          <a:latin typeface="Trebuchet MS"/>
                          <a:cs typeface="Trebuchet MS"/>
                        </a:rPr>
                        <a:t>a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l  </a:t>
                      </a:r>
                      <a:r>
                        <a:rPr sz="700" b="1" spc="-45" dirty="0">
                          <a:latin typeface="Trebuchet MS"/>
                          <a:cs typeface="Trebuchet MS"/>
                        </a:rPr>
                        <a:t>Expense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63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162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C4D8EF"/>
                    </a:solidFill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ts val="780"/>
                        </a:lnSpc>
                      </a:pPr>
                      <a:r>
                        <a:rPr sz="700" b="1" spc="-40" dirty="0">
                          <a:latin typeface="Trebuchet MS"/>
                          <a:cs typeface="Trebuchet MS"/>
                        </a:rPr>
                        <a:t>Incidentals</a:t>
                      </a:r>
                      <a:r>
                        <a:rPr sz="700" b="1" spc="-6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45" dirty="0">
                          <a:latin typeface="Trebuchet MS"/>
                          <a:cs typeface="Trebuchet MS"/>
                        </a:rPr>
                        <a:t>(per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solidFill>
                      <a:srgbClr val="C4D8E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17475">
                <a:tc>
                  <a:txBody>
                    <a:bodyPr/>
                    <a:lstStyle/>
                    <a:p>
                      <a:pPr marL="14604" algn="ctr">
                        <a:lnSpc>
                          <a:spcPts val="775"/>
                        </a:lnSpc>
                      </a:pPr>
                      <a:r>
                        <a:rPr sz="700" b="1" spc="-35" dirty="0">
                          <a:latin typeface="Trebuchet MS"/>
                          <a:cs typeface="Trebuchet MS"/>
                        </a:rPr>
                        <a:t>Date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170815" algn="r">
                        <a:lnSpc>
                          <a:spcPts val="775"/>
                        </a:lnSpc>
                      </a:pPr>
                      <a:r>
                        <a:rPr sz="700" b="1" spc="-5" dirty="0">
                          <a:latin typeface="Trebuchet MS"/>
                          <a:cs typeface="Trebuchet MS"/>
                        </a:rPr>
                        <a:t>Ca</a:t>
                      </a:r>
                      <a:r>
                        <a:rPr sz="700" b="1" spc="-10" dirty="0">
                          <a:latin typeface="Trebuchet MS"/>
                          <a:cs typeface="Trebuchet MS"/>
                        </a:rPr>
                        <a:t>t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e</a:t>
                      </a:r>
                      <a:r>
                        <a:rPr sz="700" b="1" spc="-5" dirty="0">
                          <a:latin typeface="Trebuchet MS"/>
                          <a:cs typeface="Trebuchet MS"/>
                        </a:rPr>
                        <a:t>g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ory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38125">
                        <a:lnSpc>
                          <a:spcPts val="775"/>
                        </a:lnSpc>
                      </a:pPr>
                      <a:r>
                        <a:rPr sz="700" b="1" spc="-50" dirty="0">
                          <a:latin typeface="Trebuchet MS"/>
                          <a:cs typeface="Trebuchet MS"/>
                        </a:rPr>
                        <a:t>Travel</a:t>
                      </a:r>
                      <a:r>
                        <a:rPr sz="700" b="1" spc="-7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30" dirty="0">
                          <a:latin typeface="Trebuchet MS"/>
                          <a:cs typeface="Trebuchet MS"/>
                        </a:rPr>
                        <a:t>Day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C4D8EF"/>
                    </a:solidFill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ts val="785"/>
                        </a:lnSpc>
                      </a:pPr>
                      <a:r>
                        <a:rPr sz="700" b="1" spc="-40" dirty="0">
                          <a:latin typeface="Trebuchet MS"/>
                          <a:cs typeface="Trebuchet MS"/>
                        </a:rPr>
                        <a:t>daily</a:t>
                      </a:r>
                      <a:r>
                        <a:rPr sz="700" b="1" spc="-7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40" dirty="0">
                          <a:latin typeface="Trebuchet MS"/>
                          <a:cs typeface="Trebuchet MS"/>
                        </a:rPr>
                        <a:t>Guidelines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solidFill>
                      <a:srgbClr val="C4D8E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ts val="775"/>
                        </a:lnSpc>
                      </a:pPr>
                      <a:r>
                        <a:rPr sz="700" b="1" spc="-45" dirty="0">
                          <a:latin typeface="Trebuchet MS"/>
                          <a:cs typeface="Trebuchet MS"/>
                        </a:rPr>
                        <a:t>Total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1683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C4D8EF"/>
                    </a:solidFill>
                  </a:tcPr>
                </a:tc>
                <a:tc>
                  <a:txBody>
                    <a:bodyPr/>
                    <a:lstStyle/>
                    <a:p>
                      <a:pPr marL="13970" algn="ctr">
                        <a:lnSpc>
                          <a:spcPts val="780"/>
                        </a:lnSpc>
                      </a:pPr>
                      <a:r>
                        <a:rPr sz="700" b="1" spc="-40" dirty="0">
                          <a:latin typeface="Trebuchet MS"/>
                          <a:cs typeface="Trebuchet MS"/>
                        </a:rPr>
                        <a:t>cap </a:t>
                      </a:r>
                      <a:r>
                        <a:rPr sz="700" b="1" spc="-30" dirty="0">
                          <a:latin typeface="Trebuchet MS"/>
                          <a:cs typeface="Trebuchet MS"/>
                        </a:rPr>
                        <a:t>of </a:t>
                      </a:r>
                      <a:r>
                        <a:rPr sz="700" b="1" spc="-55" dirty="0">
                          <a:latin typeface="Trebuchet MS"/>
                          <a:cs typeface="Trebuchet MS"/>
                        </a:rPr>
                        <a:t>$69</a:t>
                      </a:r>
                      <a:r>
                        <a:rPr sz="700" b="1" spc="-13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45" dirty="0">
                          <a:latin typeface="Trebuchet MS"/>
                          <a:cs typeface="Trebuchet MS"/>
                        </a:rPr>
                        <a:t>per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solidFill>
                      <a:srgbClr val="C4D8E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806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>
                  <a:txBody>
                    <a:bodyPr/>
                    <a:lstStyle/>
                    <a:p>
                      <a:pPr marL="14604" algn="ctr">
                        <a:lnSpc>
                          <a:spcPts val="540"/>
                        </a:lnSpc>
                      </a:pPr>
                      <a:r>
                        <a:rPr sz="700" b="1" spc="-35" dirty="0">
                          <a:latin typeface="Trebuchet MS"/>
                          <a:cs typeface="Trebuchet MS"/>
                        </a:rPr>
                        <a:t>day)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9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R="194310" algn="r">
                        <a:lnSpc>
                          <a:spcPts val="835"/>
                        </a:lnSpc>
                        <a:spcBef>
                          <a:spcPts val="545"/>
                        </a:spcBef>
                      </a:pPr>
                      <a:r>
                        <a:rPr sz="700" spc="-30" dirty="0">
                          <a:latin typeface="Arial"/>
                          <a:cs typeface="Arial"/>
                        </a:rPr>
                        <a:t>Travel,</a:t>
                      </a:r>
                      <a:r>
                        <a:rPr sz="700" spc="-1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Other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9215" marB="0"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22225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Monthly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Travel</a:t>
                      </a:r>
                      <a:r>
                        <a:rPr sz="700" spc="-7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Stipend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7945" marB="0"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5"/>
                        </a:spcBef>
                        <a:tabLst>
                          <a:tab pos="44132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921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5"/>
                        </a:spcBef>
                        <a:tabLst>
                          <a:tab pos="6305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921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35000" y="264794"/>
            <a:ext cx="793750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10" dirty="0">
                <a:latin typeface="Arial"/>
                <a:cs typeface="Arial"/>
              </a:rPr>
              <a:t>5/21/2019 </a:t>
            </a:r>
            <a:r>
              <a:rPr sz="700" spc="75" dirty="0">
                <a:latin typeface="Arial"/>
                <a:cs typeface="Arial"/>
              </a:rPr>
              <a:t>/</a:t>
            </a:r>
            <a:r>
              <a:rPr sz="700" spc="-130" dirty="0">
                <a:latin typeface="Arial"/>
                <a:cs typeface="Arial"/>
              </a:rPr>
              <a:t> </a:t>
            </a:r>
            <a:r>
              <a:rPr sz="700" spc="-25" dirty="0">
                <a:latin typeface="Arial"/>
                <a:cs typeface="Arial"/>
              </a:rPr>
              <a:t>4:18 </a:t>
            </a:r>
            <a:r>
              <a:rPr sz="700" spc="-50" dirty="0">
                <a:latin typeface="Arial"/>
                <a:cs typeface="Arial"/>
              </a:rPr>
              <a:t>PM</a:t>
            </a:r>
            <a:endParaRPr sz="7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219191" y="247574"/>
            <a:ext cx="2359025" cy="2603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028700" marR="5080" indent="-1016635">
              <a:lnSpc>
                <a:spcPct val="110000"/>
              </a:lnSpc>
              <a:spcBef>
                <a:spcPts val="95"/>
              </a:spcBef>
            </a:pPr>
            <a:r>
              <a:rPr sz="700" spc="-20" dirty="0">
                <a:latin typeface="Arial"/>
                <a:cs typeface="Arial"/>
              </a:rPr>
              <a:t>Baltimore </a:t>
            </a:r>
            <a:r>
              <a:rPr sz="700" spc="-25" dirty="0">
                <a:latin typeface="Arial"/>
                <a:cs typeface="Arial"/>
              </a:rPr>
              <a:t>Community </a:t>
            </a:r>
            <a:r>
              <a:rPr sz="700" spc="-10" dirty="0">
                <a:latin typeface="Arial"/>
                <a:cs typeface="Arial"/>
              </a:rPr>
              <a:t>Mediation </a:t>
            </a:r>
            <a:r>
              <a:rPr sz="700" spc="-35" dirty="0">
                <a:latin typeface="Arial"/>
                <a:cs typeface="Arial"/>
              </a:rPr>
              <a:t>Center </a:t>
            </a:r>
            <a:r>
              <a:rPr sz="700" spc="-20" dirty="0">
                <a:latin typeface="Arial"/>
                <a:cs typeface="Arial"/>
              </a:rPr>
              <a:t>- </a:t>
            </a:r>
            <a:r>
              <a:rPr sz="700" spc="-25" dirty="0">
                <a:latin typeface="Arial"/>
                <a:cs typeface="Arial"/>
              </a:rPr>
              <a:t>Neighborhood </a:t>
            </a:r>
            <a:r>
              <a:rPr sz="700" spc="-35" dirty="0">
                <a:latin typeface="Arial"/>
                <a:cs typeface="Arial"/>
              </a:rPr>
              <a:t>Liaison  </a:t>
            </a:r>
            <a:r>
              <a:rPr sz="700" spc="-75" dirty="0">
                <a:latin typeface="Arial"/>
                <a:cs typeface="Arial"/>
              </a:rPr>
              <a:t>INVOICE</a:t>
            </a:r>
            <a:endParaRPr sz="7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900407" y="264794"/>
            <a:ext cx="266065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70" dirty="0">
                <a:latin typeface="Arial"/>
                <a:cs typeface="Arial"/>
              </a:rPr>
              <a:t>Page</a:t>
            </a:r>
            <a:r>
              <a:rPr sz="700" spc="-90" dirty="0">
                <a:latin typeface="Arial"/>
                <a:cs typeface="Arial"/>
              </a:rPr>
              <a:t> </a:t>
            </a:r>
            <a:r>
              <a:rPr sz="700" spc="-35" dirty="0">
                <a:latin typeface="Arial"/>
                <a:cs typeface="Arial"/>
              </a:rPr>
              <a:t>4</a:t>
            </a:r>
            <a:endParaRPr sz="700">
              <a:latin typeface="Arial"/>
              <a:cs typeface="Arial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633983" y="852042"/>
          <a:ext cx="9101455" cy="50063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26050"/>
                <a:gridCol w="855979"/>
                <a:gridCol w="653415"/>
                <a:gridCol w="784859"/>
                <a:gridCol w="685800"/>
                <a:gridCol w="875665"/>
              </a:tblGrid>
              <a:tr h="187325">
                <a:tc rowSpan="26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669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spcBef>
                          <a:spcPts val="48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096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21285"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1590">
                        <a:lnSpc>
                          <a:spcPts val="810"/>
                        </a:lnSpc>
                      </a:pPr>
                      <a:r>
                        <a:rPr sz="700" spc="-70" dirty="0">
                          <a:latin typeface="Arial"/>
                          <a:cs typeface="Arial"/>
                        </a:rPr>
                        <a:t>TOTAL: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8EDF2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10"/>
                        </a:lnSpc>
                        <a:tabLst>
                          <a:tab pos="63119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8EDF2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633983" y="5965063"/>
          <a:ext cx="6757670" cy="7639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91845"/>
                <a:gridCol w="704849"/>
                <a:gridCol w="5238114"/>
              </a:tblGrid>
              <a:tr h="118110">
                <a:tc>
                  <a:txBody>
                    <a:bodyPr/>
                    <a:lstStyle/>
                    <a:p>
                      <a:pPr marR="635" algn="r">
                        <a:lnSpc>
                          <a:spcPts val="830"/>
                        </a:lnSpc>
                      </a:pPr>
                      <a:r>
                        <a:rPr sz="700" b="1" spc="-35" dirty="0">
                          <a:latin typeface="Trebuchet MS"/>
                          <a:cs typeface="Trebuchet MS"/>
                        </a:rPr>
                        <a:t>Subtotal</a:t>
                      </a:r>
                      <a:r>
                        <a:rPr sz="700" b="1" spc="-13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55" dirty="0">
                          <a:latin typeface="Trebuchet MS"/>
                          <a:cs typeface="Trebuchet MS"/>
                        </a:rPr>
                        <a:t>Time: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DF2"/>
                    </a:solidFill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ts val="830"/>
                        </a:lnSpc>
                        <a:tabLst>
                          <a:tab pos="380365" algn="l"/>
                        </a:tabLst>
                      </a:pPr>
                      <a:r>
                        <a:rPr sz="700" b="1" spc="-55" dirty="0">
                          <a:latin typeface="Trebuchet MS"/>
                          <a:cs typeface="Trebuchet MS"/>
                        </a:rPr>
                        <a:t>$	280.00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DF2"/>
                    </a:solidFill>
                  </a:tcPr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16839">
                <a:tc>
                  <a:txBody>
                    <a:bodyPr/>
                    <a:lstStyle/>
                    <a:p>
                      <a:pPr marR="1270" algn="r">
                        <a:lnSpc>
                          <a:spcPts val="825"/>
                        </a:lnSpc>
                      </a:pPr>
                      <a:r>
                        <a:rPr sz="700" b="1" spc="-35" dirty="0">
                          <a:latin typeface="Trebuchet MS"/>
                          <a:cs typeface="Trebuchet MS"/>
                        </a:rPr>
                        <a:t>Subtotal</a:t>
                      </a:r>
                      <a:r>
                        <a:rPr sz="700" b="1" spc="-9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45" dirty="0">
                          <a:latin typeface="Trebuchet MS"/>
                          <a:cs typeface="Trebuchet MS"/>
                        </a:rPr>
                        <a:t>Expenses: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DF2"/>
                    </a:solidFill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ts val="825"/>
                        </a:lnSpc>
                        <a:tabLst>
                          <a:tab pos="426720" algn="l"/>
                        </a:tabLst>
                      </a:pPr>
                      <a:r>
                        <a:rPr sz="700" b="1" spc="-55" dirty="0">
                          <a:latin typeface="Trebuchet MS"/>
                          <a:cs typeface="Trebuchet MS"/>
                        </a:rPr>
                        <a:t>$	</a:t>
                      </a:r>
                      <a:r>
                        <a:rPr sz="700" b="1" spc="-60" dirty="0">
                          <a:latin typeface="Trebuchet MS"/>
                          <a:cs typeface="Trebuchet MS"/>
                        </a:rPr>
                        <a:t>25.00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DF2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20650">
                <a:tc>
                  <a:txBody>
                    <a:bodyPr/>
                    <a:lstStyle/>
                    <a:p>
                      <a:pPr marR="635" algn="r">
                        <a:lnSpc>
                          <a:spcPts val="805"/>
                        </a:lnSpc>
                      </a:pPr>
                      <a:r>
                        <a:rPr sz="700" b="1" spc="-5" dirty="0">
                          <a:latin typeface="Trebuchet MS"/>
                          <a:cs typeface="Trebuchet MS"/>
                        </a:rPr>
                        <a:t>T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O</a:t>
                      </a:r>
                      <a:r>
                        <a:rPr sz="700" b="1" spc="-5" dirty="0">
                          <a:latin typeface="Trebuchet MS"/>
                          <a:cs typeface="Trebuchet MS"/>
                        </a:rPr>
                        <a:t>T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AL: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8EDF2"/>
                    </a:solidFill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ts val="805"/>
                        </a:lnSpc>
                        <a:tabLst>
                          <a:tab pos="380365" algn="l"/>
                        </a:tabLst>
                      </a:pPr>
                      <a:r>
                        <a:rPr sz="700" b="1" spc="-55" dirty="0">
                          <a:latin typeface="Trebuchet MS"/>
                          <a:cs typeface="Trebuchet MS"/>
                        </a:rPr>
                        <a:t>$	305.00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8EDF2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21920">
                <a:tc>
                  <a:txBody>
                    <a:bodyPr/>
                    <a:lstStyle/>
                    <a:p>
                      <a:pPr marR="1905" algn="r">
                        <a:lnSpc>
                          <a:spcPts val="810"/>
                        </a:lnSpc>
                      </a:pPr>
                      <a:r>
                        <a:rPr sz="700" b="1" spc="-35" dirty="0">
                          <a:latin typeface="Trebuchet MS"/>
                          <a:cs typeface="Trebuchet MS"/>
                        </a:rPr>
                        <a:t>Unbilled</a:t>
                      </a:r>
                      <a:r>
                        <a:rPr sz="700" b="1" spc="-13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35" dirty="0">
                          <a:latin typeface="Trebuchet MS"/>
                          <a:cs typeface="Trebuchet MS"/>
                        </a:rPr>
                        <a:t>Hours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8EDF2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536575">
                        <a:lnSpc>
                          <a:spcPts val="810"/>
                        </a:lnSpc>
                      </a:pPr>
                      <a:r>
                        <a:rPr sz="700" spc="-30" dirty="0">
                          <a:latin typeface="Arial"/>
                          <a:cs typeface="Arial"/>
                        </a:rPr>
                        <a:t>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69240">
                <a:tc gridSpan="3">
                  <a:txBody>
                    <a:bodyPr/>
                    <a:lstStyle/>
                    <a:p>
                      <a:pPr marR="151130" algn="r">
                        <a:lnSpc>
                          <a:spcPts val="835"/>
                        </a:lnSpc>
                      </a:pPr>
                      <a:r>
                        <a:rPr sz="700" b="1" dirty="0">
                          <a:latin typeface="Trebuchet MS"/>
                          <a:cs typeface="Trebuchet MS"/>
                        </a:rPr>
                        <a:t>INI</a:t>
                      </a:r>
                      <a:r>
                        <a:rPr sz="700" b="1" spc="-5" dirty="0">
                          <a:latin typeface="Trebuchet MS"/>
                          <a:cs typeface="Trebuchet MS"/>
                        </a:rPr>
                        <a:t>T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IALS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  <a:p>
                      <a:pPr marL="27305">
                        <a:lnSpc>
                          <a:spcPct val="100000"/>
                        </a:lnSpc>
                        <a:spcBef>
                          <a:spcPts val="50"/>
                        </a:spcBef>
                        <a:tabLst>
                          <a:tab pos="6132195" algn="l"/>
                        </a:tabLst>
                      </a:pPr>
                      <a:r>
                        <a:rPr sz="900" spc="-50" dirty="0">
                          <a:latin typeface="Arial"/>
                          <a:cs typeface="Arial"/>
                        </a:rPr>
                        <a:t>Your </a:t>
                      </a:r>
                      <a:r>
                        <a:rPr sz="900" spc="-20" dirty="0">
                          <a:latin typeface="Arial"/>
                          <a:cs typeface="Arial"/>
                        </a:rPr>
                        <a:t>initials </a:t>
                      </a:r>
                      <a:r>
                        <a:rPr sz="900" spc="-35" dirty="0">
                          <a:latin typeface="Arial"/>
                          <a:cs typeface="Arial"/>
                        </a:rPr>
                        <a:t>here signify </a:t>
                      </a:r>
                      <a:r>
                        <a:rPr sz="900" spc="-5" dirty="0">
                          <a:latin typeface="Arial"/>
                          <a:cs typeface="Arial"/>
                        </a:rPr>
                        <a:t>that </a:t>
                      </a:r>
                      <a:r>
                        <a:rPr sz="900" spc="-15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900" spc="-60" dirty="0">
                          <a:latin typeface="Arial"/>
                          <a:cs typeface="Arial"/>
                        </a:rPr>
                        <a:t>charges 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on this </a:t>
                      </a:r>
                      <a:r>
                        <a:rPr sz="900" spc="-35" dirty="0">
                          <a:latin typeface="Arial"/>
                          <a:cs typeface="Arial"/>
                        </a:rPr>
                        <a:t>invoice</a:t>
                      </a:r>
                      <a:r>
                        <a:rPr sz="900" spc="-1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are  accurate:	</a:t>
                      </a:r>
                      <a:r>
                        <a:rPr sz="700" spc="-95" dirty="0">
                          <a:latin typeface="Arial"/>
                          <a:cs typeface="Arial"/>
                        </a:rPr>
                        <a:t>HR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CBFD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</a:tbl>
          </a:graphicData>
        </a:graphic>
      </p:graphicFrame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35000" y="264794"/>
            <a:ext cx="793750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10" dirty="0">
                <a:latin typeface="Arial"/>
                <a:cs typeface="Arial"/>
              </a:rPr>
              <a:t>5/21/2019 </a:t>
            </a:r>
            <a:r>
              <a:rPr sz="700" spc="75" dirty="0">
                <a:latin typeface="Arial"/>
                <a:cs typeface="Arial"/>
              </a:rPr>
              <a:t>/</a:t>
            </a:r>
            <a:r>
              <a:rPr sz="700" spc="-130" dirty="0">
                <a:latin typeface="Arial"/>
                <a:cs typeface="Arial"/>
              </a:rPr>
              <a:t> </a:t>
            </a:r>
            <a:r>
              <a:rPr sz="700" spc="-25" dirty="0">
                <a:latin typeface="Arial"/>
                <a:cs typeface="Arial"/>
              </a:rPr>
              <a:t>4:26 </a:t>
            </a:r>
            <a:r>
              <a:rPr sz="700" spc="-50" dirty="0">
                <a:latin typeface="Arial"/>
                <a:cs typeface="Arial"/>
              </a:rPr>
              <a:t>PM</a:t>
            </a:r>
            <a:endParaRPr sz="7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219191" y="247574"/>
            <a:ext cx="2359025" cy="2603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028700" marR="5080" indent="-1016635">
              <a:lnSpc>
                <a:spcPct val="110000"/>
              </a:lnSpc>
              <a:spcBef>
                <a:spcPts val="95"/>
              </a:spcBef>
            </a:pPr>
            <a:r>
              <a:rPr sz="700" spc="-20" dirty="0">
                <a:latin typeface="Arial"/>
                <a:cs typeface="Arial"/>
              </a:rPr>
              <a:t>Baltimore </a:t>
            </a:r>
            <a:r>
              <a:rPr sz="700" spc="-25" dirty="0">
                <a:latin typeface="Arial"/>
                <a:cs typeface="Arial"/>
              </a:rPr>
              <a:t>Community </a:t>
            </a:r>
            <a:r>
              <a:rPr sz="700" spc="-10" dirty="0">
                <a:latin typeface="Arial"/>
                <a:cs typeface="Arial"/>
              </a:rPr>
              <a:t>Mediation </a:t>
            </a:r>
            <a:r>
              <a:rPr sz="700" spc="-35" dirty="0">
                <a:latin typeface="Arial"/>
                <a:cs typeface="Arial"/>
              </a:rPr>
              <a:t>Center </a:t>
            </a:r>
            <a:r>
              <a:rPr sz="700" spc="-20" dirty="0">
                <a:latin typeface="Arial"/>
                <a:cs typeface="Arial"/>
              </a:rPr>
              <a:t>- </a:t>
            </a:r>
            <a:r>
              <a:rPr sz="700" spc="-25" dirty="0">
                <a:latin typeface="Arial"/>
                <a:cs typeface="Arial"/>
              </a:rPr>
              <a:t>Neighborhood </a:t>
            </a:r>
            <a:r>
              <a:rPr sz="700" spc="-35" dirty="0">
                <a:latin typeface="Arial"/>
                <a:cs typeface="Arial"/>
              </a:rPr>
              <a:t>Liaison  </a:t>
            </a:r>
            <a:r>
              <a:rPr sz="700" spc="-75" dirty="0">
                <a:latin typeface="Arial"/>
                <a:cs typeface="Arial"/>
              </a:rPr>
              <a:t>INVOICE</a:t>
            </a:r>
            <a:endParaRPr sz="7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900407" y="264794"/>
            <a:ext cx="266065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70" dirty="0">
                <a:latin typeface="Arial"/>
                <a:cs typeface="Arial"/>
              </a:rPr>
              <a:t>Page</a:t>
            </a:r>
            <a:r>
              <a:rPr sz="700" spc="-90" dirty="0">
                <a:latin typeface="Arial"/>
                <a:cs typeface="Arial"/>
              </a:rPr>
              <a:t> </a:t>
            </a:r>
            <a:r>
              <a:rPr sz="700" spc="-35" dirty="0">
                <a:latin typeface="Arial"/>
                <a:cs typeface="Arial"/>
              </a:rPr>
              <a:t>1</a:t>
            </a:r>
            <a:endParaRPr sz="700">
              <a:latin typeface="Arial"/>
              <a:cs typeface="Arial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633983" y="847471"/>
          <a:ext cx="11538585" cy="617791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91845"/>
                <a:gridCol w="706120"/>
                <a:gridCol w="920749"/>
                <a:gridCol w="2809240"/>
                <a:gridCol w="855345"/>
                <a:gridCol w="654050"/>
                <a:gridCol w="783590"/>
                <a:gridCol w="2886709"/>
                <a:gridCol w="542925"/>
                <a:gridCol w="568325"/>
              </a:tblGrid>
              <a:tr h="824865">
                <a:tc gridSpan="10">
                  <a:txBody>
                    <a:bodyPr/>
                    <a:lstStyle/>
                    <a:p>
                      <a:pPr marL="34925">
                        <a:lnSpc>
                          <a:spcPts val="1210"/>
                        </a:lnSpc>
                        <a:tabLst>
                          <a:tab pos="6758305" algn="l"/>
                        </a:tabLst>
                      </a:pPr>
                      <a:r>
                        <a:rPr sz="1150" spc="-25" dirty="0">
                          <a:latin typeface="Arial"/>
                          <a:cs typeface="Arial"/>
                        </a:rPr>
                        <a:t>Baltimore </a:t>
                      </a:r>
                      <a:r>
                        <a:rPr sz="1150" spc="-30" dirty="0">
                          <a:latin typeface="Arial"/>
                          <a:cs typeface="Arial"/>
                        </a:rPr>
                        <a:t>Community</a:t>
                      </a:r>
                      <a:r>
                        <a:rPr sz="115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50" spc="-25" dirty="0">
                          <a:latin typeface="Arial"/>
                          <a:cs typeface="Arial"/>
                        </a:rPr>
                        <a:t>Mediation </a:t>
                      </a:r>
                      <a:r>
                        <a:rPr sz="1150" spc="-50" dirty="0">
                          <a:latin typeface="Arial"/>
                          <a:cs typeface="Arial"/>
                        </a:rPr>
                        <a:t>Center	</a:t>
                      </a:r>
                      <a:r>
                        <a:rPr sz="1050" b="1" spc="-44" baseline="31746" dirty="0">
                          <a:latin typeface="Trebuchet MS"/>
                          <a:cs typeface="Trebuchet MS"/>
                        </a:rPr>
                        <a:t>INSTRUCTIONS</a:t>
                      </a:r>
                      <a:endParaRPr sz="1050" baseline="31746">
                        <a:latin typeface="Trebuchet MS"/>
                        <a:cs typeface="Trebuchet MS"/>
                      </a:endParaRPr>
                    </a:p>
                    <a:p>
                      <a:pPr marL="31750">
                        <a:lnSpc>
                          <a:spcPts val="1075"/>
                        </a:lnSpc>
                        <a:tabLst>
                          <a:tab pos="6758305" algn="l"/>
                        </a:tabLst>
                      </a:pPr>
                      <a:r>
                        <a:rPr sz="1500" spc="-120" baseline="-13888" dirty="0">
                          <a:latin typeface="Arial"/>
                          <a:cs typeface="Arial"/>
                        </a:rPr>
                        <a:t>3333</a:t>
                      </a:r>
                      <a:r>
                        <a:rPr sz="1500" spc="-30" baseline="-13888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500" spc="-37" baseline="-13888" dirty="0">
                          <a:latin typeface="Arial"/>
                          <a:cs typeface="Arial"/>
                        </a:rPr>
                        <a:t>Greenmount</a:t>
                      </a:r>
                      <a:r>
                        <a:rPr sz="1500" spc="-30" baseline="-13888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500" spc="-44" baseline="-13888" dirty="0">
                          <a:latin typeface="Arial"/>
                          <a:cs typeface="Arial"/>
                        </a:rPr>
                        <a:t>Avenue	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1.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Complete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blue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box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left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first.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This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will </a:t>
                      </a:r>
                      <a:r>
                        <a:rPr sz="700" spc="-50" dirty="0">
                          <a:latin typeface="Arial"/>
                          <a:cs typeface="Arial"/>
                        </a:rPr>
                        <a:t>cause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month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and name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information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700" spc="-1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populate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spreadsheet.</a:t>
                      </a:r>
                      <a:endParaRPr sz="700">
                        <a:latin typeface="Arial"/>
                        <a:cs typeface="Arial"/>
                      </a:endParaRPr>
                    </a:p>
                    <a:p>
                      <a:pPr marL="6847205" indent="-88265">
                        <a:lnSpc>
                          <a:spcPts val="670"/>
                        </a:lnSpc>
                        <a:spcBef>
                          <a:spcPts val="300"/>
                        </a:spcBef>
                        <a:buAutoNum type="arabicPeriod" startAt="2"/>
                        <a:tabLst>
                          <a:tab pos="6847840" algn="l"/>
                        </a:tabLst>
                      </a:pPr>
                      <a:r>
                        <a:rPr sz="700" spc="-30" dirty="0">
                          <a:latin typeface="Arial"/>
                          <a:cs typeface="Arial"/>
                        </a:rPr>
                        <a:t>Enter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 descriptions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hours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"Time"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portion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of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matrix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consistent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with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"Sample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Description" below.</a:t>
                      </a:r>
                      <a:endParaRPr sz="700">
                        <a:latin typeface="Arial"/>
                        <a:cs typeface="Arial"/>
                      </a:endParaRPr>
                    </a:p>
                    <a:p>
                      <a:pPr marL="34925">
                        <a:lnSpc>
                          <a:spcPts val="1210"/>
                        </a:lnSpc>
                      </a:pPr>
                      <a:r>
                        <a:rPr sz="1150" spc="-30" dirty="0">
                          <a:latin typeface="Arial"/>
                          <a:cs typeface="Arial"/>
                        </a:rPr>
                        <a:t>Baltimore, </a:t>
                      </a:r>
                      <a:r>
                        <a:rPr sz="1150" spc="-60" dirty="0">
                          <a:latin typeface="Arial"/>
                          <a:cs typeface="Arial"/>
                        </a:rPr>
                        <a:t>MD</a:t>
                      </a:r>
                      <a:r>
                        <a:rPr sz="115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50" spc="-185" dirty="0">
                          <a:latin typeface="Arial"/>
                          <a:cs typeface="Arial"/>
                        </a:rPr>
                        <a:t>21218</a:t>
                      </a:r>
                      <a:endParaRPr sz="1150">
                        <a:latin typeface="Arial"/>
                        <a:cs typeface="Arial"/>
                      </a:endParaRPr>
                    </a:p>
                    <a:p>
                      <a:pPr marL="6847205" indent="-88265">
                        <a:lnSpc>
                          <a:spcPct val="100000"/>
                        </a:lnSpc>
                        <a:spcBef>
                          <a:spcPts val="50"/>
                        </a:spcBef>
                        <a:buAutoNum type="arabicPeriod" startAt="3"/>
                        <a:tabLst>
                          <a:tab pos="6847840" algn="l"/>
                        </a:tabLst>
                      </a:pPr>
                      <a:r>
                        <a:rPr sz="700" spc="-55" dirty="0">
                          <a:latin typeface="Arial"/>
                          <a:cs typeface="Arial"/>
                        </a:rPr>
                        <a:t>You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may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not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bill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more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than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eight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(8)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hours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5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day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or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more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than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fifteen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(15)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hours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5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month.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All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time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above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8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hours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5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day</a:t>
                      </a:r>
                      <a:endParaRPr sz="700">
                        <a:latin typeface="Arial"/>
                        <a:cs typeface="Arial"/>
                      </a:endParaRPr>
                    </a:p>
                    <a:p>
                      <a:pPr marL="6758940">
                        <a:lnSpc>
                          <a:spcPts val="835"/>
                        </a:lnSpc>
                        <a:spcBef>
                          <a:spcPts val="204"/>
                        </a:spcBef>
                      </a:pPr>
                      <a:r>
                        <a:rPr sz="700" spc="-15" dirty="0">
                          <a:latin typeface="Arial"/>
                          <a:cs typeface="Arial"/>
                        </a:rPr>
                        <a:t>travel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stipend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will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be</a:t>
                      </a:r>
                      <a:r>
                        <a:rPr sz="700" spc="-1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paid.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solidFill>
                      <a:srgbClr val="CCBFD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3398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326390">
                        <a:lnSpc>
                          <a:spcPts val="955"/>
                        </a:lnSpc>
                      </a:pPr>
                      <a:r>
                        <a:rPr sz="900" spc="-60" dirty="0">
                          <a:latin typeface="Arial"/>
                          <a:cs typeface="Arial"/>
                        </a:rPr>
                        <a:t>INVOICE </a:t>
                      </a:r>
                      <a:r>
                        <a:rPr sz="900" spc="-85" dirty="0">
                          <a:latin typeface="Arial"/>
                          <a:cs typeface="Arial"/>
                        </a:rPr>
                        <a:t>FOR 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MONTH</a:t>
                      </a:r>
                      <a:r>
                        <a:rPr sz="900" spc="-1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70" dirty="0">
                          <a:latin typeface="Arial"/>
                          <a:cs typeface="Arial"/>
                        </a:rPr>
                        <a:t>OF: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905"/>
                        </a:lnSpc>
                      </a:pPr>
                      <a:r>
                        <a:rPr sz="900" b="1" i="1" u="sng" spc="-5" dirty="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cs typeface="Arial"/>
                        </a:rPr>
                        <a:t>April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38100" marR="24130" indent="-3175" algn="ctr">
                        <a:lnSpc>
                          <a:spcPct val="114999"/>
                        </a:lnSpc>
                        <a:spcBef>
                          <a:spcPts val="434"/>
                        </a:spcBef>
                      </a:pPr>
                      <a:r>
                        <a:rPr sz="600" spc="-15" dirty="0">
                          <a:latin typeface="Arial"/>
                          <a:cs typeface="Arial"/>
                        </a:rPr>
                        <a:t>Complete </a:t>
                      </a:r>
                      <a:r>
                        <a:rPr sz="600" spc="-10" dirty="0">
                          <a:latin typeface="Arial"/>
                          <a:cs typeface="Arial"/>
                        </a:rPr>
                        <a:t>these 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four </a:t>
                      </a:r>
                      <a:r>
                        <a:rPr sz="600" spc="-20" dirty="0">
                          <a:latin typeface="Arial"/>
                          <a:cs typeface="Arial"/>
                        </a:rPr>
                        <a:t>cells</a:t>
                      </a:r>
                      <a:r>
                        <a:rPr sz="600" spc="-1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dirty="0">
                          <a:latin typeface="Arial"/>
                          <a:cs typeface="Arial"/>
                        </a:rPr>
                        <a:t>before  starting  </a:t>
                      </a:r>
                      <a:r>
                        <a:rPr sz="600" spc="-15" dirty="0">
                          <a:latin typeface="Arial"/>
                          <a:cs typeface="Arial"/>
                        </a:rPr>
                        <a:t>spreadsheet.</a:t>
                      </a:r>
                      <a:endParaRPr sz="600">
                        <a:latin typeface="Arial"/>
                        <a:cs typeface="Arial"/>
                      </a:endParaRPr>
                    </a:p>
                    <a:p>
                      <a:pPr marL="43815" marR="31750" algn="ctr">
                        <a:lnSpc>
                          <a:spcPct val="114999"/>
                        </a:lnSpc>
                      </a:pPr>
                      <a:r>
                        <a:rPr sz="600" spc="-35" dirty="0">
                          <a:latin typeface="Arial"/>
                          <a:cs typeface="Arial"/>
                        </a:rPr>
                        <a:t>Rates </a:t>
                      </a:r>
                      <a:r>
                        <a:rPr sz="600" spc="-15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6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other  info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will </a:t>
                      </a:r>
                      <a:r>
                        <a:rPr sz="600" spc="-15" dirty="0">
                          <a:latin typeface="Arial"/>
                          <a:cs typeface="Arial"/>
                        </a:rPr>
                        <a:t>self-  </a:t>
                      </a:r>
                      <a:r>
                        <a:rPr sz="600" spc="-5" dirty="0">
                          <a:latin typeface="Arial"/>
                          <a:cs typeface="Arial"/>
                        </a:rPr>
                        <a:t>populate.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55244" marB="0" vert="vert27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675640">
                        <a:lnSpc>
                          <a:spcPct val="100000"/>
                        </a:lnSpc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5.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5" dirty="0">
                          <a:latin typeface="Arial"/>
                          <a:cs typeface="Arial"/>
                        </a:rPr>
                        <a:t>Please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make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sure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all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0" dirty="0">
                          <a:latin typeface="Arial"/>
                          <a:cs typeface="Arial"/>
                        </a:rPr>
                        <a:t>expenses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meet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Guidelines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listed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Billing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Guidelines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tab.Do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not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forget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initial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box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attesting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solidFill>
                      <a:srgbClr val="CCBFD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397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394970">
                        <a:lnSpc>
                          <a:spcPts val="955"/>
                        </a:lnSpc>
                      </a:pPr>
                      <a:r>
                        <a:rPr sz="900" spc="-60" dirty="0">
                          <a:latin typeface="Arial"/>
                          <a:cs typeface="Arial"/>
                        </a:rPr>
                        <a:t>INVOICE </a:t>
                      </a:r>
                      <a:r>
                        <a:rPr sz="900" spc="-80" dirty="0">
                          <a:latin typeface="Arial"/>
                          <a:cs typeface="Arial"/>
                        </a:rPr>
                        <a:t>SUBMITTED</a:t>
                      </a:r>
                      <a:r>
                        <a:rPr sz="9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65" dirty="0">
                          <a:latin typeface="Arial"/>
                          <a:cs typeface="Arial"/>
                        </a:rPr>
                        <a:t>BY: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4604" algn="ctr">
                        <a:lnSpc>
                          <a:spcPts val="950"/>
                        </a:lnSpc>
                      </a:pPr>
                      <a:r>
                        <a:rPr sz="1000" spc="-45" dirty="0">
                          <a:latin typeface="Arial"/>
                          <a:cs typeface="Arial"/>
                        </a:rPr>
                        <a:t>Roberts,</a:t>
                      </a:r>
                      <a:r>
                        <a:rPr sz="1000" spc="-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5" dirty="0">
                          <a:latin typeface="Arial"/>
                          <a:cs typeface="Arial"/>
                        </a:rPr>
                        <a:t>M.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55244" marB="0" vert="vert27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675640">
                        <a:lnSpc>
                          <a:spcPct val="100000"/>
                        </a:lnSpc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6.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0" dirty="0">
                          <a:latin typeface="Arial"/>
                          <a:cs typeface="Arial"/>
                        </a:rPr>
                        <a:t>Do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not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hesitate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call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Shantay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5" dirty="0">
                          <a:latin typeface="Arial"/>
                          <a:cs typeface="Arial"/>
                        </a:rPr>
                        <a:t>Guy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at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410-900-9867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or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Darnyle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Wharton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at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410-746-0167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with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any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questions.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solidFill>
                      <a:srgbClr val="CCBFD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625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710565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900" spc="-70" dirty="0">
                          <a:latin typeface="Arial"/>
                          <a:cs typeface="Arial"/>
                        </a:rPr>
                        <a:t>DATE</a:t>
                      </a:r>
                      <a:r>
                        <a:rPr sz="900" spc="-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80" dirty="0">
                          <a:latin typeface="Arial"/>
                          <a:cs typeface="Arial"/>
                        </a:rPr>
                        <a:t>SUBMITTED: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63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ts val="1130"/>
                        </a:lnSpc>
                      </a:pPr>
                      <a:r>
                        <a:rPr sz="1000" spc="-5" dirty="0">
                          <a:latin typeface="Arial"/>
                          <a:cs typeface="Arial"/>
                        </a:rPr>
                        <a:t>5/2/2019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55244" marB="0" vert="vert27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 grid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solidFill>
                      <a:srgbClr val="CCBFD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6827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>
                  <a:txBody>
                    <a:bodyPr/>
                    <a:lstStyle/>
                    <a:p>
                      <a:pPr marL="567055">
                        <a:lnSpc>
                          <a:spcPts val="1140"/>
                        </a:lnSpc>
                      </a:pPr>
                      <a:r>
                        <a:rPr sz="1000" spc="-75" dirty="0">
                          <a:latin typeface="Arial"/>
                          <a:cs typeface="Arial"/>
                        </a:rPr>
                        <a:t>YEAR: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ts val="1055"/>
                        </a:lnSpc>
                      </a:pPr>
                      <a:r>
                        <a:rPr sz="1000" spc="-45" dirty="0">
                          <a:latin typeface="Arial"/>
                          <a:cs typeface="Arial"/>
                        </a:rPr>
                        <a:t>2019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55244" marB="0" vert="vert27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 grid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CBFD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431165">
                <a:tc gridSpan="10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 marL="1520825">
                        <a:lnSpc>
                          <a:spcPct val="100000"/>
                        </a:lnSpc>
                        <a:spcBef>
                          <a:spcPts val="605"/>
                        </a:spcBef>
                      </a:pPr>
                      <a:r>
                        <a:rPr sz="750" b="1" i="1" spc="-35" dirty="0">
                          <a:latin typeface="Trebuchet MS"/>
                          <a:cs typeface="Trebuchet MS"/>
                        </a:rPr>
                        <a:t>Sample</a:t>
                      </a:r>
                      <a:r>
                        <a:rPr sz="750" b="1" i="1" spc="-7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b="1" i="1" spc="-45" dirty="0">
                          <a:latin typeface="Trebuchet MS"/>
                          <a:cs typeface="Trebuchet MS"/>
                        </a:rPr>
                        <a:t>Description:</a:t>
                      </a:r>
                      <a:endParaRPr sz="750">
                        <a:latin typeface="Trebuchet MS"/>
                        <a:cs typeface="Trebuchet MS"/>
                      </a:endParaRPr>
                    </a:p>
                    <a:p>
                      <a:pPr marL="1520825">
                        <a:lnSpc>
                          <a:spcPts val="890"/>
                        </a:lnSpc>
                        <a:spcBef>
                          <a:spcPts val="95"/>
                        </a:spcBef>
                      </a:pPr>
                      <a:r>
                        <a:rPr sz="750" i="1" spc="-40" dirty="0">
                          <a:latin typeface="Trebuchet MS"/>
                          <a:cs typeface="Trebuchet MS"/>
                        </a:rPr>
                        <a:t>Attend </a:t>
                      </a:r>
                      <a:r>
                        <a:rPr sz="750" i="1" spc="-20" dirty="0">
                          <a:latin typeface="Trebuchet MS"/>
                          <a:cs typeface="Trebuchet MS"/>
                        </a:rPr>
                        <a:t>Howard </a:t>
                      </a:r>
                      <a:r>
                        <a:rPr sz="750" i="1" spc="-25" dirty="0">
                          <a:latin typeface="Trebuchet MS"/>
                          <a:cs typeface="Trebuchet MS"/>
                        </a:rPr>
                        <a:t>Park </a:t>
                      </a:r>
                      <a:r>
                        <a:rPr sz="750" i="1" spc="-45" dirty="0">
                          <a:latin typeface="Trebuchet MS"/>
                          <a:cs typeface="Trebuchet MS"/>
                        </a:rPr>
                        <a:t>Civic </a:t>
                      </a:r>
                      <a:r>
                        <a:rPr sz="750" i="1" spc="-25" dirty="0">
                          <a:latin typeface="Trebuchet MS"/>
                          <a:cs typeface="Trebuchet MS"/>
                        </a:rPr>
                        <a:t>Association</a:t>
                      </a:r>
                      <a:r>
                        <a:rPr sz="750" i="1" spc="-17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30" dirty="0">
                          <a:latin typeface="Trebuchet MS"/>
                          <a:cs typeface="Trebuchet MS"/>
                        </a:rPr>
                        <a:t>meeting</a:t>
                      </a:r>
                      <a:endParaRPr sz="75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10185">
                <a:tc gridSpan="10">
                  <a:txBody>
                    <a:bodyPr/>
                    <a:lstStyle/>
                    <a:p>
                      <a:pPr marL="33020">
                        <a:lnSpc>
                          <a:spcPts val="1475"/>
                        </a:lnSpc>
                      </a:pPr>
                      <a:r>
                        <a:rPr sz="1250" spc="-85" dirty="0">
                          <a:solidFill>
                            <a:srgbClr val="006000"/>
                          </a:solidFill>
                          <a:latin typeface="Arial"/>
                          <a:cs typeface="Arial"/>
                        </a:rPr>
                        <a:t>TIME</a:t>
                      </a:r>
                      <a:endParaRPr sz="12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CBFD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51460">
                <a:tc>
                  <a:txBody>
                    <a:bodyPr/>
                    <a:lstStyle/>
                    <a:p>
                      <a:pPr marL="16510" algn="ctr">
                        <a:lnSpc>
                          <a:spcPct val="100000"/>
                        </a:lnSpc>
                        <a:spcBef>
                          <a:spcPts val="395"/>
                        </a:spcBef>
                      </a:pPr>
                      <a:r>
                        <a:rPr sz="900" b="1" spc="-15" dirty="0">
                          <a:latin typeface="Trebuchet MS"/>
                          <a:cs typeface="Trebuchet MS"/>
                        </a:rPr>
                        <a:t>Month</a:t>
                      </a:r>
                      <a:r>
                        <a:rPr sz="900" b="1" spc="-9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00" b="1" spc="-40" dirty="0">
                          <a:latin typeface="Trebuchet MS"/>
                          <a:cs typeface="Trebuchet MS"/>
                        </a:rPr>
                        <a:t>of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T="5016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47015" algn="r">
                        <a:lnSpc>
                          <a:spcPct val="100000"/>
                        </a:lnSpc>
                        <a:spcBef>
                          <a:spcPts val="395"/>
                        </a:spcBef>
                      </a:pPr>
                      <a:r>
                        <a:rPr sz="900" b="1" spc="-5" dirty="0">
                          <a:latin typeface="Trebuchet MS"/>
                          <a:cs typeface="Trebuchet MS"/>
                        </a:rPr>
                        <a:t>D</a:t>
                      </a:r>
                      <a:r>
                        <a:rPr sz="900" b="1" dirty="0">
                          <a:latin typeface="Trebuchet MS"/>
                          <a:cs typeface="Trebuchet MS"/>
                        </a:rPr>
                        <a:t>ay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T="5016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4604"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900" b="1" spc="-50" dirty="0">
                          <a:latin typeface="Trebuchet MS"/>
                          <a:cs typeface="Trebuchet MS"/>
                        </a:rPr>
                        <a:t>Description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T="469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93370">
                        <a:lnSpc>
                          <a:spcPct val="100000"/>
                        </a:lnSpc>
                        <a:spcBef>
                          <a:spcPts val="395"/>
                        </a:spcBef>
                      </a:pPr>
                      <a:r>
                        <a:rPr sz="900" b="1" spc="-50" dirty="0">
                          <a:latin typeface="Trebuchet MS"/>
                          <a:cs typeface="Trebuchet MS"/>
                        </a:rPr>
                        <a:t>Hours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T="5016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6830" algn="ctr">
                        <a:lnSpc>
                          <a:spcPct val="100000"/>
                        </a:lnSpc>
                        <a:spcBef>
                          <a:spcPts val="395"/>
                        </a:spcBef>
                      </a:pPr>
                      <a:r>
                        <a:rPr sz="900" b="1" spc="-50" dirty="0">
                          <a:latin typeface="Trebuchet MS"/>
                          <a:cs typeface="Trebuchet MS"/>
                        </a:rPr>
                        <a:t>Rate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T="5016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sz="700" b="1" spc="-45" dirty="0">
                          <a:latin typeface="Trebuchet MS"/>
                          <a:cs typeface="Trebuchet MS"/>
                        </a:rPr>
                        <a:t>Total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679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49325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sz="700" b="1" spc="-35" dirty="0">
                          <a:latin typeface="Trebuchet MS"/>
                          <a:cs typeface="Trebuchet MS"/>
                        </a:rPr>
                        <a:t>Comments (Unbilled</a:t>
                      </a:r>
                      <a:r>
                        <a:rPr sz="700" b="1" spc="-7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50" dirty="0">
                          <a:latin typeface="Trebuchet MS"/>
                          <a:cs typeface="Trebuchet MS"/>
                        </a:rPr>
                        <a:t>Time)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6350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5735" marR="101600" indent="-47625">
                        <a:lnSpc>
                          <a:spcPts val="919"/>
                        </a:lnSpc>
                        <a:spcBef>
                          <a:spcPts val="30"/>
                        </a:spcBef>
                      </a:pPr>
                      <a:r>
                        <a:rPr sz="700" b="1" spc="5" dirty="0">
                          <a:latin typeface="Trebuchet MS"/>
                          <a:cs typeface="Trebuchet MS"/>
                        </a:rPr>
                        <a:t>U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nb</a:t>
                      </a:r>
                      <a:r>
                        <a:rPr sz="700" b="1" spc="-10" dirty="0">
                          <a:latin typeface="Trebuchet MS"/>
                          <a:cs typeface="Trebuchet MS"/>
                        </a:rPr>
                        <a:t>ill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ed  </a:t>
                      </a:r>
                      <a:r>
                        <a:rPr sz="700" b="1" spc="-35" dirty="0">
                          <a:latin typeface="Trebuchet MS"/>
                          <a:cs typeface="Trebuchet MS"/>
                        </a:rPr>
                        <a:t>Hours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381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34950"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April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35" marB="0">
                    <a:lnL w="19050">
                      <a:solidFill>
                        <a:srgbClr val="000000"/>
                      </a:solidFill>
                      <a:prstDash val="solid"/>
                    </a:lnL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R="312420" algn="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35" marB="0"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gridSpan="2">
                  <a:txBody>
                    <a:bodyPr/>
                    <a:lstStyle/>
                    <a:p>
                      <a:pPr marL="2286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Attended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Harwood Community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Association</a:t>
                      </a:r>
                      <a:r>
                        <a:rPr sz="700" spc="-9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Meeting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3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540" algn="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0.2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35" marB="0">
                    <a:lnL w="9525">
                      <a:solidFill>
                        <a:srgbClr val="000000"/>
                      </a:solidFill>
                      <a:prstDash val="solid"/>
                    </a:lnL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5"/>
                        </a:spcBef>
                        <a:tabLst>
                          <a:tab pos="372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35" marB="0"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gridSpan="4"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spcBef>
                          <a:spcPts val="5"/>
                        </a:spcBef>
                        <a:tabLst>
                          <a:tab pos="58483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4.00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35" marB="0"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34315"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April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31242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2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54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tabLst>
                          <a:tab pos="372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tabLst>
                          <a:tab pos="626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34315"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April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31242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3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54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tabLst>
                          <a:tab pos="372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tabLst>
                          <a:tab pos="626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34315"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April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31242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4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 marL="22860">
                        <a:lnSpc>
                          <a:spcPct val="100000"/>
                        </a:lnSpc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Attended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Coldstream Homestead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Montebello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Meeting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with</a:t>
                      </a:r>
                      <a:r>
                        <a:rPr sz="700" spc="-1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Senior Citizens: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Outreach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54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0.2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tabLst>
                          <a:tab pos="372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tabLst>
                          <a:tab pos="58483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4.00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34315"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April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31242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5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54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tabLst>
                          <a:tab pos="372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tabLst>
                          <a:tab pos="626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34315"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April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31242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6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 marL="22860">
                        <a:lnSpc>
                          <a:spcPct val="100000"/>
                        </a:lnSpc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Performed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my Outreach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at </a:t>
                      </a:r>
                      <a:r>
                        <a:rPr sz="700" spc="-55" dirty="0">
                          <a:latin typeface="Arial"/>
                          <a:cs typeface="Arial"/>
                        </a:rPr>
                        <a:t>Govans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Library </a:t>
                      </a:r>
                      <a:r>
                        <a:rPr sz="700" spc="-65" dirty="0">
                          <a:latin typeface="Arial"/>
                          <a:cs typeface="Arial"/>
                        </a:rPr>
                        <a:t>as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my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normal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office</a:t>
                      </a:r>
                      <a:r>
                        <a:rPr sz="700" spc="-10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hours.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54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1.5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tabLst>
                          <a:tab pos="372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tabLst>
                          <a:tab pos="5391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30.00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34315"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April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31242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7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54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tabLst>
                          <a:tab pos="372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tabLst>
                          <a:tab pos="626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34315"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April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31242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8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54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tabLst>
                          <a:tab pos="372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tabLst>
                          <a:tab pos="626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34315"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April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31242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9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54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tabLst>
                          <a:tab pos="372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tabLst>
                          <a:tab pos="626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25095"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April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28956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 marL="22860">
                        <a:lnSpc>
                          <a:spcPct val="100000"/>
                        </a:lnSpc>
                      </a:pPr>
                      <a:r>
                        <a:rPr sz="700" spc="-30" dirty="0">
                          <a:latin typeface="Arial"/>
                          <a:cs typeface="Arial"/>
                        </a:rPr>
                        <a:t>Did Outreach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at </a:t>
                      </a:r>
                      <a:r>
                        <a:rPr sz="700" spc="-105" dirty="0">
                          <a:latin typeface="Arial"/>
                          <a:cs typeface="Arial"/>
                        </a:rPr>
                        <a:t>CVCBD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Security Advisory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Council.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Normal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advisory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committee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meeting.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People</a:t>
                      </a:r>
                      <a:r>
                        <a:rPr sz="700" spc="-9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were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54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1.2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tabLst>
                          <a:tab pos="372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tabLst>
                          <a:tab pos="5391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24.00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1683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 marL="22860">
                        <a:lnSpc>
                          <a:spcPts val="780"/>
                        </a:lnSpc>
                      </a:pPr>
                      <a:r>
                        <a:rPr sz="700" spc="-30" dirty="0">
                          <a:latin typeface="Arial"/>
                          <a:cs typeface="Arial"/>
                        </a:rPr>
                        <a:t>happy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hear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that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crime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against persons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is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down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within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boundaires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of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90" dirty="0">
                          <a:latin typeface="Arial"/>
                          <a:cs typeface="Arial"/>
                        </a:rPr>
                        <a:t>CVCBD.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Also,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did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9113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 marL="22860">
                        <a:lnSpc>
                          <a:spcPts val="780"/>
                        </a:lnSpc>
                      </a:pPr>
                      <a:r>
                        <a:rPr sz="700" spc="-45" dirty="0">
                          <a:latin typeface="Arial"/>
                          <a:cs typeface="Arial"/>
                        </a:rPr>
                        <a:t>Facebook messaging.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25095"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April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28956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 marL="22860">
                        <a:lnSpc>
                          <a:spcPct val="100000"/>
                        </a:lnSpc>
                      </a:pPr>
                      <a:r>
                        <a:rPr sz="700" spc="-30" dirty="0">
                          <a:latin typeface="Arial"/>
                          <a:cs typeface="Arial"/>
                        </a:rPr>
                        <a:t>Did Outreach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during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normal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office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hours.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It</a:t>
                      </a:r>
                      <a:r>
                        <a:rPr sz="700" spc="-1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was </a:t>
                      </a:r>
                      <a:r>
                        <a:rPr sz="700" spc="-55" dirty="0">
                          <a:latin typeface="Arial"/>
                          <a:cs typeface="Arial"/>
                        </a:rPr>
                        <a:t>a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very slow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day. </a:t>
                      </a:r>
                      <a:r>
                        <a:rPr sz="700" spc="-50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Thursday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evening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is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normally </a:t>
                      </a:r>
                      <a:r>
                        <a:rPr sz="700" spc="-55" dirty="0">
                          <a:latin typeface="Arial"/>
                          <a:cs typeface="Arial"/>
                        </a:rPr>
                        <a:t>a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54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3.5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tabLst>
                          <a:tab pos="372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tabLst>
                          <a:tab pos="5391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70.00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1683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 marL="22860">
                        <a:lnSpc>
                          <a:spcPts val="780"/>
                        </a:lnSpc>
                      </a:pPr>
                      <a:r>
                        <a:rPr sz="700" spc="-30" dirty="0">
                          <a:latin typeface="Arial"/>
                          <a:cs typeface="Arial"/>
                        </a:rPr>
                        <a:t>good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time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for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me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be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at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library.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Attended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evening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community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meeting: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Residents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were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upset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1683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 marL="22860">
                        <a:lnSpc>
                          <a:spcPts val="780"/>
                        </a:lnSpc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about </a:t>
                      </a:r>
                      <a:r>
                        <a:rPr sz="700" spc="-55" dirty="0">
                          <a:latin typeface="Arial"/>
                          <a:cs typeface="Arial"/>
                        </a:rPr>
                        <a:t>a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recent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shooting.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Residents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talked about wanting more police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presence.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Residents</a:t>
                      </a:r>
                      <a:r>
                        <a:rPr sz="700" spc="-1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expressed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266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 marL="22860">
                        <a:lnSpc>
                          <a:spcPts val="780"/>
                        </a:lnSpc>
                      </a:pPr>
                      <a:r>
                        <a:rPr sz="700" spc="-30" dirty="0">
                          <a:latin typeface="Arial"/>
                          <a:cs typeface="Arial"/>
                        </a:rPr>
                        <a:t>concern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about police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identifying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them </a:t>
                      </a:r>
                      <a:r>
                        <a:rPr sz="700" spc="-65" dirty="0">
                          <a:latin typeface="Arial"/>
                          <a:cs typeface="Arial"/>
                        </a:rPr>
                        <a:t>as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calling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1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police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34315"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April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28956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12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54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tabLst>
                          <a:tab pos="372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tabLst>
                          <a:tab pos="626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34315"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April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28956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13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54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tabLst>
                          <a:tab pos="372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tabLst>
                          <a:tab pos="626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34315"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April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28956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14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54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tabLst>
                          <a:tab pos="372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tabLst>
                          <a:tab pos="626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</a:tbl>
          </a:graphicData>
        </a:graphic>
      </p:graphicFrame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35000" y="264794"/>
            <a:ext cx="793750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10" dirty="0">
                <a:latin typeface="Arial"/>
                <a:cs typeface="Arial"/>
              </a:rPr>
              <a:t>5/21/2019 </a:t>
            </a:r>
            <a:r>
              <a:rPr sz="700" spc="75" dirty="0">
                <a:latin typeface="Arial"/>
                <a:cs typeface="Arial"/>
              </a:rPr>
              <a:t>/</a:t>
            </a:r>
            <a:r>
              <a:rPr sz="700" spc="-130" dirty="0">
                <a:latin typeface="Arial"/>
                <a:cs typeface="Arial"/>
              </a:rPr>
              <a:t> </a:t>
            </a:r>
            <a:r>
              <a:rPr sz="700" spc="-25" dirty="0">
                <a:latin typeface="Arial"/>
                <a:cs typeface="Arial"/>
              </a:rPr>
              <a:t>4:26 </a:t>
            </a:r>
            <a:r>
              <a:rPr sz="700" spc="-50" dirty="0">
                <a:latin typeface="Arial"/>
                <a:cs typeface="Arial"/>
              </a:rPr>
              <a:t>PM</a:t>
            </a:r>
            <a:endParaRPr sz="7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219191" y="247574"/>
            <a:ext cx="2359025" cy="2603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028700" marR="5080" indent="-1016635">
              <a:lnSpc>
                <a:spcPct val="110000"/>
              </a:lnSpc>
              <a:spcBef>
                <a:spcPts val="95"/>
              </a:spcBef>
            </a:pPr>
            <a:r>
              <a:rPr sz="700" spc="-20" dirty="0">
                <a:latin typeface="Arial"/>
                <a:cs typeface="Arial"/>
              </a:rPr>
              <a:t>Baltimore </a:t>
            </a:r>
            <a:r>
              <a:rPr sz="700" spc="-25" dirty="0">
                <a:latin typeface="Arial"/>
                <a:cs typeface="Arial"/>
              </a:rPr>
              <a:t>Community </a:t>
            </a:r>
            <a:r>
              <a:rPr sz="700" spc="-10" dirty="0">
                <a:latin typeface="Arial"/>
                <a:cs typeface="Arial"/>
              </a:rPr>
              <a:t>Mediation </a:t>
            </a:r>
            <a:r>
              <a:rPr sz="700" spc="-35" dirty="0">
                <a:latin typeface="Arial"/>
                <a:cs typeface="Arial"/>
              </a:rPr>
              <a:t>Center </a:t>
            </a:r>
            <a:r>
              <a:rPr sz="700" spc="-20" dirty="0">
                <a:latin typeface="Arial"/>
                <a:cs typeface="Arial"/>
              </a:rPr>
              <a:t>- </a:t>
            </a:r>
            <a:r>
              <a:rPr sz="700" spc="-25" dirty="0">
                <a:latin typeface="Arial"/>
                <a:cs typeface="Arial"/>
              </a:rPr>
              <a:t>Neighborhood </a:t>
            </a:r>
            <a:r>
              <a:rPr sz="700" spc="-35" dirty="0">
                <a:latin typeface="Arial"/>
                <a:cs typeface="Arial"/>
              </a:rPr>
              <a:t>Liaison  </a:t>
            </a:r>
            <a:r>
              <a:rPr sz="700" spc="-75" dirty="0">
                <a:latin typeface="Arial"/>
                <a:cs typeface="Arial"/>
              </a:rPr>
              <a:t>INVOICE</a:t>
            </a:r>
            <a:endParaRPr sz="7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900407" y="264794"/>
            <a:ext cx="266065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70" dirty="0">
                <a:latin typeface="Arial"/>
                <a:cs typeface="Arial"/>
              </a:rPr>
              <a:t>Page</a:t>
            </a:r>
            <a:r>
              <a:rPr sz="700" spc="-90" dirty="0">
                <a:latin typeface="Arial"/>
                <a:cs typeface="Arial"/>
              </a:rPr>
              <a:t> </a:t>
            </a:r>
            <a:r>
              <a:rPr sz="700" spc="-35" dirty="0">
                <a:latin typeface="Arial"/>
                <a:cs typeface="Arial"/>
              </a:rPr>
              <a:t>2</a:t>
            </a:r>
            <a:endParaRPr sz="700">
              <a:latin typeface="Arial"/>
              <a:cs typeface="Arial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633983" y="848296"/>
          <a:ext cx="11538585" cy="43656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93750"/>
                <a:gridCol w="704215"/>
                <a:gridCol w="3729354"/>
                <a:gridCol w="854075"/>
                <a:gridCol w="654049"/>
                <a:gridCol w="782320"/>
                <a:gridCol w="3997325"/>
              </a:tblGrid>
              <a:tr h="234315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April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15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2860">
                        <a:lnSpc>
                          <a:spcPct val="100000"/>
                        </a:lnSpc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Attended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Monthly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Liaison</a:t>
                      </a:r>
                      <a:r>
                        <a:rPr sz="700" spc="-1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Meeitng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35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ct val="100000"/>
                        </a:lnSpc>
                        <a:tabLst>
                          <a:tab pos="4121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ct val="100000"/>
                        </a:lnSpc>
                        <a:tabLst>
                          <a:tab pos="50609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34315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April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16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35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ct val="100000"/>
                        </a:lnSpc>
                        <a:tabLst>
                          <a:tab pos="4121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7310" algn="ctr">
                        <a:lnSpc>
                          <a:spcPct val="100000"/>
                        </a:lnSpc>
                        <a:tabLst>
                          <a:tab pos="5772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25095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April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17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2860">
                        <a:lnSpc>
                          <a:spcPct val="100000"/>
                        </a:lnSpc>
                      </a:pPr>
                      <a:r>
                        <a:rPr sz="700" spc="-30" dirty="0">
                          <a:latin typeface="Arial"/>
                          <a:cs typeface="Arial"/>
                        </a:rPr>
                        <a:t>Did Outreach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at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Rotunda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Shopping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Center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greenspace: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There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were roughly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40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people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on</a:t>
                      </a:r>
                      <a:r>
                        <a:rPr sz="700" spc="-1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R="635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0.6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ct val="100000"/>
                        </a:lnSpc>
                        <a:tabLst>
                          <a:tab pos="4121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ct val="100000"/>
                        </a:lnSpc>
                        <a:tabLst>
                          <a:tab pos="50609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12.00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1683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2860">
                        <a:lnSpc>
                          <a:spcPts val="780"/>
                        </a:lnSpc>
                      </a:pPr>
                      <a:r>
                        <a:rPr sz="700" spc="-40" dirty="0">
                          <a:latin typeface="Arial"/>
                          <a:cs typeface="Arial"/>
                        </a:rPr>
                        <a:t>greenspace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middle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of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Rotunda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campus.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I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was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able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talk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people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while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they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were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1683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2860">
                        <a:lnSpc>
                          <a:spcPts val="780"/>
                        </a:lnSpc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outside. I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was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shocked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that </a:t>
                      </a:r>
                      <a:r>
                        <a:rPr sz="700" spc="-55" dirty="0">
                          <a:latin typeface="Arial"/>
                          <a:cs typeface="Arial"/>
                        </a:rPr>
                        <a:t>a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lot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of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people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did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not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want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take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brochures. </a:t>
                      </a:r>
                      <a:r>
                        <a:rPr sz="700" spc="-60" dirty="0">
                          <a:latin typeface="Arial"/>
                          <a:cs typeface="Arial"/>
                        </a:rPr>
                        <a:t>A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few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people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pulled</a:t>
                      </a:r>
                      <a:r>
                        <a:rPr sz="700" spc="-7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our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311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2860">
                        <a:lnSpc>
                          <a:spcPts val="780"/>
                        </a:lnSpc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website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up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on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their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phone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while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I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was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sharingthe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web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address.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34315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April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18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2860">
                        <a:lnSpc>
                          <a:spcPct val="100000"/>
                        </a:lnSpc>
                      </a:pPr>
                      <a:r>
                        <a:rPr sz="700" spc="-30" dirty="0">
                          <a:latin typeface="Arial"/>
                          <a:cs typeface="Arial"/>
                        </a:rPr>
                        <a:t>Did Outreach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at </a:t>
                      </a:r>
                      <a:r>
                        <a:rPr sz="700" spc="-55" dirty="0">
                          <a:latin typeface="Arial"/>
                          <a:cs typeface="Arial"/>
                        </a:rPr>
                        <a:t>Govans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Library </a:t>
                      </a:r>
                      <a:r>
                        <a:rPr sz="700" spc="-65" dirty="0">
                          <a:latin typeface="Arial"/>
                          <a:cs typeface="Arial"/>
                        </a:rPr>
                        <a:t>as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my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normal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office</a:t>
                      </a:r>
                      <a:r>
                        <a:rPr sz="700" spc="-9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hours.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35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1.5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ct val="100000"/>
                        </a:lnSpc>
                        <a:tabLst>
                          <a:tab pos="4121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ct val="100000"/>
                        </a:lnSpc>
                        <a:tabLst>
                          <a:tab pos="50609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30.00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34315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April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19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35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ct val="100000"/>
                        </a:lnSpc>
                        <a:tabLst>
                          <a:tab pos="4121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7310" algn="ctr">
                        <a:lnSpc>
                          <a:spcPct val="100000"/>
                        </a:lnSpc>
                        <a:tabLst>
                          <a:tab pos="5772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34315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April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20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35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ct val="100000"/>
                        </a:lnSpc>
                        <a:tabLst>
                          <a:tab pos="4121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7310" algn="ctr">
                        <a:lnSpc>
                          <a:spcPct val="100000"/>
                        </a:lnSpc>
                        <a:tabLst>
                          <a:tab pos="5772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34315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April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21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35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ct val="100000"/>
                        </a:lnSpc>
                        <a:tabLst>
                          <a:tab pos="4121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7310" algn="ctr">
                        <a:lnSpc>
                          <a:spcPct val="100000"/>
                        </a:lnSpc>
                        <a:tabLst>
                          <a:tab pos="5772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34315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April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22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35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ct val="100000"/>
                        </a:lnSpc>
                        <a:tabLst>
                          <a:tab pos="4121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7310" algn="ctr">
                        <a:lnSpc>
                          <a:spcPct val="100000"/>
                        </a:lnSpc>
                        <a:tabLst>
                          <a:tab pos="5772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34315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April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23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35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ct val="100000"/>
                        </a:lnSpc>
                        <a:tabLst>
                          <a:tab pos="4121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7310" algn="ctr">
                        <a:lnSpc>
                          <a:spcPct val="100000"/>
                        </a:lnSpc>
                        <a:tabLst>
                          <a:tab pos="5772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34315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April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24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35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ct val="100000"/>
                        </a:lnSpc>
                        <a:tabLst>
                          <a:tab pos="4121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7310" algn="ctr">
                        <a:lnSpc>
                          <a:spcPct val="100000"/>
                        </a:lnSpc>
                        <a:tabLst>
                          <a:tab pos="5772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34315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April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25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2860">
                        <a:lnSpc>
                          <a:spcPct val="100000"/>
                        </a:lnSpc>
                      </a:pPr>
                      <a:r>
                        <a:rPr sz="700" spc="-30" dirty="0">
                          <a:latin typeface="Arial"/>
                          <a:cs typeface="Arial"/>
                        </a:rPr>
                        <a:t>Did Outreach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at </a:t>
                      </a:r>
                      <a:r>
                        <a:rPr sz="700" spc="-55" dirty="0">
                          <a:latin typeface="Arial"/>
                          <a:cs typeface="Arial"/>
                        </a:rPr>
                        <a:t>Govans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Library </a:t>
                      </a:r>
                      <a:r>
                        <a:rPr sz="700" spc="-65" dirty="0">
                          <a:latin typeface="Arial"/>
                          <a:cs typeface="Arial"/>
                        </a:rPr>
                        <a:t>as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my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normal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office</a:t>
                      </a:r>
                      <a:r>
                        <a:rPr sz="700" spc="-9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hours.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35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1.5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ct val="100000"/>
                        </a:lnSpc>
                        <a:tabLst>
                          <a:tab pos="4121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ct val="100000"/>
                        </a:lnSpc>
                        <a:tabLst>
                          <a:tab pos="50609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30.00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34315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April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26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35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ct val="100000"/>
                        </a:lnSpc>
                        <a:tabLst>
                          <a:tab pos="4121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7310" algn="ctr">
                        <a:lnSpc>
                          <a:spcPct val="100000"/>
                        </a:lnSpc>
                        <a:tabLst>
                          <a:tab pos="5772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34315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April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27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2860">
                        <a:lnSpc>
                          <a:spcPct val="100000"/>
                        </a:lnSpc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Participated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Outreach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during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Mayor's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cleanup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Harwood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Community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35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0.4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ct val="100000"/>
                        </a:lnSpc>
                        <a:tabLst>
                          <a:tab pos="4121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ct val="100000"/>
                        </a:lnSpc>
                        <a:tabLst>
                          <a:tab pos="5518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8.00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34315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April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28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35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ct val="100000"/>
                        </a:lnSpc>
                        <a:tabLst>
                          <a:tab pos="4121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7310" algn="ctr">
                        <a:lnSpc>
                          <a:spcPct val="100000"/>
                        </a:lnSpc>
                        <a:tabLst>
                          <a:tab pos="5772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34315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April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29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2860">
                        <a:lnSpc>
                          <a:spcPct val="100000"/>
                        </a:lnSpc>
                      </a:pPr>
                      <a:r>
                        <a:rPr sz="700" spc="-50" dirty="0">
                          <a:latin typeface="Arial"/>
                          <a:cs typeface="Arial"/>
                        </a:rPr>
                        <a:t>Had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Interaction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with </a:t>
                      </a:r>
                      <a:r>
                        <a:rPr sz="700" spc="-85" dirty="0">
                          <a:latin typeface="Arial"/>
                          <a:cs typeface="Arial"/>
                        </a:rPr>
                        <a:t>JHU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students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on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Homnewood</a:t>
                      </a:r>
                      <a:r>
                        <a:rPr sz="700" spc="-8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campus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35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0.2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ct val="100000"/>
                        </a:lnSpc>
                        <a:tabLst>
                          <a:tab pos="4121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ct val="100000"/>
                        </a:lnSpc>
                        <a:tabLst>
                          <a:tab pos="5518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4.00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16839">
                <a:tc>
                  <a:txBody>
                    <a:bodyPr/>
                    <a:lstStyle/>
                    <a:p>
                      <a:pPr marL="19050" algn="ctr">
                        <a:lnSpc>
                          <a:spcPts val="825"/>
                        </a:lnSpc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April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7780" algn="ctr">
                        <a:lnSpc>
                          <a:spcPts val="825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30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2860">
                        <a:lnSpc>
                          <a:spcPts val="825"/>
                        </a:lnSpc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Attended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Consent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Decree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Implementation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Unit </a:t>
                      </a:r>
                      <a:r>
                        <a:rPr sz="700" spc="-55" dirty="0">
                          <a:latin typeface="Arial"/>
                          <a:cs typeface="Arial"/>
                        </a:rPr>
                        <a:t>Session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at </a:t>
                      </a:r>
                      <a:r>
                        <a:rPr sz="700" spc="-135" dirty="0">
                          <a:latin typeface="Arial"/>
                          <a:cs typeface="Arial"/>
                        </a:rPr>
                        <a:t>CC </a:t>
                      </a:r>
                      <a:r>
                        <a:rPr sz="700" spc="-55" dirty="0">
                          <a:latin typeface="Arial"/>
                          <a:cs typeface="Arial"/>
                        </a:rPr>
                        <a:t>Jackson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Recreation</a:t>
                      </a:r>
                      <a:r>
                        <a:rPr sz="700" spc="-1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Center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35" algn="r">
                        <a:lnSpc>
                          <a:spcPts val="825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2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825"/>
                        </a:lnSpc>
                        <a:tabLst>
                          <a:tab pos="4121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ts val="825"/>
                        </a:lnSpc>
                        <a:tabLst>
                          <a:tab pos="50609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40.00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33679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April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31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35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ct val="100000"/>
                        </a:lnSpc>
                        <a:tabLst>
                          <a:tab pos="4121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7310" algn="ctr">
                        <a:lnSpc>
                          <a:spcPct val="100000"/>
                        </a:lnSpc>
                        <a:tabLst>
                          <a:tab pos="5772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21920">
                <a:tc gridSpan="4">
                  <a:txBody>
                    <a:bodyPr/>
                    <a:lstStyle/>
                    <a:p>
                      <a:pPr marR="635" algn="r">
                        <a:lnSpc>
                          <a:spcPts val="81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13.8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810"/>
                        </a:lnSpc>
                      </a:pPr>
                      <a:r>
                        <a:rPr sz="700" b="1" spc="-60" dirty="0">
                          <a:latin typeface="Trebuchet MS"/>
                          <a:cs typeface="Trebuchet MS"/>
                        </a:rPr>
                        <a:t>TOTAL: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8EDF2"/>
                    </a:solidFill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ts val="810"/>
                        </a:lnSpc>
                        <a:tabLst>
                          <a:tab pos="458470" algn="l"/>
                        </a:tabLst>
                      </a:pPr>
                      <a:r>
                        <a:rPr sz="700" b="1" spc="-55" dirty="0">
                          <a:latin typeface="Trebuchet MS"/>
                          <a:cs typeface="Trebuchet MS"/>
                        </a:rPr>
                        <a:t>$	276.00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8EDF2"/>
                    </a:solidFill>
                  </a:tcPr>
                </a:tc>
                <a:tc>
                  <a:txBody>
                    <a:bodyPr/>
                    <a:lstStyle/>
                    <a:p>
                      <a:pPr marR="568325" algn="r">
                        <a:lnSpc>
                          <a:spcPts val="81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35000" y="264794"/>
            <a:ext cx="793750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10" dirty="0">
                <a:latin typeface="Arial"/>
                <a:cs typeface="Arial"/>
              </a:rPr>
              <a:t>5/21/2019 </a:t>
            </a:r>
            <a:r>
              <a:rPr sz="700" spc="75" dirty="0">
                <a:latin typeface="Arial"/>
                <a:cs typeface="Arial"/>
              </a:rPr>
              <a:t>/</a:t>
            </a:r>
            <a:r>
              <a:rPr sz="700" spc="-130" dirty="0">
                <a:latin typeface="Arial"/>
                <a:cs typeface="Arial"/>
              </a:rPr>
              <a:t> </a:t>
            </a:r>
            <a:r>
              <a:rPr sz="700" spc="-25" dirty="0">
                <a:latin typeface="Arial"/>
                <a:cs typeface="Arial"/>
              </a:rPr>
              <a:t>4:26 </a:t>
            </a:r>
            <a:r>
              <a:rPr sz="700" spc="-50" dirty="0">
                <a:latin typeface="Arial"/>
                <a:cs typeface="Arial"/>
              </a:rPr>
              <a:t>PM</a:t>
            </a:r>
            <a:endParaRPr sz="7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219191" y="247574"/>
            <a:ext cx="2359025" cy="2603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028700" marR="5080" indent="-1016635">
              <a:lnSpc>
                <a:spcPct val="110000"/>
              </a:lnSpc>
              <a:spcBef>
                <a:spcPts val="95"/>
              </a:spcBef>
            </a:pPr>
            <a:r>
              <a:rPr sz="700" spc="-20" dirty="0">
                <a:latin typeface="Arial"/>
                <a:cs typeface="Arial"/>
              </a:rPr>
              <a:t>Baltimore </a:t>
            </a:r>
            <a:r>
              <a:rPr sz="700" spc="-25" dirty="0">
                <a:latin typeface="Arial"/>
                <a:cs typeface="Arial"/>
              </a:rPr>
              <a:t>Community </a:t>
            </a:r>
            <a:r>
              <a:rPr sz="700" spc="-10" dirty="0">
                <a:latin typeface="Arial"/>
                <a:cs typeface="Arial"/>
              </a:rPr>
              <a:t>Mediation </a:t>
            </a:r>
            <a:r>
              <a:rPr sz="700" spc="-35" dirty="0">
                <a:latin typeface="Arial"/>
                <a:cs typeface="Arial"/>
              </a:rPr>
              <a:t>Center </a:t>
            </a:r>
            <a:r>
              <a:rPr sz="700" spc="-20" dirty="0">
                <a:latin typeface="Arial"/>
                <a:cs typeface="Arial"/>
              </a:rPr>
              <a:t>- </a:t>
            </a:r>
            <a:r>
              <a:rPr sz="700" spc="-25" dirty="0">
                <a:latin typeface="Arial"/>
                <a:cs typeface="Arial"/>
              </a:rPr>
              <a:t>Neighborhood </a:t>
            </a:r>
            <a:r>
              <a:rPr sz="700" spc="-35" dirty="0">
                <a:latin typeface="Arial"/>
                <a:cs typeface="Arial"/>
              </a:rPr>
              <a:t>Liaison  </a:t>
            </a:r>
            <a:r>
              <a:rPr sz="700" spc="-75" dirty="0">
                <a:latin typeface="Arial"/>
                <a:cs typeface="Arial"/>
              </a:rPr>
              <a:t>INVOICE</a:t>
            </a:r>
            <a:endParaRPr sz="7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900407" y="264794"/>
            <a:ext cx="266065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70" dirty="0">
                <a:latin typeface="Arial"/>
                <a:cs typeface="Arial"/>
              </a:rPr>
              <a:t>Page</a:t>
            </a:r>
            <a:r>
              <a:rPr sz="700" spc="-90" dirty="0">
                <a:latin typeface="Arial"/>
                <a:cs typeface="Arial"/>
              </a:rPr>
              <a:t> </a:t>
            </a:r>
            <a:r>
              <a:rPr sz="700" spc="-35" dirty="0">
                <a:latin typeface="Arial"/>
                <a:cs typeface="Arial"/>
              </a:rPr>
              <a:t>3</a:t>
            </a:r>
            <a:endParaRPr sz="700">
              <a:latin typeface="Arial"/>
              <a:cs typeface="Arial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633983" y="847471"/>
          <a:ext cx="11538585" cy="61264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91845"/>
                <a:gridCol w="706120"/>
                <a:gridCol w="920749"/>
                <a:gridCol w="2807969"/>
                <a:gridCol w="855979"/>
                <a:gridCol w="653415"/>
                <a:gridCol w="784859"/>
                <a:gridCol w="685800"/>
                <a:gridCol w="875665"/>
                <a:gridCol w="2437764"/>
              </a:tblGrid>
              <a:tr h="210185">
                <a:tc gridSpan="10">
                  <a:txBody>
                    <a:bodyPr/>
                    <a:lstStyle/>
                    <a:p>
                      <a:pPr marL="33020">
                        <a:lnSpc>
                          <a:spcPts val="1475"/>
                        </a:lnSpc>
                      </a:pPr>
                      <a:r>
                        <a:rPr sz="1250" spc="-195" dirty="0">
                          <a:solidFill>
                            <a:srgbClr val="006000"/>
                          </a:solidFill>
                          <a:latin typeface="Arial"/>
                          <a:cs typeface="Arial"/>
                        </a:rPr>
                        <a:t>EXPENSES</a:t>
                      </a:r>
                      <a:endParaRPr sz="12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solidFill>
                      <a:srgbClr val="CCBFD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21920"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342900">
                        <a:lnSpc>
                          <a:spcPts val="800"/>
                        </a:lnSpc>
                      </a:pPr>
                      <a:r>
                        <a:rPr sz="700" b="1" spc="-20" dirty="0">
                          <a:latin typeface="Trebuchet MS"/>
                          <a:cs typeface="Trebuchet MS"/>
                        </a:rPr>
                        <a:t>MEALS </a:t>
                      </a:r>
                      <a:r>
                        <a:rPr sz="700" b="1" spc="-60" dirty="0">
                          <a:latin typeface="Trebuchet MS"/>
                          <a:cs typeface="Trebuchet MS"/>
                        </a:rPr>
                        <a:t>+</a:t>
                      </a:r>
                      <a:r>
                        <a:rPr sz="700" b="1" spc="-10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35" dirty="0">
                          <a:latin typeface="Trebuchet MS"/>
                          <a:cs typeface="Trebuchet MS"/>
                        </a:rPr>
                        <a:t>INCIDENTALS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10795" algn="ctr">
                        <a:lnSpc>
                          <a:spcPts val="800"/>
                        </a:lnSpc>
                      </a:pPr>
                      <a:r>
                        <a:rPr sz="700" b="1" spc="-10" dirty="0">
                          <a:latin typeface="Trebuchet MS"/>
                          <a:cs typeface="Trebuchet MS"/>
                        </a:rPr>
                        <a:t>NON</a:t>
                      </a:r>
                      <a:r>
                        <a:rPr sz="700" b="1" spc="-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20" dirty="0">
                          <a:latin typeface="Trebuchet MS"/>
                          <a:cs typeface="Trebuchet MS"/>
                        </a:rPr>
                        <a:t>MEALS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3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996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row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solidFill>
                      <a:srgbClr val="C4D8EF"/>
                    </a:solidFill>
                  </a:tcPr>
                </a:tc>
                <a:tc>
                  <a:txBody>
                    <a:bodyPr/>
                    <a:lstStyle/>
                    <a:p>
                      <a:pPr marL="13335" algn="ctr">
                        <a:lnSpc>
                          <a:spcPts val="645"/>
                        </a:lnSpc>
                      </a:pPr>
                      <a:r>
                        <a:rPr sz="700" b="1" spc="-45" dirty="0">
                          <a:latin typeface="Trebuchet MS"/>
                          <a:cs typeface="Trebuchet MS"/>
                        </a:rPr>
                        <a:t>Total </a:t>
                      </a:r>
                      <a:r>
                        <a:rPr sz="700" b="1" spc="-5" dirty="0">
                          <a:latin typeface="Trebuchet MS"/>
                          <a:cs typeface="Trebuchet MS"/>
                        </a:rPr>
                        <a:t>Meal</a:t>
                      </a:r>
                      <a:r>
                        <a:rPr sz="700" b="1" spc="-10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60" dirty="0">
                          <a:latin typeface="Trebuchet MS"/>
                          <a:cs typeface="Trebuchet MS"/>
                        </a:rPr>
                        <a:t>+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solidFill>
                      <a:srgbClr val="C4D8EF"/>
                    </a:solidFill>
                  </a:tcPr>
                </a:tc>
                <a:tc row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950">
                        <a:latin typeface="Times New Roman"/>
                        <a:cs typeface="Times New Roman"/>
                      </a:endParaRPr>
                    </a:p>
                    <a:p>
                      <a:pPr marL="184150" marR="165100" indent="27305">
                        <a:lnSpc>
                          <a:spcPct val="110000"/>
                        </a:lnSpc>
                      </a:pPr>
                      <a:r>
                        <a:rPr sz="700" b="1" spc="-15" dirty="0">
                          <a:latin typeface="Trebuchet MS"/>
                          <a:cs typeface="Trebuchet MS"/>
                        </a:rPr>
                        <a:t>Non-Meal  </a:t>
                      </a:r>
                      <a:r>
                        <a:rPr sz="700" b="1" spc="-5" dirty="0">
                          <a:latin typeface="Trebuchet MS"/>
                          <a:cs typeface="Trebuchet MS"/>
                        </a:rPr>
                        <a:t>D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e</a:t>
                      </a:r>
                      <a:r>
                        <a:rPr sz="700" b="1" spc="5" dirty="0">
                          <a:latin typeface="Trebuchet MS"/>
                          <a:cs typeface="Trebuchet MS"/>
                        </a:rPr>
                        <a:t>s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cr</a:t>
                      </a:r>
                      <a:r>
                        <a:rPr sz="700" b="1" spc="-10" dirty="0">
                          <a:latin typeface="Trebuchet MS"/>
                          <a:cs typeface="Trebuchet MS"/>
                        </a:rPr>
                        <a:t>i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p</a:t>
                      </a:r>
                      <a:r>
                        <a:rPr sz="700" b="1" spc="-10" dirty="0">
                          <a:latin typeface="Trebuchet MS"/>
                          <a:cs typeface="Trebuchet MS"/>
                        </a:rPr>
                        <a:t>ti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on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63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 row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950">
                        <a:latin typeface="Times New Roman"/>
                        <a:cs typeface="Times New Roman"/>
                      </a:endParaRPr>
                    </a:p>
                    <a:p>
                      <a:pPr marL="193040" marR="140970" indent="-32384">
                        <a:lnSpc>
                          <a:spcPct val="110000"/>
                        </a:lnSpc>
                      </a:pPr>
                      <a:r>
                        <a:rPr sz="700" b="1" dirty="0">
                          <a:latin typeface="Trebuchet MS"/>
                          <a:cs typeface="Trebuchet MS"/>
                        </a:rPr>
                        <a:t>Non</a:t>
                      </a:r>
                      <a:r>
                        <a:rPr sz="700" b="1" spc="-5" dirty="0">
                          <a:latin typeface="Trebuchet MS"/>
                          <a:cs typeface="Trebuchet MS"/>
                        </a:rPr>
                        <a:t>-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Me</a:t>
                      </a:r>
                      <a:r>
                        <a:rPr sz="700" b="1" spc="-5" dirty="0">
                          <a:latin typeface="Trebuchet MS"/>
                          <a:cs typeface="Trebuchet MS"/>
                        </a:rPr>
                        <a:t>a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l  </a:t>
                      </a:r>
                      <a:r>
                        <a:rPr sz="700" b="1" spc="-45" dirty="0">
                          <a:latin typeface="Trebuchet MS"/>
                          <a:cs typeface="Trebuchet MS"/>
                        </a:rPr>
                        <a:t>Expense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63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162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C4D8EF"/>
                    </a:solidFill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ts val="780"/>
                        </a:lnSpc>
                      </a:pPr>
                      <a:r>
                        <a:rPr sz="700" b="1" spc="-40" dirty="0">
                          <a:latin typeface="Trebuchet MS"/>
                          <a:cs typeface="Trebuchet MS"/>
                        </a:rPr>
                        <a:t>Incidentals</a:t>
                      </a:r>
                      <a:r>
                        <a:rPr sz="700" b="1" spc="-6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45" dirty="0">
                          <a:latin typeface="Trebuchet MS"/>
                          <a:cs typeface="Trebuchet MS"/>
                        </a:rPr>
                        <a:t>(per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solidFill>
                      <a:srgbClr val="C4D8E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17475">
                <a:tc>
                  <a:txBody>
                    <a:bodyPr/>
                    <a:lstStyle/>
                    <a:p>
                      <a:pPr marL="14604" algn="ctr">
                        <a:lnSpc>
                          <a:spcPts val="775"/>
                        </a:lnSpc>
                      </a:pPr>
                      <a:r>
                        <a:rPr sz="700" b="1" spc="-35" dirty="0">
                          <a:latin typeface="Trebuchet MS"/>
                          <a:cs typeface="Trebuchet MS"/>
                        </a:rPr>
                        <a:t>Date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170815" algn="r">
                        <a:lnSpc>
                          <a:spcPts val="775"/>
                        </a:lnSpc>
                      </a:pPr>
                      <a:r>
                        <a:rPr sz="700" b="1" spc="-5" dirty="0">
                          <a:latin typeface="Trebuchet MS"/>
                          <a:cs typeface="Trebuchet MS"/>
                        </a:rPr>
                        <a:t>Ca</a:t>
                      </a:r>
                      <a:r>
                        <a:rPr sz="700" b="1" spc="-10" dirty="0">
                          <a:latin typeface="Trebuchet MS"/>
                          <a:cs typeface="Trebuchet MS"/>
                        </a:rPr>
                        <a:t>t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e</a:t>
                      </a:r>
                      <a:r>
                        <a:rPr sz="700" b="1" spc="-5" dirty="0">
                          <a:latin typeface="Trebuchet MS"/>
                          <a:cs typeface="Trebuchet MS"/>
                        </a:rPr>
                        <a:t>g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ory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38125">
                        <a:lnSpc>
                          <a:spcPts val="775"/>
                        </a:lnSpc>
                      </a:pPr>
                      <a:r>
                        <a:rPr sz="700" b="1" spc="-50" dirty="0">
                          <a:latin typeface="Trebuchet MS"/>
                          <a:cs typeface="Trebuchet MS"/>
                        </a:rPr>
                        <a:t>Travel</a:t>
                      </a:r>
                      <a:r>
                        <a:rPr sz="700" b="1" spc="-7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30" dirty="0">
                          <a:latin typeface="Trebuchet MS"/>
                          <a:cs typeface="Trebuchet MS"/>
                        </a:rPr>
                        <a:t>Day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C4D8EF"/>
                    </a:solidFill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ts val="785"/>
                        </a:lnSpc>
                      </a:pPr>
                      <a:r>
                        <a:rPr sz="700" b="1" spc="-40" dirty="0">
                          <a:latin typeface="Trebuchet MS"/>
                          <a:cs typeface="Trebuchet MS"/>
                        </a:rPr>
                        <a:t>daily</a:t>
                      </a:r>
                      <a:r>
                        <a:rPr sz="700" b="1" spc="-7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40" dirty="0">
                          <a:latin typeface="Trebuchet MS"/>
                          <a:cs typeface="Trebuchet MS"/>
                        </a:rPr>
                        <a:t>Guidelines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solidFill>
                      <a:srgbClr val="C4D8E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ts val="775"/>
                        </a:lnSpc>
                      </a:pPr>
                      <a:r>
                        <a:rPr sz="700" b="1" spc="-45" dirty="0">
                          <a:latin typeface="Trebuchet MS"/>
                          <a:cs typeface="Trebuchet MS"/>
                        </a:rPr>
                        <a:t>Total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1683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C4D8EF"/>
                    </a:solidFill>
                  </a:tcPr>
                </a:tc>
                <a:tc>
                  <a:txBody>
                    <a:bodyPr/>
                    <a:lstStyle/>
                    <a:p>
                      <a:pPr marL="13970" algn="ctr">
                        <a:lnSpc>
                          <a:spcPts val="780"/>
                        </a:lnSpc>
                      </a:pPr>
                      <a:r>
                        <a:rPr sz="700" b="1" spc="-40" dirty="0">
                          <a:latin typeface="Trebuchet MS"/>
                          <a:cs typeface="Trebuchet MS"/>
                        </a:rPr>
                        <a:t>cap </a:t>
                      </a:r>
                      <a:r>
                        <a:rPr sz="700" b="1" spc="-30" dirty="0">
                          <a:latin typeface="Trebuchet MS"/>
                          <a:cs typeface="Trebuchet MS"/>
                        </a:rPr>
                        <a:t>of </a:t>
                      </a:r>
                      <a:r>
                        <a:rPr sz="700" b="1" spc="-55" dirty="0">
                          <a:latin typeface="Trebuchet MS"/>
                          <a:cs typeface="Trebuchet MS"/>
                        </a:rPr>
                        <a:t>$69</a:t>
                      </a:r>
                      <a:r>
                        <a:rPr sz="700" b="1" spc="-13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45" dirty="0">
                          <a:latin typeface="Trebuchet MS"/>
                          <a:cs typeface="Trebuchet MS"/>
                        </a:rPr>
                        <a:t>per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solidFill>
                      <a:srgbClr val="C4D8E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806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>
                  <a:txBody>
                    <a:bodyPr/>
                    <a:lstStyle/>
                    <a:p>
                      <a:pPr marL="14604" algn="ctr">
                        <a:lnSpc>
                          <a:spcPts val="540"/>
                        </a:lnSpc>
                      </a:pPr>
                      <a:r>
                        <a:rPr sz="700" b="1" spc="-35" dirty="0">
                          <a:latin typeface="Trebuchet MS"/>
                          <a:cs typeface="Trebuchet MS"/>
                        </a:rPr>
                        <a:t>day)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9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R="194310" algn="r">
                        <a:lnSpc>
                          <a:spcPts val="835"/>
                        </a:lnSpc>
                        <a:spcBef>
                          <a:spcPts val="545"/>
                        </a:spcBef>
                      </a:pPr>
                      <a:r>
                        <a:rPr sz="700" spc="-30" dirty="0">
                          <a:latin typeface="Arial"/>
                          <a:cs typeface="Arial"/>
                        </a:rPr>
                        <a:t>Travel,</a:t>
                      </a:r>
                      <a:r>
                        <a:rPr sz="700" spc="-1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Other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9215" marB="0"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22225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Monthly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Travel</a:t>
                      </a:r>
                      <a:r>
                        <a:rPr sz="700" spc="-7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Stipend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7945" marB="0"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5"/>
                        </a:spcBef>
                        <a:tabLst>
                          <a:tab pos="44132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921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5"/>
                        </a:spcBef>
                        <a:tabLst>
                          <a:tab pos="6305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921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35000" y="264794"/>
            <a:ext cx="793750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10" dirty="0">
                <a:latin typeface="Arial"/>
                <a:cs typeface="Arial"/>
              </a:rPr>
              <a:t>5/21/2019 </a:t>
            </a:r>
            <a:r>
              <a:rPr sz="700" spc="75" dirty="0">
                <a:latin typeface="Arial"/>
                <a:cs typeface="Arial"/>
              </a:rPr>
              <a:t>/</a:t>
            </a:r>
            <a:r>
              <a:rPr sz="700" spc="-130" dirty="0">
                <a:latin typeface="Arial"/>
                <a:cs typeface="Arial"/>
              </a:rPr>
              <a:t> </a:t>
            </a:r>
            <a:r>
              <a:rPr sz="700" spc="-25" dirty="0">
                <a:latin typeface="Arial"/>
                <a:cs typeface="Arial"/>
              </a:rPr>
              <a:t>4:26 </a:t>
            </a:r>
            <a:r>
              <a:rPr sz="700" spc="-50" dirty="0">
                <a:latin typeface="Arial"/>
                <a:cs typeface="Arial"/>
              </a:rPr>
              <a:t>PM</a:t>
            </a:r>
            <a:endParaRPr sz="7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219191" y="247574"/>
            <a:ext cx="2359025" cy="2603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028700" marR="5080" indent="-1016635">
              <a:lnSpc>
                <a:spcPct val="110000"/>
              </a:lnSpc>
              <a:spcBef>
                <a:spcPts val="95"/>
              </a:spcBef>
            </a:pPr>
            <a:r>
              <a:rPr sz="700" spc="-20" dirty="0">
                <a:latin typeface="Arial"/>
                <a:cs typeface="Arial"/>
              </a:rPr>
              <a:t>Baltimore </a:t>
            </a:r>
            <a:r>
              <a:rPr sz="700" spc="-25" dirty="0">
                <a:latin typeface="Arial"/>
                <a:cs typeface="Arial"/>
              </a:rPr>
              <a:t>Community </a:t>
            </a:r>
            <a:r>
              <a:rPr sz="700" spc="-10" dirty="0">
                <a:latin typeface="Arial"/>
                <a:cs typeface="Arial"/>
              </a:rPr>
              <a:t>Mediation </a:t>
            </a:r>
            <a:r>
              <a:rPr sz="700" spc="-35" dirty="0">
                <a:latin typeface="Arial"/>
                <a:cs typeface="Arial"/>
              </a:rPr>
              <a:t>Center </a:t>
            </a:r>
            <a:r>
              <a:rPr sz="700" spc="-20" dirty="0">
                <a:latin typeface="Arial"/>
                <a:cs typeface="Arial"/>
              </a:rPr>
              <a:t>- </a:t>
            </a:r>
            <a:r>
              <a:rPr sz="700" spc="-25" dirty="0">
                <a:latin typeface="Arial"/>
                <a:cs typeface="Arial"/>
              </a:rPr>
              <a:t>Neighborhood </a:t>
            </a:r>
            <a:r>
              <a:rPr sz="700" spc="-35" dirty="0">
                <a:latin typeface="Arial"/>
                <a:cs typeface="Arial"/>
              </a:rPr>
              <a:t>Liaison  </a:t>
            </a:r>
            <a:r>
              <a:rPr sz="700" spc="-75" dirty="0">
                <a:latin typeface="Arial"/>
                <a:cs typeface="Arial"/>
              </a:rPr>
              <a:t>INVOICE</a:t>
            </a:r>
            <a:endParaRPr sz="7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900407" y="264794"/>
            <a:ext cx="266065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70" dirty="0">
                <a:latin typeface="Arial"/>
                <a:cs typeface="Arial"/>
              </a:rPr>
              <a:t>Page</a:t>
            </a:r>
            <a:r>
              <a:rPr sz="700" spc="-90" dirty="0">
                <a:latin typeface="Arial"/>
                <a:cs typeface="Arial"/>
              </a:rPr>
              <a:t> </a:t>
            </a:r>
            <a:r>
              <a:rPr sz="700" spc="-35" dirty="0">
                <a:latin typeface="Arial"/>
                <a:cs typeface="Arial"/>
              </a:rPr>
              <a:t>4</a:t>
            </a:r>
            <a:endParaRPr sz="700">
              <a:latin typeface="Arial"/>
              <a:cs typeface="Arial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633983" y="852042"/>
          <a:ext cx="9101455" cy="50063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26050"/>
                <a:gridCol w="855979"/>
                <a:gridCol w="653415"/>
                <a:gridCol w="784859"/>
                <a:gridCol w="685800"/>
                <a:gridCol w="875665"/>
              </a:tblGrid>
              <a:tr h="187325">
                <a:tc rowSpan="26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669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spcBef>
                          <a:spcPts val="48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096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21285"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1590">
                        <a:lnSpc>
                          <a:spcPts val="810"/>
                        </a:lnSpc>
                      </a:pPr>
                      <a:r>
                        <a:rPr sz="700" spc="-70" dirty="0">
                          <a:latin typeface="Arial"/>
                          <a:cs typeface="Arial"/>
                        </a:rPr>
                        <a:t>TOTAL: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8EDF2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10"/>
                        </a:lnSpc>
                        <a:tabLst>
                          <a:tab pos="63119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8EDF2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633983" y="5965063"/>
          <a:ext cx="6757670" cy="7639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91845"/>
                <a:gridCol w="704849"/>
                <a:gridCol w="5238114"/>
              </a:tblGrid>
              <a:tr h="118110">
                <a:tc>
                  <a:txBody>
                    <a:bodyPr/>
                    <a:lstStyle/>
                    <a:p>
                      <a:pPr marR="635" algn="r">
                        <a:lnSpc>
                          <a:spcPts val="830"/>
                        </a:lnSpc>
                      </a:pPr>
                      <a:r>
                        <a:rPr sz="700" b="1" spc="-35" dirty="0">
                          <a:latin typeface="Trebuchet MS"/>
                          <a:cs typeface="Trebuchet MS"/>
                        </a:rPr>
                        <a:t>Subtotal</a:t>
                      </a:r>
                      <a:r>
                        <a:rPr sz="700" b="1" spc="-13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55" dirty="0">
                          <a:latin typeface="Trebuchet MS"/>
                          <a:cs typeface="Trebuchet MS"/>
                        </a:rPr>
                        <a:t>Time: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DF2"/>
                    </a:solidFill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ts val="830"/>
                        </a:lnSpc>
                        <a:tabLst>
                          <a:tab pos="380365" algn="l"/>
                        </a:tabLst>
                      </a:pPr>
                      <a:r>
                        <a:rPr sz="700" b="1" spc="-55" dirty="0">
                          <a:latin typeface="Trebuchet MS"/>
                          <a:cs typeface="Trebuchet MS"/>
                        </a:rPr>
                        <a:t>$	276.00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DF2"/>
                    </a:solidFill>
                  </a:tcPr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16839">
                <a:tc>
                  <a:txBody>
                    <a:bodyPr/>
                    <a:lstStyle/>
                    <a:p>
                      <a:pPr marR="1270" algn="r">
                        <a:lnSpc>
                          <a:spcPts val="825"/>
                        </a:lnSpc>
                      </a:pPr>
                      <a:r>
                        <a:rPr sz="700" b="1" spc="-35" dirty="0">
                          <a:latin typeface="Trebuchet MS"/>
                          <a:cs typeface="Trebuchet MS"/>
                        </a:rPr>
                        <a:t>Subtotal</a:t>
                      </a:r>
                      <a:r>
                        <a:rPr sz="700" b="1" spc="-9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45" dirty="0">
                          <a:latin typeface="Trebuchet MS"/>
                          <a:cs typeface="Trebuchet MS"/>
                        </a:rPr>
                        <a:t>Expenses: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DF2"/>
                    </a:solidFill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ts val="825"/>
                        </a:lnSpc>
                        <a:tabLst>
                          <a:tab pos="426720" algn="l"/>
                        </a:tabLst>
                      </a:pPr>
                      <a:r>
                        <a:rPr sz="700" b="1" spc="-55" dirty="0">
                          <a:latin typeface="Trebuchet MS"/>
                          <a:cs typeface="Trebuchet MS"/>
                        </a:rPr>
                        <a:t>$	</a:t>
                      </a:r>
                      <a:r>
                        <a:rPr sz="700" b="1" spc="-60" dirty="0">
                          <a:latin typeface="Trebuchet MS"/>
                          <a:cs typeface="Trebuchet MS"/>
                        </a:rPr>
                        <a:t>25.00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DF2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20650">
                <a:tc>
                  <a:txBody>
                    <a:bodyPr/>
                    <a:lstStyle/>
                    <a:p>
                      <a:pPr marR="635" algn="r">
                        <a:lnSpc>
                          <a:spcPts val="805"/>
                        </a:lnSpc>
                      </a:pPr>
                      <a:r>
                        <a:rPr sz="700" b="1" spc="-5" dirty="0">
                          <a:latin typeface="Trebuchet MS"/>
                          <a:cs typeface="Trebuchet MS"/>
                        </a:rPr>
                        <a:t>T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O</a:t>
                      </a:r>
                      <a:r>
                        <a:rPr sz="700" b="1" spc="-5" dirty="0">
                          <a:latin typeface="Trebuchet MS"/>
                          <a:cs typeface="Trebuchet MS"/>
                        </a:rPr>
                        <a:t>T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AL: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8EDF2"/>
                    </a:solidFill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ts val="805"/>
                        </a:lnSpc>
                        <a:tabLst>
                          <a:tab pos="380365" algn="l"/>
                        </a:tabLst>
                      </a:pPr>
                      <a:r>
                        <a:rPr sz="700" b="1" spc="-55" dirty="0">
                          <a:latin typeface="Trebuchet MS"/>
                          <a:cs typeface="Trebuchet MS"/>
                        </a:rPr>
                        <a:t>$	301.00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8EDF2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21920">
                <a:tc>
                  <a:txBody>
                    <a:bodyPr/>
                    <a:lstStyle/>
                    <a:p>
                      <a:pPr marR="1905" algn="r">
                        <a:lnSpc>
                          <a:spcPts val="810"/>
                        </a:lnSpc>
                      </a:pPr>
                      <a:r>
                        <a:rPr sz="700" b="1" spc="-35" dirty="0">
                          <a:latin typeface="Trebuchet MS"/>
                          <a:cs typeface="Trebuchet MS"/>
                        </a:rPr>
                        <a:t>Unbilled</a:t>
                      </a:r>
                      <a:r>
                        <a:rPr sz="700" b="1" spc="-13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35" dirty="0">
                          <a:latin typeface="Trebuchet MS"/>
                          <a:cs typeface="Trebuchet MS"/>
                        </a:rPr>
                        <a:t>Hours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8EDF2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536575">
                        <a:lnSpc>
                          <a:spcPts val="810"/>
                        </a:lnSpc>
                      </a:pPr>
                      <a:r>
                        <a:rPr sz="700" spc="-30" dirty="0">
                          <a:latin typeface="Arial"/>
                          <a:cs typeface="Arial"/>
                        </a:rPr>
                        <a:t>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69240">
                <a:tc gridSpan="3">
                  <a:txBody>
                    <a:bodyPr/>
                    <a:lstStyle/>
                    <a:p>
                      <a:pPr marR="151130" algn="r">
                        <a:lnSpc>
                          <a:spcPts val="835"/>
                        </a:lnSpc>
                      </a:pPr>
                      <a:r>
                        <a:rPr sz="700" b="1" dirty="0">
                          <a:latin typeface="Trebuchet MS"/>
                          <a:cs typeface="Trebuchet MS"/>
                        </a:rPr>
                        <a:t>INI</a:t>
                      </a:r>
                      <a:r>
                        <a:rPr sz="700" b="1" spc="-5" dirty="0">
                          <a:latin typeface="Trebuchet MS"/>
                          <a:cs typeface="Trebuchet MS"/>
                        </a:rPr>
                        <a:t>T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IALS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  <a:p>
                      <a:pPr marL="27305">
                        <a:lnSpc>
                          <a:spcPct val="100000"/>
                        </a:lnSpc>
                        <a:spcBef>
                          <a:spcPts val="50"/>
                        </a:spcBef>
                        <a:tabLst>
                          <a:tab pos="6132195" algn="l"/>
                        </a:tabLst>
                      </a:pPr>
                      <a:r>
                        <a:rPr sz="900" spc="-50" dirty="0">
                          <a:latin typeface="Arial"/>
                          <a:cs typeface="Arial"/>
                        </a:rPr>
                        <a:t>Your </a:t>
                      </a:r>
                      <a:r>
                        <a:rPr sz="900" spc="-20" dirty="0">
                          <a:latin typeface="Arial"/>
                          <a:cs typeface="Arial"/>
                        </a:rPr>
                        <a:t>initials </a:t>
                      </a:r>
                      <a:r>
                        <a:rPr sz="900" spc="-35" dirty="0">
                          <a:latin typeface="Arial"/>
                          <a:cs typeface="Arial"/>
                        </a:rPr>
                        <a:t>here signify </a:t>
                      </a:r>
                      <a:r>
                        <a:rPr sz="900" spc="-5" dirty="0">
                          <a:latin typeface="Arial"/>
                          <a:cs typeface="Arial"/>
                        </a:rPr>
                        <a:t>that </a:t>
                      </a:r>
                      <a:r>
                        <a:rPr sz="900" spc="-15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900" spc="-60" dirty="0">
                          <a:latin typeface="Arial"/>
                          <a:cs typeface="Arial"/>
                        </a:rPr>
                        <a:t>charges 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on this </a:t>
                      </a:r>
                      <a:r>
                        <a:rPr sz="900" spc="-35" dirty="0">
                          <a:latin typeface="Arial"/>
                          <a:cs typeface="Arial"/>
                        </a:rPr>
                        <a:t>invoice</a:t>
                      </a:r>
                      <a:r>
                        <a:rPr sz="900" spc="-1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are  accurate:	</a:t>
                      </a:r>
                      <a:r>
                        <a:rPr sz="700" spc="-80" dirty="0">
                          <a:latin typeface="Arial"/>
                          <a:cs typeface="Arial"/>
                        </a:rPr>
                        <a:t>MJR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III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CBFD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</a:tbl>
          </a:graphicData>
        </a:graphic>
      </p:graphicFrame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35000" y="264794"/>
            <a:ext cx="793750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10" dirty="0">
                <a:latin typeface="Arial"/>
                <a:cs typeface="Arial"/>
              </a:rPr>
              <a:t>5/21/2019 </a:t>
            </a:r>
            <a:r>
              <a:rPr sz="700" spc="75" dirty="0">
                <a:latin typeface="Arial"/>
                <a:cs typeface="Arial"/>
              </a:rPr>
              <a:t>/</a:t>
            </a:r>
            <a:r>
              <a:rPr sz="700" spc="-130" dirty="0">
                <a:latin typeface="Arial"/>
                <a:cs typeface="Arial"/>
              </a:rPr>
              <a:t> </a:t>
            </a:r>
            <a:r>
              <a:rPr sz="700" spc="-25" dirty="0">
                <a:latin typeface="Arial"/>
                <a:cs typeface="Arial"/>
              </a:rPr>
              <a:t>4:19 </a:t>
            </a:r>
            <a:r>
              <a:rPr sz="700" spc="-50" dirty="0">
                <a:latin typeface="Arial"/>
                <a:cs typeface="Arial"/>
              </a:rPr>
              <a:t>PM</a:t>
            </a:r>
            <a:endParaRPr sz="7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219191" y="247574"/>
            <a:ext cx="2359025" cy="2603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028700" marR="5080" indent="-1016635">
              <a:lnSpc>
                <a:spcPct val="110000"/>
              </a:lnSpc>
              <a:spcBef>
                <a:spcPts val="95"/>
              </a:spcBef>
            </a:pPr>
            <a:r>
              <a:rPr sz="700" spc="-20" dirty="0">
                <a:latin typeface="Arial"/>
                <a:cs typeface="Arial"/>
              </a:rPr>
              <a:t>Baltimore </a:t>
            </a:r>
            <a:r>
              <a:rPr sz="700" spc="-25" dirty="0">
                <a:latin typeface="Arial"/>
                <a:cs typeface="Arial"/>
              </a:rPr>
              <a:t>Community </a:t>
            </a:r>
            <a:r>
              <a:rPr sz="700" spc="-10" dirty="0">
                <a:latin typeface="Arial"/>
                <a:cs typeface="Arial"/>
              </a:rPr>
              <a:t>Mediation </a:t>
            </a:r>
            <a:r>
              <a:rPr sz="700" spc="-35" dirty="0">
                <a:latin typeface="Arial"/>
                <a:cs typeface="Arial"/>
              </a:rPr>
              <a:t>Center </a:t>
            </a:r>
            <a:r>
              <a:rPr sz="700" spc="-20" dirty="0">
                <a:latin typeface="Arial"/>
                <a:cs typeface="Arial"/>
              </a:rPr>
              <a:t>- </a:t>
            </a:r>
            <a:r>
              <a:rPr sz="700" spc="-25" dirty="0">
                <a:latin typeface="Arial"/>
                <a:cs typeface="Arial"/>
              </a:rPr>
              <a:t>Neighborhood </a:t>
            </a:r>
            <a:r>
              <a:rPr sz="700" spc="-35" dirty="0">
                <a:latin typeface="Arial"/>
                <a:cs typeface="Arial"/>
              </a:rPr>
              <a:t>Liaison  </a:t>
            </a:r>
            <a:r>
              <a:rPr sz="700" spc="-75" dirty="0">
                <a:latin typeface="Arial"/>
                <a:cs typeface="Arial"/>
              </a:rPr>
              <a:t>INVOICE</a:t>
            </a:r>
            <a:endParaRPr sz="7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900407" y="264794"/>
            <a:ext cx="266065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70" dirty="0">
                <a:latin typeface="Arial"/>
                <a:cs typeface="Arial"/>
              </a:rPr>
              <a:t>Page</a:t>
            </a:r>
            <a:r>
              <a:rPr sz="700" spc="-90" dirty="0">
                <a:latin typeface="Arial"/>
                <a:cs typeface="Arial"/>
              </a:rPr>
              <a:t> </a:t>
            </a:r>
            <a:r>
              <a:rPr sz="700" spc="-35" dirty="0">
                <a:latin typeface="Arial"/>
                <a:cs typeface="Arial"/>
              </a:rPr>
              <a:t>1</a:t>
            </a:r>
            <a:endParaRPr sz="700">
              <a:latin typeface="Arial"/>
              <a:cs typeface="Arial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633983" y="847471"/>
          <a:ext cx="11538585" cy="60953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91845"/>
                <a:gridCol w="706120"/>
                <a:gridCol w="920749"/>
                <a:gridCol w="2809240"/>
                <a:gridCol w="855345"/>
                <a:gridCol w="654050"/>
                <a:gridCol w="783590"/>
                <a:gridCol w="2886709"/>
                <a:gridCol w="542925"/>
                <a:gridCol w="568325"/>
              </a:tblGrid>
              <a:tr h="824865">
                <a:tc gridSpan="10">
                  <a:txBody>
                    <a:bodyPr/>
                    <a:lstStyle/>
                    <a:p>
                      <a:pPr marL="34925">
                        <a:lnSpc>
                          <a:spcPts val="1210"/>
                        </a:lnSpc>
                        <a:tabLst>
                          <a:tab pos="6758305" algn="l"/>
                        </a:tabLst>
                      </a:pPr>
                      <a:r>
                        <a:rPr sz="1150" spc="-25" dirty="0">
                          <a:latin typeface="Arial"/>
                          <a:cs typeface="Arial"/>
                        </a:rPr>
                        <a:t>Baltimore </a:t>
                      </a:r>
                      <a:r>
                        <a:rPr sz="1150" spc="-30" dirty="0">
                          <a:latin typeface="Arial"/>
                          <a:cs typeface="Arial"/>
                        </a:rPr>
                        <a:t>Community</a:t>
                      </a:r>
                      <a:r>
                        <a:rPr sz="115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50" spc="-25" dirty="0">
                          <a:latin typeface="Arial"/>
                          <a:cs typeface="Arial"/>
                        </a:rPr>
                        <a:t>Mediation </a:t>
                      </a:r>
                      <a:r>
                        <a:rPr sz="1150" spc="-50" dirty="0">
                          <a:latin typeface="Arial"/>
                          <a:cs typeface="Arial"/>
                        </a:rPr>
                        <a:t>Center	</a:t>
                      </a:r>
                      <a:r>
                        <a:rPr sz="1050" b="1" spc="-44" baseline="31746" dirty="0">
                          <a:latin typeface="Trebuchet MS"/>
                          <a:cs typeface="Trebuchet MS"/>
                        </a:rPr>
                        <a:t>INSTRUCTIONS</a:t>
                      </a:r>
                      <a:endParaRPr sz="1050" baseline="31746">
                        <a:latin typeface="Trebuchet MS"/>
                        <a:cs typeface="Trebuchet MS"/>
                      </a:endParaRPr>
                    </a:p>
                    <a:p>
                      <a:pPr marL="31750">
                        <a:lnSpc>
                          <a:spcPts val="1075"/>
                        </a:lnSpc>
                        <a:tabLst>
                          <a:tab pos="6758305" algn="l"/>
                        </a:tabLst>
                      </a:pPr>
                      <a:r>
                        <a:rPr sz="1500" spc="-120" baseline="-13888" dirty="0">
                          <a:latin typeface="Arial"/>
                          <a:cs typeface="Arial"/>
                        </a:rPr>
                        <a:t>3333</a:t>
                      </a:r>
                      <a:r>
                        <a:rPr sz="1500" spc="-30" baseline="-13888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500" spc="-37" baseline="-13888" dirty="0">
                          <a:latin typeface="Arial"/>
                          <a:cs typeface="Arial"/>
                        </a:rPr>
                        <a:t>Greenmount</a:t>
                      </a:r>
                      <a:r>
                        <a:rPr sz="1500" spc="-30" baseline="-13888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500" spc="-44" baseline="-13888" dirty="0">
                          <a:latin typeface="Arial"/>
                          <a:cs typeface="Arial"/>
                        </a:rPr>
                        <a:t>Avenue	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1.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Complete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blue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box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left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first.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This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will </a:t>
                      </a:r>
                      <a:r>
                        <a:rPr sz="700" spc="-50" dirty="0">
                          <a:latin typeface="Arial"/>
                          <a:cs typeface="Arial"/>
                        </a:rPr>
                        <a:t>cause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month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and name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information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700" spc="-1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populate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spreadsheet.</a:t>
                      </a:r>
                      <a:endParaRPr sz="700">
                        <a:latin typeface="Arial"/>
                        <a:cs typeface="Arial"/>
                      </a:endParaRPr>
                    </a:p>
                    <a:p>
                      <a:pPr marL="6847205" indent="-88265">
                        <a:lnSpc>
                          <a:spcPts val="670"/>
                        </a:lnSpc>
                        <a:spcBef>
                          <a:spcPts val="300"/>
                        </a:spcBef>
                        <a:buAutoNum type="arabicPeriod" startAt="2"/>
                        <a:tabLst>
                          <a:tab pos="6847840" algn="l"/>
                        </a:tabLst>
                      </a:pPr>
                      <a:r>
                        <a:rPr sz="700" spc="-30" dirty="0">
                          <a:latin typeface="Arial"/>
                          <a:cs typeface="Arial"/>
                        </a:rPr>
                        <a:t>Enter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 descriptions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hours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"Time"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portion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of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matrix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consistent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with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"Sample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Description" below.</a:t>
                      </a:r>
                      <a:endParaRPr sz="700">
                        <a:latin typeface="Arial"/>
                        <a:cs typeface="Arial"/>
                      </a:endParaRPr>
                    </a:p>
                    <a:p>
                      <a:pPr marL="34925">
                        <a:lnSpc>
                          <a:spcPts val="1210"/>
                        </a:lnSpc>
                      </a:pPr>
                      <a:r>
                        <a:rPr sz="1150" spc="-30" dirty="0">
                          <a:latin typeface="Arial"/>
                          <a:cs typeface="Arial"/>
                        </a:rPr>
                        <a:t>Baltimore, </a:t>
                      </a:r>
                      <a:r>
                        <a:rPr sz="1150" spc="-60" dirty="0">
                          <a:latin typeface="Arial"/>
                          <a:cs typeface="Arial"/>
                        </a:rPr>
                        <a:t>MD</a:t>
                      </a:r>
                      <a:r>
                        <a:rPr sz="115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50" spc="-185" dirty="0">
                          <a:latin typeface="Arial"/>
                          <a:cs typeface="Arial"/>
                        </a:rPr>
                        <a:t>21218</a:t>
                      </a:r>
                      <a:endParaRPr sz="1150">
                        <a:latin typeface="Arial"/>
                        <a:cs typeface="Arial"/>
                      </a:endParaRPr>
                    </a:p>
                    <a:p>
                      <a:pPr marL="6847205" indent="-88265">
                        <a:lnSpc>
                          <a:spcPct val="100000"/>
                        </a:lnSpc>
                        <a:spcBef>
                          <a:spcPts val="50"/>
                        </a:spcBef>
                        <a:buAutoNum type="arabicPeriod" startAt="3"/>
                        <a:tabLst>
                          <a:tab pos="6847840" algn="l"/>
                        </a:tabLst>
                      </a:pPr>
                      <a:r>
                        <a:rPr sz="700" spc="-55" dirty="0">
                          <a:latin typeface="Arial"/>
                          <a:cs typeface="Arial"/>
                        </a:rPr>
                        <a:t>You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may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not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bill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more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than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eight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(8)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hours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5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day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or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more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than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fifteen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(15)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hours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5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month.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All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time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above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8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hours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5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day</a:t>
                      </a:r>
                      <a:endParaRPr sz="700">
                        <a:latin typeface="Arial"/>
                        <a:cs typeface="Arial"/>
                      </a:endParaRPr>
                    </a:p>
                    <a:p>
                      <a:pPr marL="6758940">
                        <a:lnSpc>
                          <a:spcPts val="835"/>
                        </a:lnSpc>
                        <a:spcBef>
                          <a:spcPts val="204"/>
                        </a:spcBef>
                      </a:pPr>
                      <a:r>
                        <a:rPr sz="700" spc="-15" dirty="0">
                          <a:latin typeface="Arial"/>
                          <a:cs typeface="Arial"/>
                        </a:rPr>
                        <a:t>travel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stipend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will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be</a:t>
                      </a:r>
                      <a:r>
                        <a:rPr sz="700" spc="-1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paid.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solidFill>
                      <a:srgbClr val="CCBFD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3398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326390">
                        <a:lnSpc>
                          <a:spcPts val="955"/>
                        </a:lnSpc>
                      </a:pPr>
                      <a:r>
                        <a:rPr sz="900" spc="-60" dirty="0">
                          <a:latin typeface="Arial"/>
                          <a:cs typeface="Arial"/>
                        </a:rPr>
                        <a:t>INVOICE </a:t>
                      </a:r>
                      <a:r>
                        <a:rPr sz="900" spc="-85" dirty="0">
                          <a:latin typeface="Arial"/>
                          <a:cs typeface="Arial"/>
                        </a:rPr>
                        <a:t>FOR 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MONTH</a:t>
                      </a:r>
                      <a:r>
                        <a:rPr sz="900" spc="-1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70" dirty="0">
                          <a:latin typeface="Arial"/>
                          <a:cs typeface="Arial"/>
                        </a:rPr>
                        <a:t>OF: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905"/>
                        </a:lnSpc>
                      </a:pPr>
                      <a:r>
                        <a:rPr sz="900" b="1" i="1" u="sng" spc="-5" dirty="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cs typeface="Arial"/>
                        </a:rPr>
                        <a:t>April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38100" marR="24130" indent="-3175" algn="ctr">
                        <a:lnSpc>
                          <a:spcPct val="114999"/>
                        </a:lnSpc>
                        <a:spcBef>
                          <a:spcPts val="434"/>
                        </a:spcBef>
                      </a:pPr>
                      <a:r>
                        <a:rPr sz="600" spc="-15" dirty="0">
                          <a:latin typeface="Arial"/>
                          <a:cs typeface="Arial"/>
                        </a:rPr>
                        <a:t>Complete </a:t>
                      </a:r>
                      <a:r>
                        <a:rPr sz="600" spc="-10" dirty="0">
                          <a:latin typeface="Arial"/>
                          <a:cs typeface="Arial"/>
                        </a:rPr>
                        <a:t>these 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four </a:t>
                      </a:r>
                      <a:r>
                        <a:rPr sz="600" spc="-20" dirty="0">
                          <a:latin typeface="Arial"/>
                          <a:cs typeface="Arial"/>
                        </a:rPr>
                        <a:t>cells</a:t>
                      </a:r>
                      <a:r>
                        <a:rPr sz="600" spc="-1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dirty="0">
                          <a:latin typeface="Arial"/>
                          <a:cs typeface="Arial"/>
                        </a:rPr>
                        <a:t>before  starting  </a:t>
                      </a:r>
                      <a:r>
                        <a:rPr sz="600" spc="-15" dirty="0">
                          <a:latin typeface="Arial"/>
                          <a:cs typeface="Arial"/>
                        </a:rPr>
                        <a:t>spreadsheet.</a:t>
                      </a:r>
                      <a:endParaRPr sz="600">
                        <a:latin typeface="Arial"/>
                        <a:cs typeface="Arial"/>
                      </a:endParaRPr>
                    </a:p>
                    <a:p>
                      <a:pPr marL="43815" marR="31750" algn="ctr">
                        <a:lnSpc>
                          <a:spcPct val="114999"/>
                        </a:lnSpc>
                      </a:pPr>
                      <a:r>
                        <a:rPr sz="600" spc="-35" dirty="0">
                          <a:latin typeface="Arial"/>
                          <a:cs typeface="Arial"/>
                        </a:rPr>
                        <a:t>Rates </a:t>
                      </a:r>
                      <a:r>
                        <a:rPr sz="600" spc="-15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6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other  info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will </a:t>
                      </a:r>
                      <a:r>
                        <a:rPr sz="600" spc="-15" dirty="0">
                          <a:latin typeface="Arial"/>
                          <a:cs typeface="Arial"/>
                        </a:rPr>
                        <a:t>self-  </a:t>
                      </a:r>
                      <a:r>
                        <a:rPr sz="600" spc="-5" dirty="0">
                          <a:latin typeface="Arial"/>
                          <a:cs typeface="Arial"/>
                        </a:rPr>
                        <a:t>populate.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55244" marB="0" vert="vert27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675640">
                        <a:lnSpc>
                          <a:spcPct val="100000"/>
                        </a:lnSpc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5.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5" dirty="0">
                          <a:latin typeface="Arial"/>
                          <a:cs typeface="Arial"/>
                        </a:rPr>
                        <a:t>Please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make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sure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all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0" dirty="0">
                          <a:latin typeface="Arial"/>
                          <a:cs typeface="Arial"/>
                        </a:rPr>
                        <a:t>expenses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meet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Guidelines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listed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Billing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Guidelines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tab.Do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not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forget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initial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box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attesting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solidFill>
                      <a:srgbClr val="CCBFD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397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394970">
                        <a:lnSpc>
                          <a:spcPts val="955"/>
                        </a:lnSpc>
                      </a:pPr>
                      <a:r>
                        <a:rPr sz="900" spc="-60" dirty="0">
                          <a:latin typeface="Arial"/>
                          <a:cs typeface="Arial"/>
                        </a:rPr>
                        <a:t>INVOICE </a:t>
                      </a:r>
                      <a:r>
                        <a:rPr sz="900" spc="-80" dirty="0">
                          <a:latin typeface="Arial"/>
                          <a:cs typeface="Arial"/>
                        </a:rPr>
                        <a:t>SUBMITTED</a:t>
                      </a:r>
                      <a:r>
                        <a:rPr sz="9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65" dirty="0">
                          <a:latin typeface="Arial"/>
                          <a:cs typeface="Arial"/>
                        </a:rPr>
                        <a:t>BY: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ts val="950"/>
                        </a:lnSpc>
                      </a:pPr>
                      <a:r>
                        <a:rPr sz="1000" spc="-65" dirty="0">
                          <a:latin typeface="Arial"/>
                          <a:cs typeface="Arial"/>
                        </a:rPr>
                        <a:t>Tsiongas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55244" marB="0" vert="vert27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675640">
                        <a:lnSpc>
                          <a:spcPct val="100000"/>
                        </a:lnSpc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6.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0" dirty="0">
                          <a:latin typeface="Arial"/>
                          <a:cs typeface="Arial"/>
                        </a:rPr>
                        <a:t>Do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not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hesitate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call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Shantay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5" dirty="0">
                          <a:latin typeface="Arial"/>
                          <a:cs typeface="Arial"/>
                        </a:rPr>
                        <a:t>Guy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at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410-900-9867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or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Darnyle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Wharton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at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410-746-0167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with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any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questions.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solidFill>
                      <a:srgbClr val="CCBFD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625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710565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900" spc="-70" dirty="0">
                          <a:latin typeface="Arial"/>
                          <a:cs typeface="Arial"/>
                        </a:rPr>
                        <a:t>DATE</a:t>
                      </a:r>
                      <a:r>
                        <a:rPr sz="900" spc="-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80" dirty="0">
                          <a:latin typeface="Arial"/>
                          <a:cs typeface="Arial"/>
                        </a:rPr>
                        <a:t>SUBMITTED: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63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ts val="1130"/>
                        </a:lnSpc>
                      </a:pPr>
                      <a:r>
                        <a:rPr sz="1000" spc="-5" dirty="0">
                          <a:latin typeface="Arial"/>
                          <a:cs typeface="Arial"/>
                        </a:rPr>
                        <a:t>5/1/2019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55244" marB="0" vert="vert27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 grid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solidFill>
                      <a:srgbClr val="CCBFD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6827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>
                  <a:txBody>
                    <a:bodyPr/>
                    <a:lstStyle/>
                    <a:p>
                      <a:pPr marL="567055">
                        <a:lnSpc>
                          <a:spcPts val="1140"/>
                        </a:lnSpc>
                      </a:pPr>
                      <a:r>
                        <a:rPr sz="1000" spc="-75" dirty="0">
                          <a:latin typeface="Arial"/>
                          <a:cs typeface="Arial"/>
                        </a:rPr>
                        <a:t>YEAR: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ts val="1055"/>
                        </a:lnSpc>
                      </a:pPr>
                      <a:r>
                        <a:rPr sz="1000" spc="-45" dirty="0">
                          <a:latin typeface="Arial"/>
                          <a:cs typeface="Arial"/>
                        </a:rPr>
                        <a:t>2019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55244" marB="0" vert="vert27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 grid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CBFD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431165">
                <a:tc gridSpan="10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 marL="1520825">
                        <a:lnSpc>
                          <a:spcPct val="100000"/>
                        </a:lnSpc>
                        <a:spcBef>
                          <a:spcPts val="605"/>
                        </a:spcBef>
                      </a:pPr>
                      <a:r>
                        <a:rPr sz="750" b="1" i="1" spc="-35" dirty="0">
                          <a:latin typeface="Trebuchet MS"/>
                          <a:cs typeface="Trebuchet MS"/>
                        </a:rPr>
                        <a:t>Sample</a:t>
                      </a:r>
                      <a:r>
                        <a:rPr sz="750" b="1" i="1" spc="-7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b="1" i="1" spc="-45" dirty="0">
                          <a:latin typeface="Trebuchet MS"/>
                          <a:cs typeface="Trebuchet MS"/>
                        </a:rPr>
                        <a:t>Description:</a:t>
                      </a:r>
                      <a:endParaRPr sz="750">
                        <a:latin typeface="Trebuchet MS"/>
                        <a:cs typeface="Trebuchet MS"/>
                      </a:endParaRPr>
                    </a:p>
                    <a:p>
                      <a:pPr marL="1520825">
                        <a:lnSpc>
                          <a:spcPts val="890"/>
                        </a:lnSpc>
                        <a:spcBef>
                          <a:spcPts val="95"/>
                        </a:spcBef>
                      </a:pPr>
                      <a:r>
                        <a:rPr sz="750" i="1" spc="-40" dirty="0">
                          <a:latin typeface="Trebuchet MS"/>
                          <a:cs typeface="Trebuchet MS"/>
                        </a:rPr>
                        <a:t>Attend </a:t>
                      </a:r>
                      <a:r>
                        <a:rPr sz="750" i="1" spc="-20" dirty="0">
                          <a:latin typeface="Trebuchet MS"/>
                          <a:cs typeface="Trebuchet MS"/>
                        </a:rPr>
                        <a:t>Howard </a:t>
                      </a:r>
                      <a:r>
                        <a:rPr sz="750" i="1" spc="-25" dirty="0">
                          <a:latin typeface="Trebuchet MS"/>
                          <a:cs typeface="Trebuchet MS"/>
                        </a:rPr>
                        <a:t>Park </a:t>
                      </a:r>
                      <a:r>
                        <a:rPr sz="750" i="1" spc="-45" dirty="0">
                          <a:latin typeface="Trebuchet MS"/>
                          <a:cs typeface="Trebuchet MS"/>
                        </a:rPr>
                        <a:t>Civic </a:t>
                      </a:r>
                      <a:r>
                        <a:rPr sz="750" i="1" spc="-25" dirty="0">
                          <a:latin typeface="Trebuchet MS"/>
                          <a:cs typeface="Trebuchet MS"/>
                        </a:rPr>
                        <a:t>Association</a:t>
                      </a:r>
                      <a:r>
                        <a:rPr sz="750" i="1" spc="-17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30" dirty="0">
                          <a:latin typeface="Trebuchet MS"/>
                          <a:cs typeface="Trebuchet MS"/>
                        </a:rPr>
                        <a:t>meeting</a:t>
                      </a:r>
                      <a:endParaRPr sz="75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10185">
                <a:tc gridSpan="10">
                  <a:txBody>
                    <a:bodyPr/>
                    <a:lstStyle/>
                    <a:p>
                      <a:pPr marL="33020">
                        <a:lnSpc>
                          <a:spcPts val="1475"/>
                        </a:lnSpc>
                      </a:pPr>
                      <a:r>
                        <a:rPr sz="1250" spc="-85" dirty="0">
                          <a:solidFill>
                            <a:srgbClr val="006000"/>
                          </a:solidFill>
                          <a:latin typeface="Arial"/>
                          <a:cs typeface="Arial"/>
                        </a:rPr>
                        <a:t>TIME</a:t>
                      </a:r>
                      <a:endParaRPr sz="12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CBFD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51460">
                <a:tc>
                  <a:txBody>
                    <a:bodyPr/>
                    <a:lstStyle/>
                    <a:p>
                      <a:pPr marL="16510" algn="ctr">
                        <a:lnSpc>
                          <a:spcPct val="100000"/>
                        </a:lnSpc>
                        <a:spcBef>
                          <a:spcPts val="395"/>
                        </a:spcBef>
                      </a:pPr>
                      <a:r>
                        <a:rPr sz="900" b="1" spc="-15" dirty="0">
                          <a:latin typeface="Trebuchet MS"/>
                          <a:cs typeface="Trebuchet MS"/>
                        </a:rPr>
                        <a:t>Month</a:t>
                      </a:r>
                      <a:r>
                        <a:rPr sz="900" b="1" spc="-9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00" b="1" spc="-40" dirty="0">
                          <a:latin typeface="Trebuchet MS"/>
                          <a:cs typeface="Trebuchet MS"/>
                        </a:rPr>
                        <a:t>of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T="5016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47015" algn="r">
                        <a:lnSpc>
                          <a:spcPct val="100000"/>
                        </a:lnSpc>
                        <a:spcBef>
                          <a:spcPts val="395"/>
                        </a:spcBef>
                      </a:pPr>
                      <a:r>
                        <a:rPr sz="900" b="1" spc="-5" dirty="0">
                          <a:latin typeface="Trebuchet MS"/>
                          <a:cs typeface="Trebuchet MS"/>
                        </a:rPr>
                        <a:t>D</a:t>
                      </a:r>
                      <a:r>
                        <a:rPr sz="900" b="1" dirty="0">
                          <a:latin typeface="Trebuchet MS"/>
                          <a:cs typeface="Trebuchet MS"/>
                        </a:rPr>
                        <a:t>ay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T="5016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4604"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900" b="1" spc="-50" dirty="0">
                          <a:latin typeface="Trebuchet MS"/>
                          <a:cs typeface="Trebuchet MS"/>
                        </a:rPr>
                        <a:t>Description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T="469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93370">
                        <a:lnSpc>
                          <a:spcPct val="100000"/>
                        </a:lnSpc>
                        <a:spcBef>
                          <a:spcPts val="395"/>
                        </a:spcBef>
                      </a:pPr>
                      <a:r>
                        <a:rPr sz="900" b="1" spc="-50" dirty="0">
                          <a:latin typeface="Trebuchet MS"/>
                          <a:cs typeface="Trebuchet MS"/>
                        </a:rPr>
                        <a:t>Hours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T="5016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6830" algn="ctr">
                        <a:lnSpc>
                          <a:spcPct val="100000"/>
                        </a:lnSpc>
                        <a:spcBef>
                          <a:spcPts val="395"/>
                        </a:spcBef>
                      </a:pPr>
                      <a:r>
                        <a:rPr sz="900" b="1" spc="-50" dirty="0">
                          <a:latin typeface="Trebuchet MS"/>
                          <a:cs typeface="Trebuchet MS"/>
                        </a:rPr>
                        <a:t>Rate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T="5016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sz="700" b="1" spc="-45" dirty="0">
                          <a:latin typeface="Trebuchet MS"/>
                          <a:cs typeface="Trebuchet MS"/>
                        </a:rPr>
                        <a:t>Total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679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49325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sz="700" b="1" spc="-35" dirty="0">
                          <a:latin typeface="Trebuchet MS"/>
                          <a:cs typeface="Trebuchet MS"/>
                        </a:rPr>
                        <a:t>Comments (Unbilled</a:t>
                      </a:r>
                      <a:r>
                        <a:rPr sz="700" b="1" spc="-7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50" dirty="0">
                          <a:latin typeface="Trebuchet MS"/>
                          <a:cs typeface="Trebuchet MS"/>
                        </a:rPr>
                        <a:t>Time)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6350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5735" marR="101600" indent="-47625">
                        <a:lnSpc>
                          <a:spcPts val="919"/>
                        </a:lnSpc>
                        <a:spcBef>
                          <a:spcPts val="30"/>
                        </a:spcBef>
                      </a:pPr>
                      <a:r>
                        <a:rPr sz="700" b="1" spc="5" dirty="0">
                          <a:latin typeface="Trebuchet MS"/>
                          <a:cs typeface="Trebuchet MS"/>
                        </a:rPr>
                        <a:t>U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nb</a:t>
                      </a:r>
                      <a:r>
                        <a:rPr sz="700" b="1" spc="-10" dirty="0">
                          <a:latin typeface="Trebuchet MS"/>
                          <a:cs typeface="Trebuchet MS"/>
                        </a:rPr>
                        <a:t>ill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ed  </a:t>
                      </a:r>
                      <a:r>
                        <a:rPr sz="700" b="1" spc="-35" dirty="0">
                          <a:latin typeface="Trebuchet MS"/>
                          <a:cs typeface="Trebuchet MS"/>
                        </a:rPr>
                        <a:t>Hours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381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34950"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April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35" marB="0">
                    <a:lnL w="19050">
                      <a:solidFill>
                        <a:srgbClr val="000000"/>
                      </a:solidFill>
                      <a:prstDash val="solid"/>
                    </a:lnL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R="312420" algn="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35" marB="0"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gridSpan="2">
                  <a:txBody>
                    <a:bodyPr/>
                    <a:lstStyle/>
                    <a:p>
                      <a:pPr marL="2286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700" spc="-135" dirty="0">
                          <a:latin typeface="Arial"/>
                          <a:cs typeface="Arial"/>
                        </a:rPr>
                        <a:t>SE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Police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Community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Relations Council</a:t>
                      </a:r>
                      <a:r>
                        <a:rPr sz="700" spc="-9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Meeting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3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540" algn="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2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35" marB="0">
                    <a:lnL w="9525">
                      <a:solidFill>
                        <a:srgbClr val="000000"/>
                      </a:solidFill>
                      <a:prstDash val="solid"/>
                    </a:lnL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5"/>
                        </a:spcBef>
                        <a:tabLst>
                          <a:tab pos="372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35" marB="0"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gridSpan="4"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spcBef>
                          <a:spcPts val="5"/>
                        </a:spcBef>
                        <a:tabLst>
                          <a:tab pos="5391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40.00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35" marB="0"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34315"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April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31242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2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tabLst>
                          <a:tab pos="372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tabLst>
                          <a:tab pos="626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34315"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April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31242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3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tabLst>
                          <a:tab pos="372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tabLst>
                          <a:tab pos="626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34315"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April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31242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4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 marL="22860">
                        <a:lnSpc>
                          <a:spcPct val="100000"/>
                        </a:lnSpc>
                      </a:pPr>
                      <a:r>
                        <a:rPr sz="700" spc="-30" dirty="0">
                          <a:latin typeface="Arial"/>
                          <a:cs typeface="Arial"/>
                        </a:rPr>
                        <a:t>Outreach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at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Patterson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Park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Library, </a:t>
                      </a:r>
                      <a:r>
                        <a:rPr sz="700" spc="-105" dirty="0">
                          <a:latin typeface="Arial"/>
                          <a:cs typeface="Arial"/>
                        </a:rPr>
                        <a:t>VSB </a:t>
                      </a:r>
                      <a:r>
                        <a:rPr sz="700" spc="-75" dirty="0">
                          <a:latin typeface="Arial"/>
                          <a:cs typeface="Arial"/>
                        </a:rPr>
                        <a:t>Rec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700" spc="-135" dirty="0">
                          <a:latin typeface="Arial"/>
                          <a:cs typeface="Arial"/>
                        </a:rPr>
                        <a:t>SE</a:t>
                      </a:r>
                      <a:r>
                        <a:rPr sz="700" spc="-1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Library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54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2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tabLst>
                          <a:tab pos="372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tabLst>
                          <a:tab pos="5391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40.00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34315"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April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31242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5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tabLst>
                          <a:tab pos="372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tabLst>
                          <a:tab pos="626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25095"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April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31242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6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 marL="22860">
                        <a:lnSpc>
                          <a:spcPct val="100000"/>
                        </a:lnSpc>
                      </a:pPr>
                      <a:r>
                        <a:rPr sz="700" spc="-30" dirty="0">
                          <a:latin typeface="Arial"/>
                          <a:cs typeface="Arial"/>
                        </a:rPr>
                        <a:t>Outreach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at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Balitmore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American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Indian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Center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Powwow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Community </a:t>
                      </a:r>
                      <a:r>
                        <a:rPr sz="700" spc="-50" dirty="0">
                          <a:latin typeface="Arial"/>
                          <a:cs typeface="Arial"/>
                        </a:rPr>
                        <a:t>Fun </a:t>
                      </a:r>
                      <a:r>
                        <a:rPr sz="700" spc="-55" dirty="0">
                          <a:latin typeface="Arial"/>
                          <a:cs typeface="Arial"/>
                        </a:rPr>
                        <a:t>Day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at </a:t>
                      </a:r>
                      <a:r>
                        <a:rPr sz="700" spc="-50" dirty="0">
                          <a:latin typeface="Arial"/>
                          <a:cs typeface="Arial"/>
                        </a:rPr>
                        <a:t>Sacred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Heart</a:t>
                      </a:r>
                      <a:r>
                        <a:rPr sz="700" spc="-10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of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54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2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tabLst>
                          <a:tab pos="372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tabLst>
                          <a:tab pos="5391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40.00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092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 marL="22860">
                        <a:lnSpc>
                          <a:spcPts val="760"/>
                        </a:lnSpc>
                      </a:pPr>
                      <a:r>
                        <a:rPr sz="700" spc="-70" dirty="0">
                          <a:latin typeface="Arial"/>
                          <a:cs typeface="Arial"/>
                        </a:rPr>
                        <a:t>Jesus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Church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34315"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April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31242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7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tabLst>
                          <a:tab pos="372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tabLst>
                          <a:tab pos="626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34315"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April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31242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8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tabLst>
                          <a:tab pos="372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tabLst>
                          <a:tab pos="626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34315"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April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31242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9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tabLst>
                          <a:tab pos="372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tabLst>
                          <a:tab pos="626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34315"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April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28956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 marL="22860">
                        <a:lnSpc>
                          <a:spcPct val="100000"/>
                        </a:lnSpc>
                      </a:pPr>
                      <a:r>
                        <a:rPr sz="700" spc="-45" dirty="0">
                          <a:latin typeface="Arial"/>
                          <a:cs typeface="Arial"/>
                        </a:rPr>
                        <a:t>Reading Consent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Decree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54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2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tabLst>
                          <a:tab pos="372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tabLst>
                          <a:tab pos="5391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40.00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34315"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April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28956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tabLst>
                          <a:tab pos="372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tabLst>
                          <a:tab pos="626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34315"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April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28956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12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tabLst>
                          <a:tab pos="372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tabLst>
                          <a:tab pos="626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34315"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April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28956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13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tabLst>
                          <a:tab pos="372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tabLst>
                          <a:tab pos="626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34315"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April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28956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14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tabLst>
                          <a:tab pos="372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tabLst>
                          <a:tab pos="626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34315"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April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28956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15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tabLst>
                          <a:tab pos="372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tabLst>
                          <a:tab pos="626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34315"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April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28956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16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tabLst>
                          <a:tab pos="372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tabLst>
                          <a:tab pos="626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</a:tbl>
          </a:graphicData>
        </a:graphic>
      </p:graphicFrame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35000" y="264794"/>
            <a:ext cx="793750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10" dirty="0">
                <a:latin typeface="Arial"/>
                <a:cs typeface="Arial"/>
              </a:rPr>
              <a:t>5/21/2019 </a:t>
            </a:r>
            <a:r>
              <a:rPr sz="700" spc="75" dirty="0">
                <a:latin typeface="Arial"/>
                <a:cs typeface="Arial"/>
              </a:rPr>
              <a:t>/</a:t>
            </a:r>
            <a:r>
              <a:rPr sz="700" spc="-130" dirty="0">
                <a:latin typeface="Arial"/>
                <a:cs typeface="Arial"/>
              </a:rPr>
              <a:t> </a:t>
            </a:r>
            <a:r>
              <a:rPr sz="700" spc="-25" dirty="0">
                <a:latin typeface="Arial"/>
                <a:cs typeface="Arial"/>
              </a:rPr>
              <a:t>4:19 </a:t>
            </a:r>
            <a:r>
              <a:rPr sz="700" spc="-50" dirty="0">
                <a:latin typeface="Arial"/>
                <a:cs typeface="Arial"/>
              </a:rPr>
              <a:t>PM</a:t>
            </a:r>
            <a:endParaRPr sz="7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219191" y="247574"/>
            <a:ext cx="2359025" cy="2603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028700" marR="5080" indent="-1016635">
              <a:lnSpc>
                <a:spcPct val="110000"/>
              </a:lnSpc>
              <a:spcBef>
                <a:spcPts val="95"/>
              </a:spcBef>
            </a:pPr>
            <a:r>
              <a:rPr sz="700" spc="-20" dirty="0">
                <a:latin typeface="Arial"/>
                <a:cs typeface="Arial"/>
              </a:rPr>
              <a:t>Baltimore </a:t>
            </a:r>
            <a:r>
              <a:rPr sz="700" spc="-25" dirty="0">
                <a:latin typeface="Arial"/>
                <a:cs typeface="Arial"/>
              </a:rPr>
              <a:t>Community </a:t>
            </a:r>
            <a:r>
              <a:rPr sz="700" spc="-10" dirty="0">
                <a:latin typeface="Arial"/>
                <a:cs typeface="Arial"/>
              </a:rPr>
              <a:t>Mediation </a:t>
            </a:r>
            <a:r>
              <a:rPr sz="700" spc="-35" dirty="0">
                <a:latin typeface="Arial"/>
                <a:cs typeface="Arial"/>
              </a:rPr>
              <a:t>Center </a:t>
            </a:r>
            <a:r>
              <a:rPr sz="700" spc="-20" dirty="0">
                <a:latin typeface="Arial"/>
                <a:cs typeface="Arial"/>
              </a:rPr>
              <a:t>- </a:t>
            </a:r>
            <a:r>
              <a:rPr sz="700" spc="-25" dirty="0">
                <a:latin typeface="Arial"/>
                <a:cs typeface="Arial"/>
              </a:rPr>
              <a:t>Neighborhood </a:t>
            </a:r>
            <a:r>
              <a:rPr sz="700" spc="-35" dirty="0">
                <a:latin typeface="Arial"/>
                <a:cs typeface="Arial"/>
              </a:rPr>
              <a:t>Liaison  </a:t>
            </a:r>
            <a:r>
              <a:rPr sz="700" spc="-75" dirty="0">
                <a:latin typeface="Arial"/>
                <a:cs typeface="Arial"/>
              </a:rPr>
              <a:t>INVOICE</a:t>
            </a:r>
            <a:endParaRPr sz="7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900407" y="264794"/>
            <a:ext cx="266065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70" dirty="0">
                <a:latin typeface="Arial"/>
                <a:cs typeface="Arial"/>
              </a:rPr>
              <a:t>Page</a:t>
            </a:r>
            <a:r>
              <a:rPr sz="700" spc="-90" dirty="0">
                <a:latin typeface="Arial"/>
                <a:cs typeface="Arial"/>
              </a:rPr>
              <a:t> </a:t>
            </a:r>
            <a:r>
              <a:rPr sz="700" spc="-35" dirty="0">
                <a:latin typeface="Arial"/>
                <a:cs typeface="Arial"/>
              </a:rPr>
              <a:t>2</a:t>
            </a:r>
            <a:endParaRPr sz="700">
              <a:latin typeface="Arial"/>
              <a:cs typeface="Arial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633983" y="848296"/>
          <a:ext cx="11538585" cy="36861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93750"/>
                <a:gridCol w="704215"/>
                <a:gridCol w="3729354"/>
                <a:gridCol w="854075"/>
                <a:gridCol w="654049"/>
                <a:gridCol w="782320"/>
                <a:gridCol w="3997325"/>
              </a:tblGrid>
              <a:tr h="381000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April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17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ct val="100000"/>
                        </a:lnSpc>
                        <a:tabLst>
                          <a:tab pos="4121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7310" algn="ctr">
                        <a:lnSpc>
                          <a:spcPct val="100000"/>
                        </a:lnSpc>
                        <a:tabLst>
                          <a:tab pos="5772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34315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April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18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ct val="100000"/>
                        </a:lnSpc>
                        <a:tabLst>
                          <a:tab pos="4121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7310" algn="ctr">
                        <a:lnSpc>
                          <a:spcPct val="100000"/>
                        </a:lnSpc>
                        <a:tabLst>
                          <a:tab pos="5772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34315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April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19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ct val="100000"/>
                        </a:lnSpc>
                        <a:tabLst>
                          <a:tab pos="4121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7310" algn="ctr">
                        <a:lnSpc>
                          <a:spcPct val="100000"/>
                        </a:lnSpc>
                        <a:tabLst>
                          <a:tab pos="5772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34315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April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20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ct val="100000"/>
                        </a:lnSpc>
                        <a:tabLst>
                          <a:tab pos="4121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7310" algn="ctr">
                        <a:lnSpc>
                          <a:spcPct val="100000"/>
                        </a:lnSpc>
                        <a:tabLst>
                          <a:tab pos="5772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34315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April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21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ct val="100000"/>
                        </a:lnSpc>
                        <a:tabLst>
                          <a:tab pos="4121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7310" algn="ctr">
                        <a:lnSpc>
                          <a:spcPct val="100000"/>
                        </a:lnSpc>
                        <a:tabLst>
                          <a:tab pos="5772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34315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April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22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ct val="100000"/>
                        </a:lnSpc>
                        <a:tabLst>
                          <a:tab pos="4121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7310" algn="ctr">
                        <a:lnSpc>
                          <a:spcPct val="100000"/>
                        </a:lnSpc>
                        <a:tabLst>
                          <a:tab pos="5772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34315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April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23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2860">
                        <a:lnSpc>
                          <a:spcPct val="100000"/>
                        </a:lnSpc>
                      </a:pPr>
                      <a:r>
                        <a:rPr sz="700" spc="-45" dirty="0">
                          <a:latin typeface="Arial"/>
                          <a:cs typeface="Arial"/>
                        </a:rPr>
                        <a:t>Reading </a:t>
                      </a:r>
                      <a:r>
                        <a:rPr sz="700" spc="-105" dirty="0">
                          <a:latin typeface="Arial"/>
                          <a:cs typeface="Arial"/>
                        </a:rPr>
                        <a:t>COTF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Report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35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ct val="100000"/>
                        </a:lnSpc>
                        <a:tabLst>
                          <a:tab pos="4121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ct val="100000"/>
                        </a:lnSpc>
                        <a:tabLst>
                          <a:tab pos="50609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34315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April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24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ct val="100000"/>
                        </a:lnSpc>
                        <a:tabLst>
                          <a:tab pos="4121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7310" algn="ctr">
                        <a:lnSpc>
                          <a:spcPct val="100000"/>
                        </a:lnSpc>
                        <a:tabLst>
                          <a:tab pos="5772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25095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April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25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2860">
                        <a:lnSpc>
                          <a:spcPct val="100000"/>
                        </a:lnSpc>
                      </a:pPr>
                      <a:r>
                        <a:rPr sz="700" spc="-45" dirty="0">
                          <a:latin typeface="Arial"/>
                          <a:cs typeface="Arial"/>
                        </a:rPr>
                        <a:t>Phone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meeting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with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Morgan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'Police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Community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Engagement </a:t>
                      </a:r>
                      <a:r>
                        <a:rPr sz="700" spc="-60" dirty="0">
                          <a:latin typeface="Arial"/>
                          <a:cs typeface="Arial"/>
                        </a:rPr>
                        <a:t>(PACE)',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dropped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brochures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at</a:t>
                      </a:r>
                      <a:r>
                        <a:rPr sz="700" spc="-10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10" dirty="0">
                          <a:latin typeface="Arial"/>
                          <a:cs typeface="Arial"/>
                        </a:rPr>
                        <a:t>PP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R="635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3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ct val="100000"/>
                        </a:lnSpc>
                        <a:tabLst>
                          <a:tab pos="4121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ct val="100000"/>
                        </a:lnSpc>
                        <a:tabLst>
                          <a:tab pos="50609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60.00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092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2860">
                        <a:lnSpc>
                          <a:spcPts val="760"/>
                        </a:lnSpc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Library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tour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of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tabling </a:t>
                      </a:r>
                      <a:r>
                        <a:rPr sz="700" spc="-50" dirty="0">
                          <a:latin typeface="Arial"/>
                          <a:cs typeface="Arial"/>
                        </a:rPr>
                        <a:t>space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at </a:t>
                      </a:r>
                      <a:r>
                        <a:rPr sz="700" spc="-135" dirty="0">
                          <a:latin typeface="Arial"/>
                          <a:cs typeface="Arial"/>
                        </a:rPr>
                        <a:t>SE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Branch</a:t>
                      </a:r>
                      <a:r>
                        <a:rPr sz="700" spc="-1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Library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34315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April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26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ct val="100000"/>
                        </a:lnSpc>
                        <a:tabLst>
                          <a:tab pos="4121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7310" algn="ctr">
                        <a:lnSpc>
                          <a:spcPct val="100000"/>
                        </a:lnSpc>
                        <a:tabLst>
                          <a:tab pos="5772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34315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April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27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2860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Prison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Professionals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Networking</a:t>
                      </a:r>
                      <a:r>
                        <a:rPr sz="700" spc="-10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Event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35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2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ct val="100000"/>
                        </a:lnSpc>
                        <a:tabLst>
                          <a:tab pos="4121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ct val="100000"/>
                        </a:lnSpc>
                        <a:tabLst>
                          <a:tab pos="50609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40.00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25095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April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28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2860">
                        <a:lnSpc>
                          <a:spcPct val="100000"/>
                        </a:lnSpc>
                      </a:pPr>
                      <a:r>
                        <a:rPr sz="700" spc="-15" dirty="0">
                          <a:latin typeface="Arial"/>
                          <a:cs typeface="Arial"/>
                        </a:rPr>
                        <a:t>Meeting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with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lawyer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from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Lawyers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Committee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for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Civil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Rights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who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volunteers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with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Lawyers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R="635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ct val="100000"/>
                        </a:lnSpc>
                        <a:tabLst>
                          <a:tab pos="4121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ct val="100000"/>
                        </a:lnSpc>
                        <a:tabLst>
                          <a:tab pos="50609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092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2860">
                        <a:lnSpc>
                          <a:spcPts val="760"/>
                        </a:lnSpc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Library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34315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April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29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ct val="100000"/>
                        </a:lnSpc>
                        <a:tabLst>
                          <a:tab pos="4121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7310" algn="ctr">
                        <a:lnSpc>
                          <a:spcPct val="100000"/>
                        </a:lnSpc>
                        <a:tabLst>
                          <a:tab pos="5772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16839">
                <a:tc>
                  <a:txBody>
                    <a:bodyPr/>
                    <a:lstStyle/>
                    <a:p>
                      <a:pPr marL="19050" algn="ctr">
                        <a:lnSpc>
                          <a:spcPts val="825"/>
                        </a:lnSpc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April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7780" algn="ctr">
                        <a:lnSpc>
                          <a:spcPts val="825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30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825"/>
                        </a:lnSpc>
                        <a:tabLst>
                          <a:tab pos="4121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7310" algn="ctr">
                        <a:lnSpc>
                          <a:spcPts val="825"/>
                        </a:lnSpc>
                        <a:tabLst>
                          <a:tab pos="5772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33679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April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31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ct val="100000"/>
                        </a:lnSpc>
                        <a:tabLst>
                          <a:tab pos="4121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7310" algn="ctr">
                        <a:lnSpc>
                          <a:spcPct val="100000"/>
                        </a:lnSpc>
                        <a:tabLst>
                          <a:tab pos="5772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21920">
                <a:tc gridSpan="4">
                  <a:txBody>
                    <a:bodyPr/>
                    <a:lstStyle/>
                    <a:p>
                      <a:pPr marR="635" algn="r">
                        <a:lnSpc>
                          <a:spcPts val="81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15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810"/>
                        </a:lnSpc>
                      </a:pPr>
                      <a:r>
                        <a:rPr sz="700" b="1" spc="-60" dirty="0">
                          <a:latin typeface="Trebuchet MS"/>
                          <a:cs typeface="Trebuchet MS"/>
                        </a:rPr>
                        <a:t>TOTAL: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8EDF2"/>
                    </a:solidFill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ts val="810"/>
                        </a:lnSpc>
                        <a:tabLst>
                          <a:tab pos="458470" algn="l"/>
                        </a:tabLst>
                      </a:pPr>
                      <a:r>
                        <a:rPr sz="700" b="1" spc="-55" dirty="0">
                          <a:latin typeface="Trebuchet MS"/>
                          <a:cs typeface="Trebuchet MS"/>
                        </a:rPr>
                        <a:t>$	300.00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8EDF2"/>
                    </a:solidFill>
                  </a:tcPr>
                </a:tc>
                <a:tc>
                  <a:txBody>
                    <a:bodyPr/>
                    <a:lstStyle/>
                    <a:p>
                      <a:pPr marR="568325" algn="r">
                        <a:lnSpc>
                          <a:spcPts val="81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35000" y="264794"/>
            <a:ext cx="793750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10" dirty="0">
                <a:latin typeface="Arial"/>
                <a:cs typeface="Arial"/>
              </a:rPr>
              <a:t>5/21/2019 </a:t>
            </a:r>
            <a:r>
              <a:rPr sz="700" spc="75" dirty="0">
                <a:latin typeface="Arial"/>
                <a:cs typeface="Arial"/>
              </a:rPr>
              <a:t>/</a:t>
            </a:r>
            <a:r>
              <a:rPr sz="700" spc="-130" dirty="0">
                <a:latin typeface="Arial"/>
                <a:cs typeface="Arial"/>
              </a:rPr>
              <a:t> </a:t>
            </a:r>
            <a:r>
              <a:rPr sz="700" spc="-25" dirty="0">
                <a:latin typeface="Arial"/>
                <a:cs typeface="Arial"/>
              </a:rPr>
              <a:t>4:19 </a:t>
            </a:r>
            <a:r>
              <a:rPr sz="700" spc="-50" dirty="0">
                <a:latin typeface="Arial"/>
                <a:cs typeface="Arial"/>
              </a:rPr>
              <a:t>PM</a:t>
            </a:r>
            <a:endParaRPr sz="7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219191" y="247574"/>
            <a:ext cx="2359025" cy="2603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028700" marR="5080" indent="-1016635">
              <a:lnSpc>
                <a:spcPct val="110000"/>
              </a:lnSpc>
              <a:spcBef>
                <a:spcPts val="95"/>
              </a:spcBef>
            </a:pPr>
            <a:r>
              <a:rPr sz="700" spc="-20" dirty="0">
                <a:latin typeface="Arial"/>
                <a:cs typeface="Arial"/>
              </a:rPr>
              <a:t>Baltimore </a:t>
            </a:r>
            <a:r>
              <a:rPr sz="700" spc="-25" dirty="0">
                <a:latin typeface="Arial"/>
                <a:cs typeface="Arial"/>
              </a:rPr>
              <a:t>Community </a:t>
            </a:r>
            <a:r>
              <a:rPr sz="700" spc="-10" dirty="0">
                <a:latin typeface="Arial"/>
                <a:cs typeface="Arial"/>
              </a:rPr>
              <a:t>Mediation </a:t>
            </a:r>
            <a:r>
              <a:rPr sz="700" spc="-35" dirty="0">
                <a:latin typeface="Arial"/>
                <a:cs typeface="Arial"/>
              </a:rPr>
              <a:t>Center </a:t>
            </a:r>
            <a:r>
              <a:rPr sz="700" spc="-20" dirty="0">
                <a:latin typeface="Arial"/>
                <a:cs typeface="Arial"/>
              </a:rPr>
              <a:t>- </a:t>
            </a:r>
            <a:r>
              <a:rPr sz="700" spc="-25" dirty="0">
                <a:latin typeface="Arial"/>
                <a:cs typeface="Arial"/>
              </a:rPr>
              <a:t>Neighborhood </a:t>
            </a:r>
            <a:r>
              <a:rPr sz="700" spc="-35" dirty="0">
                <a:latin typeface="Arial"/>
                <a:cs typeface="Arial"/>
              </a:rPr>
              <a:t>Liaison  </a:t>
            </a:r>
            <a:r>
              <a:rPr sz="700" spc="-75" dirty="0">
                <a:latin typeface="Arial"/>
                <a:cs typeface="Arial"/>
              </a:rPr>
              <a:t>INVOICE</a:t>
            </a:r>
            <a:endParaRPr sz="7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900407" y="264794"/>
            <a:ext cx="266065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70" dirty="0">
                <a:latin typeface="Arial"/>
                <a:cs typeface="Arial"/>
              </a:rPr>
              <a:t>Page</a:t>
            </a:r>
            <a:r>
              <a:rPr sz="700" spc="-90" dirty="0">
                <a:latin typeface="Arial"/>
                <a:cs typeface="Arial"/>
              </a:rPr>
              <a:t> </a:t>
            </a:r>
            <a:r>
              <a:rPr sz="700" spc="-35" dirty="0">
                <a:latin typeface="Arial"/>
                <a:cs typeface="Arial"/>
              </a:rPr>
              <a:t>3</a:t>
            </a:r>
            <a:endParaRPr sz="700">
              <a:latin typeface="Arial"/>
              <a:cs typeface="Arial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633983" y="847471"/>
          <a:ext cx="11538585" cy="61264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91845"/>
                <a:gridCol w="706120"/>
                <a:gridCol w="920749"/>
                <a:gridCol w="2807969"/>
                <a:gridCol w="855979"/>
                <a:gridCol w="653415"/>
                <a:gridCol w="784859"/>
                <a:gridCol w="685800"/>
                <a:gridCol w="875665"/>
                <a:gridCol w="2437764"/>
              </a:tblGrid>
              <a:tr h="210185">
                <a:tc gridSpan="10">
                  <a:txBody>
                    <a:bodyPr/>
                    <a:lstStyle/>
                    <a:p>
                      <a:pPr marL="33020">
                        <a:lnSpc>
                          <a:spcPts val="1475"/>
                        </a:lnSpc>
                      </a:pPr>
                      <a:r>
                        <a:rPr sz="1250" spc="-195" dirty="0">
                          <a:solidFill>
                            <a:srgbClr val="006000"/>
                          </a:solidFill>
                          <a:latin typeface="Arial"/>
                          <a:cs typeface="Arial"/>
                        </a:rPr>
                        <a:t>EXPENSES</a:t>
                      </a:r>
                      <a:endParaRPr sz="12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solidFill>
                      <a:srgbClr val="CCBFD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21920"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342900">
                        <a:lnSpc>
                          <a:spcPts val="800"/>
                        </a:lnSpc>
                      </a:pPr>
                      <a:r>
                        <a:rPr sz="700" b="1" spc="-20" dirty="0">
                          <a:latin typeface="Trebuchet MS"/>
                          <a:cs typeface="Trebuchet MS"/>
                        </a:rPr>
                        <a:t>MEALS </a:t>
                      </a:r>
                      <a:r>
                        <a:rPr sz="700" b="1" spc="-60" dirty="0">
                          <a:latin typeface="Trebuchet MS"/>
                          <a:cs typeface="Trebuchet MS"/>
                        </a:rPr>
                        <a:t>+</a:t>
                      </a:r>
                      <a:r>
                        <a:rPr sz="700" b="1" spc="-10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35" dirty="0">
                          <a:latin typeface="Trebuchet MS"/>
                          <a:cs typeface="Trebuchet MS"/>
                        </a:rPr>
                        <a:t>INCIDENTALS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10795" algn="ctr">
                        <a:lnSpc>
                          <a:spcPts val="800"/>
                        </a:lnSpc>
                      </a:pPr>
                      <a:r>
                        <a:rPr sz="700" b="1" spc="-10" dirty="0">
                          <a:latin typeface="Trebuchet MS"/>
                          <a:cs typeface="Trebuchet MS"/>
                        </a:rPr>
                        <a:t>NON</a:t>
                      </a:r>
                      <a:r>
                        <a:rPr sz="700" b="1" spc="-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20" dirty="0">
                          <a:latin typeface="Trebuchet MS"/>
                          <a:cs typeface="Trebuchet MS"/>
                        </a:rPr>
                        <a:t>MEALS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3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996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row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solidFill>
                      <a:srgbClr val="C4D8EF"/>
                    </a:solidFill>
                  </a:tcPr>
                </a:tc>
                <a:tc>
                  <a:txBody>
                    <a:bodyPr/>
                    <a:lstStyle/>
                    <a:p>
                      <a:pPr marL="13335" algn="ctr">
                        <a:lnSpc>
                          <a:spcPts val="645"/>
                        </a:lnSpc>
                      </a:pPr>
                      <a:r>
                        <a:rPr sz="700" b="1" spc="-45" dirty="0">
                          <a:latin typeface="Trebuchet MS"/>
                          <a:cs typeface="Trebuchet MS"/>
                        </a:rPr>
                        <a:t>Total </a:t>
                      </a:r>
                      <a:r>
                        <a:rPr sz="700" b="1" spc="-5" dirty="0">
                          <a:latin typeface="Trebuchet MS"/>
                          <a:cs typeface="Trebuchet MS"/>
                        </a:rPr>
                        <a:t>Meal</a:t>
                      </a:r>
                      <a:r>
                        <a:rPr sz="700" b="1" spc="-10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60" dirty="0">
                          <a:latin typeface="Trebuchet MS"/>
                          <a:cs typeface="Trebuchet MS"/>
                        </a:rPr>
                        <a:t>+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solidFill>
                      <a:srgbClr val="C4D8EF"/>
                    </a:solidFill>
                  </a:tcPr>
                </a:tc>
                <a:tc row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950">
                        <a:latin typeface="Times New Roman"/>
                        <a:cs typeface="Times New Roman"/>
                      </a:endParaRPr>
                    </a:p>
                    <a:p>
                      <a:pPr marL="184150" marR="165100" indent="27305">
                        <a:lnSpc>
                          <a:spcPct val="110000"/>
                        </a:lnSpc>
                      </a:pPr>
                      <a:r>
                        <a:rPr sz="700" b="1" spc="-15" dirty="0">
                          <a:latin typeface="Trebuchet MS"/>
                          <a:cs typeface="Trebuchet MS"/>
                        </a:rPr>
                        <a:t>Non-Meal  </a:t>
                      </a:r>
                      <a:r>
                        <a:rPr sz="700" b="1" spc="-5" dirty="0">
                          <a:latin typeface="Trebuchet MS"/>
                          <a:cs typeface="Trebuchet MS"/>
                        </a:rPr>
                        <a:t>D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e</a:t>
                      </a:r>
                      <a:r>
                        <a:rPr sz="700" b="1" spc="5" dirty="0">
                          <a:latin typeface="Trebuchet MS"/>
                          <a:cs typeface="Trebuchet MS"/>
                        </a:rPr>
                        <a:t>s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cr</a:t>
                      </a:r>
                      <a:r>
                        <a:rPr sz="700" b="1" spc="-10" dirty="0">
                          <a:latin typeface="Trebuchet MS"/>
                          <a:cs typeface="Trebuchet MS"/>
                        </a:rPr>
                        <a:t>i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p</a:t>
                      </a:r>
                      <a:r>
                        <a:rPr sz="700" b="1" spc="-10" dirty="0">
                          <a:latin typeface="Trebuchet MS"/>
                          <a:cs typeface="Trebuchet MS"/>
                        </a:rPr>
                        <a:t>ti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on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63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 row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950">
                        <a:latin typeface="Times New Roman"/>
                        <a:cs typeface="Times New Roman"/>
                      </a:endParaRPr>
                    </a:p>
                    <a:p>
                      <a:pPr marL="193040" marR="140970" indent="-32384">
                        <a:lnSpc>
                          <a:spcPct val="110000"/>
                        </a:lnSpc>
                      </a:pPr>
                      <a:r>
                        <a:rPr sz="700" b="1" dirty="0">
                          <a:latin typeface="Trebuchet MS"/>
                          <a:cs typeface="Trebuchet MS"/>
                        </a:rPr>
                        <a:t>Non</a:t>
                      </a:r>
                      <a:r>
                        <a:rPr sz="700" b="1" spc="-5" dirty="0">
                          <a:latin typeface="Trebuchet MS"/>
                          <a:cs typeface="Trebuchet MS"/>
                        </a:rPr>
                        <a:t>-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Me</a:t>
                      </a:r>
                      <a:r>
                        <a:rPr sz="700" b="1" spc="-5" dirty="0">
                          <a:latin typeface="Trebuchet MS"/>
                          <a:cs typeface="Trebuchet MS"/>
                        </a:rPr>
                        <a:t>a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l  </a:t>
                      </a:r>
                      <a:r>
                        <a:rPr sz="700" b="1" spc="-45" dirty="0">
                          <a:latin typeface="Trebuchet MS"/>
                          <a:cs typeface="Trebuchet MS"/>
                        </a:rPr>
                        <a:t>Expense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63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162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C4D8EF"/>
                    </a:solidFill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ts val="780"/>
                        </a:lnSpc>
                      </a:pPr>
                      <a:r>
                        <a:rPr sz="700" b="1" spc="-40" dirty="0">
                          <a:latin typeface="Trebuchet MS"/>
                          <a:cs typeface="Trebuchet MS"/>
                        </a:rPr>
                        <a:t>Incidentals</a:t>
                      </a:r>
                      <a:r>
                        <a:rPr sz="700" b="1" spc="-6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45" dirty="0">
                          <a:latin typeface="Trebuchet MS"/>
                          <a:cs typeface="Trebuchet MS"/>
                        </a:rPr>
                        <a:t>(per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solidFill>
                      <a:srgbClr val="C4D8E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17475">
                <a:tc>
                  <a:txBody>
                    <a:bodyPr/>
                    <a:lstStyle/>
                    <a:p>
                      <a:pPr marL="14604" algn="ctr">
                        <a:lnSpc>
                          <a:spcPts val="775"/>
                        </a:lnSpc>
                      </a:pPr>
                      <a:r>
                        <a:rPr sz="700" b="1" spc="-35" dirty="0">
                          <a:latin typeface="Trebuchet MS"/>
                          <a:cs typeface="Trebuchet MS"/>
                        </a:rPr>
                        <a:t>Date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170815" algn="r">
                        <a:lnSpc>
                          <a:spcPts val="775"/>
                        </a:lnSpc>
                      </a:pPr>
                      <a:r>
                        <a:rPr sz="700" b="1" spc="-5" dirty="0">
                          <a:latin typeface="Trebuchet MS"/>
                          <a:cs typeface="Trebuchet MS"/>
                        </a:rPr>
                        <a:t>Ca</a:t>
                      </a:r>
                      <a:r>
                        <a:rPr sz="700" b="1" spc="-10" dirty="0">
                          <a:latin typeface="Trebuchet MS"/>
                          <a:cs typeface="Trebuchet MS"/>
                        </a:rPr>
                        <a:t>t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e</a:t>
                      </a:r>
                      <a:r>
                        <a:rPr sz="700" b="1" spc="-5" dirty="0">
                          <a:latin typeface="Trebuchet MS"/>
                          <a:cs typeface="Trebuchet MS"/>
                        </a:rPr>
                        <a:t>g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ory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38125">
                        <a:lnSpc>
                          <a:spcPts val="775"/>
                        </a:lnSpc>
                      </a:pPr>
                      <a:r>
                        <a:rPr sz="700" b="1" spc="-50" dirty="0">
                          <a:latin typeface="Trebuchet MS"/>
                          <a:cs typeface="Trebuchet MS"/>
                        </a:rPr>
                        <a:t>Travel</a:t>
                      </a:r>
                      <a:r>
                        <a:rPr sz="700" b="1" spc="-7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30" dirty="0">
                          <a:latin typeface="Trebuchet MS"/>
                          <a:cs typeface="Trebuchet MS"/>
                        </a:rPr>
                        <a:t>Day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C4D8EF"/>
                    </a:solidFill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ts val="785"/>
                        </a:lnSpc>
                      </a:pPr>
                      <a:r>
                        <a:rPr sz="700" b="1" spc="-40" dirty="0">
                          <a:latin typeface="Trebuchet MS"/>
                          <a:cs typeface="Trebuchet MS"/>
                        </a:rPr>
                        <a:t>daily</a:t>
                      </a:r>
                      <a:r>
                        <a:rPr sz="700" b="1" spc="-7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40" dirty="0">
                          <a:latin typeface="Trebuchet MS"/>
                          <a:cs typeface="Trebuchet MS"/>
                        </a:rPr>
                        <a:t>Guidelines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solidFill>
                      <a:srgbClr val="C4D8E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ts val="775"/>
                        </a:lnSpc>
                      </a:pPr>
                      <a:r>
                        <a:rPr sz="700" b="1" spc="-45" dirty="0">
                          <a:latin typeface="Trebuchet MS"/>
                          <a:cs typeface="Trebuchet MS"/>
                        </a:rPr>
                        <a:t>Total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1683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C4D8EF"/>
                    </a:solidFill>
                  </a:tcPr>
                </a:tc>
                <a:tc>
                  <a:txBody>
                    <a:bodyPr/>
                    <a:lstStyle/>
                    <a:p>
                      <a:pPr marL="13970" algn="ctr">
                        <a:lnSpc>
                          <a:spcPts val="780"/>
                        </a:lnSpc>
                      </a:pPr>
                      <a:r>
                        <a:rPr sz="700" b="1" spc="-40" dirty="0">
                          <a:latin typeface="Trebuchet MS"/>
                          <a:cs typeface="Trebuchet MS"/>
                        </a:rPr>
                        <a:t>cap </a:t>
                      </a:r>
                      <a:r>
                        <a:rPr sz="700" b="1" spc="-30" dirty="0">
                          <a:latin typeface="Trebuchet MS"/>
                          <a:cs typeface="Trebuchet MS"/>
                        </a:rPr>
                        <a:t>of </a:t>
                      </a:r>
                      <a:r>
                        <a:rPr sz="700" b="1" spc="-55" dirty="0">
                          <a:latin typeface="Trebuchet MS"/>
                          <a:cs typeface="Trebuchet MS"/>
                        </a:rPr>
                        <a:t>$69</a:t>
                      </a:r>
                      <a:r>
                        <a:rPr sz="700" b="1" spc="-13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45" dirty="0">
                          <a:latin typeface="Trebuchet MS"/>
                          <a:cs typeface="Trebuchet MS"/>
                        </a:rPr>
                        <a:t>per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solidFill>
                      <a:srgbClr val="C4D8E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806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>
                  <a:txBody>
                    <a:bodyPr/>
                    <a:lstStyle/>
                    <a:p>
                      <a:pPr marL="14604" algn="ctr">
                        <a:lnSpc>
                          <a:spcPts val="540"/>
                        </a:lnSpc>
                      </a:pPr>
                      <a:r>
                        <a:rPr sz="700" b="1" spc="-35" dirty="0">
                          <a:latin typeface="Trebuchet MS"/>
                          <a:cs typeface="Trebuchet MS"/>
                        </a:rPr>
                        <a:t>day)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9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R="194310" algn="r">
                        <a:lnSpc>
                          <a:spcPts val="835"/>
                        </a:lnSpc>
                        <a:spcBef>
                          <a:spcPts val="545"/>
                        </a:spcBef>
                      </a:pPr>
                      <a:r>
                        <a:rPr sz="700" spc="-30" dirty="0">
                          <a:latin typeface="Arial"/>
                          <a:cs typeface="Arial"/>
                        </a:rPr>
                        <a:t>Travel,</a:t>
                      </a:r>
                      <a:r>
                        <a:rPr sz="700" spc="-1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Other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9215" marB="0"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22225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Monthly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Travel</a:t>
                      </a:r>
                      <a:r>
                        <a:rPr sz="700" spc="-7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Stipend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7945" marB="0"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5"/>
                        </a:spcBef>
                        <a:tabLst>
                          <a:tab pos="44132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921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5"/>
                        </a:spcBef>
                        <a:tabLst>
                          <a:tab pos="6305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921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35000" y="264794"/>
            <a:ext cx="793750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10" dirty="0">
                <a:latin typeface="Arial"/>
                <a:cs typeface="Arial"/>
              </a:rPr>
              <a:t>5/21/2019 </a:t>
            </a:r>
            <a:r>
              <a:rPr sz="700" spc="75" dirty="0">
                <a:latin typeface="Arial"/>
                <a:cs typeface="Arial"/>
              </a:rPr>
              <a:t>/</a:t>
            </a:r>
            <a:r>
              <a:rPr sz="700" spc="-130" dirty="0">
                <a:latin typeface="Arial"/>
                <a:cs typeface="Arial"/>
              </a:rPr>
              <a:t> </a:t>
            </a:r>
            <a:r>
              <a:rPr sz="700" spc="-25" dirty="0">
                <a:latin typeface="Arial"/>
                <a:cs typeface="Arial"/>
              </a:rPr>
              <a:t>4:19 </a:t>
            </a:r>
            <a:r>
              <a:rPr sz="700" spc="-50" dirty="0">
                <a:latin typeface="Arial"/>
                <a:cs typeface="Arial"/>
              </a:rPr>
              <a:t>PM</a:t>
            </a:r>
            <a:endParaRPr sz="7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219191" y="247574"/>
            <a:ext cx="2359025" cy="2603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028700" marR="5080" indent="-1016635">
              <a:lnSpc>
                <a:spcPct val="110000"/>
              </a:lnSpc>
              <a:spcBef>
                <a:spcPts val="95"/>
              </a:spcBef>
            </a:pPr>
            <a:r>
              <a:rPr sz="700" spc="-20" dirty="0">
                <a:latin typeface="Arial"/>
                <a:cs typeface="Arial"/>
              </a:rPr>
              <a:t>Baltimore </a:t>
            </a:r>
            <a:r>
              <a:rPr sz="700" spc="-25" dirty="0">
                <a:latin typeface="Arial"/>
                <a:cs typeface="Arial"/>
              </a:rPr>
              <a:t>Community </a:t>
            </a:r>
            <a:r>
              <a:rPr sz="700" spc="-10" dirty="0">
                <a:latin typeface="Arial"/>
                <a:cs typeface="Arial"/>
              </a:rPr>
              <a:t>Mediation </a:t>
            </a:r>
            <a:r>
              <a:rPr sz="700" spc="-35" dirty="0">
                <a:latin typeface="Arial"/>
                <a:cs typeface="Arial"/>
              </a:rPr>
              <a:t>Center </a:t>
            </a:r>
            <a:r>
              <a:rPr sz="700" spc="-20" dirty="0">
                <a:latin typeface="Arial"/>
                <a:cs typeface="Arial"/>
              </a:rPr>
              <a:t>- </a:t>
            </a:r>
            <a:r>
              <a:rPr sz="700" spc="-25" dirty="0">
                <a:latin typeface="Arial"/>
                <a:cs typeface="Arial"/>
              </a:rPr>
              <a:t>Neighborhood </a:t>
            </a:r>
            <a:r>
              <a:rPr sz="700" spc="-35" dirty="0">
                <a:latin typeface="Arial"/>
                <a:cs typeface="Arial"/>
              </a:rPr>
              <a:t>Liaison  </a:t>
            </a:r>
            <a:r>
              <a:rPr sz="700" spc="-75" dirty="0">
                <a:latin typeface="Arial"/>
                <a:cs typeface="Arial"/>
              </a:rPr>
              <a:t>INVOICE</a:t>
            </a:r>
            <a:endParaRPr sz="7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900407" y="264794"/>
            <a:ext cx="266065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70" dirty="0">
                <a:latin typeface="Arial"/>
                <a:cs typeface="Arial"/>
              </a:rPr>
              <a:t>Page</a:t>
            </a:r>
            <a:r>
              <a:rPr sz="700" spc="-90" dirty="0">
                <a:latin typeface="Arial"/>
                <a:cs typeface="Arial"/>
              </a:rPr>
              <a:t> </a:t>
            </a:r>
            <a:r>
              <a:rPr sz="700" spc="-35" dirty="0">
                <a:latin typeface="Arial"/>
                <a:cs typeface="Arial"/>
              </a:rPr>
              <a:t>4</a:t>
            </a:r>
            <a:endParaRPr sz="700">
              <a:latin typeface="Arial"/>
              <a:cs typeface="Arial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633983" y="852042"/>
          <a:ext cx="9101455" cy="50063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26050"/>
                <a:gridCol w="855979"/>
                <a:gridCol w="653415"/>
                <a:gridCol w="784859"/>
                <a:gridCol w="685800"/>
                <a:gridCol w="875665"/>
              </a:tblGrid>
              <a:tr h="187325">
                <a:tc rowSpan="26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669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spcBef>
                          <a:spcPts val="48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096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21285"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1590">
                        <a:lnSpc>
                          <a:spcPts val="810"/>
                        </a:lnSpc>
                      </a:pPr>
                      <a:r>
                        <a:rPr sz="700" spc="-70" dirty="0">
                          <a:latin typeface="Arial"/>
                          <a:cs typeface="Arial"/>
                        </a:rPr>
                        <a:t>TOTAL: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8EDF2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10"/>
                        </a:lnSpc>
                        <a:tabLst>
                          <a:tab pos="63119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8EDF2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633983" y="5965063"/>
          <a:ext cx="6757670" cy="7639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91845"/>
                <a:gridCol w="704849"/>
                <a:gridCol w="5238114"/>
              </a:tblGrid>
              <a:tr h="118110">
                <a:tc>
                  <a:txBody>
                    <a:bodyPr/>
                    <a:lstStyle/>
                    <a:p>
                      <a:pPr marR="635" algn="r">
                        <a:lnSpc>
                          <a:spcPts val="830"/>
                        </a:lnSpc>
                      </a:pPr>
                      <a:r>
                        <a:rPr sz="700" b="1" spc="-35" dirty="0">
                          <a:latin typeface="Trebuchet MS"/>
                          <a:cs typeface="Trebuchet MS"/>
                        </a:rPr>
                        <a:t>Subtotal</a:t>
                      </a:r>
                      <a:r>
                        <a:rPr sz="700" b="1" spc="-13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55" dirty="0">
                          <a:latin typeface="Trebuchet MS"/>
                          <a:cs typeface="Trebuchet MS"/>
                        </a:rPr>
                        <a:t>Time: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DF2"/>
                    </a:solidFill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ts val="830"/>
                        </a:lnSpc>
                        <a:tabLst>
                          <a:tab pos="380365" algn="l"/>
                        </a:tabLst>
                      </a:pPr>
                      <a:r>
                        <a:rPr sz="700" b="1" spc="-55" dirty="0">
                          <a:latin typeface="Trebuchet MS"/>
                          <a:cs typeface="Trebuchet MS"/>
                        </a:rPr>
                        <a:t>$	300.00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DF2"/>
                    </a:solidFill>
                  </a:tcPr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16839">
                <a:tc>
                  <a:txBody>
                    <a:bodyPr/>
                    <a:lstStyle/>
                    <a:p>
                      <a:pPr marR="1270" algn="r">
                        <a:lnSpc>
                          <a:spcPts val="825"/>
                        </a:lnSpc>
                      </a:pPr>
                      <a:r>
                        <a:rPr sz="700" b="1" spc="-35" dirty="0">
                          <a:latin typeface="Trebuchet MS"/>
                          <a:cs typeface="Trebuchet MS"/>
                        </a:rPr>
                        <a:t>Subtotal</a:t>
                      </a:r>
                      <a:r>
                        <a:rPr sz="700" b="1" spc="-9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45" dirty="0">
                          <a:latin typeface="Trebuchet MS"/>
                          <a:cs typeface="Trebuchet MS"/>
                        </a:rPr>
                        <a:t>Expenses: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DF2"/>
                    </a:solidFill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ts val="825"/>
                        </a:lnSpc>
                        <a:tabLst>
                          <a:tab pos="426720" algn="l"/>
                        </a:tabLst>
                      </a:pPr>
                      <a:r>
                        <a:rPr sz="700" b="1" spc="-55" dirty="0">
                          <a:latin typeface="Trebuchet MS"/>
                          <a:cs typeface="Trebuchet MS"/>
                        </a:rPr>
                        <a:t>$	</a:t>
                      </a:r>
                      <a:r>
                        <a:rPr sz="700" b="1" spc="-60" dirty="0">
                          <a:latin typeface="Trebuchet MS"/>
                          <a:cs typeface="Trebuchet MS"/>
                        </a:rPr>
                        <a:t>25.00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DF2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20650">
                <a:tc>
                  <a:txBody>
                    <a:bodyPr/>
                    <a:lstStyle/>
                    <a:p>
                      <a:pPr marR="635" algn="r">
                        <a:lnSpc>
                          <a:spcPts val="805"/>
                        </a:lnSpc>
                      </a:pPr>
                      <a:r>
                        <a:rPr sz="700" b="1" spc="-5" dirty="0">
                          <a:latin typeface="Trebuchet MS"/>
                          <a:cs typeface="Trebuchet MS"/>
                        </a:rPr>
                        <a:t>T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O</a:t>
                      </a:r>
                      <a:r>
                        <a:rPr sz="700" b="1" spc="-5" dirty="0">
                          <a:latin typeface="Trebuchet MS"/>
                          <a:cs typeface="Trebuchet MS"/>
                        </a:rPr>
                        <a:t>T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AL: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8EDF2"/>
                    </a:solidFill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ts val="805"/>
                        </a:lnSpc>
                        <a:tabLst>
                          <a:tab pos="380365" algn="l"/>
                        </a:tabLst>
                      </a:pPr>
                      <a:r>
                        <a:rPr sz="700" b="1" spc="-55" dirty="0">
                          <a:latin typeface="Trebuchet MS"/>
                          <a:cs typeface="Trebuchet MS"/>
                        </a:rPr>
                        <a:t>$	325.00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8EDF2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21920">
                <a:tc>
                  <a:txBody>
                    <a:bodyPr/>
                    <a:lstStyle/>
                    <a:p>
                      <a:pPr marR="1905" algn="r">
                        <a:lnSpc>
                          <a:spcPts val="810"/>
                        </a:lnSpc>
                      </a:pPr>
                      <a:r>
                        <a:rPr sz="700" b="1" spc="-35" dirty="0">
                          <a:latin typeface="Trebuchet MS"/>
                          <a:cs typeface="Trebuchet MS"/>
                        </a:rPr>
                        <a:t>Unbilled</a:t>
                      </a:r>
                      <a:r>
                        <a:rPr sz="700" b="1" spc="-13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35" dirty="0">
                          <a:latin typeface="Trebuchet MS"/>
                          <a:cs typeface="Trebuchet MS"/>
                        </a:rPr>
                        <a:t>Hours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8EDF2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536575">
                        <a:lnSpc>
                          <a:spcPts val="810"/>
                        </a:lnSpc>
                      </a:pPr>
                      <a:r>
                        <a:rPr sz="700" spc="-30" dirty="0">
                          <a:latin typeface="Arial"/>
                          <a:cs typeface="Arial"/>
                        </a:rPr>
                        <a:t>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69240">
                <a:tc gridSpan="3">
                  <a:txBody>
                    <a:bodyPr/>
                    <a:lstStyle/>
                    <a:p>
                      <a:pPr marR="151130" algn="r">
                        <a:lnSpc>
                          <a:spcPts val="835"/>
                        </a:lnSpc>
                      </a:pPr>
                      <a:r>
                        <a:rPr sz="700" b="1" dirty="0">
                          <a:latin typeface="Trebuchet MS"/>
                          <a:cs typeface="Trebuchet MS"/>
                        </a:rPr>
                        <a:t>INI</a:t>
                      </a:r>
                      <a:r>
                        <a:rPr sz="700" b="1" spc="-5" dirty="0">
                          <a:latin typeface="Trebuchet MS"/>
                          <a:cs typeface="Trebuchet MS"/>
                        </a:rPr>
                        <a:t>T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IALS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  <a:p>
                      <a:pPr marL="27305">
                        <a:lnSpc>
                          <a:spcPct val="100000"/>
                        </a:lnSpc>
                        <a:spcBef>
                          <a:spcPts val="50"/>
                        </a:spcBef>
                        <a:tabLst>
                          <a:tab pos="6132195" algn="l"/>
                        </a:tabLst>
                      </a:pPr>
                      <a:r>
                        <a:rPr sz="900" spc="-50" dirty="0">
                          <a:latin typeface="Arial"/>
                          <a:cs typeface="Arial"/>
                        </a:rPr>
                        <a:t>Your </a:t>
                      </a:r>
                      <a:r>
                        <a:rPr sz="900" spc="-20" dirty="0">
                          <a:latin typeface="Arial"/>
                          <a:cs typeface="Arial"/>
                        </a:rPr>
                        <a:t>initials </a:t>
                      </a:r>
                      <a:r>
                        <a:rPr sz="900" spc="-35" dirty="0">
                          <a:latin typeface="Arial"/>
                          <a:cs typeface="Arial"/>
                        </a:rPr>
                        <a:t>here signify </a:t>
                      </a:r>
                      <a:r>
                        <a:rPr sz="900" spc="-5" dirty="0">
                          <a:latin typeface="Arial"/>
                          <a:cs typeface="Arial"/>
                        </a:rPr>
                        <a:t>that </a:t>
                      </a:r>
                      <a:r>
                        <a:rPr sz="900" spc="-15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900" spc="-60" dirty="0">
                          <a:latin typeface="Arial"/>
                          <a:cs typeface="Arial"/>
                        </a:rPr>
                        <a:t>charges 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on this </a:t>
                      </a:r>
                      <a:r>
                        <a:rPr sz="900" spc="-35" dirty="0">
                          <a:latin typeface="Arial"/>
                          <a:cs typeface="Arial"/>
                        </a:rPr>
                        <a:t>invoice</a:t>
                      </a:r>
                      <a:r>
                        <a:rPr sz="900" spc="-1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are  accurate:	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MT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CBFD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36523" y="266318"/>
            <a:ext cx="957580" cy="14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10" dirty="0">
                <a:latin typeface="Arial"/>
                <a:cs typeface="Arial"/>
              </a:rPr>
              <a:t>6/12/2019 </a:t>
            </a:r>
            <a:r>
              <a:rPr sz="800" spc="85" dirty="0">
                <a:latin typeface="Arial"/>
                <a:cs typeface="Arial"/>
              </a:rPr>
              <a:t>/</a:t>
            </a:r>
            <a:r>
              <a:rPr sz="800" spc="-150" dirty="0">
                <a:latin typeface="Arial"/>
                <a:cs typeface="Arial"/>
              </a:rPr>
              <a:t> </a:t>
            </a:r>
            <a:r>
              <a:rPr sz="800" spc="-35" dirty="0">
                <a:latin typeface="Arial"/>
                <a:cs typeface="Arial"/>
              </a:rPr>
              <a:t>11:52 </a:t>
            </a:r>
            <a:r>
              <a:rPr sz="800" spc="-25" dirty="0">
                <a:latin typeface="Arial"/>
                <a:cs typeface="Arial"/>
              </a:rPr>
              <a:t>AM</a:t>
            </a:r>
            <a:endParaRPr sz="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667121" y="245693"/>
            <a:ext cx="1466215" cy="2933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59435" marR="5080" indent="-547370">
              <a:lnSpc>
                <a:spcPct val="109900"/>
              </a:lnSpc>
              <a:spcBef>
                <a:spcPts val="100"/>
              </a:spcBef>
            </a:pPr>
            <a:r>
              <a:rPr sz="800" spc="-25" dirty="0">
                <a:latin typeface="Arial"/>
                <a:cs typeface="Arial"/>
              </a:rPr>
              <a:t>Baltimore </a:t>
            </a:r>
            <a:r>
              <a:rPr sz="800" spc="-50" dirty="0">
                <a:latin typeface="Arial"/>
                <a:cs typeface="Arial"/>
              </a:rPr>
              <a:t>Consent Decree </a:t>
            </a:r>
            <a:r>
              <a:rPr sz="800" spc="-5" dirty="0">
                <a:latin typeface="Arial"/>
                <a:cs typeface="Arial"/>
              </a:rPr>
              <a:t>Monitor  </a:t>
            </a:r>
            <a:r>
              <a:rPr sz="800" spc="-85" dirty="0">
                <a:latin typeface="Arial"/>
                <a:cs typeface="Arial"/>
              </a:rPr>
              <a:t>INVOICE</a:t>
            </a:r>
            <a:endParaRPr sz="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863831" y="266318"/>
            <a:ext cx="301625" cy="14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75" dirty="0">
                <a:latin typeface="Arial"/>
                <a:cs typeface="Arial"/>
              </a:rPr>
              <a:t>Page</a:t>
            </a:r>
            <a:r>
              <a:rPr sz="800" spc="-100" dirty="0">
                <a:latin typeface="Arial"/>
                <a:cs typeface="Arial"/>
              </a:rPr>
              <a:t> </a:t>
            </a:r>
            <a:r>
              <a:rPr sz="800" spc="-40" dirty="0">
                <a:latin typeface="Arial"/>
                <a:cs typeface="Arial"/>
              </a:rPr>
              <a:t>1</a:t>
            </a:r>
            <a:endParaRPr sz="800">
              <a:latin typeface="Arial"/>
              <a:cs typeface="Arial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633983" y="847344"/>
          <a:ext cx="11478256" cy="609917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95985"/>
                <a:gridCol w="800100"/>
                <a:gridCol w="1043939"/>
                <a:gridCol w="3183890"/>
                <a:gridCol w="459104"/>
                <a:gridCol w="459105"/>
                <a:gridCol w="199390"/>
                <a:gridCol w="481965"/>
                <a:gridCol w="3272154"/>
                <a:gridCol w="163829"/>
                <a:gridCol w="236220"/>
                <a:gridCol w="282575"/>
              </a:tblGrid>
              <a:tr h="1104265">
                <a:tc gridSpan="12">
                  <a:txBody>
                    <a:bodyPr/>
                    <a:lstStyle/>
                    <a:p>
                      <a:pPr marL="39370">
                        <a:lnSpc>
                          <a:spcPts val="1380"/>
                        </a:lnSpc>
                        <a:tabLst>
                          <a:tab pos="6868159" algn="l"/>
                        </a:tabLst>
                      </a:pPr>
                      <a:r>
                        <a:rPr sz="1300" spc="-15" dirty="0">
                          <a:latin typeface="Arial"/>
                          <a:cs typeface="Arial"/>
                        </a:rPr>
                        <a:t>Baltimore </a:t>
                      </a:r>
                      <a:r>
                        <a:rPr sz="1300" spc="-80" dirty="0">
                          <a:latin typeface="Arial"/>
                          <a:cs typeface="Arial"/>
                        </a:rPr>
                        <a:t>Consent</a:t>
                      </a:r>
                      <a:r>
                        <a:rPr sz="13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-70" dirty="0">
                          <a:latin typeface="Arial"/>
                          <a:cs typeface="Arial"/>
                        </a:rPr>
                        <a:t>Decree</a:t>
                      </a:r>
                      <a:r>
                        <a:rPr sz="13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-15" dirty="0">
                          <a:latin typeface="Arial"/>
                          <a:cs typeface="Arial"/>
                        </a:rPr>
                        <a:t>Monitor	</a:t>
                      </a:r>
                      <a:r>
                        <a:rPr sz="1200" b="1" spc="-60" baseline="31250" dirty="0">
                          <a:latin typeface="Trebuchet MS"/>
                          <a:cs typeface="Trebuchet MS"/>
                        </a:rPr>
                        <a:t>INSTRUCTIONS</a:t>
                      </a:r>
                      <a:endParaRPr sz="1200" baseline="31250">
                        <a:latin typeface="Trebuchet MS"/>
                        <a:cs typeface="Trebuchet MS"/>
                      </a:endParaRPr>
                    </a:p>
                    <a:p>
                      <a:pPr marL="36195">
                        <a:lnSpc>
                          <a:spcPts val="1160"/>
                        </a:lnSpc>
                        <a:tabLst>
                          <a:tab pos="6868159" algn="l"/>
                        </a:tabLst>
                      </a:pPr>
                      <a:r>
                        <a:rPr sz="1725" spc="-82" baseline="-14492" dirty="0">
                          <a:latin typeface="Arial"/>
                          <a:cs typeface="Arial"/>
                        </a:rPr>
                        <a:t>750 </a:t>
                      </a:r>
                      <a:r>
                        <a:rPr sz="1725" spc="-165" baseline="-14492" dirty="0">
                          <a:latin typeface="Arial"/>
                          <a:cs typeface="Arial"/>
                        </a:rPr>
                        <a:t>E.  </a:t>
                      </a:r>
                      <a:r>
                        <a:rPr sz="1725" spc="7" baseline="-14492" dirty="0">
                          <a:latin typeface="Arial"/>
                          <a:cs typeface="Arial"/>
                        </a:rPr>
                        <a:t>Pratt,</a:t>
                      </a:r>
                      <a:r>
                        <a:rPr sz="1725" spc="-179" baseline="-14492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725" spc="-120" baseline="-14492" dirty="0">
                          <a:latin typeface="Arial"/>
                          <a:cs typeface="Arial"/>
                        </a:rPr>
                        <a:t>Ste</a:t>
                      </a:r>
                      <a:r>
                        <a:rPr sz="1725" spc="-37" baseline="-14492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725" spc="30" baseline="-14492" dirty="0">
                          <a:latin typeface="Arial"/>
                          <a:cs typeface="Arial"/>
                        </a:rPr>
                        <a:t>900	</a:t>
                      </a:r>
                      <a:r>
                        <a:rPr sz="800" spc="-30" dirty="0">
                          <a:latin typeface="Arial"/>
                          <a:cs typeface="Arial"/>
                        </a:rPr>
                        <a:t>1.</a:t>
                      </a:r>
                      <a:r>
                        <a:rPr sz="8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35" dirty="0">
                          <a:latin typeface="Arial"/>
                          <a:cs typeface="Arial"/>
                        </a:rPr>
                        <a:t>Complete</a:t>
                      </a:r>
                      <a:r>
                        <a:rPr sz="8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1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8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25" dirty="0">
                          <a:latin typeface="Arial"/>
                          <a:cs typeface="Arial"/>
                        </a:rPr>
                        <a:t>blue</a:t>
                      </a:r>
                      <a:r>
                        <a:rPr sz="8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40" dirty="0">
                          <a:latin typeface="Arial"/>
                          <a:cs typeface="Arial"/>
                        </a:rPr>
                        <a:t>box </a:t>
                      </a:r>
                      <a:r>
                        <a:rPr sz="800" spc="1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8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1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8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dirty="0">
                          <a:latin typeface="Arial"/>
                          <a:cs typeface="Arial"/>
                        </a:rPr>
                        <a:t>left</a:t>
                      </a:r>
                      <a:r>
                        <a:rPr sz="8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10" dirty="0">
                          <a:latin typeface="Arial"/>
                          <a:cs typeface="Arial"/>
                        </a:rPr>
                        <a:t>first.</a:t>
                      </a:r>
                      <a:r>
                        <a:rPr sz="800" spc="1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55" dirty="0">
                          <a:latin typeface="Arial"/>
                          <a:cs typeface="Arial"/>
                        </a:rPr>
                        <a:t>This</a:t>
                      </a:r>
                      <a:r>
                        <a:rPr sz="8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dirty="0">
                          <a:latin typeface="Arial"/>
                          <a:cs typeface="Arial"/>
                        </a:rPr>
                        <a:t>will</a:t>
                      </a:r>
                      <a:r>
                        <a:rPr sz="8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60" dirty="0">
                          <a:latin typeface="Arial"/>
                          <a:cs typeface="Arial"/>
                        </a:rPr>
                        <a:t>cause</a:t>
                      </a:r>
                      <a:r>
                        <a:rPr sz="8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15" dirty="0">
                          <a:latin typeface="Arial"/>
                          <a:cs typeface="Arial"/>
                        </a:rPr>
                        <a:t>month</a:t>
                      </a:r>
                      <a:r>
                        <a:rPr sz="800" spc="-40" dirty="0">
                          <a:latin typeface="Arial"/>
                          <a:cs typeface="Arial"/>
                        </a:rPr>
                        <a:t> and</a:t>
                      </a:r>
                      <a:r>
                        <a:rPr sz="8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20" dirty="0">
                          <a:latin typeface="Arial"/>
                          <a:cs typeface="Arial"/>
                        </a:rPr>
                        <a:t>rate</a:t>
                      </a:r>
                      <a:r>
                        <a:rPr sz="8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15" dirty="0">
                          <a:latin typeface="Arial"/>
                          <a:cs typeface="Arial"/>
                        </a:rPr>
                        <a:t>information</a:t>
                      </a:r>
                      <a:r>
                        <a:rPr sz="8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5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8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25" dirty="0">
                          <a:latin typeface="Arial"/>
                          <a:cs typeface="Arial"/>
                        </a:rPr>
                        <a:t>populate</a:t>
                      </a:r>
                      <a:r>
                        <a:rPr sz="8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15" dirty="0">
                          <a:latin typeface="Arial"/>
                          <a:cs typeface="Arial"/>
                        </a:rPr>
                        <a:t>the</a:t>
                      </a:r>
                      <a:endParaRPr sz="800">
                        <a:latin typeface="Arial"/>
                        <a:cs typeface="Arial"/>
                      </a:endParaRPr>
                    </a:p>
                    <a:p>
                      <a:pPr marL="39370">
                        <a:lnSpc>
                          <a:spcPts val="1480"/>
                        </a:lnSpc>
                        <a:tabLst>
                          <a:tab pos="6868159" algn="l"/>
                        </a:tabLst>
                      </a:pPr>
                      <a:r>
                        <a:rPr sz="1950" spc="-30" baseline="-19230" dirty="0">
                          <a:latin typeface="Arial"/>
                          <a:cs typeface="Arial"/>
                        </a:rPr>
                        <a:t>Baltimore,</a:t>
                      </a:r>
                      <a:r>
                        <a:rPr sz="1950" spc="-52" baseline="-192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950" spc="-67" baseline="-19230" dirty="0">
                          <a:latin typeface="Arial"/>
                          <a:cs typeface="Arial"/>
                        </a:rPr>
                        <a:t>MD</a:t>
                      </a:r>
                      <a:r>
                        <a:rPr sz="1950" spc="-30" baseline="-192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950" spc="-165" baseline="-19230" dirty="0">
                          <a:latin typeface="Arial"/>
                          <a:cs typeface="Arial"/>
                        </a:rPr>
                        <a:t>21202	</a:t>
                      </a:r>
                      <a:r>
                        <a:rPr sz="800" spc="-30" dirty="0">
                          <a:latin typeface="Arial"/>
                          <a:cs typeface="Arial"/>
                        </a:rPr>
                        <a:t>2.</a:t>
                      </a:r>
                      <a:r>
                        <a:rPr sz="8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35" dirty="0">
                          <a:latin typeface="Arial"/>
                          <a:cs typeface="Arial"/>
                        </a:rPr>
                        <a:t>Enter</a:t>
                      </a:r>
                      <a:r>
                        <a:rPr sz="8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30" dirty="0">
                          <a:latin typeface="Arial"/>
                          <a:cs typeface="Arial"/>
                        </a:rPr>
                        <a:t>descriptions</a:t>
                      </a:r>
                      <a:r>
                        <a:rPr sz="800" spc="-40" dirty="0">
                          <a:latin typeface="Arial"/>
                          <a:cs typeface="Arial"/>
                        </a:rPr>
                        <a:t> and</a:t>
                      </a:r>
                      <a:r>
                        <a:rPr sz="8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35" dirty="0">
                          <a:latin typeface="Arial"/>
                          <a:cs typeface="Arial"/>
                        </a:rPr>
                        <a:t>hours</a:t>
                      </a:r>
                      <a:r>
                        <a:rPr sz="8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15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8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1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8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20" dirty="0">
                          <a:latin typeface="Arial"/>
                          <a:cs typeface="Arial"/>
                        </a:rPr>
                        <a:t>"Time"</a:t>
                      </a:r>
                      <a:r>
                        <a:rPr sz="8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10" dirty="0">
                          <a:latin typeface="Arial"/>
                          <a:cs typeface="Arial"/>
                        </a:rPr>
                        <a:t>portion</a:t>
                      </a:r>
                      <a:r>
                        <a:rPr sz="8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5" dirty="0">
                          <a:latin typeface="Arial"/>
                          <a:cs typeface="Arial"/>
                        </a:rPr>
                        <a:t>of</a:t>
                      </a:r>
                      <a:r>
                        <a:rPr sz="8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1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8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15" dirty="0">
                          <a:latin typeface="Arial"/>
                          <a:cs typeface="Arial"/>
                        </a:rPr>
                        <a:t>matrix</a:t>
                      </a:r>
                      <a:r>
                        <a:rPr sz="8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30" dirty="0">
                          <a:latin typeface="Arial"/>
                          <a:cs typeface="Arial"/>
                        </a:rPr>
                        <a:t>consistent</a:t>
                      </a:r>
                      <a:r>
                        <a:rPr sz="8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dirty="0">
                          <a:latin typeface="Arial"/>
                          <a:cs typeface="Arial"/>
                        </a:rPr>
                        <a:t>with</a:t>
                      </a:r>
                      <a:r>
                        <a:rPr sz="8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1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8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45" dirty="0">
                          <a:latin typeface="Arial"/>
                          <a:cs typeface="Arial"/>
                        </a:rPr>
                        <a:t>"Sample </a:t>
                      </a:r>
                      <a:r>
                        <a:rPr sz="800" spc="-25" dirty="0">
                          <a:latin typeface="Arial"/>
                          <a:cs typeface="Arial"/>
                        </a:rPr>
                        <a:t>Description"</a:t>
                      </a:r>
                      <a:endParaRPr sz="800">
                        <a:latin typeface="Arial"/>
                        <a:cs typeface="Arial"/>
                      </a:endParaRPr>
                    </a:p>
                    <a:p>
                      <a:pPr marL="6868159" marR="113664">
                        <a:lnSpc>
                          <a:spcPct val="110100"/>
                        </a:lnSpc>
                        <a:spcBef>
                          <a:spcPts val="425"/>
                        </a:spcBef>
                        <a:buAutoNum type="arabicPeriod" startAt="3"/>
                        <a:tabLst>
                          <a:tab pos="6969759" algn="l"/>
                        </a:tabLst>
                      </a:pPr>
                      <a:r>
                        <a:rPr sz="800" spc="-65" dirty="0">
                          <a:latin typeface="Arial"/>
                          <a:cs typeface="Arial"/>
                        </a:rPr>
                        <a:t>You </a:t>
                      </a:r>
                      <a:r>
                        <a:rPr sz="800" spc="-40" dirty="0">
                          <a:latin typeface="Arial"/>
                          <a:cs typeface="Arial"/>
                        </a:rPr>
                        <a:t>may </a:t>
                      </a:r>
                      <a:r>
                        <a:rPr sz="800" spc="-5" dirty="0">
                          <a:latin typeface="Arial"/>
                          <a:cs typeface="Arial"/>
                        </a:rPr>
                        <a:t>not </a:t>
                      </a:r>
                      <a:r>
                        <a:rPr sz="800" spc="-10" dirty="0">
                          <a:latin typeface="Arial"/>
                          <a:cs typeface="Arial"/>
                        </a:rPr>
                        <a:t>bill </a:t>
                      </a:r>
                      <a:r>
                        <a:rPr sz="800" spc="-25" dirty="0">
                          <a:latin typeface="Arial"/>
                          <a:cs typeface="Arial"/>
                        </a:rPr>
                        <a:t>more </a:t>
                      </a:r>
                      <a:r>
                        <a:rPr sz="800" spc="-20" dirty="0">
                          <a:latin typeface="Arial"/>
                          <a:cs typeface="Arial"/>
                        </a:rPr>
                        <a:t>than eight </a:t>
                      </a:r>
                      <a:r>
                        <a:rPr sz="800" spc="-30" dirty="0">
                          <a:latin typeface="Arial"/>
                          <a:cs typeface="Arial"/>
                        </a:rPr>
                        <a:t>(8) </a:t>
                      </a:r>
                      <a:r>
                        <a:rPr sz="800" spc="-35" dirty="0">
                          <a:latin typeface="Arial"/>
                          <a:cs typeface="Arial"/>
                        </a:rPr>
                        <a:t>hours </a:t>
                      </a:r>
                      <a:r>
                        <a:rPr sz="800" spc="-15" dirty="0">
                          <a:latin typeface="Arial"/>
                          <a:cs typeface="Arial"/>
                        </a:rPr>
                        <a:t>in </a:t>
                      </a:r>
                      <a:r>
                        <a:rPr sz="800" spc="-65" dirty="0">
                          <a:latin typeface="Arial"/>
                          <a:cs typeface="Arial"/>
                        </a:rPr>
                        <a:t>a </a:t>
                      </a:r>
                      <a:r>
                        <a:rPr sz="800" spc="-40" dirty="0">
                          <a:latin typeface="Arial"/>
                          <a:cs typeface="Arial"/>
                        </a:rPr>
                        <a:t>day, </a:t>
                      </a:r>
                      <a:r>
                        <a:rPr sz="800" spc="-45" dirty="0">
                          <a:latin typeface="Arial"/>
                          <a:cs typeface="Arial"/>
                        </a:rPr>
                        <a:t>even </a:t>
                      </a:r>
                      <a:r>
                        <a:rPr sz="800" spc="5" dirty="0">
                          <a:latin typeface="Arial"/>
                          <a:cs typeface="Arial"/>
                        </a:rPr>
                        <a:t>if </a:t>
                      </a:r>
                      <a:r>
                        <a:rPr sz="800" spc="-35" dirty="0">
                          <a:latin typeface="Arial"/>
                          <a:cs typeface="Arial"/>
                        </a:rPr>
                        <a:t>you </a:t>
                      </a:r>
                      <a:r>
                        <a:rPr sz="800" spc="-15" dirty="0">
                          <a:latin typeface="Arial"/>
                          <a:cs typeface="Arial"/>
                        </a:rPr>
                        <a:t>work </a:t>
                      </a:r>
                      <a:r>
                        <a:rPr sz="800" spc="-25" dirty="0">
                          <a:latin typeface="Arial"/>
                          <a:cs typeface="Arial"/>
                        </a:rPr>
                        <a:t>more </a:t>
                      </a:r>
                      <a:r>
                        <a:rPr sz="800" spc="-20" dirty="0">
                          <a:latin typeface="Arial"/>
                          <a:cs typeface="Arial"/>
                        </a:rPr>
                        <a:t>than eight </a:t>
                      </a:r>
                      <a:r>
                        <a:rPr sz="800" spc="-30" dirty="0">
                          <a:latin typeface="Arial"/>
                          <a:cs typeface="Arial"/>
                        </a:rPr>
                        <a:t>(8) </a:t>
                      </a:r>
                      <a:r>
                        <a:rPr sz="800" spc="-35" dirty="0">
                          <a:latin typeface="Arial"/>
                          <a:cs typeface="Arial"/>
                        </a:rPr>
                        <a:t>hours </a:t>
                      </a:r>
                      <a:r>
                        <a:rPr sz="800" spc="-15" dirty="0">
                          <a:latin typeface="Arial"/>
                          <a:cs typeface="Arial"/>
                        </a:rPr>
                        <a:t>in </a:t>
                      </a:r>
                      <a:r>
                        <a:rPr sz="800" spc="-65" dirty="0">
                          <a:latin typeface="Arial"/>
                          <a:cs typeface="Arial"/>
                        </a:rPr>
                        <a:t>a </a:t>
                      </a:r>
                      <a:r>
                        <a:rPr sz="800" spc="-40" dirty="0">
                          <a:latin typeface="Arial"/>
                          <a:cs typeface="Arial"/>
                        </a:rPr>
                        <a:t>day,  </a:t>
                      </a:r>
                      <a:r>
                        <a:rPr sz="800" spc="-25" dirty="0">
                          <a:latin typeface="Arial"/>
                          <a:cs typeface="Arial"/>
                        </a:rPr>
                        <a:t>which </a:t>
                      </a:r>
                      <a:r>
                        <a:rPr sz="800" spc="-35" dirty="0">
                          <a:latin typeface="Arial"/>
                          <a:cs typeface="Arial"/>
                        </a:rPr>
                        <a:t>you </a:t>
                      </a:r>
                      <a:r>
                        <a:rPr sz="800" spc="-20" dirty="0">
                          <a:latin typeface="Arial"/>
                          <a:cs typeface="Arial"/>
                        </a:rPr>
                        <a:t>inevitably </a:t>
                      </a:r>
                      <a:r>
                        <a:rPr sz="800" spc="-5" dirty="0">
                          <a:latin typeface="Arial"/>
                          <a:cs typeface="Arial"/>
                        </a:rPr>
                        <a:t>will. </a:t>
                      </a:r>
                      <a:r>
                        <a:rPr sz="800" spc="-45" dirty="0">
                          <a:latin typeface="Arial"/>
                          <a:cs typeface="Arial"/>
                        </a:rPr>
                        <a:t>Leadership </a:t>
                      </a:r>
                      <a:r>
                        <a:rPr sz="800" spc="-25" dirty="0">
                          <a:latin typeface="Arial"/>
                          <a:cs typeface="Arial"/>
                        </a:rPr>
                        <a:t>must </a:t>
                      </a:r>
                      <a:r>
                        <a:rPr sz="800" spc="-30" dirty="0">
                          <a:latin typeface="Arial"/>
                          <a:cs typeface="Arial"/>
                        </a:rPr>
                        <a:t>authorize </a:t>
                      </a:r>
                      <a:r>
                        <a:rPr sz="800" spc="-25" dirty="0">
                          <a:latin typeface="Arial"/>
                          <a:cs typeface="Arial"/>
                        </a:rPr>
                        <a:t>more </a:t>
                      </a:r>
                      <a:r>
                        <a:rPr sz="800" spc="-20" dirty="0">
                          <a:latin typeface="Arial"/>
                          <a:cs typeface="Arial"/>
                        </a:rPr>
                        <a:t>than eight </a:t>
                      </a:r>
                      <a:r>
                        <a:rPr sz="800" spc="-35" dirty="0">
                          <a:latin typeface="Arial"/>
                          <a:cs typeface="Arial"/>
                        </a:rPr>
                        <a:t>hours </a:t>
                      </a:r>
                      <a:r>
                        <a:rPr sz="800" spc="-20" dirty="0">
                          <a:latin typeface="Arial"/>
                          <a:cs typeface="Arial"/>
                        </a:rPr>
                        <a:t>billed </a:t>
                      </a:r>
                      <a:r>
                        <a:rPr sz="800" spc="-15" dirty="0">
                          <a:latin typeface="Arial"/>
                          <a:cs typeface="Arial"/>
                        </a:rPr>
                        <a:t>in </a:t>
                      </a:r>
                      <a:r>
                        <a:rPr sz="800" spc="-65" dirty="0">
                          <a:latin typeface="Arial"/>
                          <a:cs typeface="Arial"/>
                        </a:rPr>
                        <a:t>a </a:t>
                      </a:r>
                      <a:r>
                        <a:rPr sz="800" spc="-40" dirty="0">
                          <a:latin typeface="Arial"/>
                          <a:cs typeface="Arial"/>
                        </a:rPr>
                        <a:t>day, </a:t>
                      </a:r>
                      <a:r>
                        <a:rPr sz="800" spc="-25" dirty="0">
                          <a:latin typeface="Arial"/>
                          <a:cs typeface="Arial"/>
                        </a:rPr>
                        <a:t>itemized, </a:t>
                      </a:r>
                      <a:r>
                        <a:rPr sz="800" spc="-5" dirty="0">
                          <a:latin typeface="Arial"/>
                          <a:cs typeface="Arial"/>
                        </a:rPr>
                        <a:t>but </a:t>
                      </a:r>
                      <a:r>
                        <a:rPr sz="800" dirty="0">
                          <a:latin typeface="Arial"/>
                          <a:cs typeface="Arial"/>
                        </a:rPr>
                        <a:t>will  </a:t>
                      </a:r>
                      <a:r>
                        <a:rPr sz="800" spc="-25" dirty="0">
                          <a:latin typeface="Arial"/>
                          <a:cs typeface="Arial"/>
                        </a:rPr>
                        <a:t>do </a:t>
                      </a:r>
                      <a:r>
                        <a:rPr sz="800" spc="-60" dirty="0">
                          <a:latin typeface="Arial"/>
                          <a:cs typeface="Arial"/>
                        </a:rPr>
                        <a:t>so </a:t>
                      </a:r>
                      <a:r>
                        <a:rPr sz="800" spc="-35" dirty="0">
                          <a:latin typeface="Arial"/>
                          <a:cs typeface="Arial"/>
                        </a:rPr>
                        <a:t>sparingly. </a:t>
                      </a:r>
                      <a:r>
                        <a:rPr sz="800" spc="-25" dirty="0">
                          <a:latin typeface="Arial"/>
                          <a:cs typeface="Arial"/>
                        </a:rPr>
                        <a:t>All </a:t>
                      </a:r>
                      <a:r>
                        <a:rPr sz="800" spc="-10" dirty="0">
                          <a:latin typeface="Arial"/>
                          <a:cs typeface="Arial"/>
                        </a:rPr>
                        <a:t>time </a:t>
                      </a:r>
                      <a:r>
                        <a:rPr sz="800" spc="-45" dirty="0">
                          <a:latin typeface="Arial"/>
                          <a:cs typeface="Arial"/>
                        </a:rPr>
                        <a:t>above </a:t>
                      </a:r>
                      <a:r>
                        <a:rPr sz="800" spc="-40" dirty="0">
                          <a:latin typeface="Arial"/>
                          <a:cs typeface="Arial"/>
                        </a:rPr>
                        <a:t>8 </a:t>
                      </a:r>
                      <a:r>
                        <a:rPr sz="800" spc="-35" dirty="0">
                          <a:latin typeface="Arial"/>
                          <a:cs typeface="Arial"/>
                        </a:rPr>
                        <a:t>hours </a:t>
                      </a:r>
                      <a:r>
                        <a:rPr sz="800" spc="-15" dirty="0">
                          <a:latin typeface="Arial"/>
                          <a:cs typeface="Arial"/>
                        </a:rPr>
                        <a:t>in </a:t>
                      </a:r>
                      <a:r>
                        <a:rPr sz="800" spc="-65" dirty="0">
                          <a:latin typeface="Arial"/>
                          <a:cs typeface="Arial"/>
                        </a:rPr>
                        <a:t>a </a:t>
                      </a:r>
                      <a:r>
                        <a:rPr sz="800" spc="-45" dirty="0">
                          <a:latin typeface="Arial"/>
                          <a:cs typeface="Arial"/>
                        </a:rPr>
                        <a:t>day </a:t>
                      </a:r>
                      <a:r>
                        <a:rPr sz="800" spc="-35" dirty="0">
                          <a:latin typeface="Arial"/>
                          <a:cs typeface="Arial"/>
                        </a:rPr>
                        <a:t>should </a:t>
                      </a:r>
                      <a:r>
                        <a:rPr sz="800" spc="-40" dirty="0">
                          <a:latin typeface="Arial"/>
                          <a:cs typeface="Arial"/>
                        </a:rPr>
                        <a:t>be </a:t>
                      </a:r>
                      <a:r>
                        <a:rPr sz="800" spc="-20" dirty="0">
                          <a:latin typeface="Arial"/>
                          <a:cs typeface="Arial"/>
                        </a:rPr>
                        <a:t>reflected</a:t>
                      </a:r>
                      <a:r>
                        <a:rPr sz="800" spc="-1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75" dirty="0">
                          <a:latin typeface="Arial"/>
                          <a:cs typeface="Arial"/>
                        </a:rPr>
                        <a:t>as </a:t>
                      </a:r>
                      <a:r>
                        <a:rPr sz="800" spc="-10" dirty="0">
                          <a:latin typeface="Arial"/>
                          <a:cs typeface="Arial"/>
                        </a:rPr>
                        <a:t>"unbilled."</a:t>
                      </a:r>
                      <a:endParaRPr sz="800">
                        <a:latin typeface="Arial"/>
                        <a:cs typeface="Arial"/>
                      </a:endParaRPr>
                    </a:p>
                    <a:p>
                      <a:pPr marL="6991984" indent="-123825">
                        <a:lnSpc>
                          <a:spcPct val="100000"/>
                        </a:lnSpc>
                        <a:spcBef>
                          <a:spcPts val="10"/>
                        </a:spcBef>
                        <a:buAutoNum type="arabicPeriod" startAt="3"/>
                        <a:tabLst>
                          <a:tab pos="6992620" algn="l"/>
                        </a:tabLst>
                      </a:pPr>
                      <a:r>
                        <a:rPr sz="800" spc="-65" dirty="0">
                          <a:latin typeface="Arial"/>
                          <a:cs typeface="Arial"/>
                        </a:rPr>
                        <a:t>You</a:t>
                      </a:r>
                      <a:r>
                        <a:rPr sz="800" spc="-40" dirty="0">
                          <a:latin typeface="Arial"/>
                          <a:cs typeface="Arial"/>
                        </a:rPr>
                        <a:t> may</a:t>
                      </a:r>
                      <a:r>
                        <a:rPr sz="8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b="1" spc="-45" dirty="0">
                          <a:latin typeface="Trebuchet MS"/>
                          <a:cs typeface="Trebuchet MS"/>
                        </a:rPr>
                        <a:t>NOT</a:t>
                      </a:r>
                      <a:r>
                        <a:rPr sz="800" b="1" spc="-5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800" spc="-5" dirty="0">
                          <a:latin typeface="Arial"/>
                          <a:cs typeface="Arial"/>
                        </a:rPr>
                        <a:t>bill</a:t>
                      </a:r>
                      <a:r>
                        <a:rPr sz="8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dirty="0">
                          <a:latin typeface="Arial"/>
                          <a:cs typeface="Arial"/>
                        </a:rPr>
                        <a:t>for</a:t>
                      </a:r>
                      <a:r>
                        <a:rPr sz="8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10" dirty="0">
                          <a:latin typeface="Arial"/>
                          <a:cs typeface="Arial"/>
                        </a:rPr>
                        <a:t>time</a:t>
                      </a:r>
                      <a:r>
                        <a:rPr sz="8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35" dirty="0">
                          <a:latin typeface="Arial"/>
                          <a:cs typeface="Arial"/>
                        </a:rPr>
                        <a:t>spent</a:t>
                      </a:r>
                      <a:r>
                        <a:rPr sz="8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25" dirty="0">
                          <a:latin typeface="Arial"/>
                          <a:cs typeface="Arial"/>
                        </a:rPr>
                        <a:t>traveling</a:t>
                      </a:r>
                      <a:r>
                        <a:rPr sz="8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1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8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10" dirty="0">
                          <a:latin typeface="Arial"/>
                          <a:cs typeface="Arial"/>
                        </a:rPr>
                        <a:t>or</a:t>
                      </a:r>
                      <a:r>
                        <a:rPr sz="8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10" dirty="0">
                          <a:latin typeface="Arial"/>
                          <a:cs typeface="Arial"/>
                        </a:rPr>
                        <a:t>from</a:t>
                      </a:r>
                      <a:r>
                        <a:rPr sz="8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25" dirty="0">
                          <a:latin typeface="Arial"/>
                          <a:cs typeface="Arial"/>
                        </a:rPr>
                        <a:t>Baltimore</a:t>
                      </a:r>
                      <a:r>
                        <a:rPr sz="8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10" dirty="0">
                          <a:latin typeface="Arial"/>
                          <a:cs typeface="Arial"/>
                        </a:rPr>
                        <a:t>or</a:t>
                      </a:r>
                      <a:r>
                        <a:rPr sz="8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35" dirty="0">
                          <a:latin typeface="Arial"/>
                          <a:cs typeface="Arial"/>
                        </a:rPr>
                        <a:t>anywhere</a:t>
                      </a:r>
                      <a:r>
                        <a:rPr sz="800" spc="-45" dirty="0">
                          <a:latin typeface="Arial"/>
                          <a:cs typeface="Arial"/>
                        </a:rPr>
                        <a:t> else.</a:t>
                      </a:r>
                      <a:r>
                        <a:rPr sz="8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40" dirty="0">
                          <a:latin typeface="Arial"/>
                          <a:cs typeface="Arial"/>
                        </a:rPr>
                        <a:t>Travel</a:t>
                      </a:r>
                      <a:r>
                        <a:rPr sz="8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10" dirty="0">
                          <a:latin typeface="Arial"/>
                          <a:cs typeface="Arial"/>
                        </a:rPr>
                        <a:t>time</a:t>
                      </a:r>
                      <a:r>
                        <a:rPr sz="800" spc="-45" dirty="0">
                          <a:latin typeface="Arial"/>
                          <a:cs typeface="Arial"/>
                        </a:rPr>
                        <a:t> is</a:t>
                      </a:r>
                      <a:r>
                        <a:rPr sz="8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20" dirty="0">
                          <a:latin typeface="Arial"/>
                          <a:cs typeface="Arial"/>
                        </a:rPr>
                        <a:t>non-reimbur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5367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9F0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376555">
                        <a:lnSpc>
                          <a:spcPts val="1110"/>
                        </a:lnSpc>
                      </a:pPr>
                      <a:r>
                        <a:rPr sz="1000" spc="-55" dirty="0">
                          <a:latin typeface="Arial"/>
                          <a:cs typeface="Arial"/>
                        </a:rPr>
                        <a:t>INVOICE </a:t>
                      </a:r>
                      <a:r>
                        <a:rPr sz="1000" spc="-75" dirty="0">
                          <a:latin typeface="Arial"/>
                          <a:cs typeface="Arial"/>
                        </a:rPr>
                        <a:t>FOR </a:t>
                      </a:r>
                      <a:r>
                        <a:rPr sz="1000" spc="-30" dirty="0">
                          <a:latin typeface="Arial"/>
                          <a:cs typeface="Arial"/>
                        </a:rPr>
                        <a:t>MONTH</a:t>
                      </a:r>
                      <a:r>
                        <a:rPr sz="10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65" dirty="0">
                          <a:latin typeface="Arial"/>
                          <a:cs typeface="Arial"/>
                        </a:rPr>
                        <a:t>OF: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9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9050" algn="ctr">
                        <a:lnSpc>
                          <a:spcPts val="1110"/>
                        </a:lnSpc>
                      </a:pPr>
                      <a:r>
                        <a:rPr sz="1000" b="1" u="heavy" dirty="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cs typeface="Arial"/>
                        </a:rPr>
                        <a:t>April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9F0"/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51435">
                        <a:lnSpc>
                          <a:spcPts val="819"/>
                        </a:lnSpc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Complete</a:t>
                      </a:r>
                      <a:r>
                        <a:rPr sz="7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these</a:t>
                      </a:r>
                      <a:endParaRPr sz="700">
                        <a:latin typeface="Arial"/>
                        <a:cs typeface="Arial"/>
                      </a:endParaRPr>
                    </a:p>
                    <a:p>
                      <a:pPr marL="40640" marR="29845" algn="ctr">
                        <a:lnSpc>
                          <a:spcPts val="960"/>
                        </a:lnSpc>
                        <a:spcBef>
                          <a:spcPts val="50"/>
                        </a:spcBef>
                      </a:pPr>
                      <a:r>
                        <a:rPr sz="700" spc="5" dirty="0">
                          <a:latin typeface="Arial"/>
                          <a:cs typeface="Arial"/>
                        </a:rPr>
                        <a:t>four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cells</a:t>
                      </a:r>
                      <a:r>
                        <a:rPr sz="700" spc="-1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before 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starting 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spreadsheet.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 vert="vert27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9F0"/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48514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800" spc="-30" dirty="0">
                          <a:latin typeface="Arial"/>
                          <a:cs typeface="Arial"/>
                        </a:rPr>
                        <a:t>5.</a:t>
                      </a:r>
                      <a:r>
                        <a:rPr sz="8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60" dirty="0">
                          <a:latin typeface="Arial"/>
                          <a:cs typeface="Arial"/>
                        </a:rPr>
                        <a:t>Please</a:t>
                      </a:r>
                      <a:r>
                        <a:rPr sz="8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45" dirty="0">
                          <a:latin typeface="Arial"/>
                          <a:cs typeface="Arial"/>
                        </a:rPr>
                        <a:t>make</a:t>
                      </a:r>
                      <a:r>
                        <a:rPr sz="8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40" dirty="0">
                          <a:latin typeface="Arial"/>
                          <a:cs typeface="Arial"/>
                        </a:rPr>
                        <a:t>sure</a:t>
                      </a:r>
                      <a:r>
                        <a:rPr sz="8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20" dirty="0">
                          <a:latin typeface="Arial"/>
                          <a:cs typeface="Arial"/>
                        </a:rPr>
                        <a:t>all</a:t>
                      </a:r>
                      <a:r>
                        <a:rPr sz="8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60" dirty="0">
                          <a:latin typeface="Arial"/>
                          <a:cs typeface="Arial"/>
                        </a:rPr>
                        <a:t>expenses</a:t>
                      </a:r>
                      <a:r>
                        <a:rPr sz="8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20" dirty="0">
                          <a:latin typeface="Arial"/>
                          <a:cs typeface="Arial"/>
                        </a:rPr>
                        <a:t>meet</a:t>
                      </a:r>
                      <a:r>
                        <a:rPr sz="8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1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8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40" dirty="0">
                          <a:latin typeface="Arial"/>
                          <a:cs typeface="Arial"/>
                        </a:rPr>
                        <a:t>Guidelines</a:t>
                      </a:r>
                      <a:r>
                        <a:rPr sz="8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20" dirty="0">
                          <a:latin typeface="Arial"/>
                          <a:cs typeface="Arial"/>
                        </a:rPr>
                        <a:t>listed</a:t>
                      </a:r>
                      <a:r>
                        <a:rPr sz="8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15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8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1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8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30" dirty="0">
                          <a:latin typeface="Arial"/>
                          <a:cs typeface="Arial"/>
                        </a:rPr>
                        <a:t>Billing</a:t>
                      </a:r>
                      <a:r>
                        <a:rPr sz="8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40" dirty="0">
                          <a:latin typeface="Arial"/>
                          <a:cs typeface="Arial"/>
                        </a:rPr>
                        <a:t>Guidelines</a:t>
                      </a:r>
                      <a:r>
                        <a:rPr sz="8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20" dirty="0">
                          <a:latin typeface="Arial"/>
                          <a:cs typeface="Arial"/>
                        </a:rPr>
                        <a:t>tab.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63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solidFill>
                      <a:srgbClr val="CCC0D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600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9F0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455295">
                        <a:lnSpc>
                          <a:spcPts val="1075"/>
                        </a:lnSpc>
                      </a:pPr>
                      <a:r>
                        <a:rPr sz="1000" spc="-55" dirty="0">
                          <a:latin typeface="Arial"/>
                          <a:cs typeface="Arial"/>
                        </a:rPr>
                        <a:t>INVOICE </a:t>
                      </a:r>
                      <a:r>
                        <a:rPr sz="1000" spc="-80" dirty="0">
                          <a:latin typeface="Arial"/>
                          <a:cs typeface="Arial"/>
                        </a:rPr>
                        <a:t>SUBMITTED</a:t>
                      </a:r>
                      <a:r>
                        <a:rPr sz="10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65" dirty="0">
                          <a:latin typeface="Arial"/>
                          <a:cs typeface="Arial"/>
                        </a:rPr>
                        <a:t>BY: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9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9685" algn="ctr">
                        <a:lnSpc>
                          <a:spcPts val="1070"/>
                        </a:lnSpc>
                      </a:pPr>
                      <a:r>
                        <a:rPr sz="1150" spc="-55" dirty="0">
                          <a:latin typeface="Arial"/>
                          <a:cs typeface="Arial"/>
                        </a:rPr>
                        <a:t>Rosenthal</a:t>
                      </a:r>
                      <a:endParaRPr sz="11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9F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 vert="vert27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9F0"/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48514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800" spc="-30" dirty="0">
                          <a:latin typeface="Arial"/>
                          <a:cs typeface="Arial"/>
                        </a:rPr>
                        <a:t>6.</a:t>
                      </a:r>
                      <a:r>
                        <a:rPr sz="8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60" dirty="0">
                          <a:latin typeface="Arial"/>
                          <a:cs typeface="Arial"/>
                        </a:rPr>
                        <a:t>Do</a:t>
                      </a:r>
                      <a:r>
                        <a:rPr sz="8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5" dirty="0">
                          <a:latin typeface="Arial"/>
                          <a:cs typeface="Arial"/>
                        </a:rPr>
                        <a:t>not</a:t>
                      </a:r>
                      <a:r>
                        <a:rPr sz="8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15" dirty="0">
                          <a:latin typeface="Arial"/>
                          <a:cs typeface="Arial"/>
                        </a:rPr>
                        <a:t>forget</a:t>
                      </a:r>
                      <a:r>
                        <a:rPr sz="8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1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8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10" dirty="0">
                          <a:latin typeface="Arial"/>
                          <a:cs typeface="Arial"/>
                        </a:rPr>
                        <a:t>initial</a:t>
                      </a:r>
                      <a:r>
                        <a:rPr sz="8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1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800" spc="-40" dirty="0">
                          <a:latin typeface="Arial"/>
                          <a:cs typeface="Arial"/>
                        </a:rPr>
                        <a:t> box</a:t>
                      </a:r>
                      <a:r>
                        <a:rPr sz="8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20" dirty="0">
                          <a:latin typeface="Arial"/>
                          <a:cs typeface="Arial"/>
                        </a:rPr>
                        <a:t>attesting</a:t>
                      </a:r>
                      <a:r>
                        <a:rPr sz="8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1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8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1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800" spc="-50" dirty="0">
                          <a:latin typeface="Arial"/>
                          <a:cs typeface="Arial"/>
                        </a:rPr>
                        <a:t> accuracy</a:t>
                      </a:r>
                      <a:r>
                        <a:rPr sz="8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5" dirty="0">
                          <a:latin typeface="Arial"/>
                          <a:cs typeface="Arial"/>
                        </a:rPr>
                        <a:t>of</a:t>
                      </a:r>
                      <a:r>
                        <a:rPr sz="8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20" dirty="0">
                          <a:latin typeface="Arial"/>
                          <a:cs typeface="Arial"/>
                        </a:rPr>
                        <a:t>this</a:t>
                      </a:r>
                      <a:r>
                        <a:rPr sz="8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20" dirty="0">
                          <a:latin typeface="Arial"/>
                          <a:cs typeface="Arial"/>
                        </a:rPr>
                        <a:t>statement</a:t>
                      </a:r>
                      <a:r>
                        <a:rPr sz="8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25" dirty="0">
                          <a:latin typeface="Arial"/>
                          <a:cs typeface="Arial"/>
                        </a:rPr>
                        <a:t>before</a:t>
                      </a:r>
                      <a:r>
                        <a:rPr sz="8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35" dirty="0">
                          <a:latin typeface="Arial"/>
                          <a:cs typeface="Arial"/>
                        </a:rPr>
                        <a:t>you</a:t>
                      </a:r>
                      <a:r>
                        <a:rPr sz="8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20" dirty="0">
                          <a:latin typeface="Arial"/>
                          <a:cs typeface="Arial"/>
                        </a:rPr>
                        <a:t>submit</a:t>
                      </a:r>
                      <a:r>
                        <a:rPr sz="8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5" dirty="0">
                          <a:latin typeface="Arial"/>
                          <a:cs typeface="Arial"/>
                        </a:rPr>
                        <a:t>it.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63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solidFill>
                      <a:srgbClr val="CCC0D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9F0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807085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1000" spc="-60" dirty="0">
                          <a:latin typeface="Arial"/>
                          <a:cs typeface="Arial"/>
                        </a:rPr>
                        <a:t>DATE</a:t>
                      </a:r>
                      <a:r>
                        <a:rPr sz="1000" spc="-8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75" dirty="0">
                          <a:latin typeface="Arial"/>
                          <a:cs typeface="Arial"/>
                        </a:rPr>
                        <a:t>SUBMITTED: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1143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9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7780" algn="ctr">
                        <a:lnSpc>
                          <a:spcPts val="1285"/>
                        </a:lnSpc>
                      </a:pPr>
                      <a:r>
                        <a:rPr sz="1150" spc="-15" dirty="0">
                          <a:latin typeface="Arial"/>
                          <a:cs typeface="Arial"/>
                        </a:rPr>
                        <a:t>6/11/2019</a:t>
                      </a:r>
                      <a:endParaRPr sz="11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9F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 vert="vert27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9F0"/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485140">
                        <a:lnSpc>
                          <a:spcPct val="100000"/>
                        </a:lnSpc>
                      </a:pPr>
                      <a:r>
                        <a:rPr sz="800" spc="-30" dirty="0">
                          <a:latin typeface="Arial"/>
                          <a:cs typeface="Arial"/>
                        </a:rPr>
                        <a:t>7.</a:t>
                      </a:r>
                      <a:r>
                        <a:rPr sz="8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60" dirty="0">
                          <a:latin typeface="Arial"/>
                          <a:cs typeface="Arial"/>
                        </a:rPr>
                        <a:t>Do</a:t>
                      </a:r>
                      <a:r>
                        <a:rPr sz="8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5" dirty="0">
                          <a:latin typeface="Arial"/>
                          <a:cs typeface="Arial"/>
                        </a:rPr>
                        <a:t>not</a:t>
                      </a:r>
                      <a:r>
                        <a:rPr sz="8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25" dirty="0">
                          <a:latin typeface="Arial"/>
                          <a:cs typeface="Arial"/>
                        </a:rPr>
                        <a:t>hesitate</a:t>
                      </a:r>
                      <a:r>
                        <a:rPr sz="8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1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8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35" dirty="0">
                          <a:latin typeface="Arial"/>
                          <a:cs typeface="Arial"/>
                        </a:rPr>
                        <a:t>call</a:t>
                      </a:r>
                      <a:r>
                        <a:rPr sz="8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35" dirty="0">
                          <a:latin typeface="Arial"/>
                          <a:cs typeface="Arial"/>
                        </a:rPr>
                        <a:t>Deputy</a:t>
                      </a:r>
                      <a:r>
                        <a:rPr sz="8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15" dirty="0">
                          <a:latin typeface="Arial"/>
                          <a:cs typeface="Arial"/>
                        </a:rPr>
                        <a:t>Monitors</a:t>
                      </a:r>
                      <a:r>
                        <a:rPr sz="8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70" dirty="0">
                          <a:latin typeface="Arial"/>
                          <a:cs typeface="Arial"/>
                        </a:rPr>
                        <a:t>Hassan</a:t>
                      </a:r>
                      <a:r>
                        <a:rPr sz="800" spc="-45" dirty="0">
                          <a:latin typeface="Arial"/>
                          <a:cs typeface="Arial"/>
                        </a:rPr>
                        <a:t> Aden</a:t>
                      </a:r>
                      <a:r>
                        <a:rPr sz="8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10" dirty="0">
                          <a:latin typeface="Arial"/>
                          <a:cs typeface="Arial"/>
                        </a:rPr>
                        <a:t>or</a:t>
                      </a:r>
                      <a:r>
                        <a:rPr sz="8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55" dirty="0">
                          <a:latin typeface="Arial"/>
                          <a:cs typeface="Arial"/>
                        </a:rPr>
                        <a:t>Seth</a:t>
                      </a:r>
                      <a:r>
                        <a:rPr sz="800" spc="-45" dirty="0">
                          <a:latin typeface="Arial"/>
                          <a:cs typeface="Arial"/>
                        </a:rPr>
                        <a:t> Rosenthal </a:t>
                      </a:r>
                      <a:r>
                        <a:rPr sz="800" dirty="0">
                          <a:latin typeface="Arial"/>
                          <a:cs typeface="Arial"/>
                        </a:rPr>
                        <a:t>with</a:t>
                      </a:r>
                      <a:r>
                        <a:rPr sz="800" spc="-45" dirty="0">
                          <a:latin typeface="Arial"/>
                          <a:cs typeface="Arial"/>
                        </a:rPr>
                        <a:t> any</a:t>
                      </a:r>
                      <a:r>
                        <a:rPr sz="8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35" dirty="0">
                          <a:latin typeface="Arial"/>
                          <a:cs typeface="Arial"/>
                        </a:rPr>
                        <a:t>questions.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solidFill>
                      <a:srgbClr val="CCC0D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930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5D9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5D9F0"/>
                    </a:solidFill>
                  </a:tcPr>
                </a:tc>
                <a:tc>
                  <a:txBody>
                    <a:bodyPr/>
                    <a:lstStyle/>
                    <a:p>
                      <a:pPr marL="643255">
                        <a:lnSpc>
                          <a:spcPts val="1300"/>
                        </a:lnSpc>
                      </a:pPr>
                      <a:r>
                        <a:rPr sz="1150" spc="-95" dirty="0">
                          <a:latin typeface="Arial"/>
                          <a:cs typeface="Arial"/>
                        </a:rPr>
                        <a:t>YEAR:</a:t>
                      </a:r>
                      <a:endParaRPr sz="11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5D9F0"/>
                    </a:solidFill>
                  </a:tcPr>
                </a:tc>
                <a:tc>
                  <a:txBody>
                    <a:bodyPr/>
                    <a:lstStyle/>
                    <a:p>
                      <a:pPr marL="19050" algn="ctr">
                        <a:lnSpc>
                          <a:spcPts val="1190"/>
                        </a:lnSpc>
                      </a:pPr>
                      <a:r>
                        <a:rPr sz="1150" spc="-55" dirty="0">
                          <a:latin typeface="Arial"/>
                          <a:cs typeface="Arial"/>
                        </a:rPr>
                        <a:t>2019</a:t>
                      </a:r>
                      <a:endParaRPr sz="11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5D9F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 vert="vert27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9F0"/>
                    </a:solidFill>
                  </a:tcPr>
                </a:tc>
                <a:tc gridSpan="7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043940">
                <a:tc gridSpan="1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marL="3867785">
                        <a:lnSpc>
                          <a:spcPct val="100000"/>
                        </a:lnSpc>
                        <a:spcBef>
                          <a:spcPts val="585"/>
                        </a:spcBef>
                      </a:pPr>
                      <a:r>
                        <a:rPr sz="850" b="1" i="1" spc="-35" dirty="0">
                          <a:latin typeface="Trebuchet MS"/>
                          <a:cs typeface="Trebuchet MS"/>
                        </a:rPr>
                        <a:t>Sample</a:t>
                      </a:r>
                      <a:r>
                        <a:rPr sz="850" b="1" i="1" spc="-5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850" b="1" i="1" spc="-50" dirty="0">
                          <a:latin typeface="Trebuchet MS"/>
                          <a:cs typeface="Trebuchet MS"/>
                        </a:rPr>
                        <a:t>Description:</a:t>
                      </a:r>
                      <a:endParaRPr sz="850">
                        <a:latin typeface="Trebuchet MS"/>
                        <a:cs typeface="Trebuchet MS"/>
                      </a:endParaRPr>
                    </a:p>
                    <a:p>
                      <a:pPr marL="1724660" marR="4766945">
                        <a:lnSpc>
                          <a:spcPts val="1150"/>
                        </a:lnSpc>
                        <a:spcBef>
                          <a:spcPts val="50"/>
                        </a:spcBef>
                      </a:pPr>
                      <a:r>
                        <a:rPr sz="850" i="1" spc="-30" dirty="0">
                          <a:latin typeface="Trebuchet MS"/>
                          <a:cs typeface="Trebuchet MS"/>
                        </a:rPr>
                        <a:t>Prepare </a:t>
                      </a:r>
                      <a:r>
                        <a:rPr sz="850" i="1" spc="-50" dirty="0">
                          <a:latin typeface="Trebuchet MS"/>
                          <a:cs typeface="Trebuchet MS"/>
                        </a:rPr>
                        <a:t>for </a:t>
                      </a:r>
                      <a:r>
                        <a:rPr sz="850" i="1" spc="-10" dirty="0">
                          <a:latin typeface="Trebuchet MS"/>
                          <a:cs typeface="Trebuchet MS"/>
                        </a:rPr>
                        <a:t>and </a:t>
                      </a:r>
                      <a:r>
                        <a:rPr sz="850" i="1" spc="-35" dirty="0">
                          <a:latin typeface="Trebuchet MS"/>
                          <a:cs typeface="Trebuchet MS"/>
                        </a:rPr>
                        <a:t>attend </a:t>
                      </a:r>
                      <a:r>
                        <a:rPr sz="850" i="1" spc="-30" dirty="0">
                          <a:latin typeface="Trebuchet MS"/>
                          <a:cs typeface="Trebuchet MS"/>
                        </a:rPr>
                        <a:t>meeting </a:t>
                      </a:r>
                      <a:r>
                        <a:rPr sz="850" i="1" spc="-45" dirty="0">
                          <a:latin typeface="Trebuchet MS"/>
                          <a:cs typeface="Trebuchet MS"/>
                        </a:rPr>
                        <a:t>with </a:t>
                      </a:r>
                      <a:r>
                        <a:rPr sz="850" i="1" dirty="0">
                          <a:latin typeface="Trebuchet MS"/>
                          <a:cs typeface="Trebuchet MS"/>
                        </a:rPr>
                        <a:t>BPD </a:t>
                      </a:r>
                      <a:r>
                        <a:rPr sz="850" i="1" spc="-30" dirty="0">
                          <a:latin typeface="Trebuchet MS"/>
                          <a:cs typeface="Trebuchet MS"/>
                        </a:rPr>
                        <a:t>North Division </a:t>
                      </a:r>
                      <a:r>
                        <a:rPr sz="850" i="1" spc="-40" dirty="0">
                          <a:latin typeface="Trebuchet MS"/>
                          <a:cs typeface="Trebuchet MS"/>
                        </a:rPr>
                        <a:t>DC; </a:t>
                      </a:r>
                      <a:r>
                        <a:rPr sz="850" i="1" spc="-35" dirty="0">
                          <a:latin typeface="Trebuchet MS"/>
                          <a:cs typeface="Trebuchet MS"/>
                        </a:rPr>
                        <a:t>prepare </a:t>
                      </a:r>
                      <a:r>
                        <a:rPr sz="850" i="1" spc="-45" dirty="0">
                          <a:latin typeface="Trebuchet MS"/>
                          <a:cs typeface="Trebuchet MS"/>
                        </a:rPr>
                        <a:t>checklist </a:t>
                      </a:r>
                      <a:r>
                        <a:rPr sz="850" i="1" spc="-50" dirty="0">
                          <a:latin typeface="Trebuchet MS"/>
                          <a:cs typeface="Trebuchet MS"/>
                        </a:rPr>
                        <a:t>for </a:t>
                      </a:r>
                      <a:r>
                        <a:rPr sz="850" i="1" spc="-40" dirty="0">
                          <a:latin typeface="Trebuchet MS"/>
                          <a:cs typeface="Trebuchet MS"/>
                        </a:rPr>
                        <a:t>review </a:t>
                      </a:r>
                      <a:r>
                        <a:rPr sz="850" i="1" spc="-50" dirty="0">
                          <a:latin typeface="Trebuchet MS"/>
                          <a:cs typeface="Trebuchet MS"/>
                        </a:rPr>
                        <a:t>of </a:t>
                      </a:r>
                      <a:r>
                        <a:rPr sz="850" i="1" spc="-40" dirty="0">
                          <a:latin typeface="Trebuchet MS"/>
                          <a:cs typeface="Trebuchet MS"/>
                        </a:rPr>
                        <a:t>in-service </a:t>
                      </a:r>
                      <a:r>
                        <a:rPr sz="850" i="1" spc="-35" dirty="0">
                          <a:latin typeface="Trebuchet MS"/>
                          <a:cs typeface="Trebuchet MS"/>
                        </a:rPr>
                        <a:t>training;  </a:t>
                      </a:r>
                      <a:r>
                        <a:rPr sz="850" i="1" spc="-40" dirty="0">
                          <a:latin typeface="Trebuchet MS"/>
                          <a:cs typeface="Trebuchet MS"/>
                        </a:rPr>
                        <a:t>meet </a:t>
                      </a:r>
                      <a:r>
                        <a:rPr sz="850" i="1" spc="-45" dirty="0">
                          <a:latin typeface="Trebuchet MS"/>
                          <a:cs typeface="Trebuchet MS"/>
                        </a:rPr>
                        <a:t>with </a:t>
                      </a:r>
                      <a:r>
                        <a:rPr sz="850" i="1" spc="-5" dirty="0">
                          <a:latin typeface="Trebuchet MS"/>
                          <a:cs typeface="Trebuchet MS"/>
                        </a:rPr>
                        <a:t>Ms. </a:t>
                      </a:r>
                      <a:r>
                        <a:rPr sz="850" i="1" spc="-30" dirty="0">
                          <a:latin typeface="Trebuchet MS"/>
                          <a:cs typeface="Trebuchet MS"/>
                        </a:rPr>
                        <a:t>Williams </a:t>
                      </a:r>
                      <a:r>
                        <a:rPr sz="850" i="1" spc="-50" dirty="0">
                          <a:latin typeface="Trebuchet MS"/>
                          <a:cs typeface="Trebuchet MS"/>
                        </a:rPr>
                        <a:t>re </a:t>
                      </a:r>
                      <a:r>
                        <a:rPr sz="850" i="1" spc="-15" dirty="0">
                          <a:latin typeface="Trebuchet MS"/>
                          <a:cs typeface="Trebuchet MS"/>
                        </a:rPr>
                        <a:t>changes </a:t>
                      </a:r>
                      <a:r>
                        <a:rPr sz="850" i="1" spc="-40" dirty="0">
                          <a:latin typeface="Trebuchet MS"/>
                          <a:cs typeface="Trebuchet MS"/>
                        </a:rPr>
                        <a:t>to </a:t>
                      </a:r>
                      <a:r>
                        <a:rPr sz="850" i="1" spc="-30" dirty="0">
                          <a:latin typeface="Trebuchet MS"/>
                          <a:cs typeface="Trebuchet MS"/>
                        </a:rPr>
                        <a:t>compliance </a:t>
                      </a:r>
                      <a:r>
                        <a:rPr sz="850" i="1" spc="-50" dirty="0">
                          <a:latin typeface="Trebuchet MS"/>
                          <a:cs typeface="Trebuchet MS"/>
                        </a:rPr>
                        <a:t>matrix; </a:t>
                      </a:r>
                      <a:r>
                        <a:rPr sz="850" i="1" spc="-35" dirty="0">
                          <a:latin typeface="Trebuchet MS"/>
                          <a:cs typeface="Trebuchet MS"/>
                        </a:rPr>
                        <a:t>copied </a:t>
                      </a:r>
                      <a:r>
                        <a:rPr sz="850" i="1" spc="-25" dirty="0">
                          <a:latin typeface="Trebuchet MS"/>
                          <a:cs typeface="Trebuchet MS"/>
                        </a:rPr>
                        <a:t>use </a:t>
                      </a:r>
                      <a:r>
                        <a:rPr sz="850" i="1" spc="-50" dirty="0">
                          <a:latin typeface="Trebuchet MS"/>
                          <a:cs typeface="Trebuchet MS"/>
                        </a:rPr>
                        <a:t>of </a:t>
                      </a:r>
                      <a:r>
                        <a:rPr sz="850" i="1" spc="-45" dirty="0">
                          <a:latin typeface="Trebuchet MS"/>
                          <a:cs typeface="Trebuchet MS"/>
                        </a:rPr>
                        <a:t>force reports; </a:t>
                      </a:r>
                      <a:r>
                        <a:rPr sz="850" i="1" spc="-40" dirty="0">
                          <a:latin typeface="Trebuchet MS"/>
                          <a:cs typeface="Trebuchet MS"/>
                        </a:rPr>
                        <a:t>reviewed </a:t>
                      </a:r>
                      <a:r>
                        <a:rPr sz="850" i="1" spc="-5" dirty="0">
                          <a:latin typeface="Trebuchet MS"/>
                          <a:cs typeface="Trebuchet MS"/>
                        </a:rPr>
                        <a:t>UNDF </a:t>
                      </a:r>
                      <a:r>
                        <a:rPr sz="850" i="1" spc="-40" dirty="0">
                          <a:latin typeface="Trebuchet MS"/>
                          <a:cs typeface="Trebuchet MS"/>
                        </a:rPr>
                        <a:t>reports  </a:t>
                      </a:r>
                      <a:r>
                        <a:rPr sz="850" i="1" spc="-5" dirty="0">
                          <a:latin typeface="Trebuchet MS"/>
                          <a:cs typeface="Trebuchet MS"/>
                        </a:rPr>
                        <a:t>1123454 </a:t>
                      </a:r>
                      <a:r>
                        <a:rPr sz="850" i="1" spc="-10" dirty="0">
                          <a:latin typeface="Trebuchet MS"/>
                          <a:cs typeface="Trebuchet MS"/>
                        </a:rPr>
                        <a:t>and</a:t>
                      </a:r>
                      <a:r>
                        <a:rPr sz="850" i="1" spc="-10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850" i="1" spc="-15" dirty="0">
                          <a:latin typeface="Trebuchet MS"/>
                          <a:cs typeface="Trebuchet MS"/>
                        </a:rPr>
                        <a:t>1123455.</a:t>
                      </a:r>
                      <a:endParaRPr sz="85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40665">
                <a:tc gridSpan="12">
                  <a:txBody>
                    <a:bodyPr/>
                    <a:lstStyle/>
                    <a:p>
                      <a:pPr marL="38100">
                        <a:lnSpc>
                          <a:spcPts val="1670"/>
                        </a:lnSpc>
                      </a:pPr>
                      <a:r>
                        <a:rPr sz="1450" spc="-110" dirty="0">
                          <a:solidFill>
                            <a:srgbClr val="006000"/>
                          </a:solidFill>
                          <a:latin typeface="Arial"/>
                          <a:cs typeface="Arial"/>
                        </a:rPr>
                        <a:t>TIME</a:t>
                      </a:r>
                      <a:endParaRPr sz="14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87655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475"/>
                        </a:spcBef>
                      </a:pPr>
                      <a:r>
                        <a:rPr sz="1000" b="1" spc="-5" dirty="0">
                          <a:latin typeface="Trebuchet MS"/>
                          <a:cs typeface="Trebuchet MS"/>
                        </a:rPr>
                        <a:t>Month</a:t>
                      </a:r>
                      <a:r>
                        <a:rPr sz="1000" b="1" spc="-8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000" b="1" spc="-35" dirty="0">
                          <a:latin typeface="Trebuchet MS"/>
                          <a:cs typeface="Trebuchet MS"/>
                        </a:rPr>
                        <a:t>of</a:t>
                      </a:r>
                      <a:endParaRPr sz="1000">
                        <a:latin typeface="Trebuchet MS"/>
                        <a:cs typeface="Trebuchet MS"/>
                      </a:endParaRPr>
                    </a:p>
                  </a:txBody>
                  <a:tcPr marL="0" marR="0" marT="6032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0320" algn="ctr">
                        <a:lnSpc>
                          <a:spcPct val="100000"/>
                        </a:lnSpc>
                        <a:spcBef>
                          <a:spcPts val="475"/>
                        </a:spcBef>
                      </a:pPr>
                      <a:r>
                        <a:rPr sz="1000" b="1" spc="-30" dirty="0">
                          <a:latin typeface="Trebuchet MS"/>
                          <a:cs typeface="Trebuchet MS"/>
                        </a:rPr>
                        <a:t>Day</a:t>
                      </a:r>
                      <a:endParaRPr sz="1000">
                        <a:latin typeface="Trebuchet MS"/>
                        <a:cs typeface="Trebuchet MS"/>
                      </a:endParaRPr>
                    </a:p>
                  </a:txBody>
                  <a:tcPr marL="0" marR="0" marT="6032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7145" algn="ctr">
                        <a:lnSpc>
                          <a:spcPct val="100000"/>
                        </a:lnSpc>
                        <a:spcBef>
                          <a:spcPts val="439"/>
                        </a:spcBef>
                      </a:pPr>
                      <a:r>
                        <a:rPr sz="1000" b="1" spc="-45" dirty="0">
                          <a:latin typeface="Trebuchet MS"/>
                          <a:cs typeface="Trebuchet MS"/>
                        </a:rPr>
                        <a:t>Description</a:t>
                      </a:r>
                      <a:endParaRPr sz="1000">
                        <a:latin typeface="Trebuchet MS"/>
                        <a:cs typeface="Trebuchet MS"/>
                      </a:endParaRPr>
                    </a:p>
                  </a:txBody>
                  <a:tcPr marL="0" marR="0" marT="55879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78740">
                        <a:lnSpc>
                          <a:spcPct val="100000"/>
                        </a:lnSpc>
                        <a:spcBef>
                          <a:spcPts val="475"/>
                        </a:spcBef>
                      </a:pPr>
                      <a:r>
                        <a:rPr sz="1000" b="1" spc="-40" dirty="0">
                          <a:latin typeface="Trebuchet MS"/>
                          <a:cs typeface="Trebuchet MS"/>
                        </a:rPr>
                        <a:t>Hours</a:t>
                      </a:r>
                      <a:endParaRPr sz="1000">
                        <a:latin typeface="Trebuchet MS"/>
                        <a:cs typeface="Trebuchet MS"/>
                      </a:endParaRPr>
                    </a:p>
                  </a:txBody>
                  <a:tcPr marL="0" marR="0" marT="6032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8905">
                        <a:lnSpc>
                          <a:spcPct val="100000"/>
                        </a:lnSpc>
                        <a:spcBef>
                          <a:spcPts val="475"/>
                        </a:spcBef>
                      </a:pPr>
                      <a:r>
                        <a:rPr sz="1000" b="1" spc="-45" dirty="0">
                          <a:latin typeface="Trebuchet MS"/>
                          <a:cs typeface="Trebuchet MS"/>
                        </a:rPr>
                        <a:t>Rate</a:t>
                      </a:r>
                      <a:endParaRPr sz="1000">
                        <a:latin typeface="Trebuchet MS"/>
                        <a:cs typeface="Trebuchet MS"/>
                      </a:endParaRPr>
                    </a:p>
                  </a:txBody>
                  <a:tcPr marL="0" marR="0" marT="6032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241300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800" b="1" spc="-50" dirty="0">
                          <a:latin typeface="Trebuchet MS"/>
                          <a:cs typeface="Trebuchet MS"/>
                        </a:rPr>
                        <a:t>Total</a:t>
                      </a:r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7620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076325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800" b="1" spc="-40" dirty="0">
                          <a:latin typeface="Trebuchet MS"/>
                          <a:cs typeface="Trebuchet MS"/>
                        </a:rPr>
                        <a:t>Comments </a:t>
                      </a:r>
                      <a:r>
                        <a:rPr sz="800" b="1" spc="-45" dirty="0">
                          <a:latin typeface="Trebuchet MS"/>
                          <a:cs typeface="Trebuchet MS"/>
                        </a:rPr>
                        <a:t>(Unbilled</a:t>
                      </a:r>
                      <a:r>
                        <a:rPr sz="800" b="1" spc="-8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800" b="1" spc="-55" dirty="0">
                          <a:latin typeface="Trebuchet MS"/>
                          <a:cs typeface="Trebuchet MS"/>
                        </a:rPr>
                        <a:t>Time)</a:t>
                      </a:r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7175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82550" marR="6350" indent="-53340">
                        <a:lnSpc>
                          <a:spcPts val="1060"/>
                        </a:lnSpc>
                        <a:spcBef>
                          <a:spcPts val="25"/>
                        </a:spcBef>
                      </a:pPr>
                      <a:r>
                        <a:rPr sz="800" b="1" dirty="0">
                          <a:latin typeface="Trebuchet MS"/>
                          <a:cs typeface="Trebuchet MS"/>
                        </a:rPr>
                        <a:t>Unb</a:t>
                      </a:r>
                      <a:r>
                        <a:rPr sz="800" b="1" spc="-5" dirty="0">
                          <a:latin typeface="Trebuchet MS"/>
                          <a:cs typeface="Trebuchet MS"/>
                        </a:rPr>
                        <a:t>i</a:t>
                      </a:r>
                      <a:r>
                        <a:rPr sz="800" b="1" spc="-10" dirty="0">
                          <a:latin typeface="Trebuchet MS"/>
                          <a:cs typeface="Trebuchet MS"/>
                        </a:rPr>
                        <a:t>l</a:t>
                      </a:r>
                      <a:r>
                        <a:rPr sz="800" b="1" spc="-5" dirty="0">
                          <a:latin typeface="Trebuchet MS"/>
                          <a:cs typeface="Trebuchet MS"/>
                        </a:rPr>
                        <a:t>l</a:t>
                      </a:r>
                      <a:r>
                        <a:rPr sz="800" b="1" dirty="0">
                          <a:latin typeface="Trebuchet MS"/>
                          <a:cs typeface="Trebuchet MS"/>
                        </a:rPr>
                        <a:t>ed  </a:t>
                      </a:r>
                      <a:r>
                        <a:rPr sz="800" b="1" spc="-40" dirty="0">
                          <a:latin typeface="Trebuchet MS"/>
                          <a:cs typeface="Trebuchet MS"/>
                        </a:rPr>
                        <a:t>Hours</a:t>
                      </a:r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23545">
                <a:tc>
                  <a:txBody>
                    <a:bodyPr/>
                    <a:lstStyle/>
                    <a:p>
                      <a:pPr marL="24765"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700" spc="10" dirty="0">
                          <a:latin typeface="Arial"/>
                          <a:cs typeface="Arial"/>
                        </a:rPr>
                        <a:t>April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19050">
                      <a:solidFill>
                        <a:srgbClr val="000000"/>
                      </a:solidFill>
                      <a:prstDash val="solid"/>
                    </a:lnL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25400"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gridSpan="2">
                  <a:txBody>
                    <a:bodyPr/>
                    <a:lstStyle/>
                    <a:p>
                      <a:pPr marL="25400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650" spc="5" dirty="0">
                          <a:latin typeface="Arial"/>
                          <a:cs typeface="Arial"/>
                        </a:rPr>
                        <a:t>Review and </a:t>
                      </a:r>
                      <a:r>
                        <a:rPr sz="650" spc="10" dirty="0">
                          <a:latin typeface="Arial"/>
                          <a:cs typeface="Arial"/>
                        </a:rPr>
                        <a:t>comment </a:t>
                      </a:r>
                      <a:r>
                        <a:rPr sz="650" spc="5" dirty="0">
                          <a:latin typeface="Arial"/>
                          <a:cs typeface="Arial"/>
                        </a:rPr>
                        <a:t>on </a:t>
                      </a:r>
                      <a:r>
                        <a:rPr sz="650" dirty="0">
                          <a:latin typeface="Arial"/>
                          <a:cs typeface="Arial"/>
                        </a:rPr>
                        <a:t>draft UOF/FIP </a:t>
                      </a:r>
                      <a:r>
                        <a:rPr sz="650" spc="-5" dirty="0">
                          <a:latin typeface="Arial"/>
                          <a:cs typeface="Arial"/>
                        </a:rPr>
                        <a:t>training </a:t>
                      </a:r>
                      <a:r>
                        <a:rPr sz="650" dirty="0">
                          <a:latin typeface="Arial"/>
                          <a:cs typeface="Arial"/>
                        </a:rPr>
                        <a:t>curriculum; </a:t>
                      </a:r>
                      <a:r>
                        <a:rPr sz="650" spc="5" dirty="0">
                          <a:latin typeface="Arial"/>
                          <a:cs typeface="Arial"/>
                        </a:rPr>
                        <a:t>confer </a:t>
                      </a:r>
                      <a:r>
                        <a:rPr sz="650" spc="-5" dirty="0">
                          <a:latin typeface="Arial"/>
                          <a:cs typeface="Arial"/>
                        </a:rPr>
                        <a:t>with </a:t>
                      </a:r>
                      <a:r>
                        <a:rPr sz="650" spc="5" dirty="0">
                          <a:latin typeface="Arial"/>
                          <a:cs typeface="Arial"/>
                        </a:rPr>
                        <a:t>Barge and Parker, </a:t>
                      </a:r>
                      <a:r>
                        <a:rPr sz="650" dirty="0">
                          <a:latin typeface="Arial"/>
                          <a:cs typeface="Arial"/>
                        </a:rPr>
                        <a:t>synthesize</a:t>
                      </a:r>
                      <a:r>
                        <a:rPr sz="6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dirty="0">
                          <a:latin typeface="Arial"/>
                          <a:cs typeface="Arial"/>
                        </a:rPr>
                        <a:t>MT</a:t>
                      </a:r>
                      <a:endParaRPr sz="650">
                        <a:latin typeface="Arial"/>
                        <a:cs typeface="Arial"/>
                      </a:endParaRPr>
                    </a:p>
                    <a:p>
                      <a:pPr marL="25400" marR="157480">
                        <a:lnSpc>
                          <a:spcPts val="850"/>
                        </a:lnSpc>
                        <a:spcBef>
                          <a:spcPts val="40"/>
                        </a:spcBef>
                      </a:pPr>
                      <a:r>
                        <a:rPr sz="650" spc="10" dirty="0">
                          <a:latin typeface="Arial"/>
                          <a:cs typeface="Arial"/>
                        </a:rPr>
                        <a:t>comments </a:t>
                      </a:r>
                      <a:r>
                        <a:rPr sz="650" spc="5" dirty="0">
                          <a:latin typeface="Arial"/>
                          <a:cs typeface="Arial"/>
                        </a:rPr>
                        <a:t>on </a:t>
                      </a:r>
                      <a:r>
                        <a:rPr sz="650" dirty="0">
                          <a:latin typeface="Arial"/>
                          <a:cs typeface="Arial"/>
                        </a:rPr>
                        <a:t>draft of </a:t>
                      </a:r>
                      <a:r>
                        <a:rPr sz="650" spc="5" dirty="0">
                          <a:latin typeface="Arial"/>
                          <a:cs typeface="Arial"/>
                        </a:rPr>
                        <a:t>new BPD </a:t>
                      </a:r>
                      <a:r>
                        <a:rPr sz="650" dirty="0">
                          <a:latin typeface="Arial"/>
                          <a:cs typeface="Arial"/>
                        </a:rPr>
                        <a:t>incident report form, </a:t>
                      </a:r>
                      <a:r>
                        <a:rPr sz="650" spc="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650" dirty="0">
                          <a:latin typeface="Arial"/>
                          <a:cs typeface="Arial"/>
                        </a:rPr>
                        <a:t>email </a:t>
                      </a:r>
                      <a:r>
                        <a:rPr sz="650" spc="10" dirty="0">
                          <a:latin typeface="Arial"/>
                          <a:cs typeface="Arial"/>
                        </a:rPr>
                        <a:t>comments </a:t>
                      </a:r>
                      <a:r>
                        <a:rPr sz="650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650" spc="5" dirty="0">
                          <a:latin typeface="Arial"/>
                          <a:cs typeface="Arial"/>
                        </a:rPr>
                        <a:t>DOJ; </a:t>
                      </a:r>
                      <a:r>
                        <a:rPr sz="650" dirty="0">
                          <a:latin typeface="Arial"/>
                          <a:cs typeface="Arial"/>
                        </a:rPr>
                        <a:t>review </a:t>
                      </a:r>
                      <a:r>
                        <a:rPr sz="650" spc="5" dirty="0">
                          <a:latin typeface="Arial"/>
                          <a:cs typeface="Arial"/>
                        </a:rPr>
                        <a:t>DOJ </a:t>
                      </a:r>
                      <a:r>
                        <a:rPr sz="650" spc="10" dirty="0">
                          <a:latin typeface="Arial"/>
                          <a:cs typeface="Arial"/>
                        </a:rPr>
                        <a:t>comments </a:t>
                      </a:r>
                      <a:r>
                        <a:rPr sz="650" spc="5" dirty="0">
                          <a:latin typeface="Arial"/>
                          <a:cs typeface="Arial"/>
                        </a:rPr>
                        <a:t>on  </a:t>
                      </a:r>
                      <a:r>
                        <a:rPr sz="650" spc="10" dirty="0">
                          <a:latin typeface="Arial"/>
                          <a:cs typeface="Arial"/>
                        </a:rPr>
                        <a:t>same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333375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650" dirty="0">
                          <a:latin typeface="Arial"/>
                          <a:cs typeface="Arial"/>
                        </a:rPr>
                        <a:t>3.4 </a:t>
                      </a:r>
                      <a:r>
                        <a:rPr sz="650" spc="5" dirty="0">
                          <a:latin typeface="Arial"/>
                          <a:cs typeface="Arial"/>
                        </a:rPr>
                        <a:t>$</a:t>
                      </a:r>
                      <a:r>
                        <a:rPr sz="650" spc="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5" dirty="0">
                          <a:latin typeface="Arial"/>
                          <a:cs typeface="Arial"/>
                        </a:rPr>
                        <a:t>475.00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9525">
                      <a:solidFill>
                        <a:srgbClr val="000000"/>
                      </a:solidFill>
                      <a:prstDash val="solid"/>
                    </a:lnL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2069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650" dirty="0">
                          <a:latin typeface="Arial"/>
                          <a:cs typeface="Arial"/>
                        </a:rPr>
                        <a:t>$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rowSpan="11" gridSpan="2">
                  <a:txBody>
                    <a:bodyPr/>
                    <a:lstStyle/>
                    <a:p>
                      <a:pPr marL="116205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650" spc="5" dirty="0">
                          <a:latin typeface="Arial"/>
                          <a:cs typeface="Arial"/>
                        </a:rPr>
                        <a:t>1,615.00 Review BPD technology </a:t>
                      </a:r>
                      <a:r>
                        <a:rPr sz="650" dirty="0">
                          <a:latin typeface="Arial"/>
                          <a:cs typeface="Arial"/>
                        </a:rPr>
                        <a:t>plan implementation timeline; emails </a:t>
                      </a:r>
                      <a:r>
                        <a:rPr sz="650" spc="-5" dirty="0">
                          <a:latin typeface="Arial"/>
                          <a:cs typeface="Arial"/>
                        </a:rPr>
                        <a:t>with </a:t>
                      </a:r>
                      <a:r>
                        <a:rPr sz="650" dirty="0">
                          <a:latin typeface="Arial"/>
                          <a:cs typeface="Arial"/>
                        </a:rPr>
                        <a:t>Cole re</a:t>
                      </a:r>
                      <a:r>
                        <a:rPr sz="650" spc="-9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dirty="0">
                          <a:latin typeface="Arial"/>
                          <a:cs typeface="Arial"/>
                        </a:rPr>
                        <a:t>officer</a:t>
                      </a:r>
                      <a:endParaRPr sz="650">
                        <a:latin typeface="Arial"/>
                        <a:cs typeface="Arial"/>
                      </a:endParaRPr>
                    </a:p>
                    <a:p>
                      <a:pPr marL="506730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650" spc="5" dirty="0">
                          <a:latin typeface="Arial"/>
                          <a:cs typeface="Arial"/>
                        </a:rPr>
                        <a:t>survey groups; </a:t>
                      </a:r>
                      <a:r>
                        <a:rPr sz="650" dirty="0">
                          <a:latin typeface="Arial"/>
                          <a:cs typeface="Arial"/>
                        </a:rPr>
                        <a:t>emails re review </a:t>
                      </a:r>
                      <a:r>
                        <a:rPr sz="650" spc="5" dirty="0">
                          <a:latin typeface="Arial"/>
                          <a:cs typeface="Arial"/>
                        </a:rPr>
                        <a:t>of </a:t>
                      </a:r>
                      <a:r>
                        <a:rPr sz="650" dirty="0">
                          <a:latin typeface="Arial"/>
                          <a:cs typeface="Arial"/>
                        </a:rPr>
                        <a:t>draft </a:t>
                      </a:r>
                      <a:r>
                        <a:rPr sz="650" spc="-5" dirty="0">
                          <a:latin typeface="Arial"/>
                          <a:cs typeface="Arial"/>
                        </a:rPr>
                        <a:t>Brady/Giglio</a:t>
                      </a:r>
                      <a:r>
                        <a:rPr sz="6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dirty="0">
                          <a:latin typeface="Arial"/>
                          <a:cs typeface="Arial"/>
                        </a:rPr>
                        <a:t>policy</a:t>
                      </a:r>
                      <a:endParaRPr sz="650">
                        <a:latin typeface="Arial"/>
                        <a:cs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 marL="506730" marR="4445" indent="-390525">
                        <a:lnSpc>
                          <a:spcPct val="109200"/>
                        </a:lnSpc>
                      </a:pPr>
                      <a:r>
                        <a:rPr sz="650" spc="5" dirty="0">
                          <a:latin typeface="Arial"/>
                          <a:cs typeface="Arial"/>
                        </a:rPr>
                        <a:t>1,187.50 </a:t>
                      </a:r>
                      <a:r>
                        <a:rPr sz="650" dirty="0">
                          <a:latin typeface="Arial"/>
                          <a:cs typeface="Arial"/>
                        </a:rPr>
                        <a:t>Pariticipate </a:t>
                      </a:r>
                      <a:r>
                        <a:rPr sz="650" spc="-5" dirty="0">
                          <a:latin typeface="Arial"/>
                          <a:cs typeface="Arial"/>
                        </a:rPr>
                        <a:t>in </a:t>
                      </a:r>
                      <a:r>
                        <a:rPr sz="650" dirty="0">
                          <a:latin typeface="Arial"/>
                          <a:cs typeface="Arial"/>
                        </a:rPr>
                        <a:t>quarterly </a:t>
                      </a:r>
                      <a:r>
                        <a:rPr sz="650" spc="5" dirty="0">
                          <a:latin typeface="Arial"/>
                          <a:cs typeface="Arial"/>
                        </a:rPr>
                        <a:t>community </a:t>
                      </a:r>
                      <a:r>
                        <a:rPr sz="650" dirty="0">
                          <a:latin typeface="Arial"/>
                          <a:cs typeface="Arial"/>
                        </a:rPr>
                        <a:t>forum; weekly </a:t>
                      </a:r>
                      <a:r>
                        <a:rPr sz="650" spc="5" dirty="0">
                          <a:latin typeface="Arial"/>
                          <a:cs typeface="Arial"/>
                        </a:rPr>
                        <a:t>community engagement team </a:t>
                      </a:r>
                      <a:r>
                        <a:rPr sz="650" spc="-5" dirty="0">
                          <a:latin typeface="Arial"/>
                          <a:cs typeface="Arial"/>
                        </a:rPr>
                        <a:t>call;  </a:t>
                      </a:r>
                      <a:r>
                        <a:rPr sz="650" dirty="0">
                          <a:latin typeface="Arial"/>
                          <a:cs typeface="Arial"/>
                        </a:rPr>
                        <a:t>emails </a:t>
                      </a:r>
                      <a:r>
                        <a:rPr sz="650" spc="-5" dirty="0">
                          <a:latin typeface="Arial"/>
                          <a:cs typeface="Arial"/>
                        </a:rPr>
                        <a:t>with </a:t>
                      </a:r>
                      <a:r>
                        <a:rPr sz="650" spc="5" dirty="0">
                          <a:latin typeface="Arial"/>
                          <a:cs typeface="Arial"/>
                        </a:rPr>
                        <a:t>DOJ </a:t>
                      </a:r>
                      <a:r>
                        <a:rPr sz="650" dirty="0">
                          <a:latin typeface="Arial"/>
                          <a:cs typeface="Arial"/>
                        </a:rPr>
                        <a:t>re Brady/Giglio policy review; </a:t>
                      </a:r>
                      <a:r>
                        <a:rPr sz="650" spc="5" dirty="0">
                          <a:latin typeface="Arial"/>
                          <a:cs typeface="Arial"/>
                        </a:rPr>
                        <a:t>confer </a:t>
                      </a:r>
                      <a:r>
                        <a:rPr sz="650" spc="-5" dirty="0">
                          <a:latin typeface="Arial"/>
                          <a:cs typeface="Arial"/>
                        </a:rPr>
                        <a:t>with </a:t>
                      </a:r>
                      <a:r>
                        <a:rPr sz="650" spc="5" dirty="0">
                          <a:latin typeface="Arial"/>
                          <a:cs typeface="Arial"/>
                        </a:rPr>
                        <a:t>Barge </a:t>
                      </a:r>
                      <a:r>
                        <a:rPr sz="650" dirty="0">
                          <a:latin typeface="Arial"/>
                          <a:cs typeface="Arial"/>
                        </a:rPr>
                        <a:t>re </a:t>
                      </a:r>
                      <a:r>
                        <a:rPr sz="650" spc="5" dirty="0">
                          <a:latin typeface="Arial"/>
                          <a:cs typeface="Arial"/>
                        </a:rPr>
                        <a:t>community survey,  </a:t>
                      </a:r>
                      <a:r>
                        <a:rPr sz="650" spc="-5" dirty="0">
                          <a:latin typeface="Arial"/>
                          <a:cs typeface="Arial"/>
                        </a:rPr>
                        <a:t>training </a:t>
                      </a:r>
                      <a:r>
                        <a:rPr sz="650" dirty="0">
                          <a:latin typeface="Arial"/>
                          <a:cs typeface="Arial"/>
                        </a:rPr>
                        <a:t>curriculum </a:t>
                      </a:r>
                      <a:r>
                        <a:rPr sz="650" spc="5" dirty="0">
                          <a:latin typeface="Arial"/>
                          <a:cs typeface="Arial"/>
                        </a:rPr>
                        <a:t>nad outcome assessments; </a:t>
                      </a:r>
                      <a:r>
                        <a:rPr sz="650" dirty="0">
                          <a:latin typeface="Arial"/>
                          <a:cs typeface="Arial"/>
                        </a:rPr>
                        <a:t>emails </a:t>
                      </a:r>
                      <a:r>
                        <a:rPr sz="650" spc="-5" dirty="0">
                          <a:latin typeface="Arial"/>
                          <a:cs typeface="Arial"/>
                        </a:rPr>
                        <a:t>with </a:t>
                      </a:r>
                      <a:r>
                        <a:rPr sz="650" spc="5" dirty="0">
                          <a:latin typeface="Arial"/>
                          <a:cs typeface="Arial"/>
                        </a:rPr>
                        <a:t>Dupont </a:t>
                      </a:r>
                      <a:r>
                        <a:rPr sz="650" dirty="0">
                          <a:latin typeface="Arial"/>
                          <a:cs typeface="Arial"/>
                        </a:rPr>
                        <a:t>re CPIC work plan;  </a:t>
                      </a:r>
                      <a:r>
                        <a:rPr sz="650" spc="5" dirty="0">
                          <a:latin typeface="Arial"/>
                          <a:cs typeface="Arial"/>
                        </a:rPr>
                        <a:t>travel </a:t>
                      </a:r>
                      <a:r>
                        <a:rPr sz="650" dirty="0">
                          <a:latin typeface="Arial"/>
                          <a:cs typeface="Arial"/>
                        </a:rPr>
                        <a:t>to/from </a:t>
                      </a:r>
                      <a:r>
                        <a:rPr sz="650" spc="5" dirty="0">
                          <a:latin typeface="Arial"/>
                          <a:cs typeface="Arial"/>
                        </a:rPr>
                        <a:t>meeting </a:t>
                      </a:r>
                      <a:r>
                        <a:rPr sz="650" spc="-5" dirty="0">
                          <a:latin typeface="Arial"/>
                          <a:cs typeface="Arial"/>
                        </a:rPr>
                        <a:t>with </a:t>
                      </a:r>
                      <a:r>
                        <a:rPr sz="650" dirty="0">
                          <a:latin typeface="Arial"/>
                          <a:cs typeface="Arial"/>
                        </a:rPr>
                        <a:t>IUR; emails </a:t>
                      </a:r>
                      <a:r>
                        <a:rPr sz="650" spc="-5" dirty="0">
                          <a:latin typeface="Arial"/>
                          <a:cs typeface="Arial"/>
                        </a:rPr>
                        <a:t>with </a:t>
                      </a:r>
                      <a:r>
                        <a:rPr sz="650" dirty="0">
                          <a:latin typeface="Arial"/>
                          <a:cs typeface="Arial"/>
                        </a:rPr>
                        <a:t>Cole/CJI re officer </a:t>
                      </a:r>
                      <a:r>
                        <a:rPr sz="650" spc="5" dirty="0">
                          <a:latin typeface="Arial"/>
                          <a:cs typeface="Arial"/>
                        </a:rPr>
                        <a:t>focus groups; </a:t>
                      </a:r>
                      <a:r>
                        <a:rPr sz="650" dirty="0">
                          <a:latin typeface="Arial"/>
                          <a:cs typeface="Arial"/>
                        </a:rPr>
                        <a:t>emails  </a:t>
                      </a:r>
                      <a:r>
                        <a:rPr sz="650" spc="-5" dirty="0">
                          <a:latin typeface="Arial"/>
                          <a:cs typeface="Arial"/>
                        </a:rPr>
                        <a:t>with </a:t>
                      </a:r>
                      <a:r>
                        <a:rPr sz="650" dirty="0">
                          <a:latin typeface="Arial"/>
                          <a:cs typeface="Arial"/>
                        </a:rPr>
                        <a:t>parties re </a:t>
                      </a:r>
                      <a:r>
                        <a:rPr sz="650" spc="5" dirty="0">
                          <a:latin typeface="Arial"/>
                          <a:cs typeface="Arial"/>
                        </a:rPr>
                        <a:t>squeegee </a:t>
                      </a:r>
                      <a:r>
                        <a:rPr sz="650" dirty="0">
                          <a:latin typeface="Arial"/>
                          <a:cs typeface="Arial"/>
                        </a:rPr>
                        <a:t>directive; review parties' </a:t>
                      </a:r>
                      <a:r>
                        <a:rPr sz="650" spc="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650" dirty="0">
                          <a:latin typeface="Arial"/>
                          <a:cs typeface="Arial"/>
                        </a:rPr>
                        <a:t>MT </a:t>
                      </a:r>
                      <a:r>
                        <a:rPr sz="650" spc="5" dirty="0">
                          <a:latin typeface="Arial"/>
                          <a:cs typeface="Arial"/>
                        </a:rPr>
                        <a:t>submissions </a:t>
                      </a:r>
                      <a:r>
                        <a:rPr sz="650" dirty="0">
                          <a:latin typeface="Arial"/>
                          <a:cs typeface="Arial"/>
                        </a:rPr>
                        <a:t>for </a:t>
                      </a:r>
                      <a:r>
                        <a:rPr sz="650" spc="5" dirty="0">
                          <a:latin typeface="Arial"/>
                          <a:cs typeface="Arial"/>
                        </a:rPr>
                        <a:t>meeting </a:t>
                      </a:r>
                      <a:r>
                        <a:rPr sz="650" spc="-5" dirty="0">
                          <a:latin typeface="Arial"/>
                          <a:cs typeface="Arial"/>
                        </a:rPr>
                        <a:t>with  </a:t>
                      </a:r>
                      <a:r>
                        <a:rPr sz="650" spc="5" dirty="0">
                          <a:latin typeface="Arial"/>
                          <a:cs typeface="Arial"/>
                        </a:rPr>
                        <a:t>court on </a:t>
                      </a:r>
                      <a:r>
                        <a:rPr sz="650" dirty="0">
                          <a:latin typeface="Arial"/>
                          <a:cs typeface="Arial"/>
                        </a:rPr>
                        <a:t>impartial</a:t>
                      </a:r>
                      <a:r>
                        <a:rPr sz="6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5" dirty="0">
                          <a:latin typeface="Arial"/>
                          <a:cs typeface="Arial"/>
                        </a:rPr>
                        <a:t>policing</a:t>
                      </a:r>
                      <a:endParaRPr sz="650">
                        <a:latin typeface="Arial"/>
                        <a:cs typeface="Arial"/>
                      </a:endParaRPr>
                    </a:p>
                    <a:p>
                      <a:pPr marL="506730" marR="73660" indent="-320675">
                        <a:lnSpc>
                          <a:spcPct val="109200"/>
                        </a:lnSpc>
                        <a:spcBef>
                          <a:spcPts val="265"/>
                        </a:spcBef>
                      </a:pPr>
                      <a:r>
                        <a:rPr sz="650" spc="5" dirty="0">
                          <a:latin typeface="Arial"/>
                          <a:cs typeface="Arial"/>
                        </a:rPr>
                        <a:t>665.00 </a:t>
                      </a:r>
                      <a:r>
                        <a:rPr sz="650" spc="-5" dirty="0">
                          <a:latin typeface="Arial"/>
                          <a:cs typeface="Arial"/>
                        </a:rPr>
                        <a:t>Finalize </a:t>
                      </a:r>
                      <a:r>
                        <a:rPr sz="650" spc="5" dirty="0">
                          <a:latin typeface="Arial"/>
                          <a:cs typeface="Arial"/>
                        </a:rPr>
                        <a:t>agreement </a:t>
                      </a:r>
                      <a:r>
                        <a:rPr sz="650" spc="-5" dirty="0">
                          <a:latin typeface="Arial"/>
                          <a:cs typeface="Arial"/>
                        </a:rPr>
                        <a:t>with </a:t>
                      </a:r>
                      <a:r>
                        <a:rPr sz="650" spc="5" dirty="0">
                          <a:latin typeface="Arial"/>
                          <a:cs typeface="Arial"/>
                        </a:rPr>
                        <a:t>CJI </a:t>
                      </a:r>
                      <a:r>
                        <a:rPr sz="650" dirty="0">
                          <a:latin typeface="Arial"/>
                          <a:cs typeface="Arial"/>
                        </a:rPr>
                        <a:t>for officer </a:t>
                      </a:r>
                      <a:r>
                        <a:rPr sz="650" spc="5" dirty="0">
                          <a:latin typeface="Arial"/>
                          <a:cs typeface="Arial"/>
                        </a:rPr>
                        <a:t>focus groups and </a:t>
                      </a:r>
                      <a:r>
                        <a:rPr sz="650" dirty="0">
                          <a:latin typeface="Arial"/>
                          <a:cs typeface="Arial"/>
                        </a:rPr>
                        <a:t>emails </a:t>
                      </a:r>
                      <a:r>
                        <a:rPr sz="650" spc="-5" dirty="0">
                          <a:latin typeface="Arial"/>
                          <a:cs typeface="Arial"/>
                        </a:rPr>
                        <a:t>with </a:t>
                      </a:r>
                      <a:r>
                        <a:rPr sz="650" dirty="0">
                          <a:latin typeface="Arial"/>
                          <a:cs typeface="Arial"/>
                        </a:rPr>
                        <a:t>Cole re </a:t>
                      </a:r>
                      <a:r>
                        <a:rPr sz="650" spc="5" dirty="0">
                          <a:latin typeface="Arial"/>
                          <a:cs typeface="Arial"/>
                        </a:rPr>
                        <a:t>same;  </a:t>
                      </a:r>
                      <a:r>
                        <a:rPr sz="650" dirty="0">
                          <a:latin typeface="Arial"/>
                          <a:cs typeface="Arial"/>
                        </a:rPr>
                        <a:t>emails </a:t>
                      </a:r>
                      <a:r>
                        <a:rPr sz="650" spc="-5" dirty="0">
                          <a:latin typeface="Arial"/>
                          <a:cs typeface="Arial"/>
                        </a:rPr>
                        <a:t>with </a:t>
                      </a:r>
                      <a:r>
                        <a:rPr sz="650" spc="5" dirty="0">
                          <a:latin typeface="Arial"/>
                          <a:cs typeface="Arial"/>
                        </a:rPr>
                        <a:t>DOJ </a:t>
                      </a:r>
                      <a:r>
                        <a:rPr sz="650" dirty="0">
                          <a:latin typeface="Arial"/>
                          <a:cs typeface="Arial"/>
                        </a:rPr>
                        <a:t>re </a:t>
                      </a:r>
                      <a:r>
                        <a:rPr sz="650" spc="5" dirty="0">
                          <a:latin typeface="Arial"/>
                          <a:cs typeface="Arial"/>
                        </a:rPr>
                        <a:t>squeegee </a:t>
                      </a:r>
                      <a:r>
                        <a:rPr sz="650" dirty="0">
                          <a:latin typeface="Arial"/>
                          <a:cs typeface="Arial"/>
                        </a:rPr>
                        <a:t>directive; emails </a:t>
                      </a:r>
                      <a:r>
                        <a:rPr sz="650" spc="-5" dirty="0">
                          <a:latin typeface="Arial"/>
                          <a:cs typeface="Arial"/>
                        </a:rPr>
                        <a:t>with </a:t>
                      </a:r>
                      <a:r>
                        <a:rPr sz="650" dirty="0">
                          <a:latin typeface="Arial"/>
                          <a:cs typeface="Arial"/>
                        </a:rPr>
                        <a:t>parties re draft </a:t>
                      </a:r>
                      <a:r>
                        <a:rPr sz="650" spc="-5" dirty="0">
                          <a:latin typeface="Arial"/>
                          <a:cs typeface="Arial"/>
                        </a:rPr>
                        <a:t>Brady/Giglio </a:t>
                      </a:r>
                      <a:r>
                        <a:rPr sz="650" dirty="0">
                          <a:latin typeface="Arial"/>
                          <a:cs typeface="Arial"/>
                        </a:rPr>
                        <a:t>policy  </a:t>
                      </a:r>
                      <a:r>
                        <a:rPr sz="650" spc="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650" dirty="0">
                          <a:latin typeface="Arial"/>
                          <a:cs typeface="Arial"/>
                        </a:rPr>
                        <a:t>begin reviewing </a:t>
                      </a:r>
                      <a:r>
                        <a:rPr sz="650" spc="10" dirty="0">
                          <a:latin typeface="Arial"/>
                          <a:cs typeface="Arial"/>
                        </a:rPr>
                        <a:t>same; </a:t>
                      </a:r>
                      <a:r>
                        <a:rPr sz="650" dirty="0">
                          <a:latin typeface="Arial"/>
                          <a:cs typeface="Arial"/>
                        </a:rPr>
                        <a:t>emails </a:t>
                      </a:r>
                      <a:r>
                        <a:rPr sz="650" spc="-5" dirty="0">
                          <a:latin typeface="Arial"/>
                          <a:cs typeface="Arial"/>
                        </a:rPr>
                        <a:t>with </a:t>
                      </a:r>
                      <a:r>
                        <a:rPr sz="650" spc="5" dirty="0">
                          <a:latin typeface="Arial"/>
                          <a:cs typeface="Arial"/>
                        </a:rPr>
                        <a:t>OPD and BPD </a:t>
                      </a:r>
                      <a:r>
                        <a:rPr sz="650" dirty="0">
                          <a:latin typeface="Arial"/>
                          <a:cs typeface="Arial"/>
                        </a:rPr>
                        <a:t>re youth diversion</a:t>
                      </a:r>
                      <a:r>
                        <a:rPr sz="650" spc="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5" dirty="0">
                          <a:latin typeface="Arial"/>
                          <a:cs typeface="Arial"/>
                        </a:rPr>
                        <a:t>assessment</a:t>
                      </a:r>
                      <a:endParaRPr sz="650">
                        <a:latin typeface="Arial"/>
                        <a:cs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 marL="116205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650" spc="5" dirty="0">
                          <a:latin typeface="Arial"/>
                          <a:cs typeface="Arial"/>
                        </a:rPr>
                        <a:t>2,090.00 </a:t>
                      </a:r>
                      <a:r>
                        <a:rPr sz="650" dirty="0">
                          <a:latin typeface="Arial"/>
                          <a:cs typeface="Arial"/>
                        </a:rPr>
                        <a:t>Emails </a:t>
                      </a:r>
                      <a:r>
                        <a:rPr sz="650" spc="-5" dirty="0">
                          <a:latin typeface="Arial"/>
                          <a:cs typeface="Arial"/>
                        </a:rPr>
                        <a:t>with </a:t>
                      </a:r>
                      <a:r>
                        <a:rPr sz="650" dirty="0">
                          <a:latin typeface="Arial"/>
                          <a:cs typeface="Arial"/>
                        </a:rPr>
                        <a:t>officer </a:t>
                      </a:r>
                      <a:r>
                        <a:rPr sz="650" spc="5" dirty="0">
                          <a:latin typeface="Arial"/>
                          <a:cs typeface="Arial"/>
                        </a:rPr>
                        <a:t>focus groups and </a:t>
                      </a:r>
                      <a:r>
                        <a:rPr sz="650" dirty="0">
                          <a:latin typeface="Arial"/>
                          <a:cs typeface="Arial"/>
                        </a:rPr>
                        <a:t>arrestee</a:t>
                      </a:r>
                      <a:r>
                        <a:rPr sz="650" spc="-8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5" dirty="0">
                          <a:latin typeface="Arial"/>
                          <a:cs typeface="Arial"/>
                        </a:rPr>
                        <a:t>survey</a:t>
                      </a:r>
                      <a:endParaRPr sz="650">
                        <a:latin typeface="Arial"/>
                        <a:cs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950">
                        <a:latin typeface="Times New Roman"/>
                        <a:cs typeface="Times New Roman"/>
                      </a:endParaRPr>
                    </a:p>
                    <a:p>
                      <a:pPr marL="506730" marR="47625" indent="-320675">
                        <a:lnSpc>
                          <a:spcPct val="109200"/>
                        </a:lnSpc>
                        <a:spcBef>
                          <a:spcPts val="5"/>
                        </a:spcBef>
                      </a:pPr>
                      <a:r>
                        <a:rPr sz="650" spc="5" dirty="0">
                          <a:latin typeface="Arial"/>
                          <a:cs typeface="Arial"/>
                        </a:rPr>
                        <a:t>950.00 </a:t>
                      </a:r>
                      <a:r>
                        <a:rPr sz="650" dirty="0">
                          <a:latin typeface="Arial"/>
                          <a:cs typeface="Arial"/>
                        </a:rPr>
                        <a:t>Participate </a:t>
                      </a:r>
                      <a:r>
                        <a:rPr sz="650" spc="-5" dirty="0">
                          <a:latin typeface="Arial"/>
                          <a:cs typeface="Arial"/>
                        </a:rPr>
                        <a:t>in </a:t>
                      </a:r>
                      <a:r>
                        <a:rPr sz="650" dirty="0">
                          <a:latin typeface="Arial"/>
                          <a:cs typeface="Arial"/>
                        </a:rPr>
                        <a:t>discussion re </a:t>
                      </a:r>
                      <a:r>
                        <a:rPr sz="650" spc="5" dirty="0">
                          <a:latin typeface="Arial"/>
                          <a:cs typeface="Arial"/>
                        </a:rPr>
                        <a:t>UOF/FIP </a:t>
                      </a:r>
                      <a:r>
                        <a:rPr sz="650" dirty="0">
                          <a:latin typeface="Arial"/>
                          <a:cs typeface="Arial"/>
                        </a:rPr>
                        <a:t>training curriculum revisions; </a:t>
                      </a:r>
                      <a:r>
                        <a:rPr sz="650" spc="5" dirty="0">
                          <a:latin typeface="Arial"/>
                          <a:cs typeface="Arial"/>
                        </a:rPr>
                        <a:t>emais </a:t>
                      </a:r>
                      <a:r>
                        <a:rPr sz="650" spc="-5" dirty="0">
                          <a:latin typeface="Arial"/>
                          <a:cs typeface="Arial"/>
                        </a:rPr>
                        <a:t>with </a:t>
                      </a:r>
                      <a:r>
                        <a:rPr sz="650" dirty="0">
                          <a:latin typeface="Arial"/>
                          <a:cs typeface="Arial"/>
                        </a:rPr>
                        <a:t>potential  </a:t>
                      </a:r>
                      <a:r>
                        <a:rPr sz="650" spc="5" dirty="0">
                          <a:latin typeface="Arial"/>
                          <a:cs typeface="Arial"/>
                        </a:rPr>
                        <a:t>outcome assessment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dirty="0">
                          <a:latin typeface="Arial"/>
                          <a:cs typeface="Arial"/>
                        </a:rPr>
                        <a:t>expert</a:t>
                      </a:r>
                      <a:endParaRPr sz="650">
                        <a:latin typeface="Arial"/>
                        <a:cs typeface="Arial"/>
                      </a:endParaRPr>
                    </a:p>
                    <a:p>
                      <a:pPr marL="323850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sz="650" dirty="0">
                          <a:latin typeface="Arial"/>
                          <a:cs typeface="Arial"/>
                        </a:rPr>
                        <a:t>-</a:t>
                      </a:r>
                      <a:endParaRPr sz="650">
                        <a:latin typeface="Arial"/>
                        <a:cs typeface="Arial"/>
                      </a:endParaRPr>
                    </a:p>
                    <a:p>
                      <a:pPr marL="323850">
                        <a:lnSpc>
                          <a:spcPct val="100000"/>
                        </a:lnSpc>
                        <a:spcBef>
                          <a:spcPts val="434"/>
                        </a:spcBef>
                      </a:pPr>
                      <a:r>
                        <a:rPr sz="650" dirty="0">
                          <a:latin typeface="Arial"/>
                          <a:cs typeface="Arial"/>
                        </a:rPr>
                        <a:t>-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rowSpan="11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11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 marR="2540" algn="r">
                        <a:lnSpc>
                          <a:spcPct val="100000"/>
                        </a:lnSpc>
                      </a:pPr>
                      <a:r>
                        <a:rPr sz="650" dirty="0">
                          <a:latin typeface="Arial"/>
                          <a:cs typeface="Arial"/>
                        </a:rPr>
                        <a:t>0</a:t>
                      </a:r>
                      <a:r>
                        <a:rPr sz="650" spc="-5" dirty="0">
                          <a:latin typeface="Arial"/>
                          <a:cs typeface="Arial"/>
                        </a:rPr>
                        <a:t>.</a:t>
                      </a:r>
                      <a:r>
                        <a:rPr sz="650" dirty="0">
                          <a:latin typeface="Arial"/>
                          <a:cs typeface="Arial"/>
                        </a:rPr>
                        <a:t>5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rowSpan="11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392430">
                <a:tc>
                  <a:txBody>
                    <a:bodyPr/>
                    <a:lstStyle/>
                    <a:p>
                      <a:pPr marL="24765"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700" spc="10" dirty="0">
                          <a:latin typeface="Arial"/>
                          <a:cs typeface="Arial"/>
                        </a:rPr>
                        <a:t>April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5400"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2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 marL="25400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650" dirty="0">
                          <a:latin typeface="Arial"/>
                          <a:cs typeface="Arial"/>
                        </a:rPr>
                        <a:t>Meeting </a:t>
                      </a:r>
                      <a:r>
                        <a:rPr sz="650" spc="-5" dirty="0">
                          <a:latin typeface="Arial"/>
                          <a:cs typeface="Arial"/>
                        </a:rPr>
                        <a:t>with </a:t>
                      </a:r>
                      <a:r>
                        <a:rPr sz="650" dirty="0">
                          <a:latin typeface="Arial"/>
                          <a:cs typeface="Arial"/>
                        </a:rPr>
                        <a:t>IUR re </a:t>
                      </a:r>
                      <a:r>
                        <a:rPr sz="650" spc="5" dirty="0">
                          <a:latin typeface="Arial"/>
                          <a:cs typeface="Arial"/>
                        </a:rPr>
                        <a:t>community survey and </a:t>
                      </a:r>
                      <a:r>
                        <a:rPr sz="650" dirty="0">
                          <a:latin typeface="Arial"/>
                          <a:cs typeface="Arial"/>
                        </a:rPr>
                        <a:t>review raw </a:t>
                      </a:r>
                      <a:r>
                        <a:rPr sz="650" spc="5" dirty="0">
                          <a:latin typeface="Arial"/>
                          <a:cs typeface="Arial"/>
                        </a:rPr>
                        <a:t>data </a:t>
                      </a:r>
                      <a:r>
                        <a:rPr sz="650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650" spc="5" dirty="0">
                          <a:latin typeface="Arial"/>
                          <a:cs typeface="Arial"/>
                        </a:rPr>
                        <a:t>date; </a:t>
                      </a:r>
                      <a:r>
                        <a:rPr sz="650" dirty="0">
                          <a:latin typeface="Arial"/>
                          <a:cs typeface="Arial"/>
                        </a:rPr>
                        <a:t>emails </a:t>
                      </a:r>
                      <a:r>
                        <a:rPr sz="650" spc="-5" dirty="0">
                          <a:latin typeface="Arial"/>
                          <a:cs typeface="Arial"/>
                        </a:rPr>
                        <a:t>with </a:t>
                      </a:r>
                      <a:r>
                        <a:rPr sz="650" dirty="0">
                          <a:latin typeface="Arial"/>
                          <a:cs typeface="Arial"/>
                        </a:rPr>
                        <a:t>MT re </a:t>
                      </a:r>
                      <a:r>
                        <a:rPr sz="650" spc="5" dirty="0">
                          <a:latin typeface="Arial"/>
                          <a:cs typeface="Arial"/>
                        </a:rPr>
                        <a:t>suggested changes </a:t>
                      </a:r>
                      <a:r>
                        <a:rPr sz="650" dirty="0">
                          <a:latin typeface="Arial"/>
                          <a:cs typeface="Arial"/>
                        </a:rPr>
                        <a:t>to</a:t>
                      </a:r>
                      <a:endParaRPr sz="650">
                        <a:latin typeface="Arial"/>
                        <a:cs typeface="Arial"/>
                      </a:endParaRPr>
                    </a:p>
                    <a:p>
                      <a:pPr marL="25400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650" spc="5" dirty="0">
                          <a:latin typeface="Arial"/>
                          <a:cs typeface="Arial"/>
                        </a:rPr>
                        <a:t>SSA and </a:t>
                      </a:r>
                      <a:r>
                        <a:rPr sz="650" dirty="0">
                          <a:latin typeface="Arial"/>
                          <a:cs typeface="Arial"/>
                        </a:rPr>
                        <a:t>FIP policies; review DOJ/MT collective </a:t>
                      </a:r>
                      <a:r>
                        <a:rPr sz="650" spc="10" dirty="0">
                          <a:latin typeface="Arial"/>
                          <a:cs typeface="Arial"/>
                        </a:rPr>
                        <a:t>comment </a:t>
                      </a:r>
                      <a:r>
                        <a:rPr sz="650" spc="5" dirty="0">
                          <a:latin typeface="Arial"/>
                          <a:cs typeface="Arial"/>
                        </a:rPr>
                        <a:t>on UOF/FIP </a:t>
                      </a:r>
                      <a:r>
                        <a:rPr sz="650" dirty="0">
                          <a:latin typeface="Arial"/>
                          <a:cs typeface="Arial"/>
                        </a:rPr>
                        <a:t>training lesson</a:t>
                      </a:r>
                      <a:r>
                        <a:rPr sz="65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dirty="0">
                          <a:latin typeface="Arial"/>
                          <a:cs typeface="Arial"/>
                        </a:rPr>
                        <a:t>plans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333375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650" dirty="0">
                          <a:latin typeface="Arial"/>
                          <a:cs typeface="Arial"/>
                        </a:rPr>
                        <a:t>2.5 </a:t>
                      </a:r>
                      <a:r>
                        <a:rPr sz="650" spc="5" dirty="0">
                          <a:latin typeface="Arial"/>
                          <a:cs typeface="Arial"/>
                        </a:rPr>
                        <a:t>$</a:t>
                      </a:r>
                      <a:r>
                        <a:rPr sz="650" spc="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5" dirty="0">
                          <a:latin typeface="Arial"/>
                          <a:cs typeface="Arial"/>
                        </a:rPr>
                        <a:t>475.00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2069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650" dirty="0">
                          <a:latin typeface="Arial"/>
                          <a:cs typeface="Arial"/>
                        </a:rPr>
                        <a:t>$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2540" marB="0"/>
                </a:tc>
                <a:tc gridSpan="2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2540" marB="0"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2901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gridSpan="2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2540" marB="0"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 marR="2540" algn="r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650" dirty="0">
                          <a:latin typeface="Arial"/>
                          <a:cs typeface="Arial"/>
                        </a:rPr>
                        <a:t>4</a:t>
                      </a:r>
                      <a:r>
                        <a:rPr sz="650" spc="-5" dirty="0">
                          <a:latin typeface="Arial"/>
                          <a:cs typeface="Arial"/>
                        </a:rPr>
                        <a:t>.</a:t>
                      </a:r>
                      <a:r>
                        <a:rPr sz="650" dirty="0">
                          <a:latin typeface="Arial"/>
                          <a:cs typeface="Arial"/>
                        </a:rPr>
                        <a:t>7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297180">
                <a:tc>
                  <a:txBody>
                    <a:bodyPr/>
                    <a:lstStyle/>
                    <a:p>
                      <a:pPr marL="24765"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700" spc="10" dirty="0">
                          <a:latin typeface="Arial"/>
                          <a:cs typeface="Arial"/>
                        </a:rPr>
                        <a:t>April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5400"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3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 marL="25400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650" dirty="0">
                          <a:latin typeface="Arial"/>
                          <a:cs typeface="Arial"/>
                        </a:rPr>
                        <a:t>Telephone </a:t>
                      </a:r>
                      <a:r>
                        <a:rPr sz="650" spc="5" dirty="0">
                          <a:latin typeface="Arial"/>
                          <a:cs typeface="Arial"/>
                        </a:rPr>
                        <a:t>conference </a:t>
                      </a:r>
                      <a:r>
                        <a:rPr sz="650" spc="-5" dirty="0">
                          <a:latin typeface="Arial"/>
                          <a:cs typeface="Arial"/>
                        </a:rPr>
                        <a:t>with </a:t>
                      </a:r>
                      <a:r>
                        <a:rPr sz="650" spc="5" dirty="0">
                          <a:latin typeface="Arial"/>
                          <a:cs typeface="Arial"/>
                        </a:rPr>
                        <a:t>DOJ </a:t>
                      </a:r>
                      <a:r>
                        <a:rPr sz="650" dirty="0">
                          <a:latin typeface="Arial"/>
                          <a:cs typeface="Arial"/>
                        </a:rPr>
                        <a:t>re </a:t>
                      </a:r>
                      <a:r>
                        <a:rPr sz="650" spc="5" dirty="0">
                          <a:latin typeface="Arial"/>
                          <a:cs typeface="Arial"/>
                        </a:rPr>
                        <a:t>new proposed </a:t>
                      </a:r>
                      <a:r>
                        <a:rPr sz="650" dirty="0">
                          <a:latin typeface="Arial"/>
                          <a:cs typeface="Arial"/>
                        </a:rPr>
                        <a:t>incident report form </a:t>
                      </a:r>
                      <a:r>
                        <a:rPr sz="650" spc="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650" dirty="0">
                          <a:latin typeface="Arial"/>
                          <a:cs typeface="Arial"/>
                        </a:rPr>
                        <a:t>draft </a:t>
                      </a:r>
                      <a:r>
                        <a:rPr sz="650" spc="5" dirty="0">
                          <a:latin typeface="Arial"/>
                          <a:cs typeface="Arial"/>
                        </a:rPr>
                        <a:t>and exchange </a:t>
                      </a:r>
                      <a:r>
                        <a:rPr sz="650" dirty="0">
                          <a:latin typeface="Arial"/>
                          <a:cs typeface="Arial"/>
                        </a:rPr>
                        <a:t>emails </a:t>
                      </a:r>
                      <a:r>
                        <a:rPr sz="650" spc="-5" dirty="0">
                          <a:latin typeface="Arial"/>
                          <a:cs typeface="Arial"/>
                        </a:rPr>
                        <a:t>with</a:t>
                      </a:r>
                      <a:r>
                        <a:rPr sz="650" spc="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5" dirty="0">
                          <a:latin typeface="Arial"/>
                          <a:cs typeface="Arial"/>
                        </a:rPr>
                        <a:t>BPD</a:t>
                      </a:r>
                      <a:endParaRPr sz="650">
                        <a:latin typeface="Arial"/>
                        <a:cs typeface="Arial"/>
                      </a:endParaRPr>
                    </a:p>
                    <a:p>
                      <a:pPr marL="25400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650" dirty="0">
                          <a:latin typeface="Arial"/>
                          <a:cs typeface="Arial"/>
                        </a:rPr>
                        <a:t>re MT/DOJ </a:t>
                      </a:r>
                      <a:r>
                        <a:rPr sz="650" spc="5" dirty="0">
                          <a:latin typeface="Arial"/>
                          <a:cs typeface="Arial"/>
                        </a:rPr>
                        <a:t>comments on</a:t>
                      </a:r>
                      <a:r>
                        <a:rPr sz="6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5" dirty="0">
                          <a:latin typeface="Arial"/>
                          <a:cs typeface="Arial"/>
                        </a:rPr>
                        <a:t>same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333375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650" dirty="0">
                          <a:latin typeface="Arial"/>
                          <a:cs typeface="Arial"/>
                        </a:rPr>
                        <a:t>1.4 </a:t>
                      </a:r>
                      <a:r>
                        <a:rPr sz="650" spc="5" dirty="0">
                          <a:latin typeface="Arial"/>
                          <a:cs typeface="Arial"/>
                        </a:rPr>
                        <a:t>$</a:t>
                      </a:r>
                      <a:r>
                        <a:rPr sz="650" spc="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5" dirty="0">
                          <a:latin typeface="Arial"/>
                          <a:cs typeface="Arial"/>
                        </a:rPr>
                        <a:t>475.00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2069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650" dirty="0">
                          <a:latin typeface="Arial"/>
                          <a:cs typeface="Arial"/>
                        </a:rPr>
                        <a:t>$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2540" marB="0"/>
                </a:tc>
                <a:tc gridSpan="2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2540" marB="0"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1955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gridSpan="2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2540" marB="0"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R="2540" algn="r">
                        <a:lnSpc>
                          <a:spcPct val="100000"/>
                        </a:lnSpc>
                        <a:spcBef>
                          <a:spcPts val="625"/>
                        </a:spcBef>
                      </a:pPr>
                      <a:r>
                        <a:rPr sz="650" dirty="0">
                          <a:latin typeface="Arial"/>
                          <a:cs typeface="Arial"/>
                        </a:rPr>
                        <a:t>0</a:t>
                      </a:r>
                      <a:r>
                        <a:rPr sz="650" spc="-5" dirty="0">
                          <a:latin typeface="Arial"/>
                          <a:cs typeface="Arial"/>
                        </a:rPr>
                        <a:t>.</a:t>
                      </a:r>
                      <a:r>
                        <a:rPr sz="650" dirty="0">
                          <a:latin typeface="Arial"/>
                          <a:cs typeface="Arial"/>
                        </a:rPr>
                        <a:t>8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79375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227329">
                <a:tc>
                  <a:txBody>
                    <a:bodyPr/>
                    <a:lstStyle/>
                    <a:p>
                      <a:pPr marL="24765"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700" spc="10" dirty="0">
                          <a:latin typeface="Arial"/>
                          <a:cs typeface="Arial"/>
                        </a:rPr>
                        <a:t>April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5400"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4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 marL="25400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650" spc="10" dirty="0">
                          <a:latin typeface="Arial"/>
                          <a:cs typeface="Arial"/>
                        </a:rPr>
                        <a:t>Work </a:t>
                      </a:r>
                      <a:r>
                        <a:rPr sz="650" spc="5" dirty="0">
                          <a:latin typeface="Arial"/>
                          <a:cs typeface="Arial"/>
                        </a:rPr>
                        <a:t>comments on </a:t>
                      </a:r>
                      <a:r>
                        <a:rPr sz="650" dirty="0">
                          <a:latin typeface="Arial"/>
                          <a:cs typeface="Arial"/>
                        </a:rPr>
                        <a:t>draft </a:t>
                      </a:r>
                      <a:r>
                        <a:rPr sz="650" spc="-5" dirty="0">
                          <a:latin typeface="Arial"/>
                          <a:cs typeface="Arial"/>
                        </a:rPr>
                        <a:t>Brady/Giglio policy; </a:t>
                      </a:r>
                      <a:r>
                        <a:rPr sz="650" dirty="0">
                          <a:latin typeface="Arial"/>
                          <a:cs typeface="Arial"/>
                        </a:rPr>
                        <a:t>meeting </a:t>
                      </a:r>
                      <a:r>
                        <a:rPr sz="650" spc="-5" dirty="0">
                          <a:latin typeface="Arial"/>
                          <a:cs typeface="Arial"/>
                        </a:rPr>
                        <a:t>with </a:t>
                      </a:r>
                      <a:r>
                        <a:rPr sz="650" spc="5" dirty="0">
                          <a:latin typeface="Arial"/>
                          <a:cs typeface="Arial"/>
                        </a:rPr>
                        <a:t>court on </a:t>
                      </a:r>
                      <a:r>
                        <a:rPr sz="650" spc="-5" dirty="0">
                          <a:latin typeface="Arial"/>
                          <a:cs typeface="Arial"/>
                        </a:rPr>
                        <a:t>fair </a:t>
                      </a:r>
                      <a:r>
                        <a:rPr sz="650" spc="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650" dirty="0">
                          <a:latin typeface="Arial"/>
                          <a:cs typeface="Arial"/>
                        </a:rPr>
                        <a:t>impartial policing; emails </a:t>
                      </a:r>
                      <a:r>
                        <a:rPr sz="650" spc="-5" dirty="0">
                          <a:latin typeface="Arial"/>
                          <a:cs typeface="Arial"/>
                        </a:rPr>
                        <a:t>with </a:t>
                      </a:r>
                      <a:r>
                        <a:rPr sz="650" dirty="0">
                          <a:latin typeface="Arial"/>
                          <a:cs typeface="Arial"/>
                        </a:rPr>
                        <a:t>MT</a:t>
                      </a:r>
                      <a:r>
                        <a:rPr sz="650" spc="10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5" dirty="0">
                          <a:latin typeface="Arial"/>
                          <a:cs typeface="Arial"/>
                        </a:rPr>
                        <a:t>and</a:t>
                      </a:r>
                      <a:endParaRPr sz="650">
                        <a:latin typeface="Arial"/>
                        <a:cs typeface="Arial"/>
                      </a:endParaRPr>
                    </a:p>
                    <a:p>
                      <a:pPr marL="25400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650" dirty="0">
                          <a:latin typeface="Arial"/>
                          <a:cs typeface="Arial"/>
                        </a:rPr>
                        <a:t>parties re </a:t>
                      </a:r>
                      <a:r>
                        <a:rPr sz="650" spc="5" dirty="0">
                          <a:latin typeface="Arial"/>
                          <a:cs typeface="Arial"/>
                        </a:rPr>
                        <a:t>suggested changes </a:t>
                      </a:r>
                      <a:r>
                        <a:rPr sz="650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650" spc="5" dirty="0">
                          <a:latin typeface="Arial"/>
                          <a:cs typeface="Arial"/>
                        </a:rPr>
                        <a:t>SSA</a:t>
                      </a:r>
                      <a:r>
                        <a:rPr sz="6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5" dirty="0">
                          <a:latin typeface="Arial"/>
                          <a:cs typeface="Arial"/>
                        </a:rPr>
                        <a:t>policies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333375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650" dirty="0">
                          <a:latin typeface="Arial"/>
                          <a:cs typeface="Arial"/>
                        </a:rPr>
                        <a:t>4.4 </a:t>
                      </a:r>
                      <a:r>
                        <a:rPr sz="650" spc="5" dirty="0">
                          <a:latin typeface="Arial"/>
                          <a:cs typeface="Arial"/>
                        </a:rPr>
                        <a:t>$</a:t>
                      </a:r>
                      <a:r>
                        <a:rPr sz="650" spc="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5" dirty="0">
                          <a:latin typeface="Arial"/>
                          <a:cs typeface="Arial"/>
                        </a:rPr>
                        <a:t>475.00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2069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650" dirty="0">
                          <a:latin typeface="Arial"/>
                          <a:cs typeface="Arial"/>
                        </a:rPr>
                        <a:t>$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2540" marB="0"/>
                </a:tc>
                <a:tc gridSpan="2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2540" marB="0"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12573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gridSpan="2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2540" marB="0"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R="2540" algn="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650" dirty="0">
                          <a:latin typeface="Arial"/>
                          <a:cs typeface="Arial"/>
                        </a:rPr>
                        <a:t>0</a:t>
                      </a:r>
                      <a:r>
                        <a:rPr sz="650" spc="-5" dirty="0">
                          <a:latin typeface="Arial"/>
                          <a:cs typeface="Arial"/>
                        </a:rPr>
                        <a:t>.</a:t>
                      </a:r>
                      <a:r>
                        <a:rPr sz="650" dirty="0">
                          <a:latin typeface="Arial"/>
                          <a:cs typeface="Arial"/>
                        </a:rPr>
                        <a:t>3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9525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131445">
                <a:tc>
                  <a:txBody>
                    <a:bodyPr/>
                    <a:lstStyle/>
                    <a:p>
                      <a:pPr marL="24765"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700" spc="10" dirty="0">
                          <a:latin typeface="Arial"/>
                          <a:cs typeface="Arial"/>
                        </a:rPr>
                        <a:t>April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5400"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5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 marL="25400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650" dirty="0">
                          <a:latin typeface="Arial"/>
                          <a:cs typeface="Arial"/>
                        </a:rPr>
                        <a:t>Participate </a:t>
                      </a:r>
                      <a:r>
                        <a:rPr sz="650" spc="-5" dirty="0">
                          <a:latin typeface="Arial"/>
                          <a:cs typeface="Arial"/>
                        </a:rPr>
                        <a:t>in </a:t>
                      </a:r>
                      <a:r>
                        <a:rPr sz="650" dirty="0">
                          <a:latin typeface="Arial"/>
                          <a:cs typeface="Arial"/>
                        </a:rPr>
                        <a:t>discussion re </a:t>
                      </a:r>
                      <a:r>
                        <a:rPr sz="650" spc="5" dirty="0">
                          <a:latin typeface="Arial"/>
                          <a:cs typeface="Arial"/>
                        </a:rPr>
                        <a:t>UOF/FIP </a:t>
                      </a:r>
                      <a:r>
                        <a:rPr sz="650" spc="-5" dirty="0">
                          <a:latin typeface="Arial"/>
                          <a:cs typeface="Arial"/>
                        </a:rPr>
                        <a:t>training </a:t>
                      </a:r>
                      <a:r>
                        <a:rPr sz="650" dirty="0">
                          <a:latin typeface="Arial"/>
                          <a:cs typeface="Arial"/>
                        </a:rPr>
                        <a:t>curriculum</a:t>
                      </a:r>
                      <a:r>
                        <a:rPr sz="650" spc="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dirty="0">
                          <a:latin typeface="Arial"/>
                          <a:cs typeface="Arial"/>
                        </a:rPr>
                        <a:t>revisions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403225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650" spc="5" dirty="0">
                          <a:latin typeface="Arial"/>
                          <a:cs typeface="Arial"/>
                        </a:rPr>
                        <a:t>2 $</a:t>
                      </a:r>
                      <a:r>
                        <a:rPr sz="650" spc="18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5" dirty="0">
                          <a:latin typeface="Arial"/>
                          <a:cs typeface="Arial"/>
                        </a:rPr>
                        <a:t>475.00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2069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650" dirty="0">
                          <a:latin typeface="Arial"/>
                          <a:cs typeface="Arial"/>
                        </a:rPr>
                        <a:t>$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2540" marB="0"/>
                </a:tc>
                <a:tc gridSpan="2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2540" marB="0"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13017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gridSpan="2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2540" marB="0"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R="2540" algn="r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650" dirty="0">
                          <a:latin typeface="Arial"/>
                          <a:cs typeface="Arial"/>
                        </a:rPr>
                        <a:t>2</a:t>
                      </a:r>
                      <a:r>
                        <a:rPr sz="650" spc="-5" dirty="0">
                          <a:latin typeface="Arial"/>
                          <a:cs typeface="Arial"/>
                        </a:rPr>
                        <a:t>.</a:t>
                      </a:r>
                      <a:r>
                        <a:rPr sz="650" dirty="0">
                          <a:latin typeface="Arial"/>
                          <a:cs typeface="Arial"/>
                        </a:rPr>
                        <a:t>1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1397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153670">
                <a:tc>
                  <a:txBody>
                    <a:bodyPr/>
                    <a:lstStyle/>
                    <a:p>
                      <a:pPr marL="24765"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700" spc="10" dirty="0">
                          <a:latin typeface="Arial"/>
                          <a:cs typeface="Arial"/>
                        </a:rPr>
                        <a:t>April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5400"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6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 gridSpan="2">
                  <a:txBody>
                    <a:bodyPr/>
                    <a:lstStyle/>
                    <a:p>
                      <a:pPr marL="511175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650" spc="5" dirty="0">
                          <a:latin typeface="Arial"/>
                          <a:cs typeface="Arial"/>
                        </a:rPr>
                        <a:t>$ </a:t>
                      </a:r>
                      <a:r>
                        <a:rPr sz="650" spc="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5" dirty="0">
                          <a:latin typeface="Arial"/>
                          <a:cs typeface="Arial"/>
                        </a:rPr>
                        <a:t>475.00</a:t>
                      </a:r>
                      <a:endParaRPr sz="650">
                        <a:latin typeface="Arial"/>
                        <a:cs typeface="Arial"/>
                      </a:endParaRPr>
                    </a:p>
                    <a:p>
                      <a:pPr marL="511175">
                        <a:lnSpc>
                          <a:spcPct val="100000"/>
                        </a:lnSpc>
                        <a:spcBef>
                          <a:spcPts val="434"/>
                        </a:spcBef>
                      </a:pPr>
                      <a:r>
                        <a:rPr sz="650" spc="5" dirty="0">
                          <a:latin typeface="Arial"/>
                          <a:cs typeface="Arial"/>
                        </a:rPr>
                        <a:t>$ </a:t>
                      </a:r>
                      <a:r>
                        <a:rPr sz="650" spc="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5" dirty="0">
                          <a:latin typeface="Arial"/>
                          <a:cs typeface="Arial"/>
                        </a:rPr>
                        <a:t>475.00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 marL="52069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650" dirty="0">
                          <a:latin typeface="Arial"/>
                          <a:cs typeface="Arial"/>
                        </a:rPr>
                        <a:t>$</a:t>
                      </a:r>
                      <a:endParaRPr sz="650">
                        <a:latin typeface="Arial"/>
                        <a:cs typeface="Arial"/>
                      </a:endParaRPr>
                    </a:p>
                    <a:p>
                      <a:pPr marL="52069">
                        <a:lnSpc>
                          <a:spcPct val="100000"/>
                        </a:lnSpc>
                        <a:spcBef>
                          <a:spcPts val="434"/>
                        </a:spcBef>
                      </a:pPr>
                      <a:r>
                        <a:rPr sz="650" dirty="0">
                          <a:latin typeface="Arial"/>
                          <a:cs typeface="Arial"/>
                        </a:rPr>
                        <a:t>$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2540" marB="0"/>
                </a:tc>
                <a:tc gridSpan="2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2540" marB="0"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241935">
                <a:tc>
                  <a:txBody>
                    <a:bodyPr/>
                    <a:lstStyle/>
                    <a:p>
                      <a:pPr marL="24765"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700" spc="10" dirty="0">
                          <a:latin typeface="Arial"/>
                          <a:cs typeface="Arial"/>
                        </a:rPr>
                        <a:t>April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5400"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7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254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2540" marB="0"/>
                </a:tc>
                <a:tc gridSpan="2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2540" marB="0"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35000" y="264794"/>
            <a:ext cx="793750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10" dirty="0">
                <a:latin typeface="Arial"/>
                <a:cs typeface="Arial"/>
              </a:rPr>
              <a:t>5/21/2019 </a:t>
            </a:r>
            <a:r>
              <a:rPr sz="700" spc="75" dirty="0">
                <a:latin typeface="Arial"/>
                <a:cs typeface="Arial"/>
              </a:rPr>
              <a:t>/</a:t>
            </a:r>
            <a:r>
              <a:rPr sz="700" spc="-130" dirty="0">
                <a:latin typeface="Arial"/>
                <a:cs typeface="Arial"/>
              </a:rPr>
              <a:t> </a:t>
            </a:r>
            <a:r>
              <a:rPr sz="700" spc="-25" dirty="0">
                <a:latin typeface="Arial"/>
                <a:cs typeface="Arial"/>
              </a:rPr>
              <a:t>4:21 </a:t>
            </a:r>
            <a:r>
              <a:rPr sz="700" spc="-50" dirty="0">
                <a:latin typeface="Arial"/>
                <a:cs typeface="Arial"/>
              </a:rPr>
              <a:t>PM</a:t>
            </a:r>
            <a:endParaRPr sz="7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219191" y="247574"/>
            <a:ext cx="2359025" cy="2603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028700" marR="5080" indent="-1016635">
              <a:lnSpc>
                <a:spcPct val="110000"/>
              </a:lnSpc>
              <a:spcBef>
                <a:spcPts val="95"/>
              </a:spcBef>
            </a:pPr>
            <a:r>
              <a:rPr sz="700" spc="-20" dirty="0">
                <a:latin typeface="Arial"/>
                <a:cs typeface="Arial"/>
              </a:rPr>
              <a:t>Baltimore </a:t>
            </a:r>
            <a:r>
              <a:rPr sz="700" spc="-25" dirty="0">
                <a:latin typeface="Arial"/>
                <a:cs typeface="Arial"/>
              </a:rPr>
              <a:t>Community </a:t>
            </a:r>
            <a:r>
              <a:rPr sz="700" spc="-10" dirty="0">
                <a:latin typeface="Arial"/>
                <a:cs typeface="Arial"/>
              </a:rPr>
              <a:t>Mediation </a:t>
            </a:r>
            <a:r>
              <a:rPr sz="700" spc="-35" dirty="0">
                <a:latin typeface="Arial"/>
                <a:cs typeface="Arial"/>
              </a:rPr>
              <a:t>Center </a:t>
            </a:r>
            <a:r>
              <a:rPr sz="700" spc="-20" dirty="0">
                <a:latin typeface="Arial"/>
                <a:cs typeface="Arial"/>
              </a:rPr>
              <a:t>- </a:t>
            </a:r>
            <a:r>
              <a:rPr sz="700" spc="-25" dirty="0">
                <a:latin typeface="Arial"/>
                <a:cs typeface="Arial"/>
              </a:rPr>
              <a:t>Neighborhood </a:t>
            </a:r>
            <a:r>
              <a:rPr sz="700" spc="-35" dirty="0">
                <a:latin typeface="Arial"/>
                <a:cs typeface="Arial"/>
              </a:rPr>
              <a:t>Liaison  </a:t>
            </a:r>
            <a:r>
              <a:rPr sz="700" spc="-75" dirty="0">
                <a:latin typeface="Arial"/>
                <a:cs typeface="Arial"/>
              </a:rPr>
              <a:t>INVOICE</a:t>
            </a:r>
            <a:endParaRPr sz="7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900407" y="264794"/>
            <a:ext cx="266065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70" dirty="0">
                <a:latin typeface="Arial"/>
                <a:cs typeface="Arial"/>
              </a:rPr>
              <a:t>Page</a:t>
            </a:r>
            <a:r>
              <a:rPr sz="700" spc="-90" dirty="0">
                <a:latin typeface="Arial"/>
                <a:cs typeface="Arial"/>
              </a:rPr>
              <a:t> </a:t>
            </a:r>
            <a:r>
              <a:rPr sz="700" spc="-35" dirty="0">
                <a:latin typeface="Arial"/>
                <a:cs typeface="Arial"/>
              </a:rPr>
              <a:t>1</a:t>
            </a:r>
            <a:endParaRPr sz="700">
              <a:latin typeface="Arial"/>
              <a:cs typeface="Arial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633983" y="847471"/>
          <a:ext cx="11538585" cy="58610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91845"/>
                <a:gridCol w="706120"/>
                <a:gridCol w="920749"/>
                <a:gridCol w="2809240"/>
                <a:gridCol w="855345"/>
                <a:gridCol w="654050"/>
                <a:gridCol w="783590"/>
                <a:gridCol w="2886709"/>
                <a:gridCol w="542925"/>
                <a:gridCol w="568325"/>
              </a:tblGrid>
              <a:tr h="824865">
                <a:tc gridSpan="10">
                  <a:txBody>
                    <a:bodyPr/>
                    <a:lstStyle/>
                    <a:p>
                      <a:pPr marL="34925">
                        <a:lnSpc>
                          <a:spcPts val="1210"/>
                        </a:lnSpc>
                        <a:tabLst>
                          <a:tab pos="6758305" algn="l"/>
                        </a:tabLst>
                      </a:pPr>
                      <a:r>
                        <a:rPr sz="1150" spc="-25" dirty="0">
                          <a:latin typeface="Arial"/>
                          <a:cs typeface="Arial"/>
                        </a:rPr>
                        <a:t>Baltimore </a:t>
                      </a:r>
                      <a:r>
                        <a:rPr sz="1150" spc="-30" dirty="0">
                          <a:latin typeface="Arial"/>
                          <a:cs typeface="Arial"/>
                        </a:rPr>
                        <a:t>Community</a:t>
                      </a:r>
                      <a:r>
                        <a:rPr sz="115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50" spc="-25" dirty="0">
                          <a:latin typeface="Arial"/>
                          <a:cs typeface="Arial"/>
                        </a:rPr>
                        <a:t>Mediation </a:t>
                      </a:r>
                      <a:r>
                        <a:rPr sz="1150" spc="-50" dirty="0">
                          <a:latin typeface="Arial"/>
                          <a:cs typeface="Arial"/>
                        </a:rPr>
                        <a:t>Center	</a:t>
                      </a:r>
                      <a:r>
                        <a:rPr sz="1050" b="1" spc="-44" baseline="31746" dirty="0">
                          <a:latin typeface="Trebuchet MS"/>
                          <a:cs typeface="Trebuchet MS"/>
                        </a:rPr>
                        <a:t>INSTRUCTIONS</a:t>
                      </a:r>
                      <a:endParaRPr sz="1050" baseline="31746">
                        <a:latin typeface="Trebuchet MS"/>
                        <a:cs typeface="Trebuchet MS"/>
                      </a:endParaRPr>
                    </a:p>
                    <a:p>
                      <a:pPr marL="31750">
                        <a:lnSpc>
                          <a:spcPts val="1075"/>
                        </a:lnSpc>
                        <a:tabLst>
                          <a:tab pos="6758305" algn="l"/>
                        </a:tabLst>
                      </a:pPr>
                      <a:r>
                        <a:rPr sz="1500" spc="-120" baseline="-13888" dirty="0">
                          <a:latin typeface="Arial"/>
                          <a:cs typeface="Arial"/>
                        </a:rPr>
                        <a:t>3333</a:t>
                      </a:r>
                      <a:r>
                        <a:rPr sz="1500" spc="-30" baseline="-13888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500" spc="-37" baseline="-13888" dirty="0">
                          <a:latin typeface="Arial"/>
                          <a:cs typeface="Arial"/>
                        </a:rPr>
                        <a:t>Greenmount</a:t>
                      </a:r>
                      <a:r>
                        <a:rPr sz="1500" spc="-30" baseline="-13888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500" spc="-44" baseline="-13888" dirty="0">
                          <a:latin typeface="Arial"/>
                          <a:cs typeface="Arial"/>
                        </a:rPr>
                        <a:t>Avenue	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1.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Complete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blue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box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left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first.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This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will </a:t>
                      </a:r>
                      <a:r>
                        <a:rPr sz="700" spc="-50" dirty="0">
                          <a:latin typeface="Arial"/>
                          <a:cs typeface="Arial"/>
                        </a:rPr>
                        <a:t>cause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month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and name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information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700" spc="-1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populate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spreadsheet.</a:t>
                      </a:r>
                      <a:endParaRPr sz="700">
                        <a:latin typeface="Arial"/>
                        <a:cs typeface="Arial"/>
                      </a:endParaRPr>
                    </a:p>
                    <a:p>
                      <a:pPr marL="6847205" indent="-88265">
                        <a:lnSpc>
                          <a:spcPts val="670"/>
                        </a:lnSpc>
                        <a:spcBef>
                          <a:spcPts val="300"/>
                        </a:spcBef>
                        <a:buAutoNum type="arabicPeriod" startAt="2"/>
                        <a:tabLst>
                          <a:tab pos="6847840" algn="l"/>
                        </a:tabLst>
                      </a:pPr>
                      <a:r>
                        <a:rPr sz="700" spc="-30" dirty="0">
                          <a:latin typeface="Arial"/>
                          <a:cs typeface="Arial"/>
                        </a:rPr>
                        <a:t>Enter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 descriptions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hours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"Time"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portion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of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matrix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consistent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with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"Sample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Description" below.</a:t>
                      </a:r>
                      <a:endParaRPr sz="700">
                        <a:latin typeface="Arial"/>
                        <a:cs typeface="Arial"/>
                      </a:endParaRPr>
                    </a:p>
                    <a:p>
                      <a:pPr marL="34925">
                        <a:lnSpc>
                          <a:spcPts val="1210"/>
                        </a:lnSpc>
                      </a:pPr>
                      <a:r>
                        <a:rPr sz="1150" spc="-30" dirty="0">
                          <a:latin typeface="Arial"/>
                          <a:cs typeface="Arial"/>
                        </a:rPr>
                        <a:t>Baltimore, </a:t>
                      </a:r>
                      <a:r>
                        <a:rPr sz="1150" spc="-60" dirty="0">
                          <a:latin typeface="Arial"/>
                          <a:cs typeface="Arial"/>
                        </a:rPr>
                        <a:t>MD</a:t>
                      </a:r>
                      <a:r>
                        <a:rPr sz="115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50" spc="-185" dirty="0">
                          <a:latin typeface="Arial"/>
                          <a:cs typeface="Arial"/>
                        </a:rPr>
                        <a:t>21218</a:t>
                      </a:r>
                      <a:endParaRPr sz="1150">
                        <a:latin typeface="Arial"/>
                        <a:cs typeface="Arial"/>
                      </a:endParaRPr>
                    </a:p>
                    <a:p>
                      <a:pPr marL="6847205" indent="-88265">
                        <a:lnSpc>
                          <a:spcPct val="100000"/>
                        </a:lnSpc>
                        <a:spcBef>
                          <a:spcPts val="50"/>
                        </a:spcBef>
                        <a:buAutoNum type="arabicPeriod" startAt="3"/>
                        <a:tabLst>
                          <a:tab pos="6847840" algn="l"/>
                        </a:tabLst>
                      </a:pPr>
                      <a:r>
                        <a:rPr sz="700" spc="-55" dirty="0">
                          <a:latin typeface="Arial"/>
                          <a:cs typeface="Arial"/>
                        </a:rPr>
                        <a:t>You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may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not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bill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more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than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eight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(8)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hours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5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day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or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more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than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fifteen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(15)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hours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5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month.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All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time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above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8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hours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5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day</a:t>
                      </a:r>
                      <a:endParaRPr sz="700">
                        <a:latin typeface="Arial"/>
                        <a:cs typeface="Arial"/>
                      </a:endParaRPr>
                    </a:p>
                    <a:p>
                      <a:pPr marL="6758940">
                        <a:lnSpc>
                          <a:spcPts val="835"/>
                        </a:lnSpc>
                        <a:spcBef>
                          <a:spcPts val="204"/>
                        </a:spcBef>
                      </a:pPr>
                      <a:r>
                        <a:rPr sz="700" spc="-15" dirty="0">
                          <a:latin typeface="Arial"/>
                          <a:cs typeface="Arial"/>
                        </a:rPr>
                        <a:t>travel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stipend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will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be</a:t>
                      </a:r>
                      <a:r>
                        <a:rPr sz="700" spc="-1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paid.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solidFill>
                      <a:srgbClr val="CCBFD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3398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326390">
                        <a:lnSpc>
                          <a:spcPts val="955"/>
                        </a:lnSpc>
                      </a:pPr>
                      <a:r>
                        <a:rPr sz="900" spc="-60" dirty="0">
                          <a:latin typeface="Arial"/>
                          <a:cs typeface="Arial"/>
                        </a:rPr>
                        <a:t>INVOICE </a:t>
                      </a:r>
                      <a:r>
                        <a:rPr sz="900" spc="-85" dirty="0">
                          <a:latin typeface="Arial"/>
                          <a:cs typeface="Arial"/>
                        </a:rPr>
                        <a:t>FOR 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MONTH</a:t>
                      </a:r>
                      <a:r>
                        <a:rPr sz="900" spc="-1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70" dirty="0">
                          <a:latin typeface="Arial"/>
                          <a:cs typeface="Arial"/>
                        </a:rPr>
                        <a:t>OF: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905"/>
                        </a:lnSpc>
                      </a:pPr>
                      <a:r>
                        <a:rPr sz="900" b="1" i="1" u="sng" spc="-5" dirty="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cs typeface="Arial"/>
                        </a:rPr>
                        <a:t>APRIL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38100" marR="24130" indent="-3175" algn="ctr">
                        <a:lnSpc>
                          <a:spcPct val="114999"/>
                        </a:lnSpc>
                        <a:spcBef>
                          <a:spcPts val="434"/>
                        </a:spcBef>
                      </a:pPr>
                      <a:r>
                        <a:rPr sz="600" spc="-15" dirty="0">
                          <a:latin typeface="Arial"/>
                          <a:cs typeface="Arial"/>
                        </a:rPr>
                        <a:t>Complete </a:t>
                      </a:r>
                      <a:r>
                        <a:rPr sz="600" spc="-10" dirty="0">
                          <a:latin typeface="Arial"/>
                          <a:cs typeface="Arial"/>
                        </a:rPr>
                        <a:t>these 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four </a:t>
                      </a:r>
                      <a:r>
                        <a:rPr sz="600" spc="-20" dirty="0">
                          <a:latin typeface="Arial"/>
                          <a:cs typeface="Arial"/>
                        </a:rPr>
                        <a:t>cells</a:t>
                      </a:r>
                      <a:r>
                        <a:rPr sz="600" spc="-1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dirty="0">
                          <a:latin typeface="Arial"/>
                          <a:cs typeface="Arial"/>
                        </a:rPr>
                        <a:t>before  starting  </a:t>
                      </a:r>
                      <a:r>
                        <a:rPr sz="600" spc="-15" dirty="0">
                          <a:latin typeface="Arial"/>
                          <a:cs typeface="Arial"/>
                        </a:rPr>
                        <a:t>spreadsheet.</a:t>
                      </a:r>
                      <a:endParaRPr sz="600">
                        <a:latin typeface="Arial"/>
                        <a:cs typeface="Arial"/>
                      </a:endParaRPr>
                    </a:p>
                    <a:p>
                      <a:pPr marL="43815" marR="31750" algn="ctr">
                        <a:lnSpc>
                          <a:spcPct val="114999"/>
                        </a:lnSpc>
                      </a:pPr>
                      <a:r>
                        <a:rPr sz="600" spc="-35" dirty="0">
                          <a:latin typeface="Arial"/>
                          <a:cs typeface="Arial"/>
                        </a:rPr>
                        <a:t>Rates </a:t>
                      </a:r>
                      <a:r>
                        <a:rPr sz="600" spc="-15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6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other  info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will </a:t>
                      </a:r>
                      <a:r>
                        <a:rPr sz="600" spc="-15" dirty="0">
                          <a:latin typeface="Arial"/>
                          <a:cs typeface="Arial"/>
                        </a:rPr>
                        <a:t>self-  </a:t>
                      </a:r>
                      <a:r>
                        <a:rPr sz="600" spc="-5" dirty="0">
                          <a:latin typeface="Arial"/>
                          <a:cs typeface="Arial"/>
                        </a:rPr>
                        <a:t>populate.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55244" marB="0" vert="vert27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675640">
                        <a:lnSpc>
                          <a:spcPct val="100000"/>
                        </a:lnSpc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5.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5" dirty="0">
                          <a:latin typeface="Arial"/>
                          <a:cs typeface="Arial"/>
                        </a:rPr>
                        <a:t>Please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make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sure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all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0" dirty="0">
                          <a:latin typeface="Arial"/>
                          <a:cs typeface="Arial"/>
                        </a:rPr>
                        <a:t>expenses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meet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Guidelines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listed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Billing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Guidelines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tab.Do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not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forget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initial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box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attesting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solidFill>
                      <a:srgbClr val="CCBFD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397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394970">
                        <a:lnSpc>
                          <a:spcPts val="955"/>
                        </a:lnSpc>
                      </a:pPr>
                      <a:r>
                        <a:rPr sz="900" spc="-60" dirty="0">
                          <a:latin typeface="Arial"/>
                          <a:cs typeface="Arial"/>
                        </a:rPr>
                        <a:t>INVOICE </a:t>
                      </a:r>
                      <a:r>
                        <a:rPr sz="900" spc="-80" dirty="0">
                          <a:latin typeface="Arial"/>
                          <a:cs typeface="Arial"/>
                        </a:rPr>
                        <a:t>SUBMITTED</a:t>
                      </a:r>
                      <a:r>
                        <a:rPr sz="9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65" dirty="0">
                          <a:latin typeface="Arial"/>
                          <a:cs typeface="Arial"/>
                        </a:rPr>
                        <a:t>BY: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ts val="950"/>
                        </a:lnSpc>
                      </a:pPr>
                      <a:r>
                        <a:rPr sz="1000" spc="-20" dirty="0">
                          <a:latin typeface="Arial"/>
                          <a:cs typeface="Arial"/>
                        </a:rPr>
                        <a:t>Watts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55244" marB="0" vert="vert27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675640">
                        <a:lnSpc>
                          <a:spcPct val="100000"/>
                        </a:lnSpc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6.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0" dirty="0">
                          <a:latin typeface="Arial"/>
                          <a:cs typeface="Arial"/>
                        </a:rPr>
                        <a:t>Do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not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hesitate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call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Shantay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5" dirty="0">
                          <a:latin typeface="Arial"/>
                          <a:cs typeface="Arial"/>
                        </a:rPr>
                        <a:t>Guy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at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410-900-9867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or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Darnyle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Wharton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at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410-746-0167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with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any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questions.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solidFill>
                      <a:srgbClr val="CCBFD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625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710565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900" spc="-70" dirty="0">
                          <a:latin typeface="Arial"/>
                          <a:cs typeface="Arial"/>
                        </a:rPr>
                        <a:t>DATE</a:t>
                      </a:r>
                      <a:r>
                        <a:rPr sz="900" spc="-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80" dirty="0">
                          <a:latin typeface="Arial"/>
                          <a:cs typeface="Arial"/>
                        </a:rPr>
                        <a:t>SUBMITTED: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63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ts val="1130"/>
                        </a:lnSpc>
                      </a:pPr>
                      <a:r>
                        <a:rPr sz="1000" spc="-5" dirty="0">
                          <a:latin typeface="Arial"/>
                          <a:cs typeface="Arial"/>
                        </a:rPr>
                        <a:t>5/2/2019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55244" marB="0" vert="vert27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 grid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solidFill>
                      <a:srgbClr val="CCBFD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6827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>
                  <a:txBody>
                    <a:bodyPr/>
                    <a:lstStyle/>
                    <a:p>
                      <a:pPr marL="567055">
                        <a:lnSpc>
                          <a:spcPts val="1140"/>
                        </a:lnSpc>
                      </a:pPr>
                      <a:r>
                        <a:rPr sz="1000" spc="-75" dirty="0">
                          <a:latin typeface="Arial"/>
                          <a:cs typeface="Arial"/>
                        </a:rPr>
                        <a:t>YEAR: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ts val="1055"/>
                        </a:lnSpc>
                      </a:pPr>
                      <a:r>
                        <a:rPr sz="1000" spc="-45" dirty="0">
                          <a:latin typeface="Arial"/>
                          <a:cs typeface="Arial"/>
                        </a:rPr>
                        <a:t>2019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55244" marB="0" vert="vert27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 grid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CBFD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431165">
                <a:tc gridSpan="10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 marL="1520825">
                        <a:lnSpc>
                          <a:spcPct val="100000"/>
                        </a:lnSpc>
                        <a:spcBef>
                          <a:spcPts val="605"/>
                        </a:spcBef>
                      </a:pPr>
                      <a:r>
                        <a:rPr sz="750" b="1" i="1" spc="-35" dirty="0">
                          <a:latin typeface="Trebuchet MS"/>
                          <a:cs typeface="Trebuchet MS"/>
                        </a:rPr>
                        <a:t>Sample</a:t>
                      </a:r>
                      <a:r>
                        <a:rPr sz="750" b="1" i="1" spc="-7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b="1" i="1" spc="-45" dirty="0">
                          <a:latin typeface="Trebuchet MS"/>
                          <a:cs typeface="Trebuchet MS"/>
                        </a:rPr>
                        <a:t>Description:</a:t>
                      </a:r>
                      <a:endParaRPr sz="750">
                        <a:latin typeface="Trebuchet MS"/>
                        <a:cs typeface="Trebuchet MS"/>
                      </a:endParaRPr>
                    </a:p>
                    <a:p>
                      <a:pPr marL="1520825">
                        <a:lnSpc>
                          <a:spcPts val="890"/>
                        </a:lnSpc>
                        <a:spcBef>
                          <a:spcPts val="95"/>
                        </a:spcBef>
                      </a:pPr>
                      <a:r>
                        <a:rPr sz="750" i="1" spc="-40" dirty="0">
                          <a:latin typeface="Trebuchet MS"/>
                          <a:cs typeface="Trebuchet MS"/>
                        </a:rPr>
                        <a:t>Attend </a:t>
                      </a:r>
                      <a:r>
                        <a:rPr sz="750" i="1" spc="-20" dirty="0">
                          <a:latin typeface="Trebuchet MS"/>
                          <a:cs typeface="Trebuchet MS"/>
                        </a:rPr>
                        <a:t>Howard </a:t>
                      </a:r>
                      <a:r>
                        <a:rPr sz="750" i="1" spc="-25" dirty="0">
                          <a:latin typeface="Trebuchet MS"/>
                          <a:cs typeface="Trebuchet MS"/>
                        </a:rPr>
                        <a:t>Park </a:t>
                      </a:r>
                      <a:r>
                        <a:rPr sz="750" i="1" spc="-45" dirty="0">
                          <a:latin typeface="Trebuchet MS"/>
                          <a:cs typeface="Trebuchet MS"/>
                        </a:rPr>
                        <a:t>Civic </a:t>
                      </a:r>
                      <a:r>
                        <a:rPr sz="750" i="1" spc="-25" dirty="0">
                          <a:latin typeface="Trebuchet MS"/>
                          <a:cs typeface="Trebuchet MS"/>
                        </a:rPr>
                        <a:t>Association</a:t>
                      </a:r>
                      <a:r>
                        <a:rPr sz="750" i="1" spc="-17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30" dirty="0">
                          <a:latin typeface="Trebuchet MS"/>
                          <a:cs typeface="Trebuchet MS"/>
                        </a:rPr>
                        <a:t>meeting</a:t>
                      </a:r>
                      <a:endParaRPr sz="75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10185">
                <a:tc gridSpan="10">
                  <a:txBody>
                    <a:bodyPr/>
                    <a:lstStyle/>
                    <a:p>
                      <a:pPr marL="33020">
                        <a:lnSpc>
                          <a:spcPts val="1475"/>
                        </a:lnSpc>
                      </a:pPr>
                      <a:r>
                        <a:rPr sz="1250" spc="-85" dirty="0">
                          <a:solidFill>
                            <a:srgbClr val="006000"/>
                          </a:solidFill>
                          <a:latin typeface="Arial"/>
                          <a:cs typeface="Arial"/>
                        </a:rPr>
                        <a:t>TIME</a:t>
                      </a:r>
                      <a:endParaRPr sz="12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CBFD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51460">
                <a:tc>
                  <a:txBody>
                    <a:bodyPr/>
                    <a:lstStyle/>
                    <a:p>
                      <a:pPr marL="16510" algn="ctr">
                        <a:lnSpc>
                          <a:spcPct val="100000"/>
                        </a:lnSpc>
                        <a:spcBef>
                          <a:spcPts val="395"/>
                        </a:spcBef>
                      </a:pPr>
                      <a:r>
                        <a:rPr sz="900" b="1" spc="-15" dirty="0">
                          <a:latin typeface="Trebuchet MS"/>
                          <a:cs typeface="Trebuchet MS"/>
                        </a:rPr>
                        <a:t>Month</a:t>
                      </a:r>
                      <a:r>
                        <a:rPr sz="900" b="1" spc="-9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00" b="1" spc="-40" dirty="0">
                          <a:latin typeface="Trebuchet MS"/>
                          <a:cs typeface="Trebuchet MS"/>
                        </a:rPr>
                        <a:t>of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T="5016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47015" algn="r">
                        <a:lnSpc>
                          <a:spcPct val="100000"/>
                        </a:lnSpc>
                        <a:spcBef>
                          <a:spcPts val="395"/>
                        </a:spcBef>
                      </a:pPr>
                      <a:r>
                        <a:rPr sz="900" b="1" spc="-5" dirty="0">
                          <a:latin typeface="Trebuchet MS"/>
                          <a:cs typeface="Trebuchet MS"/>
                        </a:rPr>
                        <a:t>D</a:t>
                      </a:r>
                      <a:r>
                        <a:rPr sz="900" b="1" dirty="0">
                          <a:latin typeface="Trebuchet MS"/>
                          <a:cs typeface="Trebuchet MS"/>
                        </a:rPr>
                        <a:t>ay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T="5016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4604"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900" b="1" spc="-50" dirty="0">
                          <a:latin typeface="Trebuchet MS"/>
                          <a:cs typeface="Trebuchet MS"/>
                        </a:rPr>
                        <a:t>Description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T="469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93370">
                        <a:lnSpc>
                          <a:spcPct val="100000"/>
                        </a:lnSpc>
                        <a:spcBef>
                          <a:spcPts val="395"/>
                        </a:spcBef>
                      </a:pPr>
                      <a:r>
                        <a:rPr sz="900" b="1" spc="-50" dirty="0">
                          <a:latin typeface="Trebuchet MS"/>
                          <a:cs typeface="Trebuchet MS"/>
                        </a:rPr>
                        <a:t>Hours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T="5016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6830" algn="ctr">
                        <a:lnSpc>
                          <a:spcPct val="100000"/>
                        </a:lnSpc>
                        <a:spcBef>
                          <a:spcPts val="395"/>
                        </a:spcBef>
                      </a:pPr>
                      <a:r>
                        <a:rPr sz="900" b="1" spc="-50" dirty="0">
                          <a:latin typeface="Trebuchet MS"/>
                          <a:cs typeface="Trebuchet MS"/>
                        </a:rPr>
                        <a:t>Rate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T="5016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sz="700" b="1" spc="-45" dirty="0">
                          <a:latin typeface="Trebuchet MS"/>
                          <a:cs typeface="Trebuchet MS"/>
                        </a:rPr>
                        <a:t>Total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679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49325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sz="700" b="1" spc="-35" dirty="0">
                          <a:latin typeface="Trebuchet MS"/>
                          <a:cs typeface="Trebuchet MS"/>
                        </a:rPr>
                        <a:t>Comments (Unbilled</a:t>
                      </a:r>
                      <a:r>
                        <a:rPr sz="700" b="1" spc="-7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50" dirty="0">
                          <a:latin typeface="Trebuchet MS"/>
                          <a:cs typeface="Trebuchet MS"/>
                        </a:rPr>
                        <a:t>Time)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6350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5735" marR="101600" indent="-47625">
                        <a:lnSpc>
                          <a:spcPts val="919"/>
                        </a:lnSpc>
                        <a:spcBef>
                          <a:spcPts val="30"/>
                        </a:spcBef>
                      </a:pPr>
                      <a:r>
                        <a:rPr sz="700" b="1" spc="5" dirty="0">
                          <a:latin typeface="Trebuchet MS"/>
                          <a:cs typeface="Trebuchet MS"/>
                        </a:rPr>
                        <a:t>U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nb</a:t>
                      </a:r>
                      <a:r>
                        <a:rPr sz="700" b="1" spc="-10" dirty="0">
                          <a:latin typeface="Trebuchet MS"/>
                          <a:cs typeface="Trebuchet MS"/>
                        </a:rPr>
                        <a:t>ill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ed  </a:t>
                      </a:r>
                      <a:r>
                        <a:rPr sz="700" b="1" spc="-35" dirty="0">
                          <a:latin typeface="Trebuchet MS"/>
                          <a:cs typeface="Trebuchet MS"/>
                        </a:rPr>
                        <a:t>Hours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381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34950"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700" spc="-85" dirty="0">
                          <a:latin typeface="Arial"/>
                          <a:cs typeface="Arial"/>
                        </a:rPr>
                        <a:t>APRIL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35" marB="0">
                    <a:lnL w="19050">
                      <a:solidFill>
                        <a:srgbClr val="000000"/>
                      </a:solidFill>
                      <a:prstDash val="solid"/>
                    </a:lnL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R="312420" algn="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35" marB="0"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gridSpan="4"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spcBef>
                          <a:spcPts val="5"/>
                        </a:spcBef>
                        <a:tabLst>
                          <a:tab pos="626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35" marB="0"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34315"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</a:pPr>
                      <a:r>
                        <a:rPr sz="700" spc="-85" dirty="0">
                          <a:latin typeface="Arial"/>
                          <a:cs typeface="Arial"/>
                        </a:rPr>
                        <a:t>APRIL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31242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2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 marL="22860">
                        <a:lnSpc>
                          <a:spcPct val="100000"/>
                        </a:lnSpc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Attended </a:t>
                      </a:r>
                      <a:r>
                        <a:rPr sz="700" spc="-55" dirty="0">
                          <a:latin typeface="Arial"/>
                          <a:cs typeface="Arial"/>
                        </a:rPr>
                        <a:t>UNION </a:t>
                      </a:r>
                      <a:r>
                        <a:rPr sz="700" spc="-85" dirty="0">
                          <a:latin typeface="Arial"/>
                          <a:cs typeface="Arial"/>
                        </a:rPr>
                        <a:t>BAPTIST </a:t>
                      </a:r>
                      <a:r>
                        <a:rPr sz="700" spc="-100" dirty="0">
                          <a:latin typeface="Arial"/>
                          <a:cs typeface="Arial"/>
                        </a:rPr>
                        <a:t>CHURCH </a:t>
                      </a:r>
                      <a:r>
                        <a:rPr sz="700" spc="-60" dirty="0">
                          <a:latin typeface="Arial"/>
                          <a:cs typeface="Arial"/>
                        </a:rPr>
                        <a:t>COMMUNITY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70" dirty="0">
                          <a:latin typeface="Arial"/>
                          <a:cs typeface="Arial"/>
                        </a:rPr>
                        <a:t>FORUM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54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tabLst>
                          <a:tab pos="372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tabLst>
                          <a:tab pos="5391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34315"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</a:pPr>
                      <a:r>
                        <a:rPr sz="700" spc="-85" dirty="0">
                          <a:latin typeface="Arial"/>
                          <a:cs typeface="Arial"/>
                        </a:rPr>
                        <a:t>APRIL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31242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3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 marL="22860">
                        <a:lnSpc>
                          <a:spcPct val="100000"/>
                        </a:lnSpc>
                      </a:pPr>
                      <a:r>
                        <a:rPr sz="700" spc="-50" dirty="0">
                          <a:latin typeface="Arial"/>
                          <a:cs typeface="Arial"/>
                        </a:rPr>
                        <a:t>Had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meeting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with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Nancy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by </a:t>
                      </a:r>
                      <a:r>
                        <a:rPr sz="700" spc="-100" dirty="0">
                          <a:latin typeface="Arial"/>
                          <a:cs typeface="Arial"/>
                        </a:rPr>
                        <a:t>SNAC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about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possible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meeting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location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for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weekly</a:t>
                      </a:r>
                      <a:r>
                        <a:rPr sz="700" spc="-1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engagement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54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2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tabLst>
                          <a:tab pos="372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tabLst>
                          <a:tab pos="5391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40.00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34315"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</a:pPr>
                      <a:r>
                        <a:rPr sz="700" spc="-85" dirty="0">
                          <a:latin typeface="Arial"/>
                          <a:cs typeface="Arial"/>
                        </a:rPr>
                        <a:t>APRIL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31242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4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tabLst>
                          <a:tab pos="372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tabLst>
                          <a:tab pos="626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34315"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</a:pPr>
                      <a:r>
                        <a:rPr sz="700" spc="-85" dirty="0">
                          <a:latin typeface="Arial"/>
                          <a:cs typeface="Arial"/>
                        </a:rPr>
                        <a:t>APRIL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31242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5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tabLst>
                          <a:tab pos="372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tabLst>
                          <a:tab pos="626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34315"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</a:pPr>
                      <a:r>
                        <a:rPr sz="700" spc="-85" dirty="0">
                          <a:latin typeface="Arial"/>
                          <a:cs typeface="Arial"/>
                        </a:rPr>
                        <a:t>APRIL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31242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6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tabLst>
                          <a:tab pos="372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tabLst>
                          <a:tab pos="626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34315"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</a:pPr>
                      <a:r>
                        <a:rPr sz="700" spc="-85" dirty="0">
                          <a:latin typeface="Arial"/>
                          <a:cs typeface="Arial"/>
                        </a:rPr>
                        <a:t>APRIL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31242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7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tabLst>
                          <a:tab pos="372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tabLst>
                          <a:tab pos="626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25095"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</a:pPr>
                      <a:r>
                        <a:rPr sz="700" spc="-85" dirty="0">
                          <a:latin typeface="Arial"/>
                          <a:cs typeface="Arial"/>
                        </a:rPr>
                        <a:t>APRIL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31242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8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 marL="22860">
                        <a:lnSpc>
                          <a:spcPct val="100000"/>
                        </a:lnSpc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Attended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Upton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Community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Planning Council and </a:t>
                      </a:r>
                      <a:r>
                        <a:rPr sz="700" spc="-50" dirty="0">
                          <a:latin typeface="Arial"/>
                          <a:cs typeface="Arial"/>
                        </a:rPr>
                        <a:t>Discussed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meeting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with</a:t>
                      </a:r>
                      <a:r>
                        <a:rPr sz="700" spc="-1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their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Development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54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2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tabLst>
                          <a:tab pos="372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tabLst>
                          <a:tab pos="5391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40.00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092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 marL="22860">
                        <a:lnSpc>
                          <a:spcPts val="760"/>
                        </a:lnSpc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Committee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that</a:t>
                      </a:r>
                      <a:r>
                        <a:rPr sz="700" spc="-1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includes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Avenue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Merchants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potential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investors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34315"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</a:pPr>
                      <a:r>
                        <a:rPr sz="700" spc="-85" dirty="0">
                          <a:latin typeface="Arial"/>
                          <a:cs typeface="Arial"/>
                        </a:rPr>
                        <a:t>APRIL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31242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9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tabLst>
                          <a:tab pos="372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tabLst>
                          <a:tab pos="626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34315"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</a:pPr>
                      <a:r>
                        <a:rPr sz="700" spc="-85" dirty="0">
                          <a:latin typeface="Arial"/>
                          <a:cs typeface="Arial"/>
                        </a:rPr>
                        <a:t>APRIL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28956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tabLst>
                          <a:tab pos="372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tabLst>
                          <a:tab pos="626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34315"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</a:pPr>
                      <a:r>
                        <a:rPr sz="700" spc="-85" dirty="0">
                          <a:latin typeface="Arial"/>
                          <a:cs typeface="Arial"/>
                        </a:rPr>
                        <a:t>APRIL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28956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 marL="22860">
                        <a:lnSpc>
                          <a:spcPct val="100000"/>
                        </a:lnSpc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Attended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Health Dept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Senior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Aging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Center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Mgr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700" spc="-50" dirty="0">
                          <a:latin typeface="Arial"/>
                          <a:cs typeface="Arial"/>
                        </a:rPr>
                        <a:t>Discussed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strategy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meet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with</a:t>
                      </a:r>
                      <a:r>
                        <a:rPr sz="700" spc="-1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Senior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Centers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54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tabLst>
                          <a:tab pos="372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tabLst>
                          <a:tab pos="5391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34315"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</a:pPr>
                      <a:r>
                        <a:rPr sz="700" spc="-85" dirty="0">
                          <a:latin typeface="Arial"/>
                          <a:cs typeface="Arial"/>
                        </a:rPr>
                        <a:t>APRIL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28956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12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tabLst>
                          <a:tab pos="372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tabLst>
                          <a:tab pos="626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34315"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</a:pPr>
                      <a:r>
                        <a:rPr sz="700" spc="-85" dirty="0">
                          <a:latin typeface="Arial"/>
                          <a:cs typeface="Arial"/>
                        </a:rPr>
                        <a:t>APRIL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28956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13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tabLst>
                          <a:tab pos="372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tabLst>
                          <a:tab pos="626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34315"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</a:pPr>
                      <a:r>
                        <a:rPr sz="700" spc="-85" dirty="0">
                          <a:latin typeface="Arial"/>
                          <a:cs typeface="Arial"/>
                        </a:rPr>
                        <a:t>APRIL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28956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14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tabLst>
                          <a:tab pos="372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tabLst>
                          <a:tab pos="626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34315"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</a:pPr>
                      <a:r>
                        <a:rPr sz="700" spc="-85" dirty="0">
                          <a:latin typeface="Arial"/>
                          <a:cs typeface="Arial"/>
                        </a:rPr>
                        <a:t>APRIL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28956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15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 marL="22860">
                        <a:lnSpc>
                          <a:spcPct val="100000"/>
                        </a:lnSpc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Attended </a:t>
                      </a:r>
                      <a:r>
                        <a:rPr sz="700" spc="-105" dirty="0">
                          <a:latin typeface="Arial"/>
                          <a:cs typeface="Arial"/>
                        </a:rPr>
                        <a:t>CD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Monitoring </a:t>
                      </a:r>
                      <a:r>
                        <a:rPr sz="700" spc="-50" dirty="0">
                          <a:latin typeface="Arial"/>
                          <a:cs typeface="Arial"/>
                        </a:rPr>
                        <a:t>Team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monthly </a:t>
                      </a:r>
                      <a:r>
                        <a:rPr sz="700" spc="-75" dirty="0">
                          <a:latin typeface="Arial"/>
                          <a:cs typeface="Arial"/>
                        </a:rPr>
                        <a:t>NL</a:t>
                      </a:r>
                      <a:r>
                        <a:rPr sz="700" spc="-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meeting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54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tabLst>
                          <a:tab pos="372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tabLst>
                          <a:tab pos="5391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</a:tbl>
          </a:graphicData>
        </a:graphic>
      </p:graphicFrame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35000" y="264794"/>
            <a:ext cx="793750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10" dirty="0">
                <a:latin typeface="Arial"/>
                <a:cs typeface="Arial"/>
              </a:rPr>
              <a:t>5/21/2019 </a:t>
            </a:r>
            <a:r>
              <a:rPr sz="700" spc="75" dirty="0">
                <a:latin typeface="Arial"/>
                <a:cs typeface="Arial"/>
              </a:rPr>
              <a:t>/</a:t>
            </a:r>
            <a:r>
              <a:rPr sz="700" spc="-130" dirty="0">
                <a:latin typeface="Arial"/>
                <a:cs typeface="Arial"/>
              </a:rPr>
              <a:t> </a:t>
            </a:r>
            <a:r>
              <a:rPr sz="700" spc="-25" dirty="0">
                <a:latin typeface="Arial"/>
                <a:cs typeface="Arial"/>
              </a:rPr>
              <a:t>4:21 </a:t>
            </a:r>
            <a:r>
              <a:rPr sz="700" spc="-50" dirty="0">
                <a:latin typeface="Arial"/>
                <a:cs typeface="Arial"/>
              </a:rPr>
              <a:t>PM</a:t>
            </a:r>
            <a:endParaRPr sz="7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219191" y="247574"/>
            <a:ext cx="2359025" cy="2603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028700" marR="5080" indent="-1016635">
              <a:lnSpc>
                <a:spcPct val="110000"/>
              </a:lnSpc>
              <a:spcBef>
                <a:spcPts val="95"/>
              </a:spcBef>
            </a:pPr>
            <a:r>
              <a:rPr sz="700" spc="-20" dirty="0">
                <a:latin typeface="Arial"/>
                <a:cs typeface="Arial"/>
              </a:rPr>
              <a:t>Baltimore </a:t>
            </a:r>
            <a:r>
              <a:rPr sz="700" spc="-25" dirty="0">
                <a:latin typeface="Arial"/>
                <a:cs typeface="Arial"/>
              </a:rPr>
              <a:t>Community </a:t>
            </a:r>
            <a:r>
              <a:rPr sz="700" spc="-10" dirty="0">
                <a:latin typeface="Arial"/>
                <a:cs typeface="Arial"/>
              </a:rPr>
              <a:t>Mediation </a:t>
            </a:r>
            <a:r>
              <a:rPr sz="700" spc="-35" dirty="0">
                <a:latin typeface="Arial"/>
                <a:cs typeface="Arial"/>
              </a:rPr>
              <a:t>Center </a:t>
            </a:r>
            <a:r>
              <a:rPr sz="700" spc="-20" dirty="0">
                <a:latin typeface="Arial"/>
                <a:cs typeface="Arial"/>
              </a:rPr>
              <a:t>- </a:t>
            </a:r>
            <a:r>
              <a:rPr sz="700" spc="-25" dirty="0">
                <a:latin typeface="Arial"/>
                <a:cs typeface="Arial"/>
              </a:rPr>
              <a:t>Neighborhood </a:t>
            </a:r>
            <a:r>
              <a:rPr sz="700" spc="-35" dirty="0">
                <a:latin typeface="Arial"/>
                <a:cs typeface="Arial"/>
              </a:rPr>
              <a:t>Liaison  </a:t>
            </a:r>
            <a:r>
              <a:rPr sz="700" spc="-75" dirty="0">
                <a:latin typeface="Arial"/>
                <a:cs typeface="Arial"/>
              </a:rPr>
              <a:t>INVOICE</a:t>
            </a:r>
            <a:endParaRPr sz="7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900407" y="264794"/>
            <a:ext cx="266065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70" dirty="0">
                <a:latin typeface="Arial"/>
                <a:cs typeface="Arial"/>
              </a:rPr>
              <a:t>Page</a:t>
            </a:r>
            <a:r>
              <a:rPr sz="700" spc="-90" dirty="0">
                <a:latin typeface="Arial"/>
                <a:cs typeface="Arial"/>
              </a:rPr>
              <a:t> </a:t>
            </a:r>
            <a:r>
              <a:rPr sz="700" spc="-35" dirty="0">
                <a:latin typeface="Arial"/>
                <a:cs typeface="Arial"/>
              </a:rPr>
              <a:t>2</a:t>
            </a:r>
            <a:endParaRPr sz="700">
              <a:latin typeface="Arial"/>
              <a:cs typeface="Arial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633983" y="848296"/>
          <a:ext cx="11538585" cy="49936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02005"/>
                <a:gridCol w="695325"/>
                <a:gridCol w="3729354"/>
                <a:gridCol w="854075"/>
                <a:gridCol w="654050"/>
                <a:gridCol w="782320"/>
                <a:gridCol w="3997325"/>
              </a:tblGrid>
              <a:tr h="125095"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</a:pPr>
                      <a:r>
                        <a:rPr sz="700" spc="-85" dirty="0">
                          <a:latin typeface="Arial"/>
                          <a:cs typeface="Arial"/>
                        </a:rPr>
                        <a:t>APRIL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16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3495">
                        <a:lnSpc>
                          <a:spcPct val="100000"/>
                        </a:lnSpc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Attended Adullum </a:t>
                      </a:r>
                      <a:r>
                        <a:rPr sz="700" spc="-55" dirty="0">
                          <a:latin typeface="Arial"/>
                          <a:cs typeface="Arial"/>
                        </a:rPr>
                        <a:t>Comm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Healthcare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Center///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Also </a:t>
                      </a:r>
                      <a:r>
                        <a:rPr sz="700" spc="-50" dirty="0">
                          <a:latin typeface="Arial"/>
                          <a:cs typeface="Arial"/>
                        </a:rPr>
                        <a:t>Penn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Avenue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Main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St///BCPD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Fliggins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talked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tabLst>
                          <a:tab pos="4127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6510" algn="ctr">
                        <a:lnSpc>
                          <a:spcPct val="100000"/>
                        </a:lnSpc>
                        <a:tabLst>
                          <a:tab pos="50736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1683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3495">
                        <a:lnSpc>
                          <a:spcPts val="780"/>
                        </a:lnSpc>
                      </a:pPr>
                      <a:r>
                        <a:rPr sz="700" spc="5" dirty="0">
                          <a:latin typeface="Arial"/>
                          <a:cs typeface="Arial"/>
                        </a:rPr>
                        <a:t>with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5" dirty="0">
                          <a:latin typeface="Arial"/>
                          <a:cs typeface="Arial"/>
                        </a:rPr>
                        <a:t>Rev.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Dr.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Irance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Reddix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5" dirty="0">
                          <a:latin typeface="Arial"/>
                          <a:cs typeface="Arial"/>
                        </a:rPr>
                        <a:t>has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free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health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clinic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pastors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United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Methodist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Church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on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St.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4320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3495">
                        <a:lnSpc>
                          <a:spcPts val="780"/>
                        </a:lnSpc>
                      </a:pPr>
                      <a:r>
                        <a:rPr sz="700" spc="-40" dirty="0">
                          <a:latin typeface="Arial"/>
                          <a:cs typeface="Arial"/>
                        </a:rPr>
                        <a:t>Paul.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Husband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is also </a:t>
                      </a:r>
                      <a:r>
                        <a:rPr sz="700" spc="-90" dirty="0">
                          <a:latin typeface="Arial"/>
                          <a:cs typeface="Arial"/>
                        </a:rPr>
                        <a:t>BPD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Chaplain.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///AVENUE </a:t>
                      </a:r>
                      <a:r>
                        <a:rPr sz="700" spc="-60" dirty="0">
                          <a:latin typeface="Arial"/>
                          <a:cs typeface="Arial"/>
                        </a:rPr>
                        <a:t>MKT </a:t>
                      </a:r>
                      <a:r>
                        <a:rPr sz="700" spc="-65" dirty="0">
                          <a:latin typeface="Arial"/>
                          <a:cs typeface="Arial"/>
                        </a:rPr>
                        <a:t>WILL </a:t>
                      </a:r>
                      <a:r>
                        <a:rPr sz="700" spc="-105" dirty="0">
                          <a:latin typeface="Arial"/>
                          <a:cs typeface="Arial"/>
                        </a:rPr>
                        <a:t>BE </a:t>
                      </a:r>
                      <a:r>
                        <a:rPr sz="700" spc="-65" dirty="0">
                          <a:latin typeface="Arial"/>
                          <a:cs typeface="Arial"/>
                        </a:rPr>
                        <a:t>SIT-DOWN</a:t>
                      </a:r>
                      <a:r>
                        <a:rPr sz="700" spc="-1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10" dirty="0">
                          <a:latin typeface="Arial"/>
                          <a:cs typeface="Arial"/>
                        </a:rPr>
                        <a:t>SPOT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25095"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</a:pPr>
                      <a:r>
                        <a:rPr sz="700" spc="-85" dirty="0">
                          <a:latin typeface="Arial"/>
                          <a:cs typeface="Arial"/>
                        </a:rPr>
                        <a:t>APRIL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17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3495">
                        <a:lnSpc>
                          <a:spcPct val="100000"/>
                        </a:lnSpc>
                      </a:pPr>
                      <a:r>
                        <a:rPr sz="700" spc="-100" dirty="0">
                          <a:latin typeface="Arial"/>
                          <a:cs typeface="Arial"/>
                        </a:rPr>
                        <a:t>PACT </a:t>
                      </a:r>
                      <a:r>
                        <a:rPr sz="700" spc="-60" dirty="0">
                          <a:latin typeface="Arial"/>
                          <a:cs typeface="Arial"/>
                        </a:rPr>
                        <a:t>(MORGAN) </a:t>
                      </a:r>
                      <a:r>
                        <a:rPr sz="700" spc="-75" dirty="0">
                          <a:latin typeface="Arial"/>
                          <a:cs typeface="Arial"/>
                        </a:rPr>
                        <a:t>DR. </a:t>
                      </a:r>
                      <a:r>
                        <a:rPr sz="700" spc="-114" dirty="0">
                          <a:latin typeface="Arial"/>
                          <a:cs typeface="Arial"/>
                        </a:rPr>
                        <a:t>STACEY </a:t>
                      </a:r>
                      <a:r>
                        <a:rPr sz="700" spc="-95" dirty="0">
                          <a:latin typeface="Arial"/>
                          <a:cs typeface="Arial"/>
                        </a:rPr>
                        <a:t>EDWARDS ALSO </a:t>
                      </a:r>
                      <a:r>
                        <a:rPr sz="700" spc="-114" dirty="0">
                          <a:latin typeface="Arial"/>
                          <a:cs typeface="Arial"/>
                        </a:rPr>
                        <a:t>SPOKE </a:t>
                      </a:r>
                      <a:r>
                        <a:rPr sz="700" spc="-80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700" spc="-70" dirty="0">
                          <a:latin typeface="Arial"/>
                          <a:cs typeface="Arial"/>
                        </a:rPr>
                        <a:t>ALLI </a:t>
                      </a:r>
                      <a:r>
                        <a:rPr sz="700" spc="-60" dirty="0">
                          <a:latin typeface="Arial"/>
                          <a:cs typeface="Arial"/>
                        </a:rPr>
                        <a:t>SMITH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IN </a:t>
                      </a:r>
                      <a:r>
                        <a:rPr sz="700" spc="-75" dirty="0">
                          <a:latin typeface="Arial"/>
                          <a:cs typeface="Arial"/>
                        </a:rPr>
                        <a:t>MAYOR'S </a:t>
                      </a:r>
                      <a:r>
                        <a:rPr sz="700" spc="-85" dirty="0">
                          <a:latin typeface="Arial"/>
                          <a:cs typeface="Arial"/>
                        </a:rPr>
                        <a:t>OFFICE.</a:t>
                      </a:r>
                      <a:r>
                        <a:rPr sz="700" spc="-8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0" dirty="0">
                          <a:latin typeface="Arial"/>
                          <a:cs typeface="Arial"/>
                        </a:rPr>
                        <a:t>Thay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2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tabLst>
                          <a:tab pos="4127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6510" algn="ctr">
                        <a:lnSpc>
                          <a:spcPct val="100000"/>
                        </a:lnSpc>
                        <a:tabLst>
                          <a:tab pos="50736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40.00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1683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3495">
                        <a:lnSpc>
                          <a:spcPts val="780"/>
                        </a:lnSpc>
                      </a:pPr>
                      <a:r>
                        <a:rPr sz="700" spc="-70" dirty="0">
                          <a:latin typeface="Arial"/>
                          <a:cs typeface="Arial"/>
                        </a:rPr>
                        <a:t>WOULD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85" dirty="0">
                          <a:latin typeface="Arial"/>
                          <a:cs typeface="Arial"/>
                        </a:rPr>
                        <a:t>LIKE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8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5" dirty="0">
                          <a:latin typeface="Arial"/>
                          <a:cs typeface="Arial"/>
                        </a:rPr>
                        <a:t>SCHEDULE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70" dirty="0">
                          <a:latin typeface="Arial"/>
                          <a:cs typeface="Arial"/>
                        </a:rPr>
                        <a:t>MEETING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5" dirty="0">
                          <a:latin typeface="Arial"/>
                          <a:cs typeface="Arial"/>
                        </a:rPr>
                        <a:t>WITH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85" dirty="0">
                          <a:latin typeface="Arial"/>
                          <a:cs typeface="Arial"/>
                        </a:rPr>
                        <a:t>ALL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60" dirty="0">
                          <a:latin typeface="Arial"/>
                          <a:cs typeface="Arial"/>
                        </a:rPr>
                        <a:t>COMMUNITY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80" dirty="0">
                          <a:latin typeface="Arial"/>
                          <a:cs typeface="Arial"/>
                        </a:rPr>
                        <a:t>LIASIONS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75" dirty="0">
                          <a:latin typeface="Arial"/>
                          <a:cs typeface="Arial"/>
                        </a:rPr>
                        <a:t>FROM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95" dirty="0">
                          <a:latin typeface="Arial"/>
                          <a:cs typeface="Arial"/>
                        </a:rPr>
                        <a:t>CITY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90" dirty="0">
                          <a:latin typeface="Arial"/>
                          <a:cs typeface="Arial"/>
                        </a:rPr>
                        <a:t>AGENCIES.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38481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3495">
                        <a:lnSpc>
                          <a:spcPts val="780"/>
                        </a:lnSpc>
                      </a:pPr>
                      <a:r>
                        <a:rPr sz="700" spc="-75" dirty="0">
                          <a:latin typeface="Arial"/>
                          <a:cs typeface="Arial"/>
                        </a:rPr>
                        <a:t>TOUCHING </a:t>
                      </a:r>
                      <a:r>
                        <a:rPr sz="700" spc="-105" dirty="0">
                          <a:latin typeface="Arial"/>
                          <a:cs typeface="Arial"/>
                        </a:rPr>
                        <a:t>BASE </a:t>
                      </a:r>
                      <a:r>
                        <a:rPr sz="700" spc="-55" dirty="0">
                          <a:latin typeface="Arial"/>
                          <a:cs typeface="Arial"/>
                        </a:rPr>
                        <a:t>WITH </a:t>
                      </a:r>
                      <a:r>
                        <a:rPr sz="700" spc="-75" dirty="0">
                          <a:latin typeface="Arial"/>
                          <a:cs typeface="Arial"/>
                        </a:rPr>
                        <a:t>MAYOR'S </a:t>
                      </a:r>
                      <a:r>
                        <a:rPr sz="700" spc="-100" dirty="0">
                          <a:latin typeface="Arial"/>
                          <a:cs typeface="Arial"/>
                        </a:rPr>
                        <a:t>OFFICE </a:t>
                      </a:r>
                      <a:r>
                        <a:rPr sz="700" spc="-80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700" spc="-135" dirty="0">
                          <a:latin typeface="Arial"/>
                          <a:cs typeface="Arial"/>
                        </a:rPr>
                        <a:t>SEE </a:t>
                      </a:r>
                      <a:r>
                        <a:rPr sz="700" spc="-60" dirty="0">
                          <a:latin typeface="Arial"/>
                          <a:cs typeface="Arial"/>
                        </a:rPr>
                        <a:t>IF </a:t>
                      </a:r>
                      <a:r>
                        <a:rPr sz="700" spc="-105" dirty="0">
                          <a:latin typeface="Arial"/>
                          <a:cs typeface="Arial"/>
                        </a:rPr>
                        <a:t>THERE </a:t>
                      </a:r>
                      <a:r>
                        <a:rPr sz="700" spc="-80" dirty="0">
                          <a:latin typeface="Arial"/>
                          <a:cs typeface="Arial"/>
                        </a:rPr>
                        <a:t>IS ANY </a:t>
                      </a:r>
                      <a:r>
                        <a:rPr sz="700" spc="-75" dirty="0">
                          <a:latin typeface="Arial"/>
                          <a:cs typeface="Arial"/>
                        </a:rPr>
                        <a:t>AVAILABLE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65" dirty="0">
                          <a:latin typeface="Arial"/>
                          <a:cs typeface="Arial"/>
                        </a:rPr>
                        <a:t>INFORMATION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34315"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</a:pPr>
                      <a:r>
                        <a:rPr sz="700" spc="-85" dirty="0">
                          <a:latin typeface="Arial"/>
                          <a:cs typeface="Arial"/>
                        </a:rPr>
                        <a:t>APRIL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18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tabLst>
                          <a:tab pos="4127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6040" algn="ctr">
                        <a:lnSpc>
                          <a:spcPct val="100000"/>
                        </a:lnSpc>
                        <a:tabLst>
                          <a:tab pos="5772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34315"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</a:pPr>
                      <a:r>
                        <a:rPr sz="700" spc="-85" dirty="0">
                          <a:latin typeface="Arial"/>
                          <a:cs typeface="Arial"/>
                        </a:rPr>
                        <a:t>APRIL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19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tabLst>
                          <a:tab pos="4127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6040" algn="ctr">
                        <a:lnSpc>
                          <a:spcPct val="100000"/>
                        </a:lnSpc>
                        <a:tabLst>
                          <a:tab pos="5772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34315"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</a:pPr>
                      <a:r>
                        <a:rPr sz="700" spc="-85" dirty="0">
                          <a:latin typeface="Arial"/>
                          <a:cs typeface="Arial"/>
                        </a:rPr>
                        <a:t>APRIL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20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tabLst>
                          <a:tab pos="4127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6040" algn="ctr">
                        <a:lnSpc>
                          <a:spcPct val="100000"/>
                        </a:lnSpc>
                        <a:tabLst>
                          <a:tab pos="5772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34315"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</a:pPr>
                      <a:r>
                        <a:rPr sz="700" spc="-85" dirty="0">
                          <a:latin typeface="Arial"/>
                          <a:cs typeface="Arial"/>
                        </a:rPr>
                        <a:t>APRIL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21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tabLst>
                          <a:tab pos="4127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6040" algn="ctr">
                        <a:lnSpc>
                          <a:spcPct val="100000"/>
                        </a:lnSpc>
                        <a:tabLst>
                          <a:tab pos="5772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34315"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</a:pPr>
                      <a:r>
                        <a:rPr sz="700" spc="-85" dirty="0">
                          <a:latin typeface="Arial"/>
                          <a:cs typeface="Arial"/>
                        </a:rPr>
                        <a:t>APRIL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22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tabLst>
                          <a:tab pos="4127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6040" algn="ctr">
                        <a:lnSpc>
                          <a:spcPct val="100000"/>
                        </a:lnSpc>
                        <a:tabLst>
                          <a:tab pos="5772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25095"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</a:pPr>
                      <a:r>
                        <a:rPr sz="700" spc="-85" dirty="0">
                          <a:latin typeface="Arial"/>
                          <a:cs typeface="Arial"/>
                        </a:rPr>
                        <a:t>APRIL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23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3495">
                        <a:lnSpc>
                          <a:spcPct val="100000"/>
                        </a:lnSpc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Went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meeting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with </a:t>
                      </a:r>
                      <a:r>
                        <a:rPr sz="700" spc="-114" dirty="0">
                          <a:latin typeface="Arial"/>
                          <a:cs typeface="Arial"/>
                        </a:rPr>
                        <a:t>RESEARCH </a:t>
                      </a:r>
                      <a:r>
                        <a:rPr sz="700" spc="-85" dirty="0">
                          <a:latin typeface="Arial"/>
                          <a:cs typeface="Arial"/>
                        </a:rPr>
                        <a:t>BOUNDARIES </a:t>
                      </a:r>
                      <a:r>
                        <a:rPr sz="700" spc="-95" dirty="0">
                          <a:latin typeface="Arial"/>
                          <a:cs typeface="Arial"/>
                        </a:rPr>
                        <a:t>OF </a:t>
                      </a:r>
                      <a:r>
                        <a:rPr sz="700" spc="-100" dirty="0">
                          <a:latin typeface="Arial"/>
                          <a:cs typeface="Arial"/>
                        </a:rPr>
                        <a:t>CENTRAL </a:t>
                      </a:r>
                      <a:r>
                        <a:rPr sz="700" spc="-90" dirty="0">
                          <a:latin typeface="Arial"/>
                          <a:cs typeface="Arial"/>
                        </a:rPr>
                        <a:t>DISTRICT </a:t>
                      </a:r>
                      <a:r>
                        <a:rPr sz="700" spc="-50" dirty="0">
                          <a:latin typeface="Arial"/>
                          <a:cs typeface="Arial"/>
                        </a:rPr>
                        <a:t>COMM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85" dirty="0">
                          <a:latin typeface="Arial"/>
                          <a:cs typeface="Arial"/>
                        </a:rPr>
                        <a:t>ASSOCIATIONS.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2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tabLst>
                          <a:tab pos="4127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6510" algn="ctr">
                        <a:lnSpc>
                          <a:spcPct val="100000"/>
                        </a:lnSpc>
                        <a:tabLst>
                          <a:tab pos="50736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40.00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1683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3495">
                        <a:lnSpc>
                          <a:spcPts val="780"/>
                        </a:lnSpc>
                      </a:pPr>
                      <a:r>
                        <a:rPr sz="700" spc="-95" dirty="0">
                          <a:latin typeface="Arial"/>
                          <a:cs typeface="Arial"/>
                        </a:rPr>
                        <a:t>CONTACTED </a:t>
                      </a:r>
                      <a:r>
                        <a:rPr sz="700" spc="-90" dirty="0">
                          <a:latin typeface="Arial"/>
                          <a:cs typeface="Arial"/>
                        </a:rPr>
                        <a:t>ASSOCIATIONS </a:t>
                      </a:r>
                      <a:r>
                        <a:rPr sz="700" spc="-6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700" spc="-100" dirty="0">
                          <a:latin typeface="Arial"/>
                          <a:cs typeface="Arial"/>
                        </a:rPr>
                        <a:t>BUSINESS </a:t>
                      </a:r>
                      <a:r>
                        <a:rPr sz="700" spc="-95" dirty="0">
                          <a:latin typeface="Arial"/>
                          <a:cs typeface="Arial"/>
                        </a:rPr>
                        <a:t>DISTRICTS </a:t>
                      </a:r>
                      <a:r>
                        <a:rPr sz="700" spc="-105" dirty="0">
                          <a:latin typeface="Arial"/>
                          <a:cs typeface="Arial"/>
                        </a:rPr>
                        <a:t>BY </a:t>
                      </a:r>
                      <a:r>
                        <a:rPr sz="700" spc="-90" dirty="0">
                          <a:latin typeface="Arial"/>
                          <a:cs typeface="Arial"/>
                        </a:rPr>
                        <a:t>PHONE </a:t>
                      </a:r>
                      <a:r>
                        <a:rPr sz="700" spc="-6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700" spc="-60" dirty="0">
                          <a:latin typeface="Arial"/>
                          <a:cs typeface="Arial"/>
                        </a:rPr>
                        <a:t>EMAIL </a:t>
                      </a:r>
                      <a:r>
                        <a:rPr sz="700" spc="-80" dirty="0">
                          <a:latin typeface="Arial"/>
                          <a:cs typeface="Arial"/>
                        </a:rPr>
                        <a:t>ALONG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5" dirty="0">
                          <a:latin typeface="Arial"/>
                          <a:cs typeface="Arial"/>
                        </a:rPr>
                        <a:t>WITH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54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3495">
                        <a:lnSpc>
                          <a:spcPts val="780"/>
                        </a:lnSpc>
                      </a:pPr>
                      <a:r>
                        <a:rPr sz="700" spc="-70" dirty="0">
                          <a:latin typeface="Arial"/>
                          <a:cs typeface="Arial"/>
                        </a:rPr>
                        <a:t>COUNCILMAN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5" dirty="0">
                          <a:latin typeface="Arial"/>
                          <a:cs typeface="Arial"/>
                        </a:rPr>
                        <a:t>COSTELLO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34315"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</a:pPr>
                      <a:r>
                        <a:rPr sz="700" spc="-85" dirty="0">
                          <a:latin typeface="Arial"/>
                          <a:cs typeface="Arial"/>
                        </a:rPr>
                        <a:t>APRIL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24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tabLst>
                          <a:tab pos="4127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6040" algn="ctr">
                        <a:lnSpc>
                          <a:spcPct val="100000"/>
                        </a:lnSpc>
                        <a:tabLst>
                          <a:tab pos="5772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25095"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</a:pPr>
                      <a:r>
                        <a:rPr sz="700" spc="-85" dirty="0">
                          <a:latin typeface="Arial"/>
                          <a:cs typeface="Arial"/>
                        </a:rPr>
                        <a:t>APRIL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25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3495">
                        <a:lnSpc>
                          <a:spcPct val="100000"/>
                        </a:lnSpc>
                      </a:pPr>
                      <a:r>
                        <a:rPr sz="700" spc="-80" dirty="0">
                          <a:latin typeface="Arial"/>
                          <a:cs typeface="Arial"/>
                        </a:rPr>
                        <a:t>CONFIRMED </a:t>
                      </a:r>
                      <a:r>
                        <a:rPr sz="700" spc="-55" dirty="0">
                          <a:latin typeface="Arial"/>
                          <a:cs typeface="Arial"/>
                        </a:rPr>
                        <a:t>WITH </a:t>
                      </a:r>
                      <a:r>
                        <a:rPr sz="700" spc="-70" dirty="0">
                          <a:latin typeface="Arial"/>
                          <a:cs typeface="Arial"/>
                        </a:rPr>
                        <a:t>COUNCILMAN </a:t>
                      </a:r>
                      <a:r>
                        <a:rPr sz="700" spc="-105" dirty="0">
                          <a:latin typeface="Arial"/>
                          <a:cs typeface="Arial"/>
                        </a:rPr>
                        <a:t>COSTELLO </a:t>
                      </a:r>
                      <a:r>
                        <a:rPr sz="700" spc="75" dirty="0">
                          <a:latin typeface="Arial"/>
                          <a:cs typeface="Arial"/>
                        </a:rPr>
                        <a:t>/// </a:t>
                      </a:r>
                      <a:r>
                        <a:rPr sz="700" spc="-90" dirty="0">
                          <a:latin typeface="Arial"/>
                          <a:cs typeface="Arial"/>
                        </a:rPr>
                        <a:t>HERITAGE </a:t>
                      </a:r>
                      <a:r>
                        <a:rPr sz="700" spc="-105" dirty="0">
                          <a:latin typeface="Arial"/>
                          <a:cs typeface="Arial"/>
                        </a:rPr>
                        <a:t>CROSSING </a:t>
                      </a:r>
                      <a:r>
                        <a:rPr sz="700" spc="-60" dirty="0">
                          <a:latin typeface="Arial"/>
                          <a:cs typeface="Arial"/>
                        </a:rPr>
                        <a:t>COMMUNITY </a:t>
                      </a:r>
                      <a:r>
                        <a:rPr sz="700" spc="-114" dirty="0">
                          <a:latin typeface="Arial"/>
                          <a:cs typeface="Arial"/>
                        </a:rPr>
                        <a:t>ASSOC </a:t>
                      </a:r>
                      <a:r>
                        <a:rPr sz="700" spc="75" dirty="0">
                          <a:latin typeface="Arial"/>
                          <a:cs typeface="Arial"/>
                        </a:rPr>
                        <a:t>///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Earl</a:t>
                      </a:r>
                      <a:r>
                        <a:rPr sz="700" spc="-8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60" dirty="0">
                          <a:latin typeface="Arial"/>
                          <a:cs typeface="Arial"/>
                        </a:rPr>
                        <a:t>El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2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tabLst>
                          <a:tab pos="4127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6510" algn="ctr">
                        <a:lnSpc>
                          <a:spcPct val="100000"/>
                        </a:lnSpc>
                        <a:tabLst>
                          <a:tab pos="50736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40.00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1683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3495">
                        <a:lnSpc>
                          <a:spcPts val="780"/>
                        </a:lnSpc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Amin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Iman </a:t>
                      </a:r>
                      <a:r>
                        <a:rPr sz="700" spc="-60" dirty="0">
                          <a:latin typeface="Arial"/>
                          <a:cs typeface="Arial"/>
                        </a:rPr>
                        <a:t>Hassan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Amin.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Meeting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May 6,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2019,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3pm,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City Hall </a:t>
                      </a:r>
                      <a:r>
                        <a:rPr sz="700" spc="75" dirty="0">
                          <a:latin typeface="Arial"/>
                          <a:cs typeface="Arial"/>
                        </a:rPr>
                        <a:t>// </a:t>
                      </a:r>
                      <a:r>
                        <a:rPr sz="700" spc="-85" dirty="0">
                          <a:latin typeface="Arial"/>
                          <a:cs typeface="Arial"/>
                        </a:rPr>
                        <a:t>ATTENDED</a:t>
                      </a:r>
                      <a:r>
                        <a:rPr sz="700" spc="-114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90" dirty="0">
                          <a:latin typeface="Arial"/>
                          <a:cs typeface="Arial"/>
                        </a:rPr>
                        <a:t>HERITAGE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139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3495">
                        <a:lnSpc>
                          <a:spcPts val="780"/>
                        </a:lnSpc>
                      </a:pPr>
                      <a:r>
                        <a:rPr sz="700" spc="-105" dirty="0">
                          <a:latin typeface="Arial"/>
                          <a:cs typeface="Arial"/>
                        </a:rPr>
                        <a:t>CROSSING </a:t>
                      </a:r>
                      <a:r>
                        <a:rPr sz="700" spc="-60" dirty="0">
                          <a:latin typeface="Arial"/>
                          <a:cs typeface="Arial"/>
                        </a:rPr>
                        <a:t>COMMUNITY</a:t>
                      </a:r>
                      <a:r>
                        <a:rPr sz="700" spc="-7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70" dirty="0">
                          <a:latin typeface="Arial"/>
                          <a:cs typeface="Arial"/>
                        </a:rPr>
                        <a:t>MEETING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34315"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</a:pPr>
                      <a:r>
                        <a:rPr sz="700" spc="-85" dirty="0">
                          <a:latin typeface="Arial"/>
                          <a:cs typeface="Arial"/>
                        </a:rPr>
                        <a:t>APRIL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26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tabLst>
                          <a:tab pos="4127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6040" algn="ctr">
                        <a:lnSpc>
                          <a:spcPct val="100000"/>
                        </a:lnSpc>
                        <a:tabLst>
                          <a:tab pos="5772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25095"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</a:pPr>
                      <a:r>
                        <a:rPr sz="700" spc="-85" dirty="0">
                          <a:latin typeface="Arial"/>
                          <a:cs typeface="Arial"/>
                        </a:rPr>
                        <a:t>APRIL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27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3495">
                        <a:lnSpc>
                          <a:spcPct val="100000"/>
                        </a:lnSpc>
                      </a:pPr>
                      <a:r>
                        <a:rPr sz="700" spc="-105" dirty="0">
                          <a:latin typeface="Arial"/>
                          <a:cs typeface="Arial"/>
                        </a:rPr>
                        <a:t>DISCUSSED CD </a:t>
                      </a:r>
                      <a:r>
                        <a:rPr sz="700" spc="-65" dirty="0">
                          <a:latin typeface="Arial"/>
                          <a:cs typeface="Arial"/>
                        </a:rPr>
                        <a:t>MONITORING TEAM AND </a:t>
                      </a:r>
                      <a:r>
                        <a:rPr sz="700" spc="-75" dirty="0">
                          <a:latin typeface="Arial"/>
                          <a:cs typeface="Arial"/>
                        </a:rPr>
                        <a:t>FUNCTION </a:t>
                      </a:r>
                      <a:r>
                        <a:rPr sz="700" spc="-55" dirty="0">
                          <a:latin typeface="Arial"/>
                          <a:cs typeface="Arial"/>
                        </a:rPr>
                        <a:t>WITH </a:t>
                      </a:r>
                      <a:r>
                        <a:rPr sz="700" spc="-80" dirty="0">
                          <a:latin typeface="Arial"/>
                          <a:cs typeface="Arial"/>
                        </a:rPr>
                        <a:t>MAYOR </a:t>
                      </a:r>
                      <a:r>
                        <a:rPr sz="700" spc="-85" dirty="0">
                          <a:latin typeface="Arial"/>
                          <a:cs typeface="Arial"/>
                        </a:rPr>
                        <a:t>SHEILA </a:t>
                      </a:r>
                      <a:r>
                        <a:rPr sz="700" spc="-65" dirty="0">
                          <a:latin typeface="Arial"/>
                          <a:cs typeface="Arial"/>
                        </a:rPr>
                        <a:t>DIXON</a:t>
                      </a:r>
                      <a:r>
                        <a:rPr sz="700" spc="-114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5" dirty="0">
                          <a:latin typeface="Arial"/>
                          <a:cs typeface="Arial"/>
                        </a:rPr>
                        <a:t>(COMMUNITY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tabLst>
                          <a:tab pos="4127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6510" algn="ctr">
                        <a:lnSpc>
                          <a:spcPct val="100000"/>
                        </a:lnSpc>
                        <a:tabLst>
                          <a:tab pos="50736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6733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3495">
                        <a:lnSpc>
                          <a:spcPts val="780"/>
                        </a:lnSpc>
                      </a:pPr>
                      <a:r>
                        <a:rPr sz="700" spc="-80" dirty="0">
                          <a:latin typeface="Arial"/>
                          <a:cs typeface="Arial"/>
                        </a:rPr>
                        <a:t>ADVOCATE) </a:t>
                      </a:r>
                      <a:r>
                        <a:rPr sz="700" spc="-6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700" spc="-80" dirty="0">
                          <a:latin typeface="Arial"/>
                          <a:cs typeface="Arial"/>
                        </a:rPr>
                        <a:t>DANISE </a:t>
                      </a:r>
                      <a:r>
                        <a:rPr sz="700" spc="-105" dirty="0">
                          <a:latin typeface="Arial"/>
                          <a:cs typeface="Arial"/>
                        </a:rPr>
                        <a:t>JONES </a:t>
                      </a:r>
                      <a:r>
                        <a:rPr sz="700" spc="-114" dirty="0">
                          <a:latin typeface="Arial"/>
                          <a:cs typeface="Arial"/>
                        </a:rPr>
                        <a:t>DORSEY </a:t>
                      </a:r>
                      <a:r>
                        <a:rPr sz="700" spc="-55" dirty="0">
                          <a:latin typeface="Arial"/>
                          <a:cs typeface="Arial"/>
                        </a:rPr>
                        <a:t>(COMMUNITY</a:t>
                      </a:r>
                      <a:r>
                        <a:rPr sz="700" spc="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85" dirty="0">
                          <a:latin typeface="Arial"/>
                          <a:cs typeface="Arial"/>
                        </a:rPr>
                        <a:t>ORGANIZER)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34315"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</a:pPr>
                      <a:r>
                        <a:rPr sz="700" spc="-85" dirty="0">
                          <a:latin typeface="Arial"/>
                          <a:cs typeface="Arial"/>
                        </a:rPr>
                        <a:t>APRIL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28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tabLst>
                          <a:tab pos="4127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6040" algn="ctr">
                        <a:lnSpc>
                          <a:spcPct val="100000"/>
                        </a:lnSpc>
                        <a:tabLst>
                          <a:tab pos="5772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34315"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</a:pPr>
                      <a:r>
                        <a:rPr sz="700" spc="-85" dirty="0">
                          <a:latin typeface="Arial"/>
                          <a:cs typeface="Arial"/>
                        </a:rPr>
                        <a:t>APRIL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29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tabLst>
                          <a:tab pos="4127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6040" algn="ctr">
                        <a:lnSpc>
                          <a:spcPct val="100000"/>
                        </a:lnSpc>
                        <a:tabLst>
                          <a:tab pos="5772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16839">
                <a:tc>
                  <a:txBody>
                    <a:bodyPr/>
                    <a:lstStyle/>
                    <a:p>
                      <a:pPr marL="10795" algn="ctr">
                        <a:lnSpc>
                          <a:spcPts val="825"/>
                        </a:lnSpc>
                      </a:pPr>
                      <a:r>
                        <a:rPr sz="700" spc="-85" dirty="0">
                          <a:latin typeface="Arial"/>
                          <a:cs typeface="Arial"/>
                        </a:rPr>
                        <a:t>APRIL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160" algn="ctr">
                        <a:lnSpc>
                          <a:spcPts val="825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30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1435">
                        <a:lnSpc>
                          <a:spcPts val="825"/>
                        </a:lnSpc>
                        <a:tabLst>
                          <a:tab pos="4127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6040" algn="ctr">
                        <a:lnSpc>
                          <a:spcPts val="825"/>
                        </a:lnSpc>
                        <a:tabLst>
                          <a:tab pos="5772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33679"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</a:pPr>
                      <a:r>
                        <a:rPr sz="700" spc="-85" dirty="0">
                          <a:latin typeface="Arial"/>
                          <a:cs typeface="Arial"/>
                        </a:rPr>
                        <a:t>APRIL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31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tabLst>
                          <a:tab pos="4127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6040" algn="ctr">
                        <a:lnSpc>
                          <a:spcPct val="100000"/>
                        </a:lnSpc>
                        <a:tabLst>
                          <a:tab pos="5772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21285">
                <a:tc gridSpan="4">
                  <a:txBody>
                    <a:bodyPr/>
                    <a:lstStyle/>
                    <a:p>
                      <a:pPr algn="r">
                        <a:lnSpc>
                          <a:spcPts val="81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15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1435">
                        <a:lnSpc>
                          <a:spcPts val="810"/>
                        </a:lnSpc>
                      </a:pPr>
                      <a:r>
                        <a:rPr sz="700" b="1" spc="-60" dirty="0">
                          <a:latin typeface="Trebuchet MS"/>
                          <a:cs typeface="Trebuchet MS"/>
                        </a:rPr>
                        <a:t>TOTAL: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8EDF2"/>
                    </a:solidFill>
                  </a:tcPr>
                </a:tc>
                <a:tc>
                  <a:txBody>
                    <a:bodyPr/>
                    <a:lstStyle/>
                    <a:p>
                      <a:pPr marL="16510" algn="ctr">
                        <a:lnSpc>
                          <a:spcPts val="810"/>
                        </a:lnSpc>
                        <a:tabLst>
                          <a:tab pos="459740" algn="l"/>
                        </a:tabLst>
                      </a:pPr>
                      <a:r>
                        <a:rPr sz="700" b="1" spc="-55" dirty="0">
                          <a:latin typeface="Trebuchet MS"/>
                          <a:cs typeface="Trebuchet MS"/>
                        </a:rPr>
                        <a:t>$	300.00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8EDF2"/>
                    </a:solidFill>
                  </a:tcPr>
                </a:tc>
                <a:tc>
                  <a:txBody>
                    <a:bodyPr/>
                    <a:lstStyle/>
                    <a:p>
                      <a:pPr marR="567690" algn="r">
                        <a:lnSpc>
                          <a:spcPts val="81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35000" y="264794"/>
            <a:ext cx="793750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10" dirty="0">
                <a:latin typeface="Arial"/>
                <a:cs typeface="Arial"/>
              </a:rPr>
              <a:t>5/21/2019 </a:t>
            </a:r>
            <a:r>
              <a:rPr sz="700" spc="75" dirty="0">
                <a:latin typeface="Arial"/>
                <a:cs typeface="Arial"/>
              </a:rPr>
              <a:t>/</a:t>
            </a:r>
            <a:r>
              <a:rPr sz="700" spc="-130" dirty="0">
                <a:latin typeface="Arial"/>
                <a:cs typeface="Arial"/>
              </a:rPr>
              <a:t> </a:t>
            </a:r>
            <a:r>
              <a:rPr sz="700" spc="-25" dirty="0">
                <a:latin typeface="Arial"/>
                <a:cs typeface="Arial"/>
              </a:rPr>
              <a:t>4:21 </a:t>
            </a:r>
            <a:r>
              <a:rPr sz="700" spc="-50" dirty="0">
                <a:latin typeface="Arial"/>
                <a:cs typeface="Arial"/>
              </a:rPr>
              <a:t>PM</a:t>
            </a:r>
            <a:endParaRPr sz="7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219191" y="247574"/>
            <a:ext cx="2359025" cy="2603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028700" marR="5080" indent="-1016635">
              <a:lnSpc>
                <a:spcPct val="110000"/>
              </a:lnSpc>
              <a:spcBef>
                <a:spcPts val="95"/>
              </a:spcBef>
            </a:pPr>
            <a:r>
              <a:rPr sz="700" spc="-20" dirty="0">
                <a:latin typeface="Arial"/>
                <a:cs typeface="Arial"/>
              </a:rPr>
              <a:t>Baltimore </a:t>
            </a:r>
            <a:r>
              <a:rPr sz="700" spc="-25" dirty="0">
                <a:latin typeface="Arial"/>
                <a:cs typeface="Arial"/>
              </a:rPr>
              <a:t>Community </a:t>
            </a:r>
            <a:r>
              <a:rPr sz="700" spc="-10" dirty="0">
                <a:latin typeface="Arial"/>
                <a:cs typeface="Arial"/>
              </a:rPr>
              <a:t>Mediation </a:t>
            </a:r>
            <a:r>
              <a:rPr sz="700" spc="-35" dirty="0">
                <a:latin typeface="Arial"/>
                <a:cs typeface="Arial"/>
              </a:rPr>
              <a:t>Center </a:t>
            </a:r>
            <a:r>
              <a:rPr sz="700" spc="-20" dirty="0">
                <a:latin typeface="Arial"/>
                <a:cs typeface="Arial"/>
              </a:rPr>
              <a:t>- </a:t>
            </a:r>
            <a:r>
              <a:rPr sz="700" spc="-25" dirty="0">
                <a:latin typeface="Arial"/>
                <a:cs typeface="Arial"/>
              </a:rPr>
              <a:t>Neighborhood </a:t>
            </a:r>
            <a:r>
              <a:rPr sz="700" spc="-35" dirty="0">
                <a:latin typeface="Arial"/>
                <a:cs typeface="Arial"/>
              </a:rPr>
              <a:t>Liaison  </a:t>
            </a:r>
            <a:r>
              <a:rPr sz="700" spc="-75" dirty="0">
                <a:latin typeface="Arial"/>
                <a:cs typeface="Arial"/>
              </a:rPr>
              <a:t>INVOICE</a:t>
            </a:r>
            <a:endParaRPr sz="7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900407" y="264794"/>
            <a:ext cx="266065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70" dirty="0">
                <a:latin typeface="Arial"/>
                <a:cs typeface="Arial"/>
              </a:rPr>
              <a:t>Page</a:t>
            </a:r>
            <a:r>
              <a:rPr sz="700" spc="-90" dirty="0">
                <a:latin typeface="Arial"/>
                <a:cs typeface="Arial"/>
              </a:rPr>
              <a:t> </a:t>
            </a:r>
            <a:r>
              <a:rPr sz="700" spc="-35" dirty="0">
                <a:latin typeface="Arial"/>
                <a:cs typeface="Arial"/>
              </a:rPr>
              <a:t>3</a:t>
            </a:r>
            <a:endParaRPr sz="700">
              <a:latin typeface="Arial"/>
              <a:cs typeface="Arial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633983" y="847471"/>
          <a:ext cx="11538585" cy="61264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91845"/>
                <a:gridCol w="706120"/>
                <a:gridCol w="920749"/>
                <a:gridCol w="2807969"/>
                <a:gridCol w="855979"/>
                <a:gridCol w="653415"/>
                <a:gridCol w="784859"/>
                <a:gridCol w="685800"/>
                <a:gridCol w="875665"/>
                <a:gridCol w="2437764"/>
              </a:tblGrid>
              <a:tr h="210185">
                <a:tc gridSpan="10">
                  <a:txBody>
                    <a:bodyPr/>
                    <a:lstStyle/>
                    <a:p>
                      <a:pPr marL="33020">
                        <a:lnSpc>
                          <a:spcPts val="1475"/>
                        </a:lnSpc>
                      </a:pPr>
                      <a:r>
                        <a:rPr sz="1250" spc="-195" dirty="0">
                          <a:solidFill>
                            <a:srgbClr val="006000"/>
                          </a:solidFill>
                          <a:latin typeface="Arial"/>
                          <a:cs typeface="Arial"/>
                        </a:rPr>
                        <a:t>EXPENSES</a:t>
                      </a:r>
                      <a:endParaRPr sz="12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solidFill>
                      <a:srgbClr val="CCBFD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21920"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342900">
                        <a:lnSpc>
                          <a:spcPts val="800"/>
                        </a:lnSpc>
                      </a:pPr>
                      <a:r>
                        <a:rPr sz="700" b="1" spc="-20" dirty="0">
                          <a:latin typeface="Trebuchet MS"/>
                          <a:cs typeface="Trebuchet MS"/>
                        </a:rPr>
                        <a:t>MEALS </a:t>
                      </a:r>
                      <a:r>
                        <a:rPr sz="700" b="1" spc="-60" dirty="0">
                          <a:latin typeface="Trebuchet MS"/>
                          <a:cs typeface="Trebuchet MS"/>
                        </a:rPr>
                        <a:t>+</a:t>
                      </a:r>
                      <a:r>
                        <a:rPr sz="700" b="1" spc="-10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35" dirty="0">
                          <a:latin typeface="Trebuchet MS"/>
                          <a:cs typeface="Trebuchet MS"/>
                        </a:rPr>
                        <a:t>INCIDENTALS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10795" algn="ctr">
                        <a:lnSpc>
                          <a:spcPts val="800"/>
                        </a:lnSpc>
                      </a:pPr>
                      <a:r>
                        <a:rPr sz="700" b="1" spc="-10" dirty="0">
                          <a:latin typeface="Trebuchet MS"/>
                          <a:cs typeface="Trebuchet MS"/>
                        </a:rPr>
                        <a:t>NON</a:t>
                      </a:r>
                      <a:r>
                        <a:rPr sz="700" b="1" spc="-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20" dirty="0">
                          <a:latin typeface="Trebuchet MS"/>
                          <a:cs typeface="Trebuchet MS"/>
                        </a:rPr>
                        <a:t>MEALS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3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996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row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solidFill>
                      <a:srgbClr val="C4D8EF"/>
                    </a:solidFill>
                  </a:tcPr>
                </a:tc>
                <a:tc>
                  <a:txBody>
                    <a:bodyPr/>
                    <a:lstStyle/>
                    <a:p>
                      <a:pPr marL="13335" algn="ctr">
                        <a:lnSpc>
                          <a:spcPts val="645"/>
                        </a:lnSpc>
                      </a:pPr>
                      <a:r>
                        <a:rPr sz="700" b="1" spc="-45" dirty="0">
                          <a:latin typeface="Trebuchet MS"/>
                          <a:cs typeface="Trebuchet MS"/>
                        </a:rPr>
                        <a:t>Total </a:t>
                      </a:r>
                      <a:r>
                        <a:rPr sz="700" b="1" spc="-5" dirty="0">
                          <a:latin typeface="Trebuchet MS"/>
                          <a:cs typeface="Trebuchet MS"/>
                        </a:rPr>
                        <a:t>Meal</a:t>
                      </a:r>
                      <a:r>
                        <a:rPr sz="700" b="1" spc="-10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60" dirty="0">
                          <a:latin typeface="Trebuchet MS"/>
                          <a:cs typeface="Trebuchet MS"/>
                        </a:rPr>
                        <a:t>+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solidFill>
                      <a:srgbClr val="C4D8EF"/>
                    </a:solidFill>
                  </a:tcPr>
                </a:tc>
                <a:tc row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950">
                        <a:latin typeface="Times New Roman"/>
                        <a:cs typeface="Times New Roman"/>
                      </a:endParaRPr>
                    </a:p>
                    <a:p>
                      <a:pPr marL="184150" marR="165100" indent="27305">
                        <a:lnSpc>
                          <a:spcPct val="110000"/>
                        </a:lnSpc>
                      </a:pPr>
                      <a:r>
                        <a:rPr sz="700" b="1" spc="-15" dirty="0">
                          <a:latin typeface="Trebuchet MS"/>
                          <a:cs typeface="Trebuchet MS"/>
                        </a:rPr>
                        <a:t>Non-Meal  </a:t>
                      </a:r>
                      <a:r>
                        <a:rPr sz="700" b="1" spc="-5" dirty="0">
                          <a:latin typeface="Trebuchet MS"/>
                          <a:cs typeface="Trebuchet MS"/>
                        </a:rPr>
                        <a:t>D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e</a:t>
                      </a:r>
                      <a:r>
                        <a:rPr sz="700" b="1" spc="5" dirty="0">
                          <a:latin typeface="Trebuchet MS"/>
                          <a:cs typeface="Trebuchet MS"/>
                        </a:rPr>
                        <a:t>s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cr</a:t>
                      </a:r>
                      <a:r>
                        <a:rPr sz="700" b="1" spc="-10" dirty="0">
                          <a:latin typeface="Trebuchet MS"/>
                          <a:cs typeface="Trebuchet MS"/>
                        </a:rPr>
                        <a:t>i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p</a:t>
                      </a:r>
                      <a:r>
                        <a:rPr sz="700" b="1" spc="-10" dirty="0">
                          <a:latin typeface="Trebuchet MS"/>
                          <a:cs typeface="Trebuchet MS"/>
                        </a:rPr>
                        <a:t>ti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on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63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 row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950">
                        <a:latin typeface="Times New Roman"/>
                        <a:cs typeface="Times New Roman"/>
                      </a:endParaRPr>
                    </a:p>
                    <a:p>
                      <a:pPr marL="193040" marR="140970" indent="-32384">
                        <a:lnSpc>
                          <a:spcPct val="110000"/>
                        </a:lnSpc>
                      </a:pPr>
                      <a:r>
                        <a:rPr sz="700" b="1" dirty="0">
                          <a:latin typeface="Trebuchet MS"/>
                          <a:cs typeface="Trebuchet MS"/>
                        </a:rPr>
                        <a:t>Non</a:t>
                      </a:r>
                      <a:r>
                        <a:rPr sz="700" b="1" spc="-5" dirty="0">
                          <a:latin typeface="Trebuchet MS"/>
                          <a:cs typeface="Trebuchet MS"/>
                        </a:rPr>
                        <a:t>-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Me</a:t>
                      </a:r>
                      <a:r>
                        <a:rPr sz="700" b="1" spc="-5" dirty="0">
                          <a:latin typeface="Trebuchet MS"/>
                          <a:cs typeface="Trebuchet MS"/>
                        </a:rPr>
                        <a:t>a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l  </a:t>
                      </a:r>
                      <a:r>
                        <a:rPr sz="700" b="1" spc="-45" dirty="0">
                          <a:latin typeface="Trebuchet MS"/>
                          <a:cs typeface="Trebuchet MS"/>
                        </a:rPr>
                        <a:t>Expense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63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162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C4D8EF"/>
                    </a:solidFill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ts val="780"/>
                        </a:lnSpc>
                      </a:pPr>
                      <a:r>
                        <a:rPr sz="700" b="1" spc="-40" dirty="0">
                          <a:latin typeface="Trebuchet MS"/>
                          <a:cs typeface="Trebuchet MS"/>
                        </a:rPr>
                        <a:t>Incidentals</a:t>
                      </a:r>
                      <a:r>
                        <a:rPr sz="700" b="1" spc="-6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45" dirty="0">
                          <a:latin typeface="Trebuchet MS"/>
                          <a:cs typeface="Trebuchet MS"/>
                        </a:rPr>
                        <a:t>(per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solidFill>
                      <a:srgbClr val="C4D8E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17475">
                <a:tc>
                  <a:txBody>
                    <a:bodyPr/>
                    <a:lstStyle/>
                    <a:p>
                      <a:pPr marL="14604" algn="ctr">
                        <a:lnSpc>
                          <a:spcPts val="775"/>
                        </a:lnSpc>
                      </a:pPr>
                      <a:r>
                        <a:rPr sz="700" b="1" spc="-35" dirty="0">
                          <a:latin typeface="Trebuchet MS"/>
                          <a:cs typeface="Trebuchet MS"/>
                        </a:rPr>
                        <a:t>Date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170815" algn="r">
                        <a:lnSpc>
                          <a:spcPts val="775"/>
                        </a:lnSpc>
                      </a:pPr>
                      <a:r>
                        <a:rPr sz="700" b="1" spc="-5" dirty="0">
                          <a:latin typeface="Trebuchet MS"/>
                          <a:cs typeface="Trebuchet MS"/>
                        </a:rPr>
                        <a:t>Ca</a:t>
                      </a:r>
                      <a:r>
                        <a:rPr sz="700" b="1" spc="-10" dirty="0">
                          <a:latin typeface="Trebuchet MS"/>
                          <a:cs typeface="Trebuchet MS"/>
                        </a:rPr>
                        <a:t>t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e</a:t>
                      </a:r>
                      <a:r>
                        <a:rPr sz="700" b="1" spc="-5" dirty="0">
                          <a:latin typeface="Trebuchet MS"/>
                          <a:cs typeface="Trebuchet MS"/>
                        </a:rPr>
                        <a:t>g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ory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38125">
                        <a:lnSpc>
                          <a:spcPts val="775"/>
                        </a:lnSpc>
                      </a:pPr>
                      <a:r>
                        <a:rPr sz="700" b="1" spc="-50" dirty="0">
                          <a:latin typeface="Trebuchet MS"/>
                          <a:cs typeface="Trebuchet MS"/>
                        </a:rPr>
                        <a:t>Travel</a:t>
                      </a:r>
                      <a:r>
                        <a:rPr sz="700" b="1" spc="-7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30" dirty="0">
                          <a:latin typeface="Trebuchet MS"/>
                          <a:cs typeface="Trebuchet MS"/>
                        </a:rPr>
                        <a:t>Day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C4D8EF"/>
                    </a:solidFill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ts val="785"/>
                        </a:lnSpc>
                      </a:pPr>
                      <a:r>
                        <a:rPr sz="700" b="1" spc="-40" dirty="0">
                          <a:latin typeface="Trebuchet MS"/>
                          <a:cs typeface="Trebuchet MS"/>
                        </a:rPr>
                        <a:t>daily</a:t>
                      </a:r>
                      <a:r>
                        <a:rPr sz="700" b="1" spc="-7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40" dirty="0">
                          <a:latin typeface="Trebuchet MS"/>
                          <a:cs typeface="Trebuchet MS"/>
                        </a:rPr>
                        <a:t>Guidelines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solidFill>
                      <a:srgbClr val="C4D8E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ts val="775"/>
                        </a:lnSpc>
                      </a:pPr>
                      <a:r>
                        <a:rPr sz="700" b="1" spc="-45" dirty="0">
                          <a:latin typeface="Trebuchet MS"/>
                          <a:cs typeface="Trebuchet MS"/>
                        </a:rPr>
                        <a:t>Total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1683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C4D8EF"/>
                    </a:solidFill>
                  </a:tcPr>
                </a:tc>
                <a:tc>
                  <a:txBody>
                    <a:bodyPr/>
                    <a:lstStyle/>
                    <a:p>
                      <a:pPr marL="13970" algn="ctr">
                        <a:lnSpc>
                          <a:spcPts val="780"/>
                        </a:lnSpc>
                      </a:pPr>
                      <a:r>
                        <a:rPr sz="700" b="1" spc="-40" dirty="0">
                          <a:latin typeface="Trebuchet MS"/>
                          <a:cs typeface="Trebuchet MS"/>
                        </a:rPr>
                        <a:t>cap </a:t>
                      </a:r>
                      <a:r>
                        <a:rPr sz="700" b="1" spc="-30" dirty="0">
                          <a:latin typeface="Trebuchet MS"/>
                          <a:cs typeface="Trebuchet MS"/>
                        </a:rPr>
                        <a:t>of </a:t>
                      </a:r>
                      <a:r>
                        <a:rPr sz="700" b="1" spc="-55" dirty="0">
                          <a:latin typeface="Trebuchet MS"/>
                          <a:cs typeface="Trebuchet MS"/>
                        </a:rPr>
                        <a:t>$69</a:t>
                      </a:r>
                      <a:r>
                        <a:rPr sz="700" b="1" spc="-13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45" dirty="0">
                          <a:latin typeface="Trebuchet MS"/>
                          <a:cs typeface="Trebuchet MS"/>
                        </a:rPr>
                        <a:t>per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solidFill>
                      <a:srgbClr val="C4D8E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806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>
                  <a:txBody>
                    <a:bodyPr/>
                    <a:lstStyle/>
                    <a:p>
                      <a:pPr marL="14604" algn="ctr">
                        <a:lnSpc>
                          <a:spcPts val="540"/>
                        </a:lnSpc>
                      </a:pPr>
                      <a:r>
                        <a:rPr sz="700" b="1" spc="-35" dirty="0">
                          <a:latin typeface="Trebuchet MS"/>
                          <a:cs typeface="Trebuchet MS"/>
                        </a:rPr>
                        <a:t>day)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9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R="194310" algn="r">
                        <a:lnSpc>
                          <a:spcPts val="835"/>
                        </a:lnSpc>
                        <a:spcBef>
                          <a:spcPts val="545"/>
                        </a:spcBef>
                      </a:pPr>
                      <a:r>
                        <a:rPr sz="700" spc="-30" dirty="0">
                          <a:latin typeface="Arial"/>
                          <a:cs typeface="Arial"/>
                        </a:rPr>
                        <a:t>Travel,</a:t>
                      </a:r>
                      <a:r>
                        <a:rPr sz="700" spc="-1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Other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9215" marB="0"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22225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Monthly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Travel</a:t>
                      </a:r>
                      <a:r>
                        <a:rPr sz="700" spc="-7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Stipend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7945" marB="0"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5"/>
                        </a:spcBef>
                        <a:tabLst>
                          <a:tab pos="44132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921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5"/>
                        </a:spcBef>
                        <a:tabLst>
                          <a:tab pos="6305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921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35000" y="264794"/>
            <a:ext cx="793750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10" dirty="0">
                <a:latin typeface="Arial"/>
                <a:cs typeface="Arial"/>
              </a:rPr>
              <a:t>5/21/2019 </a:t>
            </a:r>
            <a:r>
              <a:rPr sz="700" spc="75" dirty="0">
                <a:latin typeface="Arial"/>
                <a:cs typeface="Arial"/>
              </a:rPr>
              <a:t>/</a:t>
            </a:r>
            <a:r>
              <a:rPr sz="700" spc="-130" dirty="0">
                <a:latin typeface="Arial"/>
                <a:cs typeface="Arial"/>
              </a:rPr>
              <a:t> </a:t>
            </a:r>
            <a:r>
              <a:rPr sz="700" spc="-25" dirty="0">
                <a:latin typeface="Arial"/>
                <a:cs typeface="Arial"/>
              </a:rPr>
              <a:t>4:21 </a:t>
            </a:r>
            <a:r>
              <a:rPr sz="700" spc="-50" dirty="0">
                <a:latin typeface="Arial"/>
                <a:cs typeface="Arial"/>
              </a:rPr>
              <a:t>PM</a:t>
            </a:r>
            <a:endParaRPr sz="7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219191" y="247574"/>
            <a:ext cx="2359025" cy="2603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028700" marR="5080" indent="-1016635">
              <a:lnSpc>
                <a:spcPct val="110000"/>
              </a:lnSpc>
              <a:spcBef>
                <a:spcPts val="95"/>
              </a:spcBef>
            </a:pPr>
            <a:r>
              <a:rPr sz="700" spc="-20" dirty="0">
                <a:latin typeface="Arial"/>
                <a:cs typeface="Arial"/>
              </a:rPr>
              <a:t>Baltimore </a:t>
            </a:r>
            <a:r>
              <a:rPr sz="700" spc="-25" dirty="0">
                <a:latin typeface="Arial"/>
                <a:cs typeface="Arial"/>
              </a:rPr>
              <a:t>Community </a:t>
            </a:r>
            <a:r>
              <a:rPr sz="700" spc="-10" dirty="0">
                <a:latin typeface="Arial"/>
                <a:cs typeface="Arial"/>
              </a:rPr>
              <a:t>Mediation </a:t>
            </a:r>
            <a:r>
              <a:rPr sz="700" spc="-35" dirty="0">
                <a:latin typeface="Arial"/>
                <a:cs typeface="Arial"/>
              </a:rPr>
              <a:t>Center </a:t>
            </a:r>
            <a:r>
              <a:rPr sz="700" spc="-20" dirty="0">
                <a:latin typeface="Arial"/>
                <a:cs typeface="Arial"/>
              </a:rPr>
              <a:t>- </a:t>
            </a:r>
            <a:r>
              <a:rPr sz="700" spc="-25" dirty="0">
                <a:latin typeface="Arial"/>
                <a:cs typeface="Arial"/>
              </a:rPr>
              <a:t>Neighborhood </a:t>
            </a:r>
            <a:r>
              <a:rPr sz="700" spc="-35" dirty="0">
                <a:latin typeface="Arial"/>
                <a:cs typeface="Arial"/>
              </a:rPr>
              <a:t>Liaison  </a:t>
            </a:r>
            <a:r>
              <a:rPr sz="700" spc="-75" dirty="0">
                <a:latin typeface="Arial"/>
                <a:cs typeface="Arial"/>
              </a:rPr>
              <a:t>INVOICE</a:t>
            </a:r>
            <a:endParaRPr sz="7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900407" y="264794"/>
            <a:ext cx="266065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70" dirty="0">
                <a:latin typeface="Arial"/>
                <a:cs typeface="Arial"/>
              </a:rPr>
              <a:t>Page</a:t>
            </a:r>
            <a:r>
              <a:rPr sz="700" spc="-90" dirty="0">
                <a:latin typeface="Arial"/>
                <a:cs typeface="Arial"/>
              </a:rPr>
              <a:t> </a:t>
            </a:r>
            <a:r>
              <a:rPr sz="700" spc="-35" dirty="0">
                <a:latin typeface="Arial"/>
                <a:cs typeface="Arial"/>
              </a:rPr>
              <a:t>4</a:t>
            </a:r>
            <a:endParaRPr sz="700">
              <a:latin typeface="Arial"/>
              <a:cs typeface="Arial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633983" y="852042"/>
          <a:ext cx="9101455" cy="50063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26050"/>
                <a:gridCol w="855979"/>
                <a:gridCol w="653415"/>
                <a:gridCol w="784859"/>
                <a:gridCol w="685800"/>
                <a:gridCol w="875665"/>
              </a:tblGrid>
              <a:tr h="187325">
                <a:tc rowSpan="26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669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spcBef>
                          <a:spcPts val="48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096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21285"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1590">
                        <a:lnSpc>
                          <a:spcPts val="810"/>
                        </a:lnSpc>
                      </a:pPr>
                      <a:r>
                        <a:rPr sz="700" spc="-70" dirty="0">
                          <a:latin typeface="Arial"/>
                          <a:cs typeface="Arial"/>
                        </a:rPr>
                        <a:t>TOTAL: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8EDF2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10"/>
                        </a:lnSpc>
                        <a:tabLst>
                          <a:tab pos="63119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8EDF2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633983" y="5965063"/>
          <a:ext cx="6757670" cy="7639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91845"/>
                <a:gridCol w="704849"/>
                <a:gridCol w="5238114"/>
              </a:tblGrid>
              <a:tr h="118110">
                <a:tc>
                  <a:txBody>
                    <a:bodyPr/>
                    <a:lstStyle/>
                    <a:p>
                      <a:pPr marR="635" algn="r">
                        <a:lnSpc>
                          <a:spcPts val="830"/>
                        </a:lnSpc>
                      </a:pPr>
                      <a:r>
                        <a:rPr sz="700" b="1" spc="-35" dirty="0">
                          <a:latin typeface="Trebuchet MS"/>
                          <a:cs typeface="Trebuchet MS"/>
                        </a:rPr>
                        <a:t>Subtotal</a:t>
                      </a:r>
                      <a:r>
                        <a:rPr sz="700" b="1" spc="-13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55" dirty="0">
                          <a:latin typeface="Trebuchet MS"/>
                          <a:cs typeface="Trebuchet MS"/>
                        </a:rPr>
                        <a:t>Time: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DF2"/>
                    </a:solidFill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ts val="830"/>
                        </a:lnSpc>
                        <a:tabLst>
                          <a:tab pos="380365" algn="l"/>
                        </a:tabLst>
                      </a:pPr>
                      <a:r>
                        <a:rPr sz="700" b="1" spc="-55" dirty="0">
                          <a:latin typeface="Trebuchet MS"/>
                          <a:cs typeface="Trebuchet MS"/>
                        </a:rPr>
                        <a:t>$	300.00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DF2"/>
                    </a:solidFill>
                  </a:tcPr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16839">
                <a:tc>
                  <a:txBody>
                    <a:bodyPr/>
                    <a:lstStyle/>
                    <a:p>
                      <a:pPr marR="1270" algn="r">
                        <a:lnSpc>
                          <a:spcPts val="825"/>
                        </a:lnSpc>
                      </a:pPr>
                      <a:r>
                        <a:rPr sz="700" b="1" spc="-35" dirty="0">
                          <a:latin typeface="Trebuchet MS"/>
                          <a:cs typeface="Trebuchet MS"/>
                        </a:rPr>
                        <a:t>Subtotal</a:t>
                      </a:r>
                      <a:r>
                        <a:rPr sz="700" b="1" spc="-9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45" dirty="0">
                          <a:latin typeface="Trebuchet MS"/>
                          <a:cs typeface="Trebuchet MS"/>
                        </a:rPr>
                        <a:t>Expenses: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DF2"/>
                    </a:solidFill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ts val="825"/>
                        </a:lnSpc>
                        <a:tabLst>
                          <a:tab pos="426720" algn="l"/>
                        </a:tabLst>
                      </a:pPr>
                      <a:r>
                        <a:rPr sz="700" b="1" spc="-55" dirty="0">
                          <a:latin typeface="Trebuchet MS"/>
                          <a:cs typeface="Trebuchet MS"/>
                        </a:rPr>
                        <a:t>$	</a:t>
                      </a:r>
                      <a:r>
                        <a:rPr sz="700" b="1" spc="-60" dirty="0">
                          <a:latin typeface="Trebuchet MS"/>
                          <a:cs typeface="Trebuchet MS"/>
                        </a:rPr>
                        <a:t>25.00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DF2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20650">
                <a:tc>
                  <a:txBody>
                    <a:bodyPr/>
                    <a:lstStyle/>
                    <a:p>
                      <a:pPr marR="635" algn="r">
                        <a:lnSpc>
                          <a:spcPts val="805"/>
                        </a:lnSpc>
                      </a:pPr>
                      <a:r>
                        <a:rPr sz="700" b="1" spc="-5" dirty="0">
                          <a:latin typeface="Trebuchet MS"/>
                          <a:cs typeface="Trebuchet MS"/>
                        </a:rPr>
                        <a:t>T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O</a:t>
                      </a:r>
                      <a:r>
                        <a:rPr sz="700" b="1" spc="-5" dirty="0">
                          <a:latin typeface="Trebuchet MS"/>
                          <a:cs typeface="Trebuchet MS"/>
                        </a:rPr>
                        <a:t>T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AL: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8EDF2"/>
                    </a:solidFill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ts val="805"/>
                        </a:lnSpc>
                        <a:tabLst>
                          <a:tab pos="380365" algn="l"/>
                        </a:tabLst>
                      </a:pPr>
                      <a:r>
                        <a:rPr sz="700" b="1" spc="-55" dirty="0">
                          <a:latin typeface="Trebuchet MS"/>
                          <a:cs typeface="Trebuchet MS"/>
                        </a:rPr>
                        <a:t>$	325.00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8EDF2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21920">
                <a:tc>
                  <a:txBody>
                    <a:bodyPr/>
                    <a:lstStyle/>
                    <a:p>
                      <a:pPr marR="1905" algn="r">
                        <a:lnSpc>
                          <a:spcPts val="810"/>
                        </a:lnSpc>
                      </a:pPr>
                      <a:r>
                        <a:rPr sz="700" b="1" spc="-35" dirty="0">
                          <a:latin typeface="Trebuchet MS"/>
                          <a:cs typeface="Trebuchet MS"/>
                        </a:rPr>
                        <a:t>Unbilled</a:t>
                      </a:r>
                      <a:r>
                        <a:rPr sz="700" b="1" spc="-13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35" dirty="0">
                          <a:latin typeface="Trebuchet MS"/>
                          <a:cs typeface="Trebuchet MS"/>
                        </a:rPr>
                        <a:t>Hours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8EDF2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536575">
                        <a:lnSpc>
                          <a:spcPts val="810"/>
                        </a:lnSpc>
                      </a:pPr>
                      <a:r>
                        <a:rPr sz="700" spc="-30" dirty="0">
                          <a:latin typeface="Arial"/>
                          <a:cs typeface="Arial"/>
                        </a:rPr>
                        <a:t>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69240">
                <a:tc gridSpan="3">
                  <a:txBody>
                    <a:bodyPr/>
                    <a:lstStyle/>
                    <a:p>
                      <a:pPr marR="151130" algn="r">
                        <a:lnSpc>
                          <a:spcPts val="835"/>
                        </a:lnSpc>
                      </a:pPr>
                      <a:r>
                        <a:rPr sz="700" b="1" dirty="0">
                          <a:latin typeface="Trebuchet MS"/>
                          <a:cs typeface="Trebuchet MS"/>
                        </a:rPr>
                        <a:t>INI</a:t>
                      </a:r>
                      <a:r>
                        <a:rPr sz="700" b="1" spc="-5" dirty="0">
                          <a:latin typeface="Trebuchet MS"/>
                          <a:cs typeface="Trebuchet MS"/>
                        </a:rPr>
                        <a:t>T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IALS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  <a:p>
                      <a:pPr marL="27305">
                        <a:lnSpc>
                          <a:spcPct val="100000"/>
                        </a:lnSpc>
                        <a:spcBef>
                          <a:spcPts val="50"/>
                        </a:spcBef>
                        <a:tabLst>
                          <a:tab pos="6132195" algn="l"/>
                        </a:tabLst>
                      </a:pPr>
                      <a:r>
                        <a:rPr sz="900" spc="-50" dirty="0">
                          <a:latin typeface="Arial"/>
                          <a:cs typeface="Arial"/>
                        </a:rPr>
                        <a:t>Your </a:t>
                      </a:r>
                      <a:r>
                        <a:rPr sz="900" spc="-20" dirty="0">
                          <a:latin typeface="Arial"/>
                          <a:cs typeface="Arial"/>
                        </a:rPr>
                        <a:t>initials </a:t>
                      </a:r>
                      <a:r>
                        <a:rPr sz="900" spc="-35" dirty="0">
                          <a:latin typeface="Arial"/>
                          <a:cs typeface="Arial"/>
                        </a:rPr>
                        <a:t>here signify </a:t>
                      </a:r>
                      <a:r>
                        <a:rPr sz="900" spc="-5" dirty="0">
                          <a:latin typeface="Arial"/>
                          <a:cs typeface="Arial"/>
                        </a:rPr>
                        <a:t>that </a:t>
                      </a:r>
                      <a:r>
                        <a:rPr sz="900" spc="-15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900" spc="-60" dirty="0">
                          <a:latin typeface="Arial"/>
                          <a:cs typeface="Arial"/>
                        </a:rPr>
                        <a:t>charges 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on this </a:t>
                      </a:r>
                      <a:r>
                        <a:rPr sz="900" spc="-35" dirty="0">
                          <a:latin typeface="Arial"/>
                          <a:cs typeface="Arial"/>
                        </a:rPr>
                        <a:t>invoice</a:t>
                      </a:r>
                      <a:r>
                        <a:rPr sz="900" spc="-1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are  accurate:	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WW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CBFD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</a:tbl>
          </a:graphicData>
        </a:graphic>
      </p:graphicFrame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9337" y="420725"/>
            <a:ext cx="1235710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10" dirty="0">
                <a:latin typeface="Arial"/>
                <a:cs typeface="Arial"/>
              </a:rPr>
              <a:t>5/7/2019 </a:t>
            </a:r>
            <a:r>
              <a:rPr sz="1100" spc="120" dirty="0">
                <a:latin typeface="Arial"/>
                <a:cs typeface="Arial"/>
              </a:rPr>
              <a:t>/</a:t>
            </a:r>
            <a:r>
              <a:rPr sz="1100" spc="-180" dirty="0">
                <a:latin typeface="Arial"/>
                <a:cs typeface="Arial"/>
              </a:rPr>
              <a:t> </a:t>
            </a:r>
            <a:r>
              <a:rPr sz="1100" spc="-45" dirty="0">
                <a:latin typeface="Arial"/>
                <a:cs typeface="Arial"/>
              </a:rPr>
              <a:t>10:05 </a:t>
            </a:r>
            <a:r>
              <a:rPr sz="1100" spc="-40" dirty="0">
                <a:latin typeface="Arial"/>
                <a:cs typeface="Arial"/>
              </a:rPr>
              <a:t>AM</a:t>
            </a:r>
            <a:endParaRPr sz="11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991981" y="393730"/>
            <a:ext cx="2018664" cy="3930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72160" marR="5080" indent="-760095">
              <a:lnSpc>
                <a:spcPct val="109500"/>
              </a:lnSpc>
              <a:spcBef>
                <a:spcPts val="100"/>
              </a:spcBef>
            </a:pPr>
            <a:r>
              <a:rPr sz="1100" spc="-30" dirty="0">
                <a:latin typeface="Arial"/>
                <a:cs typeface="Arial"/>
              </a:rPr>
              <a:t>Baltimore </a:t>
            </a:r>
            <a:r>
              <a:rPr sz="1100" spc="-65" dirty="0">
                <a:latin typeface="Arial"/>
                <a:cs typeface="Arial"/>
              </a:rPr>
              <a:t>Consent Decree </a:t>
            </a:r>
            <a:r>
              <a:rPr sz="1100" dirty="0">
                <a:latin typeface="Arial"/>
                <a:cs typeface="Arial"/>
              </a:rPr>
              <a:t>Monitor  </a:t>
            </a:r>
            <a:r>
              <a:rPr sz="1100" spc="-114" dirty="0">
                <a:latin typeface="Arial"/>
                <a:cs typeface="Arial"/>
              </a:rPr>
              <a:t>INVOICE</a:t>
            </a:r>
            <a:endParaRPr sz="11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8603976" y="420725"/>
            <a:ext cx="401320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105" dirty="0">
                <a:latin typeface="Arial"/>
                <a:cs typeface="Arial"/>
              </a:rPr>
              <a:t>Page</a:t>
            </a:r>
            <a:r>
              <a:rPr sz="1100" spc="-135" dirty="0">
                <a:latin typeface="Arial"/>
                <a:cs typeface="Arial"/>
              </a:rPr>
              <a:t> </a:t>
            </a:r>
            <a:r>
              <a:rPr sz="1100" spc="-55" dirty="0">
                <a:latin typeface="Arial"/>
                <a:cs typeface="Arial"/>
              </a:rPr>
              <a:t>1</a:t>
            </a:r>
            <a:endParaRPr sz="1100">
              <a:latin typeface="Arial"/>
              <a:cs typeface="Arial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990600" y="1324292"/>
          <a:ext cx="17990820" cy="95865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37615"/>
                <a:gridCol w="1102995"/>
                <a:gridCol w="1438910"/>
                <a:gridCol w="4389755"/>
                <a:gridCol w="1336040"/>
                <a:gridCol w="1022350"/>
                <a:gridCol w="1184275"/>
                <a:gridCol w="4511675"/>
                <a:gridCol w="848994"/>
                <a:gridCol w="887730"/>
              </a:tblGrid>
              <a:tr h="274955">
                <a:tc gridSpan="3">
                  <a:txBody>
                    <a:bodyPr/>
                    <a:lstStyle/>
                    <a:p>
                      <a:pPr marL="54610">
                        <a:lnSpc>
                          <a:spcPts val="2070"/>
                        </a:lnSpc>
                      </a:pPr>
                      <a:r>
                        <a:rPr sz="1800" spc="-35" dirty="0">
                          <a:latin typeface="Arial"/>
                          <a:cs typeface="Arial"/>
                        </a:rPr>
                        <a:t>Baltimore </a:t>
                      </a:r>
                      <a:r>
                        <a:rPr sz="1800" spc="-120" dirty="0">
                          <a:latin typeface="Arial"/>
                          <a:cs typeface="Arial"/>
                        </a:rPr>
                        <a:t>Consent </a:t>
                      </a:r>
                      <a:r>
                        <a:rPr sz="1800" spc="-114" dirty="0">
                          <a:latin typeface="Arial"/>
                          <a:cs typeface="Arial"/>
                        </a:rPr>
                        <a:t>Decree</a:t>
                      </a:r>
                      <a:r>
                        <a:rPr sz="18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40" dirty="0">
                          <a:latin typeface="Arial"/>
                          <a:cs typeface="Arial"/>
                        </a:rPr>
                        <a:t>Monitor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T w="28575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28575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28575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28575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 marL="3429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100" b="1" spc="-120" dirty="0">
                          <a:latin typeface="Arial"/>
                          <a:cs typeface="Arial"/>
                        </a:rPr>
                        <a:t>INSTRUCTIONS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635" marB="0">
                    <a:lnT w="28575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28575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28575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A"/>
                    </a:solidFill>
                  </a:tcPr>
                </a:tc>
              </a:tr>
              <a:tr h="241300">
                <a:tc gridSpan="2">
                  <a:txBody>
                    <a:bodyPr/>
                    <a:lstStyle/>
                    <a:p>
                      <a:pPr marL="49530">
                        <a:lnSpc>
                          <a:spcPts val="1800"/>
                        </a:lnSpc>
                      </a:pPr>
                      <a:r>
                        <a:rPr sz="1600" spc="-95" dirty="0">
                          <a:latin typeface="Arial"/>
                          <a:cs typeface="Arial"/>
                        </a:rPr>
                        <a:t>750 </a:t>
                      </a:r>
                      <a:r>
                        <a:rPr sz="1600" spc="-160" dirty="0">
                          <a:latin typeface="Arial"/>
                          <a:cs typeface="Arial"/>
                        </a:rPr>
                        <a:t>E.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Pratt, </a:t>
                      </a:r>
                      <a:r>
                        <a:rPr sz="1600" spc="-114" dirty="0">
                          <a:latin typeface="Arial"/>
                          <a:cs typeface="Arial"/>
                        </a:rPr>
                        <a:t>Ste</a:t>
                      </a:r>
                      <a:r>
                        <a:rPr sz="1600" spc="-2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15" dirty="0">
                          <a:latin typeface="Arial"/>
                          <a:cs typeface="Arial"/>
                        </a:rPr>
                        <a:t>900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solidFill>
                      <a:srgbClr val="CCC0D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A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34290">
                        <a:lnSpc>
                          <a:spcPts val="1315"/>
                        </a:lnSpc>
                      </a:pPr>
                      <a:r>
                        <a:rPr sz="1100" spc="-40" dirty="0">
                          <a:latin typeface="Arial"/>
                          <a:cs typeface="Arial"/>
                        </a:rPr>
                        <a:t>1.</a:t>
                      </a:r>
                      <a:r>
                        <a:rPr sz="11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50" dirty="0">
                          <a:latin typeface="Arial"/>
                          <a:cs typeface="Arial"/>
                        </a:rPr>
                        <a:t>Complete</a:t>
                      </a:r>
                      <a:r>
                        <a:rPr sz="1100" spc="-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1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1100" spc="-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30" dirty="0">
                          <a:latin typeface="Arial"/>
                          <a:cs typeface="Arial"/>
                        </a:rPr>
                        <a:t>blue</a:t>
                      </a:r>
                      <a:r>
                        <a:rPr sz="1100" spc="-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50" dirty="0">
                          <a:latin typeface="Arial"/>
                          <a:cs typeface="Arial"/>
                        </a:rPr>
                        <a:t>box </a:t>
                      </a:r>
                      <a:r>
                        <a:rPr sz="1100" spc="15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1100" spc="-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1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1100" spc="-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5" dirty="0">
                          <a:latin typeface="Arial"/>
                          <a:cs typeface="Arial"/>
                        </a:rPr>
                        <a:t>left</a:t>
                      </a:r>
                      <a:r>
                        <a:rPr sz="11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first.</a:t>
                      </a:r>
                      <a:r>
                        <a:rPr sz="1100" spc="2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70" dirty="0">
                          <a:latin typeface="Arial"/>
                          <a:cs typeface="Arial"/>
                        </a:rPr>
                        <a:t>This</a:t>
                      </a:r>
                      <a:r>
                        <a:rPr sz="1100" spc="-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5" dirty="0">
                          <a:latin typeface="Arial"/>
                          <a:cs typeface="Arial"/>
                        </a:rPr>
                        <a:t>will</a:t>
                      </a:r>
                      <a:r>
                        <a:rPr sz="11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80" dirty="0">
                          <a:latin typeface="Arial"/>
                          <a:cs typeface="Arial"/>
                        </a:rPr>
                        <a:t>cause</a:t>
                      </a:r>
                      <a:r>
                        <a:rPr sz="1100" spc="-7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15" dirty="0">
                          <a:latin typeface="Arial"/>
                          <a:cs typeface="Arial"/>
                        </a:rPr>
                        <a:t>month</a:t>
                      </a:r>
                      <a:r>
                        <a:rPr sz="1100" spc="-55" dirty="0">
                          <a:latin typeface="Arial"/>
                          <a:cs typeface="Arial"/>
                        </a:rPr>
                        <a:t> and</a:t>
                      </a:r>
                      <a:r>
                        <a:rPr sz="1100" spc="-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15" dirty="0">
                          <a:latin typeface="Arial"/>
                          <a:cs typeface="Arial"/>
                        </a:rPr>
                        <a:t>rate</a:t>
                      </a:r>
                      <a:r>
                        <a:rPr sz="1100" spc="-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15" dirty="0">
                          <a:latin typeface="Arial"/>
                          <a:cs typeface="Arial"/>
                        </a:rPr>
                        <a:t>information</a:t>
                      </a:r>
                      <a:r>
                        <a:rPr sz="1100" spc="-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15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11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30" dirty="0">
                          <a:latin typeface="Arial"/>
                          <a:cs typeface="Arial"/>
                        </a:rPr>
                        <a:t>populate</a:t>
                      </a:r>
                      <a:r>
                        <a:rPr sz="1100" spc="-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1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1100" spc="-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50" dirty="0">
                          <a:latin typeface="Arial"/>
                          <a:cs typeface="Arial"/>
                        </a:rPr>
                        <a:t>spreadsheet.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CCC0D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28575">
                      <a:solidFill>
                        <a:srgbClr val="000000"/>
                      </a:solidFill>
                      <a:prstDash val="solid"/>
                    </a:lnR>
                    <a:solidFill>
                      <a:srgbClr val="CCC0DA"/>
                    </a:solidFill>
                  </a:tcPr>
                </a:tc>
              </a:tr>
              <a:tr h="281940">
                <a:tc gridSpan="2">
                  <a:txBody>
                    <a:bodyPr/>
                    <a:lstStyle/>
                    <a:p>
                      <a:pPr marL="54610">
                        <a:lnSpc>
                          <a:spcPts val="2045"/>
                        </a:lnSpc>
                      </a:pPr>
                      <a:r>
                        <a:rPr sz="1800" spc="-40" dirty="0">
                          <a:latin typeface="Arial"/>
                          <a:cs typeface="Arial"/>
                        </a:rPr>
                        <a:t>Baltimore, </a:t>
                      </a:r>
                      <a:r>
                        <a:rPr sz="1800" spc="-90" dirty="0">
                          <a:latin typeface="Arial"/>
                          <a:cs typeface="Arial"/>
                        </a:rPr>
                        <a:t>MD</a:t>
                      </a:r>
                      <a:r>
                        <a:rPr sz="1800" spc="-8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165" dirty="0">
                          <a:latin typeface="Arial"/>
                          <a:cs typeface="Arial"/>
                        </a:rPr>
                        <a:t>21202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solidFill>
                      <a:srgbClr val="CCC0D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A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34290">
                        <a:lnSpc>
                          <a:spcPts val="1285"/>
                        </a:lnSpc>
                      </a:pPr>
                      <a:r>
                        <a:rPr sz="1100" spc="-40" dirty="0">
                          <a:latin typeface="Arial"/>
                          <a:cs typeface="Arial"/>
                        </a:rPr>
                        <a:t>2.</a:t>
                      </a:r>
                      <a:r>
                        <a:rPr sz="1100" spc="-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45" dirty="0">
                          <a:latin typeface="Arial"/>
                          <a:cs typeface="Arial"/>
                        </a:rPr>
                        <a:t>Enter</a:t>
                      </a:r>
                      <a:r>
                        <a:rPr sz="1100" spc="-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35" dirty="0">
                          <a:latin typeface="Arial"/>
                          <a:cs typeface="Arial"/>
                        </a:rPr>
                        <a:t>descriptions</a:t>
                      </a:r>
                      <a:r>
                        <a:rPr sz="1100" spc="-7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55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1100" spc="-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40" dirty="0">
                          <a:latin typeface="Arial"/>
                          <a:cs typeface="Arial"/>
                        </a:rPr>
                        <a:t>hours</a:t>
                      </a:r>
                      <a:r>
                        <a:rPr sz="1100" spc="-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10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1100" spc="-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1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1100" spc="-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20" dirty="0">
                          <a:latin typeface="Arial"/>
                          <a:cs typeface="Arial"/>
                        </a:rPr>
                        <a:t>"Time"</a:t>
                      </a:r>
                      <a:r>
                        <a:rPr sz="1100" spc="-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portion</a:t>
                      </a:r>
                      <a:r>
                        <a:rPr sz="1100" spc="-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of</a:t>
                      </a:r>
                      <a:r>
                        <a:rPr sz="1100" spc="-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1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1100" spc="-7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20" dirty="0">
                          <a:latin typeface="Arial"/>
                          <a:cs typeface="Arial"/>
                        </a:rPr>
                        <a:t>matrix</a:t>
                      </a:r>
                      <a:r>
                        <a:rPr sz="11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35" dirty="0">
                          <a:latin typeface="Arial"/>
                          <a:cs typeface="Arial"/>
                        </a:rPr>
                        <a:t>consistent</a:t>
                      </a:r>
                      <a:r>
                        <a:rPr sz="1100" spc="-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10" dirty="0">
                          <a:latin typeface="Arial"/>
                          <a:cs typeface="Arial"/>
                        </a:rPr>
                        <a:t>with</a:t>
                      </a:r>
                      <a:r>
                        <a:rPr sz="1100" spc="-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1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1100" spc="-7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55" dirty="0">
                          <a:latin typeface="Arial"/>
                          <a:cs typeface="Arial"/>
                        </a:rPr>
                        <a:t>"Sample</a:t>
                      </a:r>
                      <a:r>
                        <a:rPr sz="1100" spc="-7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30" dirty="0">
                          <a:latin typeface="Arial"/>
                          <a:cs typeface="Arial"/>
                        </a:rPr>
                        <a:t>Description"</a:t>
                      </a:r>
                      <a:r>
                        <a:rPr sz="11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30" dirty="0">
                          <a:latin typeface="Arial"/>
                          <a:cs typeface="Arial"/>
                        </a:rPr>
                        <a:t>below.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28575">
                      <a:solidFill>
                        <a:srgbClr val="000000"/>
                      </a:solidFill>
                      <a:prstDash val="solid"/>
                    </a:lnR>
                    <a:solidFill>
                      <a:srgbClr val="CCC0D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405130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solidFill>
                      <a:srgbClr val="CCC0D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A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34290">
                        <a:lnSpc>
                          <a:spcPts val="1220"/>
                        </a:lnSpc>
                      </a:pPr>
                      <a:r>
                        <a:rPr sz="1100" spc="-40" dirty="0">
                          <a:latin typeface="Arial"/>
                          <a:cs typeface="Arial"/>
                        </a:rPr>
                        <a:t>3.</a:t>
                      </a:r>
                      <a:r>
                        <a:rPr sz="1100" spc="-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90" dirty="0">
                          <a:latin typeface="Arial"/>
                          <a:cs typeface="Arial"/>
                        </a:rPr>
                        <a:t>You</a:t>
                      </a:r>
                      <a:r>
                        <a:rPr sz="1100" spc="-60" dirty="0">
                          <a:latin typeface="Arial"/>
                          <a:cs typeface="Arial"/>
                        </a:rPr>
                        <a:t> may</a:t>
                      </a:r>
                      <a:r>
                        <a:rPr sz="11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not</a:t>
                      </a:r>
                      <a:r>
                        <a:rPr sz="11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bill</a:t>
                      </a:r>
                      <a:r>
                        <a:rPr sz="11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30" dirty="0">
                          <a:latin typeface="Arial"/>
                          <a:cs typeface="Arial"/>
                        </a:rPr>
                        <a:t>more</a:t>
                      </a:r>
                      <a:r>
                        <a:rPr sz="1100" spc="-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25" dirty="0">
                          <a:latin typeface="Arial"/>
                          <a:cs typeface="Arial"/>
                        </a:rPr>
                        <a:t>than</a:t>
                      </a:r>
                      <a:r>
                        <a:rPr sz="1100" spc="-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25" dirty="0">
                          <a:latin typeface="Arial"/>
                          <a:cs typeface="Arial"/>
                        </a:rPr>
                        <a:t>eight</a:t>
                      </a:r>
                      <a:r>
                        <a:rPr sz="11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40" dirty="0">
                          <a:latin typeface="Arial"/>
                          <a:cs typeface="Arial"/>
                        </a:rPr>
                        <a:t>(8)</a:t>
                      </a:r>
                      <a:r>
                        <a:rPr sz="1100" spc="-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40" dirty="0">
                          <a:latin typeface="Arial"/>
                          <a:cs typeface="Arial"/>
                        </a:rPr>
                        <a:t>hours</a:t>
                      </a:r>
                      <a:r>
                        <a:rPr sz="1100" spc="-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10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1100" spc="-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85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1100" spc="-7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55" dirty="0">
                          <a:latin typeface="Arial"/>
                          <a:cs typeface="Arial"/>
                        </a:rPr>
                        <a:t>day, even</a:t>
                      </a:r>
                      <a:r>
                        <a:rPr sz="1100" spc="-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20" dirty="0">
                          <a:latin typeface="Arial"/>
                          <a:cs typeface="Arial"/>
                        </a:rPr>
                        <a:t>if</a:t>
                      </a:r>
                      <a:r>
                        <a:rPr sz="1100" spc="-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40" dirty="0">
                          <a:latin typeface="Arial"/>
                          <a:cs typeface="Arial"/>
                        </a:rPr>
                        <a:t>you</a:t>
                      </a:r>
                      <a:r>
                        <a:rPr sz="1100" spc="-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20" dirty="0">
                          <a:latin typeface="Arial"/>
                          <a:cs typeface="Arial"/>
                        </a:rPr>
                        <a:t>work</a:t>
                      </a:r>
                      <a:r>
                        <a:rPr sz="11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30" dirty="0">
                          <a:latin typeface="Arial"/>
                          <a:cs typeface="Arial"/>
                        </a:rPr>
                        <a:t>more</a:t>
                      </a:r>
                      <a:r>
                        <a:rPr sz="1100" spc="-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25" dirty="0">
                          <a:latin typeface="Arial"/>
                          <a:cs typeface="Arial"/>
                        </a:rPr>
                        <a:t>than</a:t>
                      </a:r>
                      <a:r>
                        <a:rPr sz="1100" spc="-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25" dirty="0">
                          <a:latin typeface="Arial"/>
                          <a:cs typeface="Arial"/>
                        </a:rPr>
                        <a:t>eight</a:t>
                      </a:r>
                      <a:r>
                        <a:rPr sz="11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40" dirty="0">
                          <a:latin typeface="Arial"/>
                          <a:cs typeface="Arial"/>
                        </a:rPr>
                        <a:t>(8)</a:t>
                      </a:r>
                      <a:r>
                        <a:rPr sz="1100" spc="-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40" dirty="0">
                          <a:latin typeface="Arial"/>
                          <a:cs typeface="Arial"/>
                        </a:rPr>
                        <a:t>hours</a:t>
                      </a:r>
                      <a:r>
                        <a:rPr sz="1100" spc="-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10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1100" spc="-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85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1100" spc="-7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55" dirty="0">
                          <a:latin typeface="Arial"/>
                          <a:cs typeface="Arial"/>
                        </a:rPr>
                        <a:t>day, </a:t>
                      </a:r>
                      <a:r>
                        <a:rPr sz="1100" spc="-30" dirty="0">
                          <a:latin typeface="Arial"/>
                          <a:cs typeface="Arial"/>
                        </a:rPr>
                        <a:t>which</a:t>
                      </a:r>
                      <a:r>
                        <a:rPr sz="1100" spc="-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40" dirty="0">
                          <a:latin typeface="Arial"/>
                          <a:cs typeface="Arial"/>
                        </a:rPr>
                        <a:t>you</a:t>
                      </a:r>
                      <a:r>
                        <a:rPr sz="1100" spc="-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25" dirty="0">
                          <a:latin typeface="Arial"/>
                          <a:cs typeface="Arial"/>
                        </a:rPr>
                        <a:t>inevitably</a:t>
                      </a:r>
                      <a:endParaRPr sz="1100">
                        <a:latin typeface="Arial"/>
                        <a:cs typeface="Arial"/>
                      </a:endParaRPr>
                    </a:p>
                    <a:p>
                      <a:pPr marL="34290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will.</a:t>
                      </a:r>
                      <a:r>
                        <a:rPr sz="1100" spc="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60" dirty="0">
                          <a:latin typeface="Arial"/>
                          <a:cs typeface="Arial"/>
                        </a:rPr>
                        <a:t>Leadership </a:t>
                      </a:r>
                      <a:r>
                        <a:rPr sz="1100" spc="-35" dirty="0">
                          <a:latin typeface="Arial"/>
                          <a:cs typeface="Arial"/>
                        </a:rPr>
                        <a:t>must authorize </a:t>
                      </a:r>
                      <a:r>
                        <a:rPr sz="1100" spc="-30" dirty="0">
                          <a:latin typeface="Arial"/>
                          <a:cs typeface="Arial"/>
                        </a:rPr>
                        <a:t>more </a:t>
                      </a:r>
                      <a:r>
                        <a:rPr sz="1100" spc="-25" dirty="0">
                          <a:latin typeface="Arial"/>
                          <a:cs typeface="Arial"/>
                        </a:rPr>
                        <a:t>than eight </a:t>
                      </a:r>
                      <a:r>
                        <a:rPr sz="1100" spc="-40" dirty="0">
                          <a:latin typeface="Arial"/>
                          <a:cs typeface="Arial"/>
                        </a:rPr>
                        <a:t>hours </a:t>
                      </a:r>
                      <a:r>
                        <a:rPr sz="1100" spc="-20" dirty="0">
                          <a:latin typeface="Arial"/>
                          <a:cs typeface="Arial"/>
                        </a:rPr>
                        <a:t>billed </a:t>
                      </a:r>
                      <a:r>
                        <a:rPr sz="1100" spc="-10" dirty="0">
                          <a:latin typeface="Arial"/>
                          <a:cs typeface="Arial"/>
                        </a:rPr>
                        <a:t>in </a:t>
                      </a:r>
                      <a:r>
                        <a:rPr sz="1100" spc="-85" dirty="0">
                          <a:latin typeface="Arial"/>
                          <a:cs typeface="Arial"/>
                        </a:rPr>
                        <a:t>a </a:t>
                      </a:r>
                      <a:r>
                        <a:rPr sz="1100" spc="-55" dirty="0">
                          <a:latin typeface="Arial"/>
                          <a:cs typeface="Arial"/>
                        </a:rPr>
                        <a:t>day, </a:t>
                      </a:r>
                      <a:r>
                        <a:rPr sz="1100" spc="-35" dirty="0">
                          <a:latin typeface="Arial"/>
                          <a:cs typeface="Arial"/>
                        </a:rPr>
                        <a:t>itemized,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but </a:t>
                      </a:r>
                      <a:r>
                        <a:rPr sz="1100" spc="5" dirty="0">
                          <a:latin typeface="Arial"/>
                          <a:cs typeface="Arial"/>
                        </a:rPr>
                        <a:t>will </a:t>
                      </a:r>
                      <a:r>
                        <a:rPr sz="1100" spc="-35" dirty="0">
                          <a:latin typeface="Arial"/>
                          <a:cs typeface="Arial"/>
                        </a:rPr>
                        <a:t>do </a:t>
                      </a:r>
                      <a:r>
                        <a:rPr sz="1100" spc="-80" dirty="0">
                          <a:latin typeface="Arial"/>
                          <a:cs typeface="Arial"/>
                        </a:rPr>
                        <a:t>so </a:t>
                      </a:r>
                      <a:r>
                        <a:rPr sz="1100" spc="-40" dirty="0">
                          <a:latin typeface="Arial"/>
                          <a:cs typeface="Arial"/>
                        </a:rPr>
                        <a:t>sparingly.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28575">
                      <a:solidFill>
                        <a:srgbClr val="000000"/>
                      </a:solidFill>
                      <a:prstDash val="solid"/>
                    </a:lnR>
                    <a:solidFill>
                      <a:srgbClr val="CCC0D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08915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A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34290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100" spc="-40" dirty="0">
                          <a:latin typeface="Arial"/>
                          <a:cs typeface="Arial"/>
                        </a:rPr>
                        <a:t>4. </a:t>
                      </a:r>
                      <a:r>
                        <a:rPr sz="1100" spc="-90" dirty="0">
                          <a:latin typeface="Arial"/>
                          <a:cs typeface="Arial"/>
                        </a:rPr>
                        <a:t>You </a:t>
                      </a:r>
                      <a:r>
                        <a:rPr sz="1100" spc="-60" dirty="0">
                          <a:latin typeface="Arial"/>
                          <a:cs typeface="Arial"/>
                        </a:rPr>
                        <a:t>may </a:t>
                      </a:r>
                      <a:r>
                        <a:rPr sz="1100" b="1" spc="-100" dirty="0">
                          <a:latin typeface="Arial"/>
                          <a:cs typeface="Arial"/>
                        </a:rPr>
                        <a:t>NOT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bill for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time </a:t>
                      </a:r>
                      <a:r>
                        <a:rPr sz="1100" spc="-40" dirty="0">
                          <a:latin typeface="Arial"/>
                          <a:cs typeface="Arial"/>
                        </a:rPr>
                        <a:t>spent </a:t>
                      </a:r>
                      <a:r>
                        <a:rPr sz="1100" spc="-25" dirty="0">
                          <a:latin typeface="Arial"/>
                          <a:cs typeface="Arial"/>
                        </a:rPr>
                        <a:t>traveling </a:t>
                      </a:r>
                      <a:r>
                        <a:rPr sz="1100" spc="15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1100" spc="-10" dirty="0">
                          <a:latin typeface="Arial"/>
                          <a:cs typeface="Arial"/>
                        </a:rPr>
                        <a:t>or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from </a:t>
                      </a:r>
                      <a:r>
                        <a:rPr sz="1100" spc="-30" dirty="0">
                          <a:latin typeface="Arial"/>
                          <a:cs typeface="Arial"/>
                        </a:rPr>
                        <a:t>Baltimore </a:t>
                      </a:r>
                      <a:r>
                        <a:rPr sz="1100" spc="-10" dirty="0">
                          <a:latin typeface="Arial"/>
                          <a:cs typeface="Arial"/>
                        </a:rPr>
                        <a:t>or </a:t>
                      </a:r>
                      <a:r>
                        <a:rPr sz="1100" spc="-45" dirty="0">
                          <a:latin typeface="Arial"/>
                          <a:cs typeface="Arial"/>
                        </a:rPr>
                        <a:t>anywhere </a:t>
                      </a:r>
                      <a:r>
                        <a:rPr sz="1100" spc="-60" dirty="0">
                          <a:latin typeface="Arial"/>
                          <a:cs typeface="Arial"/>
                        </a:rPr>
                        <a:t>else.</a:t>
                      </a:r>
                      <a:r>
                        <a:rPr sz="1100" spc="-114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55" dirty="0">
                          <a:latin typeface="Arial"/>
                          <a:cs typeface="Arial"/>
                        </a:rPr>
                        <a:t>Travel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time </a:t>
                      </a:r>
                      <a:r>
                        <a:rPr sz="1100" spc="-55" dirty="0">
                          <a:latin typeface="Arial"/>
                          <a:cs typeface="Arial"/>
                        </a:rPr>
                        <a:t>is </a:t>
                      </a:r>
                      <a:r>
                        <a:rPr sz="1100" spc="-35" dirty="0">
                          <a:latin typeface="Arial"/>
                          <a:cs typeface="Arial"/>
                        </a:rPr>
                        <a:t>non-reimbursable.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24765" marB="0">
                    <a:solidFill>
                      <a:srgbClr val="CCC0D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139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5D9F0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510540">
                        <a:lnSpc>
                          <a:spcPts val="1525"/>
                        </a:lnSpc>
                      </a:pPr>
                      <a:r>
                        <a:rPr sz="1400" spc="-85" dirty="0">
                          <a:latin typeface="Arial"/>
                          <a:cs typeface="Arial"/>
                        </a:rPr>
                        <a:t>INVOICE </a:t>
                      </a:r>
                      <a:r>
                        <a:rPr sz="1400" spc="-125" dirty="0">
                          <a:latin typeface="Arial"/>
                          <a:cs typeface="Arial"/>
                        </a:rPr>
                        <a:t>FOR </a:t>
                      </a:r>
                      <a:r>
                        <a:rPr sz="1400" spc="-55" dirty="0">
                          <a:latin typeface="Arial"/>
                          <a:cs typeface="Arial"/>
                        </a:rPr>
                        <a:t>MONTH</a:t>
                      </a:r>
                      <a:r>
                        <a:rPr sz="1400" spc="-2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105" dirty="0">
                          <a:latin typeface="Arial"/>
                          <a:cs typeface="Arial"/>
                        </a:rPr>
                        <a:t>OF: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5D9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540" algn="ctr">
                        <a:lnSpc>
                          <a:spcPts val="1450"/>
                        </a:lnSpc>
                      </a:pPr>
                      <a:r>
                        <a:rPr sz="1400" b="1" i="1" u="heavy" dirty="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cs typeface="Arial"/>
                        </a:rPr>
                        <a:t>April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5D9F0"/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59055" marR="48260" indent="-5080" algn="ctr">
                        <a:lnSpc>
                          <a:spcPct val="107800"/>
                        </a:lnSpc>
                        <a:spcBef>
                          <a:spcPts val="700"/>
                        </a:spcBef>
                      </a:pPr>
                      <a:r>
                        <a:rPr sz="1000" spc="-50" dirty="0">
                          <a:latin typeface="Arial"/>
                          <a:cs typeface="Arial"/>
                        </a:rPr>
                        <a:t>Complete </a:t>
                      </a:r>
                      <a:r>
                        <a:rPr sz="1000" spc="-45" dirty="0">
                          <a:latin typeface="Arial"/>
                          <a:cs typeface="Arial"/>
                        </a:rPr>
                        <a:t>these  </a:t>
                      </a:r>
                      <a:r>
                        <a:rPr sz="1000" spc="-10" dirty="0">
                          <a:latin typeface="Arial"/>
                          <a:cs typeface="Arial"/>
                        </a:rPr>
                        <a:t>four </a:t>
                      </a:r>
                      <a:r>
                        <a:rPr sz="1000" spc="-55" dirty="0">
                          <a:latin typeface="Arial"/>
                          <a:cs typeface="Arial"/>
                        </a:rPr>
                        <a:t>cells</a:t>
                      </a:r>
                      <a:r>
                        <a:rPr sz="1000" spc="-1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30" dirty="0">
                          <a:latin typeface="Arial"/>
                          <a:cs typeface="Arial"/>
                        </a:rPr>
                        <a:t>before  </a:t>
                      </a:r>
                      <a:r>
                        <a:rPr sz="1000" spc="-25" dirty="0">
                          <a:latin typeface="Arial"/>
                          <a:cs typeface="Arial"/>
                        </a:rPr>
                        <a:t>starting  </a:t>
                      </a:r>
                      <a:r>
                        <a:rPr sz="1000" spc="-50" dirty="0">
                          <a:latin typeface="Arial"/>
                          <a:cs typeface="Arial"/>
                        </a:rPr>
                        <a:t>spreadsheet.</a:t>
                      </a:r>
                      <a:endParaRPr sz="1000">
                        <a:latin typeface="Arial"/>
                        <a:cs typeface="Arial"/>
                      </a:endParaRPr>
                    </a:p>
                    <a:p>
                      <a:pPr marL="68580" marR="60325" algn="ctr">
                        <a:lnSpc>
                          <a:spcPct val="107800"/>
                        </a:lnSpc>
                      </a:pPr>
                      <a:r>
                        <a:rPr sz="1000" spc="-85" dirty="0">
                          <a:latin typeface="Arial"/>
                          <a:cs typeface="Arial"/>
                        </a:rPr>
                        <a:t>Rates </a:t>
                      </a:r>
                      <a:r>
                        <a:rPr sz="1000" spc="-55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1000" spc="-9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15" dirty="0">
                          <a:latin typeface="Arial"/>
                          <a:cs typeface="Arial"/>
                        </a:rPr>
                        <a:t>other  info 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will </a:t>
                      </a:r>
                      <a:r>
                        <a:rPr sz="1000" spc="-40" dirty="0">
                          <a:latin typeface="Arial"/>
                          <a:cs typeface="Arial"/>
                        </a:rPr>
                        <a:t>self-  </a:t>
                      </a:r>
                      <a:r>
                        <a:rPr sz="1000" spc="-35" dirty="0">
                          <a:latin typeface="Arial"/>
                          <a:cs typeface="Arial"/>
                        </a:rPr>
                        <a:t>populate.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88900" marB="0" vert="vert27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5D9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solidFill>
                      <a:srgbClr val="CCC0DA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34290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100" spc="-40" dirty="0">
                          <a:latin typeface="Arial"/>
                          <a:cs typeface="Arial"/>
                        </a:rPr>
                        <a:t>5.</a:t>
                      </a:r>
                      <a:r>
                        <a:rPr sz="1100" spc="-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85" dirty="0">
                          <a:latin typeface="Arial"/>
                          <a:cs typeface="Arial"/>
                        </a:rPr>
                        <a:t>Please</a:t>
                      </a:r>
                      <a:r>
                        <a:rPr sz="1100" spc="-7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60" dirty="0">
                          <a:latin typeface="Arial"/>
                          <a:cs typeface="Arial"/>
                        </a:rPr>
                        <a:t>make</a:t>
                      </a:r>
                      <a:r>
                        <a:rPr sz="1100" spc="-7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50" dirty="0">
                          <a:latin typeface="Arial"/>
                          <a:cs typeface="Arial"/>
                        </a:rPr>
                        <a:t>sure</a:t>
                      </a:r>
                      <a:r>
                        <a:rPr sz="1100" spc="-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25" dirty="0">
                          <a:latin typeface="Arial"/>
                          <a:cs typeface="Arial"/>
                        </a:rPr>
                        <a:t>all</a:t>
                      </a:r>
                      <a:r>
                        <a:rPr sz="1100" spc="-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75" dirty="0">
                          <a:latin typeface="Arial"/>
                          <a:cs typeface="Arial"/>
                        </a:rPr>
                        <a:t>expenses</a:t>
                      </a:r>
                      <a:r>
                        <a:rPr sz="1100" spc="-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30" dirty="0">
                          <a:latin typeface="Arial"/>
                          <a:cs typeface="Arial"/>
                        </a:rPr>
                        <a:t>meet</a:t>
                      </a:r>
                      <a:r>
                        <a:rPr sz="11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1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1100" spc="-7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50" dirty="0">
                          <a:latin typeface="Arial"/>
                          <a:cs typeface="Arial"/>
                        </a:rPr>
                        <a:t>Guidelines</a:t>
                      </a:r>
                      <a:r>
                        <a:rPr sz="1100" spc="-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25" dirty="0">
                          <a:latin typeface="Arial"/>
                          <a:cs typeface="Arial"/>
                        </a:rPr>
                        <a:t>listed</a:t>
                      </a:r>
                      <a:r>
                        <a:rPr sz="1100" spc="-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10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1100" spc="-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1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1100" spc="-7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30" dirty="0">
                          <a:latin typeface="Arial"/>
                          <a:cs typeface="Arial"/>
                        </a:rPr>
                        <a:t>Billing</a:t>
                      </a:r>
                      <a:r>
                        <a:rPr sz="1100" spc="-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50" dirty="0">
                          <a:latin typeface="Arial"/>
                          <a:cs typeface="Arial"/>
                        </a:rPr>
                        <a:t>Guidelines</a:t>
                      </a:r>
                      <a:r>
                        <a:rPr sz="1100" spc="-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25" dirty="0">
                          <a:latin typeface="Arial"/>
                          <a:cs typeface="Arial"/>
                        </a:rPr>
                        <a:t>tab.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3810" marB="0">
                    <a:solidFill>
                      <a:srgbClr val="CCC0D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28575">
                      <a:solidFill>
                        <a:srgbClr val="000000"/>
                      </a:solidFill>
                      <a:prstDash val="solid"/>
                    </a:lnR>
                    <a:solidFill>
                      <a:srgbClr val="CCC0DA"/>
                    </a:solidFill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5D9F0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617220">
                        <a:lnSpc>
                          <a:spcPts val="1490"/>
                        </a:lnSpc>
                      </a:pPr>
                      <a:r>
                        <a:rPr sz="1400" spc="-85" dirty="0">
                          <a:latin typeface="Arial"/>
                          <a:cs typeface="Arial"/>
                        </a:rPr>
                        <a:t>INVOICE </a:t>
                      </a:r>
                      <a:r>
                        <a:rPr sz="1400" spc="-114" dirty="0">
                          <a:latin typeface="Arial"/>
                          <a:cs typeface="Arial"/>
                        </a:rPr>
                        <a:t>SUBMITTED</a:t>
                      </a:r>
                      <a:r>
                        <a:rPr sz="14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100" dirty="0">
                          <a:latin typeface="Arial"/>
                          <a:cs typeface="Arial"/>
                        </a:rPr>
                        <a:t>BY: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5D9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0955" algn="ctr">
                        <a:lnSpc>
                          <a:spcPts val="1490"/>
                        </a:lnSpc>
                      </a:pPr>
                      <a:r>
                        <a:rPr sz="1600" spc="-55" dirty="0">
                          <a:latin typeface="Arial"/>
                          <a:cs typeface="Arial"/>
                        </a:rPr>
                        <a:t>Dupont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5D9F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88900" marB="0" vert="vert27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5D9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solidFill>
                      <a:srgbClr val="CCC0DA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34290">
                        <a:lnSpc>
                          <a:spcPts val="1315"/>
                        </a:lnSpc>
                      </a:pPr>
                      <a:r>
                        <a:rPr sz="1100" spc="-40" dirty="0">
                          <a:latin typeface="Arial"/>
                          <a:cs typeface="Arial"/>
                        </a:rPr>
                        <a:t>6.</a:t>
                      </a:r>
                      <a:r>
                        <a:rPr sz="11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80" dirty="0">
                          <a:latin typeface="Arial"/>
                          <a:cs typeface="Arial"/>
                        </a:rPr>
                        <a:t>Do</a:t>
                      </a:r>
                      <a:r>
                        <a:rPr sz="1100" spc="-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not</a:t>
                      </a:r>
                      <a:r>
                        <a:rPr sz="11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15" dirty="0">
                          <a:latin typeface="Arial"/>
                          <a:cs typeface="Arial"/>
                        </a:rPr>
                        <a:t>forget</a:t>
                      </a:r>
                      <a:r>
                        <a:rPr sz="11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15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1100" spc="-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initial</a:t>
                      </a:r>
                      <a:r>
                        <a:rPr sz="11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1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1100" spc="-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50" dirty="0">
                          <a:latin typeface="Arial"/>
                          <a:cs typeface="Arial"/>
                        </a:rPr>
                        <a:t>box</a:t>
                      </a:r>
                      <a:r>
                        <a:rPr sz="11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25" dirty="0">
                          <a:latin typeface="Arial"/>
                          <a:cs typeface="Arial"/>
                        </a:rPr>
                        <a:t>attesting</a:t>
                      </a:r>
                      <a:r>
                        <a:rPr sz="11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15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1100" spc="-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1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1100" spc="-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60" dirty="0">
                          <a:latin typeface="Arial"/>
                          <a:cs typeface="Arial"/>
                        </a:rPr>
                        <a:t>accuracy</a:t>
                      </a:r>
                      <a:r>
                        <a:rPr sz="11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of</a:t>
                      </a:r>
                      <a:r>
                        <a:rPr sz="1100" spc="-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20" dirty="0">
                          <a:latin typeface="Arial"/>
                          <a:cs typeface="Arial"/>
                        </a:rPr>
                        <a:t>this</a:t>
                      </a:r>
                      <a:r>
                        <a:rPr sz="1100" spc="-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30" dirty="0">
                          <a:latin typeface="Arial"/>
                          <a:cs typeface="Arial"/>
                        </a:rPr>
                        <a:t>statement</a:t>
                      </a:r>
                      <a:r>
                        <a:rPr sz="11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30" dirty="0">
                          <a:latin typeface="Arial"/>
                          <a:cs typeface="Arial"/>
                        </a:rPr>
                        <a:t>before</a:t>
                      </a:r>
                      <a:r>
                        <a:rPr sz="1100" spc="-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40" dirty="0">
                          <a:latin typeface="Arial"/>
                          <a:cs typeface="Arial"/>
                        </a:rPr>
                        <a:t>you</a:t>
                      </a:r>
                      <a:r>
                        <a:rPr sz="1100" spc="-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30" dirty="0">
                          <a:latin typeface="Arial"/>
                          <a:cs typeface="Arial"/>
                        </a:rPr>
                        <a:t>submit</a:t>
                      </a:r>
                      <a:r>
                        <a:rPr sz="11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15" dirty="0">
                          <a:latin typeface="Arial"/>
                          <a:cs typeface="Arial"/>
                        </a:rPr>
                        <a:t>it.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CCC0D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28575">
                      <a:solidFill>
                        <a:srgbClr val="000000"/>
                      </a:solidFill>
                      <a:prstDash val="solid"/>
                    </a:lnR>
                    <a:solidFill>
                      <a:srgbClr val="CCC0DA"/>
                    </a:solidFill>
                  </a:tcPr>
                </a:tc>
              </a:tr>
              <a:tr h="25463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5D9F0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109980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1400" spc="-100" dirty="0">
                          <a:latin typeface="Arial"/>
                          <a:cs typeface="Arial"/>
                        </a:rPr>
                        <a:t>DATE</a:t>
                      </a:r>
                      <a:r>
                        <a:rPr sz="1400" spc="-9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114" dirty="0">
                          <a:latin typeface="Arial"/>
                          <a:cs typeface="Arial"/>
                        </a:rPr>
                        <a:t>SUBMITTED: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114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5D9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1590" algn="ctr">
                        <a:lnSpc>
                          <a:spcPts val="1775"/>
                        </a:lnSpc>
                      </a:pPr>
                      <a:r>
                        <a:rPr sz="1600" spc="-20" dirty="0">
                          <a:latin typeface="Arial"/>
                          <a:cs typeface="Arial"/>
                        </a:rPr>
                        <a:t>5/6/2019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5D9F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88900" marB="0" vert="vert27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5D9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solidFill>
                      <a:srgbClr val="CCC0DA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34290">
                        <a:lnSpc>
                          <a:spcPts val="1315"/>
                        </a:lnSpc>
                      </a:pPr>
                      <a:r>
                        <a:rPr sz="1100" spc="-40" dirty="0">
                          <a:latin typeface="Arial"/>
                          <a:cs typeface="Arial"/>
                        </a:rPr>
                        <a:t>7.</a:t>
                      </a:r>
                      <a:r>
                        <a:rPr sz="1100" spc="-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80" dirty="0">
                          <a:latin typeface="Arial"/>
                          <a:cs typeface="Arial"/>
                        </a:rPr>
                        <a:t>Do</a:t>
                      </a:r>
                      <a:r>
                        <a:rPr sz="1100" spc="-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not</a:t>
                      </a:r>
                      <a:r>
                        <a:rPr sz="11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30" dirty="0">
                          <a:latin typeface="Arial"/>
                          <a:cs typeface="Arial"/>
                        </a:rPr>
                        <a:t>hesitate</a:t>
                      </a:r>
                      <a:r>
                        <a:rPr sz="1100" spc="-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15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1100" spc="-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40" dirty="0">
                          <a:latin typeface="Arial"/>
                          <a:cs typeface="Arial"/>
                        </a:rPr>
                        <a:t>call</a:t>
                      </a:r>
                      <a:r>
                        <a:rPr sz="11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45" dirty="0">
                          <a:latin typeface="Arial"/>
                          <a:cs typeface="Arial"/>
                        </a:rPr>
                        <a:t>Deputy</a:t>
                      </a:r>
                      <a:r>
                        <a:rPr sz="1100" spc="-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15" dirty="0">
                          <a:latin typeface="Arial"/>
                          <a:cs typeface="Arial"/>
                        </a:rPr>
                        <a:t>Monitors</a:t>
                      </a:r>
                      <a:r>
                        <a:rPr sz="1100" spc="-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95" dirty="0">
                          <a:latin typeface="Arial"/>
                          <a:cs typeface="Arial"/>
                        </a:rPr>
                        <a:t>Hassan</a:t>
                      </a:r>
                      <a:r>
                        <a:rPr sz="1100" spc="-60" dirty="0">
                          <a:latin typeface="Arial"/>
                          <a:cs typeface="Arial"/>
                        </a:rPr>
                        <a:t> Aden </a:t>
                      </a:r>
                      <a:r>
                        <a:rPr sz="1100" spc="-10" dirty="0">
                          <a:latin typeface="Arial"/>
                          <a:cs typeface="Arial"/>
                        </a:rPr>
                        <a:t>or</a:t>
                      </a:r>
                      <a:r>
                        <a:rPr sz="11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70" dirty="0">
                          <a:latin typeface="Arial"/>
                          <a:cs typeface="Arial"/>
                        </a:rPr>
                        <a:t>Seth</a:t>
                      </a:r>
                      <a:r>
                        <a:rPr sz="1100" spc="-60" dirty="0">
                          <a:latin typeface="Arial"/>
                          <a:cs typeface="Arial"/>
                        </a:rPr>
                        <a:t> Rosenthal </a:t>
                      </a:r>
                      <a:r>
                        <a:rPr sz="1100" spc="10" dirty="0">
                          <a:latin typeface="Arial"/>
                          <a:cs typeface="Arial"/>
                        </a:rPr>
                        <a:t>with</a:t>
                      </a:r>
                      <a:r>
                        <a:rPr sz="1100" spc="-60" dirty="0">
                          <a:latin typeface="Arial"/>
                          <a:cs typeface="Arial"/>
                        </a:rPr>
                        <a:t> any</a:t>
                      </a:r>
                      <a:r>
                        <a:rPr sz="11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45" dirty="0">
                          <a:latin typeface="Arial"/>
                          <a:cs typeface="Arial"/>
                        </a:rPr>
                        <a:t>questions.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CCC0D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28575">
                      <a:solidFill>
                        <a:srgbClr val="000000"/>
                      </a:solidFill>
                      <a:prstDash val="solid"/>
                    </a:lnR>
                    <a:solidFill>
                      <a:srgbClr val="CCC0DA"/>
                    </a:solidFill>
                  </a:tcPr>
                </a:tc>
              </a:tr>
              <a:tr h="2628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C5D9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C5D9F0"/>
                    </a:solidFill>
                  </a:tcPr>
                </a:tc>
                <a:tc>
                  <a:txBody>
                    <a:bodyPr/>
                    <a:lstStyle/>
                    <a:p>
                      <a:pPr marL="886460">
                        <a:lnSpc>
                          <a:spcPts val="1795"/>
                        </a:lnSpc>
                      </a:pPr>
                      <a:r>
                        <a:rPr sz="1600" spc="-140" dirty="0">
                          <a:latin typeface="Arial"/>
                          <a:cs typeface="Arial"/>
                        </a:rPr>
                        <a:t>YEAR: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C5D9F0"/>
                    </a:solidFill>
                  </a:tcPr>
                </a:tc>
                <a:tc>
                  <a:txBody>
                    <a:bodyPr/>
                    <a:lstStyle/>
                    <a:p>
                      <a:pPr marL="20955" algn="ctr">
                        <a:lnSpc>
                          <a:spcPts val="1664"/>
                        </a:lnSpc>
                      </a:pPr>
                      <a:r>
                        <a:rPr sz="1600" spc="-90" dirty="0">
                          <a:latin typeface="Arial"/>
                          <a:cs typeface="Arial"/>
                        </a:rPr>
                        <a:t>2019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C5D9F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88900" marB="0" vert="vert27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5D9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A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28575">
                      <a:solidFill>
                        <a:srgbClr val="000000"/>
                      </a:solidFill>
                      <a:prstDash val="solid"/>
                    </a:lnR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A"/>
                    </a:solidFill>
                  </a:tcPr>
                </a:tc>
              </a:tr>
              <a:tr h="4889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T w="2857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2857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2857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795"/>
                        </a:spcBef>
                      </a:pPr>
                      <a:r>
                        <a:rPr sz="1200" b="1" i="1" spc="-105" dirty="0">
                          <a:latin typeface="Arial"/>
                          <a:cs typeface="Arial"/>
                        </a:rPr>
                        <a:t>Sample</a:t>
                      </a:r>
                      <a:r>
                        <a:rPr sz="1200" b="1" i="1" spc="-8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b="1" i="1" spc="-90" dirty="0">
                          <a:latin typeface="Arial"/>
                          <a:cs typeface="Arial"/>
                        </a:rPr>
                        <a:t>Description: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T w="2857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2857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2857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2857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2857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937260">
                <a:tc gridSpan="10">
                  <a:txBody>
                    <a:bodyPr/>
                    <a:lstStyle/>
                    <a:p>
                      <a:pPr marL="2376170">
                        <a:lnSpc>
                          <a:spcPts val="1320"/>
                        </a:lnSpc>
                      </a:pPr>
                      <a:r>
                        <a:rPr sz="1200" i="1" spc="-60" dirty="0">
                          <a:latin typeface="Trebuchet MS"/>
                          <a:cs typeface="Trebuchet MS"/>
                        </a:rPr>
                        <a:t>Prepare</a:t>
                      </a:r>
                      <a:r>
                        <a:rPr sz="1200" i="1" spc="-9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200" i="1" spc="-80" dirty="0">
                          <a:latin typeface="Trebuchet MS"/>
                          <a:cs typeface="Trebuchet MS"/>
                        </a:rPr>
                        <a:t>for</a:t>
                      </a:r>
                      <a:r>
                        <a:rPr sz="1200" i="1" spc="-10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200" i="1" spc="-40" dirty="0">
                          <a:latin typeface="Trebuchet MS"/>
                          <a:cs typeface="Trebuchet MS"/>
                        </a:rPr>
                        <a:t>and</a:t>
                      </a:r>
                      <a:r>
                        <a:rPr sz="1200" i="1" spc="-10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200" i="1" spc="-70" dirty="0">
                          <a:latin typeface="Trebuchet MS"/>
                          <a:cs typeface="Trebuchet MS"/>
                        </a:rPr>
                        <a:t>attend</a:t>
                      </a:r>
                      <a:r>
                        <a:rPr sz="1200" i="1" spc="-10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200" i="1" spc="-60" dirty="0">
                          <a:latin typeface="Trebuchet MS"/>
                          <a:cs typeface="Trebuchet MS"/>
                        </a:rPr>
                        <a:t>meeting</a:t>
                      </a:r>
                      <a:r>
                        <a:rPr sz="1200" i="1" spc="-10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200" i="1" spc="-75" dirty="0">
                          <a:latin typeface="Trebuchet MS"/>
                          <a:cs typeface="Trebuchet MS"/>
                        </a:rPr>
                        <a:t>with</a:t>
                      </a:r>
                      <a:r>
                        <a:rPr sz="1200" i="1" spc="-10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200" i="1" spc="-20" dirty="0">
                          <a:latin typeface="Trebuchet MS"/>
                          <a:cs typeface="Trebuchet MS"/>
                        </a:rPr>
                        <a:t>BPD</a:t>
                      </a:r>
                      <a:r>
                        <a:rPr sz="1200" i="1" spc="-10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200" i="1" spc="-60" dirty="0">
                          <a:latin typeface="Trebuchet MS"/>
                          <a:cs typeface="Trebuchet MS"/>
                        </a:rPr>
                        <a:t>North</a:t>
                      </a:r>
                      <a:r>
                        <a:rPr sz="1200" i="1" spc="-10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200" i="1" spc="-55" dirty="0">
                          <a:latin typeface="Trebuchet MS"/>
                          <a:cs typeface="Trebuchet MS"/>
                        </a:rPr>
                        <a:t>Division</a:t>
                      </a:r>
                      <a:r>
                        <a:rPr sz="1200" i="1" spc="-10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200" i="1" spc="-80" dirty="0">
                          <a:latin typeface="Trebuchet MS"/>
                          <a:cs typeface="Trebuchet MS"/>
                        </a:rPr>
                        <a:t>DC;</a:t>
                      </a:r>
                      <a:r>
                        <a:rPr sz="1200" i="1" spc="-10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200" i="1" spc="-65" dirty="0">
                          <a:latin typeface="Trebuchet MS"/>
                          <a:cs typeface="Trebuchet MS"/>
                        </a:rPr>
                        <a:t>prepare</a:t>
                      </a:r>
                      <a:r>
                        <a:rPr sz="1200" i="1" spc="-9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200" i="1" spc="-70" dirty="0">
                          <a:latin typeface="Trebuchet MS"/>
                          <a:cs typeface="Trebuchet MS"/>
                        </a:rPr>
                        <a:t>checklist</a:t>
                      </a:r>
                      <a:r>
                        <a:rPr sz="1200" i="1" spc="-10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200" i="1" spc="-80" dirty="0">
                          <a:latin typeface="Trebuchet MS"/>
                          <a:cs typeface="Trebuchet MS"/>
                        </a:rPr>
                        <a:t>for</a:t>
                      </a:r>
                      <a:r>
                        <a:rPr sz="1200" i="1" spc="-10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200" i="1" spc="-70" dirty="0">
                          <a:latin typeface="Trebuchet MS"/>
                          <a:cs typeface="Trebuchet MS"/>
                        </a:rPr>
                        <a:t>review</a:t>
                      </a:r>
                      <a:r>
                        <a:rPr sz="1200" i="1" spc="-9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200" i="1" spc="-75" dirty="0">
                          <a:latin typeface="Trebuchet MS"/>
                          <a:cs typeface="Trebuchet MS"/>
                        </a:rPr>
                        <a:t>of</a:t>
                      </a:r>
                      <a:r>
                        <a:rPr sz="1200" i="1" spc="-9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200" i="1" spc="-65" dirty="0">
                          <a:latin typeface="Trebuchet MS"/>
                          <a:cs typeface="Trebuchet MS"/>
                        </a:rPr>
                        <a:t>in-service</a:t>
                      </a:r>
                      <a:r>
                        <a:rPr sz="1200" i="1" spc="-9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200" i="1" spc="-65" dirty="0">
                          <a:latin typeface="Trebuchet MS"/>
                          <a:cs typeface="Trebuchet MS"/>
                        </a:rPr>
                        <a:t>training;</a:t>
                      </a:r>
                      <a:r>
                        <a:rPr sz="1200" i="1" spc="-10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200" i="1" spc="-70" dirty="0">
                          <a:latin typeface="Trebuchet MS"/>
                          <a:cs typeface="Trebuchet MS"/>
                        </a:rPr>
                        <a:t>meet</a:t>
                      </a:r>
                      <a:r>
                        <a:rPr sz="1200" i="1" spc="-11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200" i="1" spc="-75" dirty="0">
                          <a:latin typeface="Trebuchet MS"/>
                          <a:cs typeface="Trebuchet MS"/>
                        </a:rPr>
                        <a:t>with</a:t>
                      </a:r>
                      <a:r>
                        <a:rPr sz="1200" i="1" spc="-10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200" i="1" spc="-20" dirty="0">
                          <a:latin typeface="Trebuchet MS"/>
                          <a:cs typeface="Trebuchet MS"/>
                        </a:rPr>
                        <a:t>Ms.</a:t>
                      </a:r>
                      <a:endParaRPr sz="1200">
                        <a:latin typeface="Trebuchet MS"/>
                        <a:cs typeface="Trebuchet MS"/>
                      </a:endParaRPr>
                    </a:p>
                    <a:p>
                      <a:pPr marL="2376170">
                        <a:lnSpc>
                          <a:spcPct val="100000"/>
                        </a:lnSpc>
                        <a:spcBef>
                          <a:spcPts val="114"/>
                        </a:spcBef>
                      </a:pPr>
                      <a:r>
                        <a:rPr sz="1200" i="1" spc="-60" dirty="0">
                          <a:latin typeface="Trebuchet MS"/>
                          <a:cs typeface="Trebuchet MS"/>
                        </a:rPr>
                        <a:t>Williams</a:t>
                      </a:r>
                      <a:r>
                        <a:rPr sz="1200" i="1" spc="-10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200" i="1" spc="-80" dirty="0">
                          <a:latin typeface="Trebuchet MS"/>
                          <a:cs typeface="Trebuchet MS"/>
                        </a:rPr>
                        <a:t>re</a:t>
                      </a:r>
                      <a:r>
                        <a:rPr sz="1200" i="1" spc="-9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200" i="1" spc="-35" dirty="0">
                          <a:latin typeface="Trebuchet MS"/>
                          <a:cs typeface="Trebuchet MS"/>
                        </a:rPr>
                        <a:t>changes</a:t>
                      </a:r>
                      <a:r>
                        <a:rPr sz="1200" i="1" spc="-10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200" i="1" spc="-70" dirty="0">
                          <a:latin typeface="Trebuchet MS"/>
                          <a:cs typeface="Trebuchet MS"/>
                        </a:rPr>
                        <a:t>to</a:t>
                      </a:r>
                      <a:r>
                        <a:rPr sz="1200" i="1" spc="-10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200" i="1" spc="-60" dirty="0">
                          <a:latin typeface="Trebuchet MS"/>
                          <a:cs typeface="Trebuchet MS"/>
                        </a:rPr>
                        <a:t>compliance</a:t>
                      </a:r>
                      <a:r>
                        <a:rPr sz="1200" i="1" spc="-9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200" i="1" spc="-80" dirty="0">
                          <a:latin typeface="Trebuchet MS"/>
                          <a:cs typeface="Trebuchet MS"/>
                        </a:rPr>
                        <a:t>matrix;</a:t>
                      </a:r>
                      <a:r>
                        <a:rPr sz="1200" i="1" spc="-10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200" i="1" spc="-60" dirty="0">
                          <a:latin typeface="Trebuchet MS"/>
                          <a:cs typeface="Trebuchet MS"/>
                        </a:rPr>
                        <a:t>copied</a:t>
                      </a:r>
                      <a:r>
                        <a:rPr sz="1200" i="1" spc="-10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200" i="1" spc="-50" dirty="0">
                          <a:latin typeface="Trebuchet MS"/>
                          <a:cs typeface="Trebuchet MS"/>
                        </a:rPr>
                        <a:t>use</a:t>
                      </a:r>
                      <a:r>
                        <a:rPr sz="1200" i="1" spc="-9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200" i="1" spc="-75" dirty="0">
                          <a:latin typeface="Trebuchet MS"/>
                          <a:cs typeface="Trebuchet MS"/>
                        </a:rPr>
                        <a:t>of</a:t>
                      </a:r>
                      <a:r>
                        <a:rPr sz="1200" i="1" spc="-9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200" i="1" spc="-75" dirty="0">
                          <a:latin typeface="Trebuchet MS"/>
                          <a:cs typeface="Trebuchet MS"/>
                        </a:rPr>
                        <a:t>force</a:t>
                      </a:r>
                      <a:r>
                        <a:rPr sz="1200" i="1" spc="-9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200" i="1" spc="-75" dirty="0">
                          <a:latin typeface="Trebuchet MS"/>
                          <a:cs typeface="Trebuchet MS"/>
                        </a:rPr>
                        <a:t>reports;</a:t>
                      </a:r>
                      <a:r>
                        <a:rPr sz="1200" i="1" spc="-10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200" i="1" spc="-65" dirty="0">
                          <a:latin typeface="Trebuchet MS"/>
                          <a:cs typeface="Trebuchet MS"/>
                        </a:rPr>
                        <a:t>reviewed</a:t>
                      </a:r>
                      <a:r>
                        <a:rPr sz="1200" i="1" spc="-10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200" i="1" spc="-25" dirty="0">
                          <a:latin typeface="Trebuchet MS"/>
                          <a:cs typeface="Trebuchet MS"/>
                        </a:rPr>
                        <a:t>UNDF</a:t>
                      </a:r>
                      <a:r>
                        <a:rPr sz="1200" i="1" spc="-11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200" i="1" spc="-70" dirty="0">
                          <a:latin typeface="Trebuchet MS"/>
                          <a:cs typeface="Trebuchet MS"/>
                        </a:rPr>
                        <a:t>reports</a:t>
                      </a:r>
                      <a:r>
                        <a:rPr sz="1200" i="1" spc="-10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200" i="1" spc="-30" dirty="0">
                          <a:latin typeface="Trebuchet MS"/>
                          <a:cs typeface="Trebuchet MS"/>
                        </a:rPr>
                        <a:t>1123454</a:t>
                      </a:r>
                      <a:r>
                        <a:rPr sz="1200" i="1" spc="-11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200" i="1" spc="-40" dirty="0">
                          <a:latin typeface="Trebuchet MS"/>
                          <a:cs typeface="Trebuchet MS"/>
                        </a:rPr>
                        <a:t>and</a:t>
                      </a:r>
                      <a:r>
                        <a:rPr sz="1200" i="1" spc="-10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200" i="1" spc="-45" dirty="0">
                          <a:latin typeface="Trebuchet MS"/>
                          <a:cs typeface="Trebuchet MS"/>
                        </a:rPr>
                        <a:t>1123455.</a:t>
                      </a:r>
                      <a:endParaRPr sz="12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328295">
                <a:tc gridSpan="10">
                  <a:txBody>
                    <a:bodyPr/>
                    <a:lstStyle/>
                    <a:p>
                      <a:pPr marL="52069">
                        <a:lnSpc>
                          <a:spcPts val="2315"/>
                        </a:lnSpc>
                      </a:pPr>
                      <a:r>
                        <a:rPr sz="2000" spc="-160" dirty="0">
                          <a:solidFill>
                            <a:srgbClr val="006000"/>
                          </a:solidFill>
                          <a:latin typeface="Arial"/>
                          <a:cs typeface="Arial"/>
                        </a:rPr>
                        <a:t>TIME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392430">
                <a:tc>
                  <a:txBody>
                    <a:bodyPr/>
                    <a:lstStyle/>
                    <a:p>
                      <a:pPr marL="26034" algn="ctr">
                        <a:lnSpc>
                          <a:spcPct val="100000"/>
                        </a:lnSpc>
                        <a:spcBef>
                          <a:spcPts val="625"/>
                        </a:spcBef>
                      </a:pPr>
                      <a:r>
                        <a:rPr sz="1400" b="1" spc="-50" dirty="0">
                          <a:latin typeface="Arial"/>
                          <a:cs typeface="Arial"/>
                        </a:rPr>
                        <a:t>Month</a:t>
                      </a:r>
                      <a:r>
                        <a:rPr sz="1400" b="1" spc="-9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b="1" spc="-70" dirty="0">
                          <a:latin typeface="Arial"/>
                          <a:cs typeface="Arial"/>
                        </a:rPr>
                        <a:t>of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937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1590" algn="ctr">
                        <a:lnSpc>
                          <a:spcPct val="100000"/>
                        </a:lnSpc>
                        <a:spcBef>
                          <a:spcPts val="625"/>
                        </a:spcBef>
                      </a:pPr>
                      <a:r>
                        <a:rPr sz="1400" b="1" spc="-110" dirty="0">
                          <a:latin typeface="Arial"/>
                          <a:cs typeface="Arial"/>
                        </a:rPr>
                        <a:t>Day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93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23495" algn="ctr">
                        <a:lnSpc>
                          <a:spcPct val="100000"/>
                        </a:lnSpc>
                        <a:spcBef>
                          <a:spcPts val="585"/>
                        </a:spcBef>
                      </a:pPr>
                      <a:r>
                        <a:rPr sz="1400" b="1" spc="-100" dirty="0">
                          <a:latin typeface="Arial"/>
                          <a:cs typeface="Arial"/>
                        </a:rPr>
                        <a:t>Description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42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59105">
                        <a:lnSpc>
                          <a:spcPct val="100000"/>
                        </a:lnSpc>
                        <a:spcBef>
                          <a:spcPts val="625"/>
                        </a:spcBef>
                      </a:pPr>
                      <a:r>
                        <a:rPr sz="1400" b="1" spc="-125" dirty="0">
                          <a:latin typeface="Arial"/>
                          <a:cs typeface="Arial"/>
                        </a:rPr>
                        <a:t>Hours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93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9690" algn="ctr">
                        <a:lnSpc>
                          <a:spcPct val="100000"/>
                        </a:lnSpc>
                        <a:spcBef>
                          <a:spcPts val="625"/>
                        </a:spcBef>
                      </a:pPr>
                      <a:r>
                        <a:rPr sz="1400" b="1" spc="-90" dirty="0">
                          <a:latin typeface="Arial"/>
                          <a:cs typeface="Arial"/>
                        </a:rPr>
                        <a:t>Rate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93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685" algn="ctr">
                        <a:lnSpc>
                          <a:spcPct val="100000"/>
                        </a:lnSpc>
                        <a:spcBef>
                          <a:spcPts val="830"/>
                        </a:spcBef>
                      </a:pPr>
                      <a:r>
                        <a:rPr sz="1100" b="1" spc="-60" dirty="0">
                          <a:latin typeface="Arial"/>
                          <a:cs typeface="Arial"/>
                        </a:rPr>
                        <a:t>Total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1054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83995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1100" b="1" spc="-95" dirty="0">
                          <a:latin typeface="Arial"/>
                          <a:cs typeface="Arial"/>
                        </a:rPr>
                        <a:t>Comments </a:t>
                      </a:r>
                      <a:r>
                        <a:rPr sz="1100" b="1" spc="-60" dirty="0">
                          <a:latin typeface="Arial"/>
                          <a:cs typeface="Arial"/>
                        </a:rPr>
                        <a:t>(Unbilled</a:t>
                      </a:r>
                      <a:r>
                        <a:rPr sz="1100" b="1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b="1" spc="-70" dirty="0">
                          <a:latin typeface="Arial"/>
                          <a:cs typeface="Arial"/>
                        </a:rPr>
                        <a:t>Time)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9842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8445" marR="164465" indent="-74295">
                        <a:lnSpc>
                          <a:spcPts val="1440"/>
                        </a:lnSpc>
                        <a:spcBef>
                          <a:spcPts val="45"/>
                        </a:spcBef>
                      </a:pPr>
                      <a:r>
                        <a:rPr sz="1100" b="1" spc="5" dirty="0">
                          <a:latin typeface="Arial"/>
                          <a:cs typeface="Arial"/>
                        </a:rPr>
                        <a:t>U</a:t>
                      </a:r>
                      <a:r>
                        <a:rPr sz="1100" b="1" dirty="0">
                          <a:latin typeface="Arial"/>
                          <a:cs typeface="Arial"/>
                        </a:rPr>
                        <a:t>nb</a:t>
                      </a:r>
                      <a:r>
                        <a:rPr sz="1100" b="1" spc="-10" dirty="0">
                          <a:latin typeface="Arial"/>
                          <a:cs typeface="Arial"/>
                        </a:rPr>
                        <a:t>ill</a:t>
                      </a:r>
                      <a:r>
                        <a:rPr sz="1100" b="1" dirty="0">
                          <a:latin typeface="Arial"/>
                          <a:cs typeface="Arial"/>
                        </a:rPr>
                        <a:t>ed  </a:t>
                      </a:r>
                      <a:r>
                        <a:rPr sz="1100" b="1" spc="-95" dirty="0">
                          <a:latin typeface="Arial"/>
                          <a:cs typeface="Arial"/>
                        </a:rPr>
                        <a:t>Hours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57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95580">
                <a:tc>
                  <a:txBody>
                    <a:bodyPr/>
                    <a:lstStyle/>
                    <a:p>
                      <a:pPr marL="33020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100" spc="-20" dirty="0">
                          <a:latin typeface="Arial"/>
                          <a:cs typeface="Arial"/>
                        </a:rPr>
                        <a:t>April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635" marB="0">
                    <a:lnL w="28575">
                      <a:solidFill>
                        <a:srgbClr val="000000"/>
                      </a:solidFill>
                      <a:prstDash val="solid"/>
                    </a:lnL>
                    <a:lnT w="2857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31750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1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635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</a:tcPr>
                </a:tc>
                <a:tc rowSpan="2" gridSpan="2">
                  <a:txBody>
                    <a:bodyPr/>
                    <a:lstStyle/>
                    <a:p>
                      <a:pPr marL="3619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100" spc="-65" dirty="0">
                          <a:latin typeface="Arial"/>
                          <a:cs typeface="Arial"/>
                        </a:rPr>
                        <a:t>Review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draft of </a:t>
                      </a:r>
                      <a:r>
                        <a:rPr sz="1100" spc="-145" dirty="0">
                          <a:latin typeface="Arial"/>
                          <a:cs typeface="Arial"/>
                        </a:rPr>
                        <a:t>BPD </a:t>
                      </a:r>
                      <a:r>
                        <a:rPr sz="1100" spc="-65" dirty="0">
                          <a:latin typeface="Arial"/>
                          <a:cs typeface="Arial"/>
                        </a:rPr>
                        <a:t>Crisis, </a:t>
                      </a:r>
                      <a:r>
                        <a:rPr sz="1100" spc="-70" dirty="0">
                          <a:latin typeface="Arial"/>
                          <a:cs typeface="Arial"/>
                        </a:rPr>
                        <a:t>Emergency </a:t>
                      </a:r>
                      <a:r>
                        <a:rPr sz="1100" spc="-35" dirty="0">
                          <a:latin typeface="Arial"/>
                          <a:cs typeface="Arial"/>
                        </a:rPr>
                        <a:t>Petitions, </a:t>
                      </a:r>
                      <a:r>
                        <a:rPr sz="1100" spc="-55" dirty="0">
                          <a:latin typeface="Arial"/>
                          <a:cs typeface="Arial"/>
                        </a:rPr>
                        <a:t>Dispatch</a:t>
                      </a:r>
                      <a:r>
                        <a:rPr sz="1100" spc="-1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55" dirty="0">
                          <a:latin typeface="Arial"/>
                          <a:cs typeface="Arial"/>
                        </a:rPr>
                        <a:t>Policies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6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985" algn="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1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635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2857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9685" algn="ctr">
                        <a:lnSpc>
                          <a:spcPct val="100000"/>
                        </a:lnSpc>
                        <a:spcBef>
                          <a:spcPts val="5"/>
                        </a:spcBef>
                        <a:tabLst>
                          <a:tab pos="512445" algn="l"/>
                        </a:tabLst>
                      </a:pPr>
                      <a:r>
                        <a:rPr sz="1100" spc="-5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1100" spc="-50" dirty="0">
                          <a:latin typeface="Arial"/>
                          <a:cs typeface="Arial"/>
                        </a:rPr>
                        <a:t>235.00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635" marB="0">
                    <a:lnT w="2857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R="50800" algn="r">
                        <a:lnSpc>
                          <a:spcPct val="100000"/>
                        </a:lnSpc>
                        <a:spcBef>
                          <a:spcPts val="5"/>
                        </a:spcBef>
                        <a:tabLst>
                          <a:tab pos="654685" algn="l"/>
                        </a:tabLst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$	235.00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635" marB="0">
                    <a:lnT w="28575">
                      <a:solidFill>
                        <a:srgbClr val="000000"/>
                      </a:solidFill>
                      <a:prstDash val="solid"/>
                    </a:lnT>
                  </a:tcPr>
                </a:tc>
                <a:tc rowSpan="2">
                  <a:txBody>
                    <a:bodyPr/>
                    <a:lstStyle/>
                    <a:p>
                      <a:pPr marL="3365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100" spc="-65" dirty="0">
                          <a:latin typeface="Arial"/>
                          <a:cs typeface="Arial"/>
                        </a:rPr>
                        <a:t>Review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of </a:t>
                      </a:r>
                      <a:r>
                        <a:rPr sz="1100" spc="-145" dirty="0">
                          <a:latin typeface="Arial"/>
                          <a:cs typeface="Arial"/>
                        </a:rPr>
                        <a:t>BPD </a:t>
                      </a:r>
                      <a:r>
                        <a:rPr sz="1100" spc="-140" dirty="0">
                          <a:latin typeface="Arial"/>
                          <a:cs typeface="Arial"/>
                        </a:rPr>
                        <a:t>LEAD </a:t>
                      </a:r>
                      <a:r>
                        <a:rPr sz="1100" spc="-35" dirty="0">
                          <a:latin typeface="Arial"/>
                          <a:cs typeface="Arial"/>
                        </a:rPr>
                        <a:t>program </a:t>
                      </a:r>
                      <a:r>
                        <a:rPr sz="1100" spc="-45" dirty="0">
                          <a:latin typeface="Arial"/>
                          <a:cs typeface="Arial"/>
                        </a:rPr>
                        <a:t>outcomes. </a:t>
                      </a:r>
                      <a:r>
                        <a:rPr sz="1100" spc="-70" dirty="0">
                          <a:latin typeface="Arial"/>
                          <a:cs typeface="Arial"/>
                        </a:rPr>
                        <a:t>Discussion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of </a:t>
                      </a:r>
                      <a:r>
                        <a:rPr sz="1100" spc="-55" dirty="0">
                          <a:latin typeface="Arial"/>
                          <a:cs typeface="Arial"/>
                        </a:rPr>
                        <a:t>Policies </a:t>
                      </a:r>
                      <a:r>
                        <a:rPr sz="1100" spc="10" dirty="0">
                          <a:latin typeface="Arial"/>
                          <a:cs typeface="Arial"/>
                        </a:rPr>
                        <a:t>with</a:t>
                      </a:r>
                      <a:r>
                        <a:rPr sz="1100" spc="-8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30" dirty="0">
                          <a:latin typeface="Arial"/>
                          <a:cs typeface="Arial"/>
                        </a:rPr>
                        <a:t>Maryland</a:t>
                      </a:r>
                      <a:endParaRPr sz="1100">
                        <a:latin typeface="Arial"/>
                        <a:cs typeface="Arial"/>
                      </a:endParaRPr>
                    </a:p>
                    <a:p>
                      <a:pPr marL="33655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sz="1100" spc="-65" dirty="0">
                          <a:latin typeface="Arial"/>
                          <a:cs typeface="Arial"/>
                        </a:rPr>
                        <a:t>Advocacy </a:t>
                      </a:r>
                      <a:r>
                        <a:rPr sz="1100" spc="-50" dirty="0">
                          <a:latin typeface="Arial"/>
                          <a:cs typeface="Arial"/>
                        </a:rPr>
                        <a:t>Group.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635" marB="0">
                    <a:lnT w="2857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2857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1714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" marB="0">
                    <a:lnT w="2857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R="10160" algn="r">
                        <a:lnSpc>
                          <a:spcPts val="1210"/>
                        </a:lnSpc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1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28575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335280">
                <a:tc>
                  <a:txBody>
                    <a:bodyPr/>
                    <a:lstStyle/>
                    <a:p>
                      <a:pPr marL="33020" algn="ctr">
                        <a:lnSpc>
                          <a:spcPts val="1315"/>
                        </a:lnSpc>
                      </a:pPr>
                      <a:r>
                        <a:rPr sz="1100" spc="-20" dirty="0">
                          <a:latin typeface="Arial"/>
                          <a:cs typeface="Arial"/>
                        </a:rPr>
                        <a:t>April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31750" algn="ctr">
                        <a:lnSpc>
                          <a:spcPts val="1315"/>
                        </a:lnSpc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2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 rowSpan="2" gridSpan="2">
                  <a:txBody>
                    <a:bodyPr/>
                    <a:lstStyle/>
                    <a:p>
                      <a:pPr marL="36195">
                        <a:lnSpc>
                          <a:spcPts val="1315"/>
                        </a:lnSpc>
                      </a:pPr>
                      <a:r>
                        <a:rPr sz="1100" spc="-155" dirty="0">
                          <a:latin typeface="Arial"/>
                          <a:cs typeface="Arial"/>
                        </a:rPr>
                        <a:t>CPIC </a:t>
                      </a:r>
                      <a:r>
                        <a:rPr sz="1100" spc="-60" dirty="0">
                          <a:latin typeface="Arial"/>
                          <a:cs typeface="Arial"/>
                        </a:rPr>
                        <a:t>Data </a:t>
                      </a:r>
                      <a:r>
                        <a:rPr sz="1100" spc="-45" dirty="0">
                          <a:latin typeface="Arial"/>
                          <a:cs typeface="Arial"/>
                        </a:rPr>
                        <a:t>Subcommittee</a:t>
                      </a:r>
                      <a:r>
                        <a:rPr sz="1100" spc="-1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35" dirty="0">
                          <a:latin typeface="Arial"/>
                          <a:cs typeface="Arial"/>
                        </a:rPr>
                        <a:t>meeting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985" algn="r">
                        <a:lnSpc>
                          <a:spcPts val="1315"/>
                        </a:lnSpc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1.6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9685" algn="ctr">
                        <a:lnSpc>
                          <a:spcPts val="1315"/>
                        </a:lnSpc>
                        <a:tabLst>
                          <a:tab pos="512445" algn="l"/>
                        </a:tabLst>
                      </a:pPr>
                      <a:r>
                        <a:rPr sz="1100" spc="-5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1100" spc="-50" dirty="0">
                          <a:latin typeface="Arial"/>
                          <a:cs typeface="Arial"/>
                        </a:rPr>
                        <a:t>235.00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0800" algn="r">
                        <a:lnSpc>
                          <a:spcPts val="1315"/>
                        </a:lnSpc>
                        <a:tabLst>
                          <a:tab pos="654685" algn="l"/>
                        </a:tabLst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$	376.00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 marL="33655">
                        <a:lnSpc>
                          <a:spcPts val="1315"/>
                        </a:lnSpc>
                      </a:pPr>
                      <a:r>
                        <a:rPr sz="1100" spc="-70" dirty="0">
                          <a:latin typeface="Arial"/>
                          <a:cs typeface="Arial"/>
                        </a:rPr>
                        <a:t>Discussion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of </a:t>
                      </a:r>
                      <a:r>
                        <a:rPr sz="1100" spc="-145" dirty="0">
                          <a:latin typeface="Arial"/>
                          <a:cs typeface="Arial"/>
                        </a:rPr>
                        <a:t>BPD </a:t>
                      </a:r>
                      <a:r>
                        <a:rPr sz="1100" spc="-55" dirty="0">
                          <a:latin typeface="Arial"/>
                          <a:cs typeface="Arial"/>
                        </a:rPr>
                        <a:t>Policy </a:t>
                      </a:r>
                      <a:r>
                        <a:rPr sz="1100" spc="-85" dirty="0">
                          <a:latin typeface="Arial"/>
                          <a:cs typeface="Arial"/>
                        </a:rPr>
                        <a:t>Issues </a:t>
                      </a:r>
                      <a:r>
                        <a:rPr sz="1100" spc="10" dirty="0">
                          <a:latin typeface="Arial"/>
                          <a:cs typeface="Arial"/>
                        </a:rPr>
                        <a:t>with </a:t>
                      </a:r>
                      <a:r>
                        <a:rPr sz="1100" spc="-40" dirty="0">
                          <a:latin typeface="Arial"/>
                          <a:cs typeface="Arial"/>
                        </a:rPr>
                        <a:t>local </a:t>
                      </a:r>
                      <a:r>
                        <a:rPr sz="1100" spc="-35" dirty="0">
                          <a:latin typeface="Arial"/>
                          <a:cs typeface="Arial"/>
                        </a:rPr>
                        <a:t>government </a:t>
                      </a:r>
                      <a:r>
                        <a:rPr sz="1100" spc="-30" dirty="0">
                          <a:latin typeface="Arial"/>
                          <a:cs typeface="Arial"/>
                        </a:rPr>
                        <a:t>officials, </a:t>
                      </a:r>
                      <a:r>
                        <a:rPr sz="1100" spc="-70" dirty="0">
                          <a:latin typeface="Arial"/>
                          <a:cs typeface="Arial"/>
                        </a:rPr>
                        <a:t>Discussion</a:t>
                      </a:r>
                      <a:r>
                        <a:rPr sz="1100" spc="-1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of</a:t>
                      </a:r>
                      <a:endParaRPr sz="1100">
                        <a:latin typeface="Arial"/>
                        <a:cs typeface="Arial"/>
                      </a:endParaRPr>
                    </a:p>
                    <a:p>
                      <a:pPr marL="33655" marR="148590">
                        <a:lnSpc>
                          <a:spcPct val="109400"/>
                        </a:lnSpc>
                      </a:pPr>
                      <a:r>
                        <a:rPr sz="1100" spc="-155" dirty="0">
                          <a:latin typeface="Arial"/>
                          <a:cs typeface="Arial"/>
                        </a:rPr>
                        <a:t>CPIC </a:t>
                      </a:r>
                      <a:r>
                        <a:rPr sz="1100" spc="-35" dirty="0">
                          <a:latin typeface="Arial"/>
                          <a:cs typeface="Arial"/>
                        </a:rPr>
                        <a:t>Workplan </a:t>
                      </a:r>
                      <a:r>
                        <a:rPr sz="1100" spc="-55" dirty="0">
                          <a:latin typeface="Arial"/>
                          <a:cs typeface="Arial"/>
                        </a:rPr>
                        <a:t>submission, </a:t>
                      </a:r>
                      <a:r>
                        <a:rPr sz="1100" spc="-30" dirty="0">
                          <a:latin typeface="Arial"/>
                          <a:cs typeface="Arial"/>
                        </a:rPr>
                        <a:t>review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of </a:t>
                      </a:r>
                      <a:r>
                        <a:rPr sz="1100" spc="-155" dirty="0">
                          <a:latin typeface="Arial"/>
                          <a:cs typeface="Arial"/>
                        </a:rPr>
                        <a:t>CPIC </a:t>
                      </a:r>
                      <a:r>
                        <a:rPr sz="1100" spc="-35" dirty="0">
                          <a:latin typeface="Arial"/>
                          <a:cs typeface="Arial"/>
                        </a:rPr>
                        <a:t>Membership </a:t>
                      </a:r>
                      <a:r>
                        <a:rPr sz="1100" spc="-15" dirty="0">
                          <a:latin typeface="Arial"/>
                          <a:cs typeface="Arial"/>
                        </a:rPr>
                        <a:t>information, </a:t>
                      </a:r>
                      <a:r>
                        <a:rPr sz="1100" spc="-30" dirty="0">
                          <a:latin typeface="Arial"/>
                          <a:cs typeface="Arial"/>
                        </a:rPr>
                        <a:t>review 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of </a:t>
                      </a:r>
                      <a:r>
                        <a:rPr sz="1100" spc="-155" dirty="0">
                          <a:latin typeface="Arial"/>
                          <a:cs typeface="Arial"/>
                        </a:rPr>
                        <a:t>CPIC </a:t>
                      </a:r>
                      <a:r>
                        <a:rPr sz="1100" spc="-10" dirty="0">
                          <a:latin typeface="Arial"/>
                          <a:cs typeface="Arial"/>
                        </a:rPr>
                        <a:t>list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of </a:t>
                      </a:r>
                      <a:r>
                        <a:rPr sz="1100" spc="-35" dirty="0">
                          <a:latin typeface="Arial"/>
                          <a:cs typeface="Arial"/>
                        </a:rPr>
                        <a:t>recommendation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for </a:t>
                      </a:r>
                      <a:r>
                        <a:rPr sz="1100" spc="-40" dirty="0">
                          <a:latin typeface="Arial"/>
                          <a:cs typeface="Arial"/>
                        </a:rPr>
                        <a:t>local </a:t>
                      </a:r>
                      <a:r>
                        <a:rPr sz="1100" spc="-20" dirty="0">
                          <a:latin typeface="Arial"/>
                          <a:cs typeface="Arial"/>
                        </a:rPr>
                        <a:t>Mental </a:t>
                      </a:r>
                      <a:r>
                        <a:rPr sz="1100" spc="-50" dirty="0">
                          <a:latin typeface="Arial"/>
                          <a:cs typeface="Arial"/>
                        </a:rPr>
                        <a:t>Health/Substance </a:t>
                      </a:r>
                      <a:r>
                        <a:rPr sz="1100" spc="-70" dirty="0">
                          <a:latin typeface="Arial"/>
                          <a:cs typeface="Arial"/>
                        </a:rPr>
                        <a:t>Abuse  </a:t>
                      </a:r>
                      <a:r>
                        <a:rPr sz="1100" spc="-60" dirty="0">
                          <a:latin typeface="Arial"/>
                          <a:cs typeface="Arial"/>
                        </a:rPr>
                        <a:t>system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of </a:t>
                      </a:r>
                      <a:r>
                        <a:rPr sz="1100" spc="-50" dirty="0">
                          <a:latin typeface="Arial"/>
                          <a:cs typeface="Arial"/>
                        </a:rPr>
                        <a:t>care. </a:t>
                      </a:r>
                      <a:r>
                        <a:rPr sz="1100" spc="-60" dirty="0">
                          <a:latin typeface="Arial"/>
                          <a:cs typeface="Arial"/>
                        </a:rPr>
                        <a:t>Dicussion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of </a:t>
                      </a:r>
                      <a:r>
                        <a:rPr sz="1100" spc="-25" dirty="0">
                          <a:latin typeface="Arial"/>
                          <a:cs typeface="Arial"/>
                        </a:rPr>
                        <a:t>community </a:t>
                      </a:r>
                      <a:r>
                        <a:rPr sz="1100" spc="-20" dirty="0">
                          <a:latin typeface="Arial"/>
                          <a:cs typeface="Arial"/>
                        </a:rPr>
                        <a:t>briefing </a:t>
                      </a:r>
                      <a:r>
                        <a:rPr sz="1100" spc="-40" dirty="0">
                          <a:latin typeface="Arial"/>
                          <a:cs typeface="Arial"/>
                        </a:rPr>
                        <a:t>strategies </a:t>
                      </a:r>
                      <a:r>
                        <a:rPr sz="1100" spc="10" dirty="0">
                          <a:latin typeface="Arial"/>
                          <a:cs typeface="Arial"/>
                        </a:rPr>
                        <a:t>with</a:t>
                      </a:r>
                      <a:r>
                        <a:rPr sz="11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135" dirty="0">
                          <a:latin typeface="Arial"/>
                          <a:cs typeface="Arial"/>
                        </a:rPr>
                        <a:t>CPIC.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28575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7721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850">
                        <a:latin typeface="Times New Roman"/>
                        <a:cs typeface="Times New Roman"/>
                      </a:endParaRPr>
                    </a:p>
                    <a:p>
                      <a:pPr marR="10160" algn="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1.6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190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28575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366395">
                <a:tc>
                  <a:txBody>
                    <a:bodyPr/>
                    <a:lstStyle/>
                    <a:p>
                      <a:pPr marL="33020" algn="ctr">
                        <a:lnSpc>
                          <a:spcPts val="1315"/>
                        </a:lnSpc>
                      </a:pPr>
                      <a:r>
                        <a:rPr sz="1100" spc="-20" dirty="0">
                          <a:latin typeface="Arial"/>
                          <a:cs typeface="Arial"/>
                        </a:rPr>
                        <a:t>April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31750" algn="ctr">
                        <a:lnSpc>
                          <a:spcPts val="1315"/>
                        </a:lnSpc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3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9685" algn="ctr">
                        <a:lnSpc>
                          <a:spcPts val="1315"/>
                        </a:lnSpc>
                        <a:tabLst>
                          <a:tab pos="512445" algn="l"/>
                        </a:tabLst>
                      </a:pPr>
                      <a:r>
                        <a:rPr sz="1100" spc="-5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1100" spc="-50" dirty="0">
                          <a:latin typeface="Arial"/>
                          <a:cs typeface="Arial"/>
                        </a:rPr>
                        <a:t>235.00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76835">
                        <a:lnSpc>
                          <a:spcPts val="1315"/>
                        </a:lnSpc>
                        <a:tabLst>
                          <a:tab pos="939165" algn="l"/>
                        </a:tabLst>
                      </a:pPr>
                      <a:r>
                        <a:rPr sz="1100" spc="-5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1100" spc="-30" dirty="0">
                          <a:latin typeface="Arial"/>
                          <a:cs typeface="Arial"/>
                        </a:rPr>
                        <a:t>-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3655">
                        <a:lnSpc>
                          <a:spcPts val="1315"/>
                        </a:lnSpc>
                      </a:pPr>
                      <a:r>
                        <a:rPr sz="1100" spc="-60" dirty="0">
                          <a:latin typeface="Arial"/>
                          <a:cs typeface="Arial"/>
                        </a:rPr>
                        <a:t>Dicussion</a:t>
                      </a:r>
                      <a:r>
                        <a:rPr sz="1100" spc="-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of</a:t>
                      </a:r>
                      <a:r>
                        <a:rPr sz="1100" spc="-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30" dirty="0">
                          <a:latin typeface="Arial"/>
                          <a:cs typeface="Arial"/>
                        </a:rPr>
                        <a:t>importance</a:t>
                      </a:r>
                      <a:r>
                        <a:rPr sz="1100" spc="-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of</a:t>
                      </a:r>
                      <a:r>
                        <a:rPr sz="1100" spc="-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10" dirty="0">
                          <a:latin typeface="Arial"/>
                          <a:cs typeface="Arial"/>
                        </a:rPr>
                        <a:t>input</a:t>
                      </a:r>
                      <a:r>
                        <a:rPr sz="11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from</a:t>
                      </a:r>
                      <a:r>
                        <a:rPr sz="1100" spc="-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40" dirty="0">
                          <a:latin typeface="Arial"/>
                          <a:cs typeface="Arial"/>
                        </a:rPr>
                        <a:t>those</a:t>
                      </a:r>
                      <a:r>
                        <a:rPr sz="1100" spc="-7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10" dirty="0">
                          <a:latin typeface="Arial"/>
                          <a:cs typeface="Arial"/>
                        </a:rPr>
                        <a:t>with</a:t>
                      </a:r>
                      <a:r>
                        <a:rPr sz="1100" spc="-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25" dirty="0">
                          <a:latin typeface="Arial"/>
                          <a:cs typeface="Arial"/>
                        </a:rPr>
                        <a:t>lived</a:t>
                      </a:r>
                      <a:r>
                        <a:rPr sz="1100" spc="-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50" dirty="0">
                          <a:latin typeface="Arial"/>
                          <a:cs typeface="Arial"/>
                        </a:rPr>
                        <a:t>experience</a:t>
                      </a:r>
                      <a:r>
                        <a:rPr sz="1100" spc="-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10" dirty="0">
                          <a:latin typeface="Arial"/>
                          <a:cs typeface="Arial"/>
                        </a:rPr>
                        <a:t>with</a:t>
                      </a:r>
                      <a:r>
                        <a:rPr sz="1100" spc="-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155" dirty="0">
                          <a:latin typeface="Arial"/>
                          <a:cs typeface="Arial"/>
                        </a:rPr>
                        <a:t>CPIC</a:t>
                      </a:r>
                      <a:endParaRPr sz="1100">
                        <a:latin typeface="Arial"/>
                        <a:cs typeface="Arial"/>
                      </a:endParaRPr>
                    </a:p>
                    <a:p>
                      <a:pPr marL="33655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sz="1100" spc="-5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1100" spc="-40" dirty="0">
                          <a:latin typeface="Arial"/>
                          <a:cs typeface="Arial"/>
                        </a:rPr>
                        <a:t>local</a:t>
                      </a:r>
                      <a:r>
                        <a:rPr sz="1100" spc="-7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55" dirty="0">
                          <a:latin typeface="Arial"/>
                          <a:cs typeface="Arial"/>
                        </a:rPr>
                        <a:t>advocates.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0160" algn="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0.7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9017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28575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340995">
                <a:tc>
                  <a:txBody>
                    <a:bodyPr/>
                    <a:lstStyle/>
                    <a:p>
                      <a:pPr marL="33020" algn="ctr">
                        <a:lnSpc>
                          <a:spcPts val="1315"/>
                        </a:lnSpc>
                      </a:pPr>
                      <a:r>
                        <a:rPr sz="1100" spc="-20" dirty="0">
                          <a:latin typeface="Arial"/>
                          <a:cs typeface="Arial"/>
                        </a:rPr>
                        <a:t>April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31750" algn="ctr">
                        <a:lnSpc>
                          <a:spcPts val="1315"/>
                        </a:lnSpc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4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 rowSpan="2"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550">
                        <a:latin typeface="Times New Roman"/>
                        <a:cs typeface="Times New Roman"/>
                      </a:endParaRPr>
                    </a:p>
                    <a:p>
                      <a:pPr marL="36195">
                        <a:lnSpc>
                          <a:spcPct val="100000"/>
                        </a:lnSpc>
                      </a:pPr>
                      <a:r>
                        <a:rPr sz="1100" spc="-155" dirty="0">
                          <a:latin typeface="Arial"/>
                          <a:cs typeface="Arial"/>
                        </a:rPr>
                        <a:t>CPIC </a:t>
                      </a:r>
                      <a:r>
                        <a:rPr sz="1100" spc="-45" dirty="0">
                          <a:latin typeface="Arial"/>
                          <a:cs typeface="Arial"/>
                        </a:rPr>
                        <a:t>Training Subcommittee</a:t>
                      </a:r>
                      <a:r>
                        <a:rPr sz="1100" spc="-1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35" dirty="0">
                          <a:latin typeface="Arial"/>
                          <a:cs typeface="Arial"/>
                        </a:rPr>
                        <a:t>meeting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985" algn="r">
                        <a:lnSpc>
                          <a:spcPts val="1315"/>
                        </a:lnSpc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1.5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9685" algn="ctr">
                        <a:lnSpc>
                          <a:spcPts val="1315"/>
                        </a:lnSpc>
                        <a:tabLst>
                          <a:tab pos="512445" algn="l"/>
                        </a:tabLst>
                      </a:pPr>
                      <a:r>
                        <a:rPr sz="1100" spc="-5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1100" spc="-50" dirty="0">
                          <a:latin typeface="Arial"/>
                          <a:cs typeface="Arial"/>
                        </a:rPr>
                        <a:t>235.00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0800" algn="r">
                        <a:lnSpc>
                          <a:spcPts val="1315"/>
                        </a:lnSpc>
                        <a:tabLst>
                          <a:tab pos="654685" algn="l"/>
                        </a:tabLst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$	352.50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 marL="33655">
                        <a:lnSpc>
                          <a:spcPts val="1315"/>
                        </a:lnSpc>
                      </a:pPr>
                      <a:r>
                        <a:rPr sz="1100" spc="-70" dirty="0">
                          <a:latin typeface="Arial"/>
                          <a:cs typeface="Arial"/>
                        </a:rPr>
                        <a:t>Discussion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of </a:t>
                      </a:r>
                      <a:r>
                        <a:rPr sz="1100" spc="-145" dirty="0">
                          <a:latin typeface="Arial"/>
                          <a:cs typeface="Arial"/>
                        </a:rPr>
                        <a:t>BPD </a:t>
                      </a:r>
                      <a:r>
                        <a:rPr sz="1100" spc="-70" dirty="0">
                          <a:latin typeface="Arial"/>
                          <a:cs typeface="Arial"/>
                        </a:rPr>
                        <a:t>Crisis </a:t>
                      </a:r>
                      <a:r>
                        <a:rPr sz="1100" spc="-55" dirty="0">
                          <a:latin typeface="Arial"/>
                          <a:cs typeface="Arial"/>
                        </a:rPr>
                        <a:t>Policy </a:t>
                      </a:r>
                      <a:r>
                        <a:rPr sz="1100" spc="10" dirty="0">
                          <a:latin typeface="Arial"/>
                          <a:cs typeface="Arial"/>
                        </a:rPr>
                        <a:t>with </a:t>
                      </a:r>
                      <a:r>
                        <a:rPr sz="1100" spc="-40" dirty="0">
                          <a:latin typeface="Arial"/>
                          <a:cs typeface="Arial"/>
                        </a:rPr>
                        <a:t>local </a:t>
                      </a:r>
                      <a:r>
                        <a:rPr sz="1100" spc="-35" dirty="0">
                          <a:latin typeface="Arial"/>
                          <a:cs typeface="Arial"/>
                        </a:rPr>
                        <a:t>government </a:t>
                      </a:r>
                      <a:r>
                        <a:rPr sz="1100" spc="-30" dirty="0">
                          <a:latin typeface="Arial"/>
                          <a:cs typeface="Arial"/>
                        </a:rPr>
                        <a:t>officials, review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of</a:t>
                      </a:r>
                      <a:r>
                        <a:rPr sz="1100" spc="-1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145" dirty="0">
                          <a:latin typeface="Arial"/>
                          <a:cs typeface="Arial"/>
                        </a:rPr>
                        <a:t>BPD</a:t>
                      </a:r>
                      <a:endParaRPr sz="1100">
                        <a:latin typeface="Arial"/>
                        <a:cs typeface="Arial"/>
                      </a:endParaRPr>
                    </a:p>
                    <a:p>
                      <a:pPr marL="33655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sz="1100" spc="-75" dirty="0">
                          <a:latin typeface="Arial"/>
                          <a:cs typeface="Arial"/>
                        </a:rPr>
                        <a:t>Assessment </a:t>
                      </a:r>
                      <a:r>
                        <a:rPr sz="1100" spc="-60" dirty="0">
                          <a:latin typeface="Arial"/>
                          <a:cs typeface="Arial"/>
                        </a:rPr>
                        <a:t>Practices </a:t>
                      </a:r>
                      <a:r>
                        <a:rPr sz="1100" spc="10" dirty="0">
                          <a:latin typeface="Arial"/>
                          <a:cs typeface="Arial"/>
                        </a:rPr>
                        <a:t>with </a:t>
                      </a:r>
                      <a:r>
                        <a:rPr sz="1100" spc="-10" dirty="0">
                          <a:latin typeface="Arial"/>
                          <a:cs typeface="Arial"/>
                        </a:rPr>
                        <a:t>Monitoring </a:t>
                      </a:r>
                      <a:r>
                        <a:rPr sz="1100" spc="-85" dirty="0">
                          <a:latin typeface="Arial"/>
                          <a:cs typeface="Arial"/>
                        </a:rPr>
                        <a:t>Team </a:t>
                      </a:r>
                      <a:r>
                        <a:rPr sz="1100" spc="-50" dirty="0">
                          <a:latin typeface="Arial"/>
                          <a:cs typeface="Arial"/>
                        </a:rPr>
                        <a:t>members </a:t>
                      </a:r>
                      <a:r>
                        <a:rPr sz="1100" spc="-85" dirty="0">
                          <a:latin typeface="Arial"/>
                          <a:cs typeface="Arial"/>
                        </a:rPr>
                        <a:t>(E. </a:t>
                      </a:r>
                      <a:r>
                        <a:rPr sz="1100" spc="-50" dirty="0">
                          <a:latin typeface="Arial"/>
                          <a:cs typeface="Arial"/>
                        </a:rPr>
                        <a:t>Scrivern, </a:t>
                      </a:r>
                      <a:r>
                        <a:rPr sz="1100" spc="-130" dirty="0">
                          <a:latin typeface="Arial"/>
                          <a:cs typeface="Arial"/>
                        </a:rPr>
                        <a:t>S.</a:t>
                      </a:r>
                      <a:r>
                        <a:rPr sz="1100" spc="-1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50" dirty="0">
                          <a:latin typeface="Arial"/>
                          <a:cs typeface="Arial"/>
                        </a:rPr>
                        <a:t>Smoot,</a:t>
                      </a:r>
                      <a:endParaRPr sz="1100">
                        <a:latin typeface="Arial"/>
                        <a:cs typeface="Arial"/>
                      </a:endParaRPr>
                    </a:p>
                    <a:p>
                      <a:pPr marL="33655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sz="1100" spc="-95" dirty="0">
                          <a:latin typeface="Arial"/>
                          <a:cs typeface="Arial"/>
                        </a:rPr>
                        <a:t>K.</a:t>
                      </a:r>
                      <a:r>
                        <a:rPr sz="1100" spc="-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60" dirty="0">
                          <a:latin typeface="Arial"/>
                          <a:cs typeface="Arial"/>
                        </a:rPr>
                        <a:t>Thompson)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28575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31813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4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marR="10160" algn="r">
                        <a:lnSpc>
                          <a:spcPct val="100000"/>
                        </a:lnSpc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1.4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63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28575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659130">
                <a:tc>
                  <a:txBody>
                    <a:bodyPr/>
                    <a:lstStyle/>
                    <a:p>
                      <a:pPr marL="33020" algn="ctr">
                        <a:lnSpc>
                          <a:spcPts val="1315"/>
                        </a:lnSpc>
                      </a:pPr>
                      <a:r>
                        <a:rPr sz="1100" spc="-20" dirty="0">
                          <a:latin typeface="Arial"/>
                          <a:cs typeface="Arial"/>
                        </a:rPr>
                        <a:t>April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31750" algn="ctr">
                        <a:lnSpc>
                          <a:spcPts val="1315"/>
                        </a:lnSpc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5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9685" algn="ctr">
                        <a:lnSpc>
                          <a:spcPts val="1315"/>
                        </a:lnSpc>
                        <a:tabLst>
                          <a:tab pos="512445" algn="l"/>
                        </a:tabLst>
                      </a:pPr>
                      <a:r>
                        <a:rPr sz="1100" spc="-5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1100" spc="-50" dirty="0">
                          <a:latin typeface="Arial"/>
                          <a:cs typeface="Arial"/>
                        </a:rPr>
                        <a:t>235.00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76835">
                        <a:lnSpc>
                          <a:spcPts val="1315"/>
                        </a:lnSpc>
                        <a:tabLst>
                          <a:tab pos="939165" algn="l"/>
                        </a:tabLst>
                      </a:pPr>
                      <a:r>
                        <a:rPr sz="1100" spc="-5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1100" spc="-30" dirty="0">
                          <a:latin typeface="Arial"/>
                          <a:cs typeface="Arial"/>
                        </a:rPr>
                        <a:t>-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3655">
                        <a:lnSpc>
                          <a:spcPts val="1315"/>
                        </a:lnSpc>
                      </a:pPr>
                      <a:r>
                        <a:rPr sz="1100" spc="-70" dirty="0">
                          <a:latin typeface="Arial"/>
                          <a:cs typeface="Arial"/>
                        </a:rPr>
                        <a:t>Discussion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of </a:t>
                      </a:r>
                      <a:r>
                        <a:rPr sz="1100" spc="-145" dirty="0">
                          <a:latin typeface="Arial"/>
                          <a:cs typeface="Arial"/>
                        </a:rPr>
                        <a:t>BPD </a:t>
                      </a:r>
                      <a:r>
                        <a:rPr sz="1100" spc="-70" dirty="0">
                          <a:latin typeface="Arial"/>
                          <a:cs typeface="Arial"/>
                        </a:rPr>
                        <a:t>Crisis </a:t>
                      </a:r>
                      <a:r>
                        <a:rPr sz="1100" spc="-55" dirty="0">
                          <a:latin typeface="Arial"/>
                          <a:cs typeface="Arial"/>
                        </a:rPr>
                        <a:t>Policy </a:t>
                      </a:r>
                      <a:r>
                        <a:rPr sz="1100" spc="10" dirty="0">
                          <a:latin typeface="Arial"/>
                          <a:cs typeface="Arial"/>
                        </a:rPr>
                        <a:t>with </a:t>
                      </a:r>
                      <a:r>
                        <a:rPr sz="1100" spc="-40" dirty="0">
                          <a:latin typeface="Arial"/>
                          <a:cs typeface="Arial"/>
                        </a:rPr>
                        <a:t>local </a:t>
                      </a:r>
                      <a:r>
                        <a:rPr sz="1100" spc="-35" dirty="0">
                          <a:latin typeface="Arial"/>
                          <a:cs typeface="Arial"/>
                        </a:rPr>
                        <a:t>government </a:t>
                      </a:r>
                      <a:r>
                        <a:rPr sz="1100" spc="-25" dirty="0">
                          <a:latin typeface="Arial"/>
                          <a:cs typeface="Arial"/>
                        </a:rPr>
                        <a:t>officials </a:t>
                      </a:r>
                      <a:r>
                        <a:rPr sz="1100" spc="-5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Monitor</a:t>
                      </a:r>
                      <a:r>
                        <a:rPr sz="1100" spc="-1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75" dirty="0">
                          <a:latin typeface="Arial"/>
                          <a:cs typeface="Arial"/>
                        </a:rPr>
                        <a:t>(K.</a:t>
                      </a:r>
                      <a:endParaRPr sz="1100">
                        <a:latin typeface="Arial"/>
                        <a:cs typeface="Arial"/>
                      </a:endParaRPr>
                    </a:p>
                    <a:p>
                      <a:pPr marL="33655" marR="482600">
                        <a:lnSpc>
                          <a:spcPct val="109300"/>
                        </a:lnSpc>
                      </a:pPr>
                      <a:r>
                        <a:rPr sz="1100" spc="-55" dirty="0">
                          <a:latin typeface="Arial"/>
                          <a:cs typeface="Arial"/>
                        </a:rPr>
                        <a:t>Thompson), </a:t>
                      </a:r>
                      <a:r>
                        <a:rPr sz="1100" spc="-30" dirty="0">
                          <a:latin typeface="Arial"/>
                          <a:cs typeface="Arial"/>
                        </a:rPr>
                        <a:t>review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of </a:t>
                      </a:r>
                      <a:r>
                        <a:rPr sz="1100" spc="-120" dirty="0">
                          <a:latin typeface="Arial"/>
                          <a:cs typeface="Arial"/>
                        </a:rPr>
                        <a:t>BPD, </a:t>
                      </a:r>
                      <a:r>
                        <a:rPr sz="1100" spc="-70" dirty="0">
                          <a:latin typeface="Arial"/>
                          <a:cs typeface="Arial"/>
                        </a:rPr>
                        <a:t>Discussion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of </a:t>
                      </a:r>
                      <a:r>
                        <a:rPr sz="1100" spc="-45" dirty="0">
                          <a:latin typeface="Arial"/>
                          <a:cs typeface="Arial"/>
                        </a:rPr>
                        <a:t>outcomes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from </a:t>
                      </a:r>
                      <a:r>
                        <a:rPr sz="1100" spc="-145" dirty="0">
                          <a:latin typeface="Arial"/>
                          <a:cs typeface="Arial"/>
                        </a:rPr>
                        <a:t>BPD </a:t>
                      </a:r>
                      <a:r>
                        <a:rPr sz="1100" spc="-45" dirty="0">
                          <a:latin typeface="Arial"/>
                          <a:cs typeface="Arial"/>
                        </a:rPr>
                        <a:t>Training  </a:t>
                      </a:r>
                      <a:r>
                        <a:rPr sz="1100" spc="-35" dirty="0">
                          <a:latin typeface="Arial"/>
                          <a:cs typeface="Arial"/>
                        </a:rPr>
                        <a:t>Committee </a:t>
                      </a:r>
                      <a:r>
                        <a:rPr sz="1100" spc="-20" dirty="0">
                          <a:latin typeface="Arial"/>
                          <a:cs typeface="Arial"/>
                        </a:rPr>
                        <a:t>work </a:t>
                      </a:r>
                      <a:r>
                        <a:rPr sz="1100" spc="10" dirty="0">
                          <a:latin typeface="Arial"/>
                          <a:cs typeface="Arial"/>
                        </a:rPr>
                        <a:t>with</a:t>
                      </a:r>
                      <a:r>
                        <a:rPr sz="1100" spc="-1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135" dirty="0">
                          <a:latin typeface="Arial"/>
                          <a:cs typeface="Arial"/>
                        </a:rPr>
                        <a:t>CPIC.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0160" algn="r">
                        <a:lnSpc>
                          <a:spcPts val="1315"/>
                        </a:lnSpc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0.7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28575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366395">
                <a:tc>
                  <a:txBody>
                    <a:bodyPr/>
                    <a:lstStyle/>
                    <a:p>
                      <a:pPr marL="33020" algn="ctr">
                        <a:lnSpc>
                          <a:spcPts val="1315"/>
                        </a:lnSpc>
                      </a:pPr>
                      <a:r>
                        <a:rPr sz="1100" spc="-20" dirty="0">
                          <a:latin typeface="Arial"/>
                          <a:cs typeface="Arial"/>
                        </a:rPr>
                        <a:t>April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31750" algn="ctr">
                        <a:lnSpc>
                          <a:spcPts val="1315"/>
                        </a:lnSpc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6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9685" algn="ctr">
                        <a:lnSpc>
                          <a:spcPts val="1315"/>
                        </a:lnSpc>
                        <a:tabLst>
                          <a:tab pos="512445" algn="l"/>
                        </a:tabLst>
                      </a:pPr>
                      <a:r>
                        <a:rPr sz="1100" spc="-5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1100" spc="-50" dirty="0">
                          <a:latin typeface="Arial"/>
                          <a:cs typeface="Arial"/>
                        </a:rPr>
                        <a:t>235.00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76835">
                        <a:lnSpc>
                          <a:spcPts val="1315"/>
                        </a:lnSpc>
                        <a:tabLst>
                          <a:tab pos="939165" algn="l"/>
                        </a:tabLst>
                      </a:pPr>
                      <a:r>
                        <a:rPr sz="1100" spc="-5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1100" spc="-30" dirty="0">
                          <a:latin typeface="Arial"/>
                          <a:cs typeface="Arial"/>
                        </a:rPr>
                        <a:t>-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28575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366395">
                <a:tc>
                  <a:txBody>
                    <a:bodyPr/>
                    <a:lstStyle/>
                    <a:p>
                      <a:pPr marL="33020" algn="ctr">
                        <a:lnSpc>
                          <a:spcPts val="1315"/>
                        </a:lnSpc>
                      </a:pPr>
                      <a:r>
                        <a:rPr sz="1100" spc="-20" dirty="0">
                          <a:latin typeface="Arial"/>
                          <a:cs typeface="Arial"/>
                        </a:rPr>
                        <a:t>April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31750" algn="ctr">
                        <a:lnSpc>
                          <a:spcPts val="1315"/>
                        </a:lnSpc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7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9685" algn="ctr">
                        <a:lnSpc>
                          <a:spcPts val="1315"/>
                        </a:lnSpc>
                        <a:tabLst>
                          <a:tab pos="512445" algn="l"/>
                        </a:tabLst>
                      </a:pPr>
                      <a:r>
                        <a:rPr sz="1100" spc="-5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1100" spc="-50" dirty="0">
                          <a:latin typeface="Arial"/>
                          <a:cs typeface="Arial"/>
                        </a:rPr>
                        <a:t>235.00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76835">
                        <a:lnSpc>
                          <a:spcPts val="1315"/>
                        </a:lnSpc>
                        <a:tabLst>
                          <a:tab pos="939165" algn="l"/>
                        </a:tabLst>
                      </a:pPr>
                      <a:r>
                        <a:rPr sz="1100" spc="-5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1100" spc="-30" dirty="0">
                          <a:latin typeface="Arial"/>
                          <a:cs typeface="Arial"/>
                        </a:rPr>
                        <a:t>-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28575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430530">
                <a:tc>
                  <a:txBody>
                    <a:bodyPr/>
                    <a:lstStyle/>
                    <a:p>
                      <a:pPr marL="33020" algn="ctr">
                        <a:lnSpc>
                          <a:spcPts val="1315"/>
                        </a:lnSpc>
                      </a:pPr>
                      <a:r>
                        <a:rPr sz="1100" spc="-20" dirty="0">
                          <a:latin typeface="Arial"/>
                          <a:cs typeface="Arial"/>
                        </a:rPr>
                        <a:t>April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31750" algn="ctr">
                        <a:lnSpc>
                          <a:spcPts val="1315"/>
                        </a:lnSpc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8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9685" algn="ctr">
                        <a:lnSpc>
                          <a:spcPts val="1315"/>
                        </a:lnSpc>
                        <a:tabLst>
                          <a:tab pos="512445" algn="l"/>
                        </a:tabLst>
                      </a:pPr>
                      <a:r>
                        <a:rPr sz="1100" spc="-5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1100" spc="-50" dirty="0">
                          <a:latin typeface="Arial"/>
                          <a:cs typeface="Arial"/>
                        </a:rPr>
                        <a:t>235.00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76835">
                        <a:lnSpc>
                          <a:spcPts val="1315"/>
                        </a:lnSpc>
                        <a:tabLst>
                          <a:tab pos="939165" algn="l"/>
                        </a:tabLst>
                      </a:pPr>
                      <a:r>
                        <a:rPr sz="1100" spc="-5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1100" spc="-30" dirty="0">
                          <a:latin typeface="Arial"/>
                          <a:cs typeface="Arial"/>
                        </a:rPr>
                        <a:t>-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3655">
                        <a:lnSpc>
                          <a:spcPts val="1315"/>
                        </a:lnSpc>
                      </a:pPr>
                      <a:r>
                        <a:rPr sz="1100" spc="-70" dirty="0">
                          <a:latin typeface="Arial"/>
                          <a:cs typeface="Arial"/>
                        </a:rPr>
                        <a:t>Discussion </a:t>
                      </a:r>
                      <a:r>
                        <a:rPr sz="1100" spc="10" dirty="0">
                          <a:latin typeface="Arial"/>
                          <a:cs typeface="Arial"/>
                        </a:rPr>
                        <a:t>with </a:t>
                      </a:r>
                      <a:r>
                        <a:rPr sz="1100" spc="-145" dirty="0">
                          <a:latin typeface="Arial"/>
                          <a:cs typeface="Arial"/>
                        </a:rPr>
                        <a:t>BPD </a:t>
                      </a:r>
                      <a:r>
                        <a:rPr sz="1100" spc="-60" dirty="0">
                          <a:latin typeface="Arial"/>
                          <a:cs typeface="Arial"/>
                        </a:rPr>
                        <a:t>Compliance </a:t>
                      </a:r>
                      <a:r>
                        <a:rPr sz="1100" spc="-40" dirty="0">
                          <a:latin typeface="Arial"/>
                          <a:cs typeface="Arial"/>
                        </a:rPr>
                        <a:t>Division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of </a:t>
                      </a:r>
                      <a:r>
                        <a:rPr sz="1100" spc="-70" dirty="0">
                          <a:latin typeface="Arial"/>
                          <a:cs typeface="Arial"/>
                        </a:rPr>
                        <a:t>agenda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for </a:t>
                      </a:r>
                      <a:r>
                        <a:rPr sz="1100" spc="-35" dirty="0">
                          <a:latin typeface="Arial"/>
                          <a:cs typeface="Arial"/>
                        </a:rPr>
                        <a:t>Collaboration</a:t>
                      </a:r>
                      <a:r>
                        <a:rPr sz="1100" spc="-1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45" dirty="0">
                          <a:latin typeface="Arial"/>
                          <a:cs typeface="Arial"/>
                        </a:rPr>
                        <a:t>Period,</a:t>
                      </a:r>
                      <a:endParaRPr sz="1100">
                        <a:latin typeface="Arial"/>
                        <a:cs typeface="Arial"/>
                      </a:endParaRPr>
                    </a:p>
                    <a:p>
                      <a:pPr marL="33655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sz="1100" spc="-65" dirty="0">
                          <a:latin typeface="Arial"/>
                          <a:cs typeface="Arial"/>
                        </a:rPr>
                        <a:t>Review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of </a:t>
                      </a:r>
                      <a:r>
                        <a:rPr sz="1100" spc="-145" dirty="0">
                          <a:latin typeface="Arial"/>
                          <a:cs typeface="Arial"/>
                        </a:rPr>
                        <a:t>BPD </a:t>
                      </a:r>
                      <a:r>
                        <a:rPr sz="1100" spc="-45" dirty="0">
                          <a:latin typeface="Arial"/>
                          <a:cs typeface="Arial"/>
                        </a:rPr>
                        <a:t>Training</a:t>
                      </a:r>
                      <a:r>
                        <a:rPr sz="1100" spc="-2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40" dirty="0">
                          <a:latin typeface="Arial"/>
                          <a:cs typeface="Arial"/>
                        </a:rPr>
                        <a:t>Curriculum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0160" algn="r">
                        <a:lnSpc>
                          <a:spcPts val="1315"/>
                        </a:lnSpc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0.4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28575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366395">
                <a:tc>
                  <a:txBody>
                    <a:bodyPr/>
                    <a:lstStyle/>
                    <a:p>
                      <a:pPr marL="33020" algn="ctr">
                        <a:lnSpc>
                          <a:spcPts val="1315"/>
                        </a:lnSpc>
                      </a:pPr>
                      <a:r>
                        <a:rPr sz="1100" spc="-20" dirty="0">
                          <a:latin typeface="Arial"/>
                          <a:cs typeface="Arial"/>
                        </a:rPr>
                        <a:t>April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31750" algn="ctr">
                        <a:lnSpc>
                          <a:spcPts val="1315"/>
                        </a:lnSpc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9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9685" algn="ctr">
                        <a:lnSpc>
                          <a:spcPts val="1315"/>
                        </a:lnSpc>
                        <a:tabLst>
                          <a:tab pos="512445" algn="l"/>
                        </a:tabLst>
                      </a:pPr>
                      <a:r>
                        <a:rPr sz="1100" spc="-5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1100" spc="-50" dirty="0">
                          <a:latin typeface="Arial"/>
                          <a:cs typeface="Arial"/>
                        </a:rPr>
                        <a:t>235.00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76835">
                        <a:lnSpc>
                          <a:spcPts val="1315"/>
                        </a:lnSpc>
                        <a:tabLst>
                          <a:tab pos="939165" algn="l"/>
                        </a:tabLst>
                      </a:pPr>
                      <a:r>
                        <a:rPr sz="1100" spc="-5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1100" spc="-30" dirty="0">
                          <a:latin typeface="Arial"/>
                          <a:cs typeface="Arial"/>
                        </a:rPr>
                        <a:t>-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3655">
                        <a:lnSpc>
                          <a:spcPts val="1315"/>
                        </a:lnSpc>
                      </a:pPr>
                      <a:r>
                        <a:rPr sz="1100" spc="-65" dirty="0">
                          <a:latin typeface="Arial"/>
                          <a:cs typeface="Arial"/>
                        </a:rPr>
                        <a:t>Review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of </a:t>
                      </a:r>
                      <a:r>
                        <a:rPr sz="1100" spc="-25" dirty="0">
                          <a:latin typeface="Arial"/>
                          <a:cs typeface="Arial"/>
                        </a:rPr>
                        <a:t>Meeting </a:t>
                      </a:r>
                      <a:r>
                        <a:rPr sz="1100" spc="-50" dirty="0">
                          <a:latin typeface="Arial"/>
                          <a:cs typeface="Arial"/>
                        </a:rPr>
                        <a:t>Notes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from </a:t>
                      </a:r>
                      <a:r>
                        <a:rPr sz="1100" spc="-155" dirty="0">
                          <a:latin typeface="Arial"/>
                          <a:cs typeface="Arial"/>
                        </a:rPr>
                        <a:t>CPIC </a:t>
                      </a:r>
                      <a:r>
                        <a:rPr sz="1100" spc="-60" dirty="0">
                          <a:latin typeface="Arial"/>
                          <a:cs typeface="Arial"/>
                        </a:rPr>
                        <a:t>Data</a:t>
                      </a:r>
                      <a:r>
                        <a:rPr sz="1100" spc="-1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45" dirty="0">
                          <a:latin typeface="Arial"/>
                          <a:cs typeface="Arial"/>
                        </a:rPr>
                        <a:t>Subcommittee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0160" algn="r">
                        <a:lnSpc>
                          <a:spcPts val="1315"/>
                        </a:lnSpc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0.3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28575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367665">
                <a:tc>
                  <a:txBody>
                    <a:bodyPr/>
                    <a:lstStyle/>
                    <a:p>
                      <a:pPr marL="33020" algn="ctr">
                        <a:lnSpc>
                          <a:spcPts val="1315"/>
                        </a:lnSpc>
                      </a:pPr>
                      <a:r>
                        <a:rPr sz="1100" spc="-20" dirty="0">
                          <a:latin typeface="Arial"/>
                          <a:cs typeface="Arial"/>
                        </a:rPr>
                        <a:t>April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31750" algn="ctr">
                        <a:lnSpc>
                          <a:spcPts val="1315"/>
                        </a:lnSpc>
                      </a:pPr>
                      <a:r>
                        <a:rPr sz="1100" spc="-55" dirty="0">
                          <a:latin typeface="Arial"/>
                          <a:cs typeface="Arial"/>
                        </a:rPr>
                        <a:t>10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9685" algn="ctr">
                        <a:lnSpc>
                          <a:spcPts val="1315"/>
                        </a:lnSpc>
                        <a:tabLst>
                          <a:tab pos="512445" algn="l"/>
                        </a:tabLst>
                      </a:pPr>
                      <a:r>
                        <a:rPr sz="1100" spc="-5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1100" spc="-50" dirty="0">
                          <a:latin typeface="Arial"/>
                          <a:cs typeface="Arial"/>
                        </a:rPr>
                        <a:t>235.00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76835">
                        <a:lnSpc>
                          <a:spcPts val="1315"/>
                        </a:lnSpc>
                        <a:tabLst>
                          <a:tab pos="939165" algn="l"/>
                        </a:tabLst>
                      </a:pPr>
                      <a:r>
                        <a:rPr sz="1100" spc="-5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1100" spc="-30" dirty="0">
                          <a:latin typeface="Arial"/>
                          <a:cs typeface="Arial"/>
                        </a:rPr>
                        <a:t>-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3655">
                        <a:lnSpc>
                          <a:spcPts val="1315"/>
                        </a:lnSpc>
                      </a:pPr>
                      <a:r>
                        <a:rPr sz="1100" spc="-70" dirty="0">
                          <a:latin typeface="Arial"/>
                          <a:cs typeface="Arial"/>
                        </a:rPr>
                        <a:t>Discussion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of </a:t>
                      </a:r>
                      <a:r>
                        <a:rPr sz="1100" spc="-145" dirty="0">
                          <a:latin typeface="Arial"/>
                          <a:cs typeface="Arial"/>
                        </a:rPr>
                        <a:t>BPD </a:t>
                      </a:r>
                      <a:r>
                        <a:rPr sz="1100" spc="-55" dirty="0">
                          <a:latin typeface="Arial"/>
                          <a:cs typeface="Arial"/>
                        </a:rPr>
                        <a:t>Policy </a:t>
                      </a:r>
                      <a:r>
                        <a:rPr sz="1100" spc="-35" dirty="0">
                          <a:latin typeface="Arial"/>
                          <a:cs typeface="Arial"/>
                        </a:rPr>
                        <a:t>on </a:t>
                      </a:r>
                      <a:r>
                        <a:rPr sz="1100" spc="-60" dirty="0">
                          <a:latin typeface="Arial"/>
                          <a:cs typeface="Arial"/>
                        </a:rPr>
                        <a:t>Fair </a:t>
                      </a:r>
                      <a:r>
                        <a:rPr sz="1100" spc="-5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1100" spc="-20" dirty="0">
                          <a:latin typeface="Arial"/>
                          <a:cs typeface="Arial"/>
                        </a:rPr>
                        <a:t>Impartial</a:t>
                      </a:r>
                      <a:r>
                        <a:rPr sz="1100" spc="-7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50" dirty="0">
                          <a:latin typeface="Arial"/>
                          <a:cs typeface="Arial"/>
                        </a:rPr>
                        <a:t>Policing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0160" algn="r">
                        <a:lnSpc>
                          <a:spcPts val="1315"/>
                        </a:lnSpc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0.3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28575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</a:tbl>
          </a:graphicData>
        </a:graphic>
      </p:graphicFrame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3336369" y="9005268"/>
          <a:ext cx="5845810" cy="191071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828030"/>
              </a:tblGrid>
              <a:tr h="3663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663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3053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663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663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9337" y="420725"/>
            <a:ext cx="1235710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10" dirty="0">
                <a:latin typeface="Arial"/>
                <a:cs typeface="Arial"/>
              </a:rPr>
              <a:t>5/7/2019 </a:t>
            </a:r>
            <a:r>
              <a:rPr sz="1100" spc="120" dirty="0">
                <a:latin typeface="Arial"/>
                <a:cs typeface="Arial"/>
              </a:rPr>
              <a:t>/</a:t>
            </a:r>
            <a:r>
              <a:rPr sz="1100" spc="-180" dirty="0">
                <a:latin typeface="Arial"/>
                <a:cs typeface="Arial"/>
              </a:rPr>
              <a:t> </a:t>
            </a:r>
            <a:r>
              <a:rPr sz="1100" spc="-45" dirty="0">
                <a:latin typeface="Arial"/>
                <a:cs typeface="Arial"/>
              </a:rPr>
              <a:t>10:05 </a:t>
            </a:r>
            <a:r>
              <a:rPr sz="1100" spc="-40" dirty="0">
                <a:latin typeface="Arial"/>
                <a:cs typeface="Arial"/>
              </a:rPr>
              <a:t>AM</a:t>
            </a:r>
            <a:endParaRPr sz="11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991981" y="393730"/>
            <a:ext cx="2018664" cy="3930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72160" marR="5080" indent="-760095">
              <a:lnSpc>
                <a:spcPct val="109500"/>
              </a:lnSpc>
              <a:spcBef>
                <a:spcPts val="100"/>
              </a:spcBef>
            </a:pPr>
            <a:r>
              <a:rPr sz="1100" spc="-30" dirty="0">
                <a:latin typeface="Arial"/>
                <a:cs typeface="Arial"/>
              </a:rPr>
              <a:t>Baltimore </a:t>
            </a:r>
            <a:r>
              <a:rPr sz="1100" spc="-65" dirty="0">
                <a:latin typeface="Arial"/>
                <a:cs typeface="Arial"/>
              </a:rPr>
              <a:t>Consent Decree </a:t>
            </a:r>
            <a:r>
              <a:rPr sz="1100" dirty="0">
                <a:latin typeface="Arial"/>
                <a:cs typeface="Arial"/>
              </a:rPr>
              <a:t>Monitor  </a:t>
            </a:r>
            <a:r>
              <a:rPr sz="1100" spc="-114" dirty="0">
                <a:latin typeface="Arial"/>
                <a:cs typeface="Arial"/>
              </a:rPr>
              <a:t>INVOICE</a:t>
            </a:r>
            <a:endParaRPr sz="11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8603976" y="420725"/>
            <a:ext cx="401320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105" dirty="0">
                <a:latin typeface="Arial"/>
                <a:cs typeface="Arial"/>
              </a:rPr>
              <a:t>Page</a:t>
            </a:r>
            <a:r>
              <a:rPr sz="1100" spc="-135" dirty="0">
                <a:latin typeface="Arial"/>
                <a:cs typeface="Arial"/>
              </a:rPr>
              <a:t> </a:t>
            </a:r>
            <a:r>
              <a:rPr sz="1100" spc="-55" dirty="0">
                <a:latin typeface="Arial"/>
                <a:cs typeface="Arial"/>
              </a:rPr>
              <a:t>2</a:t>
            </a:r>
            <a:endParaRPr sz="11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78280" y="1323441"/>
            <a:ext cx="295910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35" dirty="0">
                <a:latin typeface="Arial"/>
                <a:cs typeface="Arial"/>
              </a:rPr>
              <a:t>Apr</a:t>
            </a:r>
            <a:r>
              <a:rPr sz="1100" spc="10" dirty="0">
                <a:latin typeface="Arial"/>
                <a:cs typeface="Arial"/>
              </a:rPr>
              <a:t>i</a:t>
            </a:r>
            <a:r>
              <a:rPr sz="1100" spc="5" dirty="0">
                <a:latin typeface="Arial"/>
                <a:cs typeface="Arial"/>
              </a:rPr>
              <a:t>l</a:t>
            </a:r>
            <a:endParaRPr sz="11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711704" y="1323441"/>
            <a:ext cx="168275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55" dirty="0">
                <a:latin typeface="Arial"/>
                <a:cs typeface="Arial"/>
              </a:rPr>
              <a:t>11</a:t>
            </a:r>
            <a:endParaRPr sz="11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289793" y="1323441"/>
            <a:ext cx="368300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45" dirty="0">
                <a:latin typeface="Arial"/>
                <a:cs typeface="Arial"/>
              </a:rPr>
              <a:t>2.6</a:t>
            </a:r>
            <a:r>
              <a:rPr sz="1100" spc="85" dirty="0">
                <a:latin typeface="Arial"/>
                <a:cs typeface="Arial"/>
              </a:rPr>
              <a:t> </a:t>
            </a:r>
            <a:r>
              <a:rPr sz="1100" spc="-55" dirty="0">
                <a:latin typeface="Arial"/>
                <a:cs typeface="Arial"/>
              </a:rPr>
              <a:t>$</a:t>
            </a:r>
            <a:endParaRPr sz="11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054460" y="1323441"/>
            <a:ext cx="625475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541020" algn="l"/>
              </a:tabLst>
            </a:pPr>
            <a:r>
              <a:rPr sz="1100" spc="-50" dirty="0">
                <a:latin typeface="Arial"/>
                <a:cs typeface="Arial"/>
              </a:rPr>
              <a:t>235.00	</a:t>
            </a:r>
            <a:r>
              <a:rPr sz="1100" spc="-55" dirty="0">
                <a:latin typeface="Arial"/>
                <a:cs typeface="Arial"/>
              </a:rPr>
              <a:t>$</a:t>
            </a:r>
            <a:endParaRPr sz="11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7853787" y="1323441"/>
            <a:ext cx="204470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45" dirty="0">
                <a:latin typeface="Arial"/>
                <a:cs typeface="Arial"/>
              </a:rPr>
              <a:t>1.2</a:t>
            </a:r>
            <a:endParaRPr sz="11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478280" y="2019147"/>
            <a:ext cx="295910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35" dirty="0">
                <a:latin typeface="Arial"/>
                <a:cs typeface="Arial"/>
              </a:rPr>
              <a:t>Apr</a:t>
            </a:r>
            <a:r>
              <a:rPr sz="1100" spc="10" dirty="0">
                <a:latin typeface="Arial"/>
                <a:cs typeface="Arial"/>
              </a:rPr>
              <a:t>i</a:t>
            </a:r>
            <a:r>
              <a:rPr sz="1100" spc="5" dirty="0">
                <a:latin typeface="Arial"/>
                <a:cs typeface="Arial"/>
              </a:rPr>
              <a:t>l</a:t>
            </a:r>
            <a:endParaRPr sz="11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711704" y="2019147"/>
            <a:ext cx="168275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55" dirty="0">
                <a:latin typeface="Arial"/>
                <a:cs typeface="Arial"/>
              </a:rPr>
              <a:t>12</a:t>
            </a:r>
            <a:endParaRPr sz="11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0289793" y="2019147"/>
            <a:ext cx="368300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45" dirty="0">
                <a:latin typeface="Arial"/>
                <a:cs typeface="Arial"/>
              </a:rPr>
              <a:t>1.1</a:t>
            </a:r>
            <a:r>
              <a:rPr sz="1100" spc="85" dirty="0">
                <a:latin typeface="Arial"/>
                <a:cs typeface="Arial"/>
              </a:rPr>
              <a:t> </a:t>
            </a:r>
            <a:r>
              <a:rPr sz="1100" spc="-55" dirty="0">
                <a:latin typeface="Arial"/>
                <a:cs typeface="Arial"/>
              </a:rPr>
              <a:t>$</a:t>
            </a:r>
            <a:endParaRPr sz="11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1054460" y="2019147"/>
            <a:ext cx="625475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541020" algn="l"/>
              </a:tabLst>
            </a:pPr>
            <a:r>
              <a:rPr sz="1100" spc="-50" dirty="0">
                <a:latin typeface="Arial"/>
                <a:cs typeface="Arial"/>
              </a:rPr>
              <a:t>235.00	</a:t>
            </a:r>
            <a:r>
              <a:rPr sz="1100" spc="-55" dirty="0">
                <a:latin typeface="Arial"/>
                <a:cs typeface="Arial"/>
              </a:rPr>
              <a:t>$</a:t>
            </a:r>
            <a:endParaRPr sz="11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7853787" y="2019147"/>
            <a:ext cx="204470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45" dirty="0">
                <a:latin typeface="Arial"/>
                <a:cs typeface="Arial"/>
              </a:rPr>
              <a:t>0.3</a:t>
            </a:r>
            <a:endParaRPr sz="11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478280" y="2385796"/>
            <a:ext cx="295910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35" dirty="0">
                <a:latin typeface="Arial"/>
                <a:cs typeface="Arial"/>
              </a:rPr>
              <a:t>Apr</a:t>
            </a:r>
            <a:r>
              <a:rPr sz="1100" spc="10" dirty="0">
                <a:latin typeface="Arial"/>
                <a:cs typeface="Arial"/>
              </a:rPr>
              <a:t>i</a:t>
            </a:r>
            <a:r>
              <a:rPr sz="1100" spc="5" dirty="0">
                <a:latin typeface="Arial"/>
                <a:cs typeface="Arial"/>
              </a:rPr>
              <a:t>l</a:t>
            </a:r>
            <a:endParaRPr sz="11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711704" y="2385796"/>
            <a:ext cx="168275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55" dirty="0">
                <a:latin typeface="Arial"/>
                <a:cs typeface="Arial"/>
              </a:rPr>
              <a:t>13</a:t>
            </a:r>
            <a:endParaRPr sz="11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0561193" y="2385796"/>
            <a:ext cx="97155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55" dirty="0">
                <a:latin typeface="Arial"/>
                <a:cs typeface="Arial"/>
              </a:rPr>
              <a:t>$</a:t>
            </a:r>
            <a:endParaRPr sz="11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2445110" y="2385796"/>
            <a:ext cx="68580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30" dirty="0">
                <a:latin typeface="Arial"/>
                <a:cs typeface="Arial"/>
              </a:rPr>
              <a:t>-</a:t>
            </a:r>
            <a:endParaRPr sz="11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1054460" y="2385796"/>
            <a:ext cx="625475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541020" algn="l"/>
              </a:tabLst>
            </a:pPr>
            <a:r>
              <a:rPr sz="1100" spc="-50" dirty="0">
                <a:latin typeface="Arial"/>
                <a:cs typeface="Arial"/>
              </a:rPr>
              <a:t>235.00	</a:t>
            </a:r>
            <a:r>
              <a:rPr sz="1100" spc="-55" dirty="0">
                <a:latin typeface="Arial"/>
                <a:cs typeface="Arial"/>
              </a:rPr>
              <a:t>$</a:t>
            </a:r>
            <a:endParaRPr sz="11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478280" y="2752572"/>
            <a:ext cx="295910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35" dirty="0">
                <a:latin typeface="Arial"/>
                <a:cs typeface="Arial"/>
              </a:rPr>
              <a:t>Apr</a:t>
            </a:r>
            <a:r>
              <a:rPr sz="1100" spc="10" dirty="0">
                <a:latin typeface="Arial"/>
                <a:cs typeface="Arial"/>
              </a:rPr>
              <a:t>i</a:t>
            </a:r>
            <a:r>
              <a:rPr sz="1100" spc="5" dirty="0">
                <a:latin typeface="Arial"/>
                <a:cs typeface="Arial"/>
              </a:rPr>
              <a:t>l</a:t>
            </a:r>
            <a:endParaRPr sz="11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711704" y="2752572"/>
            <a:ext cx="168275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55" dirty="0">
                <a:latin typeface="Arial"/>
                <a:cs typeface="Arial"/>
              </a:rPr>
              <a:t>14</a:t>
            </a:r>
            <a:endParaRPr sz="11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0561193" y="2752572"/>
            <a:ext cx="97155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55" dirty="0">
                <a:latin typeface="Arial"/>
                <a:cs typeface="Arial"/>
              </a:rPr>
              <a:t>$</a:t>
            </a:r>
            <a:endParaRPr sz="11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2445110" y="2752572"/>
            <a:ext cx="68580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30" dirty="0">
                <a:latin typeface="Arial"/>
                <a:cs typeface="Arial"/>
              </a:rPr>
              <a:t>-</a:t>
            </a:r>
            <a:endParaRPr sz="11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1054460" y="2752572"/>
            <a:ext cx="625475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541020" algn="l"/>
              </a:tabLst>
            </a:pPr>
            <a:r>
              <a:rPr sz="1100" spc="-50" dirty="0">
                <a:latin typeface="Arial"/>
                <a:cs typeface="Arial"/>
              </a:rPr>
              <a:t>235.00	</a:t>
            </a:r>
            <a:r>
              <a:rPr sz="1100" spc="-55" dirty="0">
                <a:latin typeface="Arial"/>
                <a:cs typeface="Arial"/>
              </a:rPr>
              <a:t>$</a:t>
            </a:r>
            <a:endParaRPr sz="11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478280" y="3119221"/>
            <a:ext cx="295910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35" dirty="0">
                <a:latin typeface="Arial"/>
                <a:cs typeface="Arial"/>
              </a:rPr>
              <a:t>Apr</a:t>
            </a:r>
            <a:r>
              <a:rPr sz="1100" spc="10" dirty="0">
                <a:latin typeface="Arial"/>
                <a:cs typeface="Arial"/>
              </a:rPr>
              <a:t>i</a:t>
            </a:r>
            <a:r>
              <a:rPr sz="1100" spc="5" dirty="0">
                <a:latin typeface="Arial"/>
                <a:cs typeface="Arial"/>
              </a:rPr>
              <a:t>l</a:t>
            </a:r>
            <a:endParaRPr sz="11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2711704" y="3119221"/>
            <a:ext cx="168275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55" dirty="0">
                <a:latin typeface="Arial"/>
                <a:cs typeface="Arial"/>
              </a:rPr>
              <a:t>15</a:t>
            </a:r>
            <a:endParaRPr sz="11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0561193" y="3119221"/>
            <a:ext cx="97155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55" dirty="0">
                <a:latin typeface="Arial"/>
                <a:cs typeface="Arial"/>
              </a:rPr>
              <a:t>$</a:t>
            </a:r>
            <a:endParaRPr sz="11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1054460" y="3119221"/>
            <a:ext cx="625475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541020" algn="l"/>
              </a:tabLst>
            </a:pPr>
            <a:r>
              <a:rPr sz="1100" spc="-50" dirty="0">
                <a:latin typeface="Arial"/>
                <a:cs typeface="Arial"/>
              </a:rPr>
              <a:t>235.00	</a:t>
            </a:r>
            <a:r>
              <a:rPr sz="1100" spc="-55" dirty="0">
                <a:latin typeface="Arial"/>
                <a:cs typeface="Arial"/>
              </a:rPr>
              <a:t>$</a:t>
            </a:r>
            <a:endParaRPr sz="110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7853787" y="3119221"/>
            <a:ext cx="204470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45" dirty="0">
                <a:latin typeface="Arial"/>
                <a:cs typeface="Arial"/>
              </a:rPr>
              <a:t>0.2</a:t>
            </a:r>
            <a:endParaRPr sz="110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478280" y="3486251"/>
            <a:ext cx="295910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35" dirty="0">
                <a:latin typeface="Arial"/>
                <a:cs typeface="Arial"/>
              </a:rPr>
              <a:t>Apr</a:t>
            </a:r>
            <a:r>
              <a:rPr sz="1100" spc="10" dirty="0">
                <a:latin typeface="Arial"/>
                <a:cs typeface="Arial"/>
              </a:rPr>
              <a:t>i</a:t>
            </a:r>
            <a:r>
              <a:rPr sz="1100" spc="5" dirty="0">
                <a:latin typeface="Arial"/>
                <a:cs typeface="Arial"/>
              </a:rPr>
              <a:t>l</a:t>
            </a:r>
            <a:endParaRPr sz="110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2711704" y="3486251"/>
            <a:ext cx="168275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55" dirty="0">
                <a:latin typeface="Arial"/>
                <a:cs typeface="Arial"/>
              </a:rPr>
              <a:t>16</a:t>
            </a:r>
            <a:endParaRPr sz="110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0561193" y="3486251"/>
            <a:ext cx="97155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55" dirty="0">
                <a:latin typeface="Arial"/>
                <a:cs typeface="Arial"/>
              </a:rPr>
              <a:t>$</a:t>
            </a:r>
            <a:endParaRPr sz="1100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1054460" y="3486251"/>
            <a:ext cx="625475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541020" algn="l"/>
              </a:tabLst>
            </a:pPr>
            <a:r>
              <a:rPr sz="1100" spc="-50" dirty="0">
                <a:latin typeface="Arial"/>
                <a:cs typeface="Arial"/>
              </a:rPr>
              <a:t>235.00	</a:t>
            </a:r>
            <a:r>
              <a:rPr sz="1100" spc="-55" dirty="0">
                <a:latin typeface="Arial"/>
                <a:cs typeface="Arial"/>
              </a:rPr>
              <a:t>$</a:t>
            </a:r>
            <a:endParaRPr sz="1100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17853787" y="3486251"/>
            <a:ext cx="204470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45" dirty="0">
                <a:latin typeface="Arial"/>
                <a:cs typeface="Arial"/>
              </a:rPr>
              <a:t>0.3</a:t>
            </a:r>
            <a:endParaRPr sz="110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478280" y="3853027"/>
            <a:ext cx="295910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35" dirty="0">
                <a:latin typeface="Arial"/>
                <a:cs typeface="Arial"/>
              </a:rPr>
              <a:t>Apr</a:t>
            </a:r>
            <a:r>
              <a:rPr sz="1100" spc="10" dirty="0">
                <a:latin typeface="Arial"/>
                <a:cs typeface="Arial"/>
              </a:rPr>
              <a:t>i</a:t>
            </a:r>
            <a:r>
              <a:rPr sz="1100" spc="5" dirty="0">
                <a:latin typeface="Arial"/>
                <a:cs typeface="Arial"/>
              </a:rPr>
              <a:t>l</a:t>
            </a:r>
            <a:endParaRPr sz="1100"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2711704" y="3853027"/>
            <a:ext cx="168275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55" dirty="0">
                <a:latin typeface="Arial"/>
                <a:cs typeface="Arial"/>
              </a:rPr>
              <a:t>17</a:t>
            </a:r>
            <a:endParaRPr sz="1100"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10289793" y="3853027"/>
            <a:ext cx="368300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45" dirty="0">
                <a:latin typeface="Arial"/>
                <a:cs typeface="Arial"/>
              </a:rPr>
              <a:t>0.2</a:t>
            </a:r>
            <a:r>
              <a:rPr sz="1100" spc="85" dirty="0">
                <a:latin typeface="Arial"/>
                <a:cs typeface="Arial"/>
              </a:rPr>
              <a:t> </a:t>
            </a:r>
            <a:r>
              <a:rPr sz="1100" spc="-55" dirty="0">
                <a:latin typeface="Arial"/>
                <a:cs typeface="Arial"/>
              </a:rPr>
              <a:t>$</a:t>
            </a:r>
            <a:endParaRPr sz="1100"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12309347" y="3853027"/>
            <a:ext cx="347345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50" dirty="0">
                <a:latin typeface="Arial"/>
                <a:cs typeface="Arial"/>
              </a:rPr>
              <a:t>47.00</a:t>
            </a:r>
            <a:endParaRPr sz="1100">
              <a:latin typeface="Arial"/>
              <a:cs typeface="Aria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11054460" y="3853027"/>
            <a:ext cx="625475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541020" algn="l"/>
              </a:tabLst>
            </a:pPr>
            <a:r>
              <a:rPr sz="1100" spc="-50" dirty="0">
                <a:latin typeface="Arial"/>
                <a:cs typeface="Arial"/>
              </a:rPr>
              <a:t>235.00	</a:t>
            </a:r>
            <a:r>
              <a:rPr sz="1100" spc="-55" dirty="0">
                <a:latin typeface="Arial"/>
                <a:cs typeface="Arial"/>
              </a:rPr>
              <a:t>$</a:t>
            </a:r>
            <a:endParaRPr sz="1100">
              <a:latin typeface="Arial"/>
              <a:cs typeface="Aria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1478280" y="4219676"/>
            <a:ext cx="295910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35" dirty="0">
                <a:latin typeface="Arial"/>
                <a:cs typeface="Arial"/>
              </a:rPr>
              <a:t>Apr</a:t>
            </a:r>
            <a:r>
              <a:rPr sz="1100" spc="10" dirty="0">
                <a:latin typeface="Arial"/>
                <a:cs typeface="Arial"/>
              </a:rPr>
              <a:t>i</a:t>
            </a:r>
            <a:r>
              <a:rPr sz="1100" spc="5" dirty="0">
                <a:latin typeface="Arial"/>
                <a:cs typeface="Arial"/>
              </a:rPr>
              <a:t>l</a:t>
            </a:r>
            <a:endParaRPr sz="1100">
              <a:latin typeface="Arial"/>
              <a:cs typeface="Arial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2711704" y="4219676"/>
            <a:ext cx="168275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55" dirty="0">
                <a:latin typeface="Arial"/>
                <a:cs typeface="Arial"/>
              </a:rPr>
              <a:t>18</a:t>
            </a:r>
            <a:endParaRPr sz="1100">
              <a:latin typeface="Arial"/>
              <a:cs typeface="Arial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10289793" y="4219676"/>
            <a:ext cx="368300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45" dirty="0">
                <a:latin typeface="Arial"/>
                <a:cs typeface="Arial"/>
              </a:rPr>
              <a:t>0.9</a:t>
            </a:r>
            <a:r>
              <a:rPr sz="1100" spc="85" dirty="0">
                <a:latin typeface="Arial"/>
                <a:cs typeface="Arial"/>
              </a:rPr>
              <a:t> </a:t>
            </a:r>
            <a:r>
              <a:rPr sz="1100" spc="-55" dirty="0">
                <a:latin typeface="Arial"/>
                <a:cs typeface="Arial"/>
              </a:rPr>
              <a:t>$</a:t>
            </a:r>
            <a:endParaRPr sz="1100">
              <a:latin typeface="Arial"/>
              <a:cs typeface="Arial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11054460" y="4219676"/>
            <a:ext cx="625475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541020" algn="l"/>
              </a:tabLst>
            </a:pPr>
            <a:r>
              <a:rPr sz="1100" spc="-50" dirty="0">
                <a:latin typeface="Arial"/>
                <a:cs typeface="Arial"/>
              </a:rPr>
              <a:t>235.00	</a:t>
            </a:r>
            <a:r>
              <a:rPr sz="1100" spc="-55" dirty="0">
                <a:latin typeface="Arial"/>
                <a:cs typeface="Arial"/>
              </a:rPr>
              <a:t>$</a:t>
            </a:r>
            <a:endParaRPr sz="1100">
              <a:latin typeface="Arial"/>
              <a:cs typeface="Arial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17853787" y="4400651"/>
            <a:ext cx="204470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45" dirty="0">
                <a:latin typeface="Arial"/>
                <a:cs typeface="Arial"/>
              </a:rPr>
              <a:t>0.7</a:t>
            </a:r>
            <a:endParaRPr sz="1100">
              <a:latin typeface="Arial"/>
              <a:cs typeface="Arial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1478280" y="4586452"/>
            <a:ext cx="295910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35" dirty="0">
                <a:latin typeface="Arial"/>
                <a:cs typeface="Arial"/>
              </a:rPr>
              <a:t>Apr</a:t>
            </a:r>
            <a:r>
              <a:rPr sz="1100" spc="10" dirty="0">
                <a:latin typeface="Arial"/>
                <a:cs typeface="Arial"/>
              </a:rPr>
              <a:t>i</a:t>
            </a:r>
            <a:r>
              <a:rPr sz="1100" spc="5" dirty="0">
                <a:latin typeface="Arial"/>
                <a:cs typeface="Arial"/>
              </a:rPr>
              <a:t>l</a:t>
            </a:r>
            <a:endParaRPr sz="1100">
              <a:latin typeface="Arial"/>
              <a:cs typeface="Arial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2711704" y="4586452"/>
            <a:ext cx="168275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55" dirty="0">
                <a:latin typeface="Arial"/>
                <a:cs typeface="Arial"/>
              </a:rPr>
              <a:t>19</a:t>
            </a:r>
            <a:endParaRPr sz="1100">
              <a:latin typeface="Arial"/>
              <a:cs typeface="Arial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10561193" y="4586452"/>
            <a:ext cx="97155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55" dirty="0">
                <a:latin typeface="Arial"/>
                <a:cs typeface="Arial"/>
              </a:rPr>
              <a:t>$</a:t>
            </a:r>
            <a:endParaRPr sz="1100">
              <a:latin typeface="Arial"/>
              <a:cs typeface="Arial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11054460" y="4586452"/>
            <a:ext cx="625475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541020" algn="l"/>
              </a:tabLst>
            </a:pPr>
            <a:r>
              <a:rPr sz="1100" spc="-50" dirty="0">
                <a:latin typeface="Arial"/>
                <a:cs typeface="Arial"/>
              </a:rPr>
              <a:t>235.00	</a:t>
            </a:r>
            <a:r>
              <a:rPr sz="1100" spc="-55" dirty="0">
                <a:latin typeface="Arial"/>
                <a:cs typeface="Arial"/>
              </a:rPr>
              <a:t>$</a:t>
            </a:r>
            <a:endParaRPr sz="1100">
              <a:latin typeface="Arial"/>
              <a:cs typeface="Arial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17853787" y="4767427"/>
            <a:ext cx="204470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45" dirty="0">
                <a:latin typeface="Arial"/>
                <a:cs typeface="Arial"/>
              </a:rPr>
              <a:t>0.2</a:t>
            </a:r>
            <a:endParaRPr sz="1100">
              <a:latin typeface="Arial"/>
              <a:cs typeface="Arial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1478280" y="4953355"/>
            <a:ext cx="295910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35" dirty="0">
                <a:latin typeface="Arial"/>
                <a:cs typeface="Arial"/>
              </a:rPr>
              <a:t>Apr</a:t>
            </a:r>
            <a:r>
              <a:rPr sz="1100" spc="10" dirty="0">
                <a:latin typeface="Arial"/>
                <a:cs typeface="Arial"/>
              </a:rPr>
              <a:t>i</a:t>
            </a:r>
            <a:r>
              <a:rPr sz="1100" spc="5" dirty="0">
                <a:latin typeface="Arial"/>
                <a:cs typeface="Arial"/>
              </a:rPr>
              <a:t>l</a:t>
            </a:r>
            <a:endParaRPr sz="1100">
              <a:latin typeface="Arial"/>
              <a:cs typeface="Arial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2711704" y="4953355"/>
            <a:ext cx="168275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55" dirty="0">
                <a:latin typeface="Arial"/>
                <a:cs typeface="Arial"/>
              </a:rPr>
              <a:t>20</a:t>
            </a:r>
            <a:endParaRPr sz="1100">
              <a:latin typeface="Arial"/>
              <a:cs typeface="Arial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10561193" y="4953355"/>
            <a:ext cx="97155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55" dirty="0">
                <a:latin typeface="Arial"/>
                <a:cs typeface="Arial"/>
              </a:rPr>
              <a:t>$</a:t>
            </a:r>
            <a:endParaRPr sz="1100">
              <a:latin typeface="Arial"/>
              <a:cs typeface="Arial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12445110" y="4953355"/>
            <a:ext cx="68580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30" dirty="0">
                <a:latin typeface="Arial"/>
                <a:cs typeface="Arial"/>
              </a:rPr>
              <a:t>-</a:t>
            </a:r>
            <a:endParaRPr sz="1100">
              <a:latin typeface="Arial"/>
              <a:cs typeface="Arial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11054460" y="4953355"/>
            <a:ext cx="625475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541020" algn="l"/>
              </a:tabLst>
            </a:pPr>
            <a:r>
              <a:rPr sz="1100" spc="-50" dirty="0">
                <a:latin typeface="Arial"/>
                <a:cs typeface="Arial"/>
              </a:rPr>
              <a:t>235.00	</a:t>
            </a:r>
            <a:r>
              <a:rPr sz="1100" spc="-55" dirty="0">
                <a:latin typeface="Arial"/>
                <a:cs typeface="Arial"/>
              </a:rPr>
              <a:t>$</a:t>
            </a:r>
            <a:endParaRPr sz="1100">
              <a:latin typeface="Arial"/>
              <a:cs typeface="Arial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1478280" y="5320131"/>
            <a:ext cx="295910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35" dirty="0">
                <a:latin typeface="Arial"/>
                <a:cs typeface="Arial"/>
              </a:rPr>
              <a:t>Apr</a:t>
            </a:r>
            <a:r>
              <a:rPr sz="1100" spc="10" dirty="0">
                <a:latin typeface="Arial"/>
                <a:cs typeface="Arial"/>
              </a:rPr>
              <a:t>i</a:t>
            </a:r>
            <a:r>
              <a:rPr sz="1100" spc="5" dirty="0">
                <a:latin typeface="Arial"/>
                <a:cs typeface="Arial"/>
              </a:rPr>
              <a:t>l</a:t>
            </a:r>
            <a:endParaRPr sz="1100">
              <a:latin typeface="Arial"/>
              <a:cs typeface="Arial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2711704" y="5320131"/>
            <a:ext cx="168275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55" dirty="0">
                <a:latin typeface="Arial"/>
                <a:cs typeface="Arial"/>
              </a:rPr>
              <a:t>21</a:t>
            </a:r>
            <a:endParaRPr sz="1100">
              <a:latin typeface="Arial"/>
              <a:cs typeface="Arial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10561193" y="5320131"/>
            <a:ext cx="97155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55" dirty="0">
                <a:latin typeface="Arial"/>
                <a:cs typeface="Arial"/>
              </a:rPr>
              <a:t>$</a:t>
            </a:r>
            <a:endParaRPr sz="1100">
              <a:latin typeface="Arial"/>
              <a:cs typeface="Arial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12445110" y="5320131"/>
            <a:ext cx="68580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30" dirty="0">
                <a:latin typeface="Arial"/>
                <a:cs typeface="Arial"/>
              </a:rPr>
              <a:t>-</a:t>
            </a:r>
            <a:endParaRPr sz="1100">
              <a:latin typeface="Arial"/>
              <a:cs typeface="Arial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11054460" y="5320131"/>
            <a:ext cx="625475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541020" algn="l"/>
              </a:tabLst>
            </a:pPr>
            <a:r>
              <a:rPr sz="1100" spc="-50" dirty="0">
                <a:latin typeface="Arial"/>
                <a:cs typeface="Arial"/>
              </a:rPr>
              <a:t>235.00	</a:t>
            </a:r>
            <a:r>
              <a:rPr sz="1100" spc="-55" dirty="0">
                <a:latin typeface="Arial"/>
                <a:cs typeface="Arial"/>
              </a:rPr>
              <a:t>$</a:t>
            </a:r>
            <a:endParaRPr sz="1100">
              <a:latin typeface="Arial"/>
              <a:cs typeface="Arial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1478280" y="5686780"/>
            <a:ext cx="295910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35" dirty="0">
                <a:latin typeface="Arial"/>
                <a:cs typeface="Arial"/>
              </a:rPr>
              <a:t>Apr</a:t>
            </a:r>
            <a:r>
              <a:rPr sz="1100" spc="10" dirty="0">
                <a:latin typeface="Arial"/>
                <a:cs typeface="Arial"/>
              </a:rPr>
              <a:t>i</a:t>
            </a:r>
            <a:r>
              <a:rPr sz="1100" spc="5" dirty="0">
                <a:latin typeface="Arial"/>
                <a:cs typeface="Arial"/>
              </a:rPr>
              <a:t>l</a:t>
            </a:r>
            <a:endParaRPr sz="1100">
              <a:latin typeface="Arial"/>
              <a:cs typeface="Arial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2711704" y="5686780"/>
            <a:ext cx="168275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55" dirty="0">
                <a:latin typeface="Arial"/>
                <a:cs typeface="Arial"/>
              </a:rPr>
              <a:t>22</a:t>
            </a:r>
            <a:endParaRPr sz="1100">
              <a:latin typeface="Arial"/>
              <a:cs typeface="Arial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10561193" y="5686780"/>
            <a:ext cx="97155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55" dirty="0">
                <a:latin typeface="Arial"/>
                <a:cs typeface="Arial"/>
              </a:rPr>
              <a:t>$</a:t>
            </a:r>
            <a:endParaRPr sz="1100">
              <a:latin typeface="Arial"/>
              <a:cs typeface="Arial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12445110" y="5686780"/>
            <a:ext cx="68580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30" dirty="0">
                <a:latin typeface="Arial"/>
                <a:cs typeface="Arial"/>
              </a:rPr>
              <a:t>-</a:t>
            </a:r>
            <a:endParaRPr sz="1100">
              <a:latin typeface="Arial"/>
              <a:cs typeface="Arial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11054460" y="5686780"/>
            <a:ext cx="625475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541020" algn="l"/>
              </a:tabLst>
            </a:pPr>
            <a:r>
              <a:rPr sz="1100" spc="-50" dirty="0">
                <a:latin typeface="Arial"/>
                <a:cs typeface="Arial"/>
              </a:rPr>
              <a:t>235.00	</a:t>
            </a:r>
            <a:r>
              <a:rPr sz="1100" spc="-55" dirty="0">
                <a:latin typeface="Arial"/>
                <a:cs typeface="Arial"/>
              </a:rPr>
              <a:t>$</a:t>
            </a:r>
            <a:endParaRPr sz="1100">
              <a:latin typeface="Arial"/>
              <a:cs typeface="Arial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1478280" y="6053556"/>
            <a:ext cx="295910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35" dirty="0">
                <a:latin typeface="Arial"/>
                <a:cs typeface="Arial"/>
              </a:rPr>
              <a:t>Apr</a:t>
            </a:r>
            <a:r>
              <a:rPr sz="1100" spc="10" dirty="0">
                <a:latin typeface="Arial"/>
                <a:cs typeface="Arial"/>
              </a:rPr>
              <a:t>i</a:t>
            </a:r>
            <a:r>
              <a:rPr sz="1100" spc="5" dirty="0">
                <a:latin typeface="Arial"/>
                <a:cs typeface="Arial"/>
              </a:rPr>
              <a:t>l</a:t>
            </a:r>
            <a:endParaRPr sz="1100">
              <a:latin typeface="Arial"/>
              <a:cs typeface="Arial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2711704" y="6053556"/>
            <a:ext cx="168275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55" dirty="0">
                <a:latin typeface="Arial"/>
                <a:cs typeface="Arial"/>
              </a:rPr>
              <a:t>23</a:t>
            </a:r>
            <a:endParaRPr sz="1100">
              <a:latin typeface="Arial"/>
              <a:cs typeface="Arial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10289793" y="6053556"/>
            <a:ext cx="368300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45" dirty="0">
                <a:latin typeface="Arial"/>
                <a:cs typeface="Arial"/>
              </a:rPr>
              <a:t>1.5</a:t>
            </a:r>
            <a:r>
              <a:rPr sz="1100" spc="85" dirty="0">
                <a:latin typeface="Arial"/>
                <a:cs typeface="Arial"/>
              </a:rPr>
              <a:t> </a:t>
            </a:r>
            <a:r>
              <a:rPr sz="1100" spc="-55" dirty="0">
                <a:latin typeface="Arial"/>
                <a:cs typeface="Arial"/>
              </a:rPr>
              <a:t>$</a:t>
            </a:r>
            <a:endParaRPr sz="1100">
              <a:latin typeface="Arial"/>
              <a:cs typeface="Arial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11054460" y="6053556"/>
            <a:ext cx="625475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541020" algn="l"/>
              </a:tabLst>
            </a:pPr>
            <a:r>
              <a:rPr sz="1100" spc="-50" dirty="0">
                <a:latin typeface="Arial"/>
                <a:cs typeface="Arial"/>
              </a:rPr>
              <a:t>235.00	</a:t>
            </a:r>
            <a:r>
              <a:rPr sz="1100" spc="-55" dirty="0">
                <a:latin typeface="Arial"/>
                <a:cs typeface="Arial"/>
              </a:rPr>
              <a:t>$</a:t>
            </a:r>
            <a:endParaRPr sz="1100">
              <a:latin typeface="Arial"/>
              <a:cs typeface="Arial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17853787" y="6553936"/>
            <a:ext cx="204470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45" dirty="0">
                <a:latin typeface="Arial"/>
                <a:cs typeface="Arial"/>
              </a:rPr>
              <a:t>0.3</a:t>
            </a:r>
            <a:endParaRPr sz="1100">
              <a:latin typeface="Arial"/>
              <a:cs typeface="Arial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1478280" y="6739610"/>
            <a:ext cx="295910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35" dirty="0">
                <a:latin typeface="Arial"/>
                <a:cs typeface="Arial"/>
              </a:rPr>
              <a:t>Apr</a:t>
            </a:r>
            <a:r>
              <a:rPr sz="1100" spc="10" dirty="0">
                <a:latin typeface="Arial"/>
                <a:cs typeface="Arial"/>
              </a:rPr>
              <a:t>i</a:t>
            </a:r>
            <a:r>
              <a:rPr sz="1100" spc="5" dirty="0">
                <a:latin typeface="Arial"/>
                <a:cs typeface="Arial"/>
              </a:rPr>
              <a:t>l</a:t>
            </a:r>
            <a:endParaRPr sz="1100">
              <a:latin typeface="Arial"/>
              <a:cs typeface="Arial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2711704" y="6739610"/>
            <a:ext cx="168275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55" dirty="0">
                <a:latin typeface="Arial"/>
                <a:cs typeface="Arial"/>
              </a:rPr>
              <a:t>24</a:t>
            </a:r>
            <a:endParaRPr sz="1100">
              <a:latin typeface="Arial"/>
              <a:cs typeface="Arial"/>
            </a:endParaRPr>
          </a:p>
        </p:txBody>
      </p:sp>
      <p:sp>
        <p:nvSpPr>
          <p:cNvPr id="72" name="object 72"/>
          <p:cNvSpPr txBox="1"/>
          <p:nvPr/>
        </p:nvSpPr>
        <p:spPr>
          <a:xfrm>
            <a:off x="10289793" y="6739610"/>
            <a:ext cx="368300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45" dirty="0">
                <a:latin typeface="Arial"/>
                <a:cs typeface="Arial"/>
              </a:rPr>
              <a:t>4.6</a:t>
            </a:r>
            <a:r>
              <a:rPr sz="1100" spc="85" dirty="0">
                <a:latin typeface="Arial"/>
                <a:cs typeface="Arial"/>
              </a:rPr>
              <a:t> </a:t>
            </a:r>
            <a:r>
              <a:rPr sz="1100" spc="-55" dirty="0">
                <a:latin typeface="Arial"/>
                <a:cs typeface="Arial"/>
              </a:rPr>
              <a:t>$</a:t>
            </a:r>
            <a:endParaRPr sz="1100">
              <a:latin typeface="Arial"/>
              <a:cs typeface="Arial"/>
            </a:endParaRPr>
          </a:p>
        </p:txBody>
      </p:sp>
      <p:sp>
        <p:nvSpPr>
          <p:cNvPr id="73" name="object 73"/>
          <p:cNvSpPr txBox="1"/>
          <p:nvPr/>
        </p:nvSpPr>
        <p:spPr>
          <a:xfrm>
            <a:off x="12130785" y="6739610"/>
            <a:ext cx="525145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50" dirty="0">
                <a:latin typeface="Arial"/>
                <a:cs typeface="Arial"/>
              </a:rPr>
              <a:t>1,081.00</a:t>
            </a:r>
            <a:endParaRPr sz="1100">
              <a:latin typeface="Arial"/>
              <a:cs typeface="Arial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11054460" y="6739610"/>
            <a:ext cx="625475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541020" algn="l"/>
              </a:tabLst>
            </a:pPr>
            <a:r>
              <a:rPr sz="1100" spc="-50" dirty="0">
                <a:latin typeface="Arial"/>
                <a:cs typeface="Arial"/>
              </a:rPr>
              <a:t>235.00	</a:t>
            </a:r>
            <a:r>
              <a:rPr sz="1100" spc="-55" dirty="0">
                <a:latin typeface="Arial"/>
                <a:cs typeface="Arial"/>
              </a:rPr>
              <a:t>$</a:t>
            </a:r>
            <a:endParaRPr sz="1100">
              <a:latin typeface="Arial"/>
              <a:cs typeface="Arial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17853787" y="7525486"/>
            <a:ext cx="204470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45" dirty="0">
                <a:latin typeface="Arial"/>
                <a:cs typeface="Arial"/>
              </a:rPr>
              <a:t>7.8</a:t>
            </a:r>
            <a:endParaRPr sz="1100">
              <a:latin typeface="Arial"/>
              <a:cs typeface="Arial"/>
            </a:endParaRPr>
          </a:p>
        </p:txBody>
      </p:sp>
      <p:sp>
        <p:nvSpPr>
          <p:cNvPr id="76" name="object 76"/>
          <p:cNvSpPr txBox="1"/>
          <p:nvPr/>
        </p:nvSpPr>
        <p:spPr>
          <a:xfrm>
            <a:off x="1478280" y="7711160"/>
            <a:ext cx="295910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35" dirty="0">
                <a:latin typeface="Arial"/>
                <a:cs typeface="Arial"/>
              </a:rPr>
              <a:t>Apr</a:t>
            </a:r>
            <a:r>
              <a:rPr sz="1100" spc="10" dirty="0">
                <a:latin typeface="Arial"/>
                <a:cs typeface="Arial"/>
              </a:rPr>
              <a:t>i</a:t>
            </a:r>
            <a:r>
              <a:rPr sz="1100" spc="5" dirty="0">
                <a:latin typeface="Arial"/>
                <a:cs typeface="Arial"/>
              </a:rPr>
              <a:t>l</a:t>
            </a:r>
            <a:endParaRPr sz="1100">
              <a:latin typeface="Arial"/>
              <a:cs typeface="Arial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2711704" y="7711160"/>
            <a:ext cx="168275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55" dirty="0">
                <a:latin typeface="Arial"/>
                <a:cs typeface="Arial"/>
              </a:rPr>
              <a:t>25</a:t>
            </a:r>
            <a:endParaRPr sz="1100">
              <a:latin typeface="Arial"/>
              <a:cs typeface="Arial"/>
            </a:endParaRPr>
          </a:p>
        </p:txBody>
      </p:sp>
      <p:sp>
        <p:nvSpPr>
          <p:cNvPr id="78" name="object 78"/>
          <p:cNvSpPr txBox="1"/>
          <p:nvPr/>
        </p:nvSpPr>
        <p:spPr>
          <a:xfrm>
            <a:off x="10289793" y="7711160"/>
            <a:ext cx="368300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45" dirty="0">
                <a:latin typeface="Arial"/>
                <a:cs typeface="Arial"/>
              </a:rPr>
              <a:t>6.3</a:t>
            </a:r>
            <a:r>
              <a:rPr sz="1100" spc="85" dirty="0">
                <a:latin typeface="Arial"/>
                <a:cs typeface="Arial"/>
              </a:rPr>
              <a:t> </a:t>
            </a:r>
            <a:r>
              <a:rPr sz="1100" spc="-55" dirty="0">
                <a:latin typeface="Arial"/>
                <a:cs typeface="Arial"/>
              </a:rPr>
              <a:t>$</a:t>
            </a:r>
            <a:endParaRPr sz="1100">
              <a:latin typeface="Arial"/>
              <a:cs typeface="Arial"/>
            </a:endParaRPr>
          </a:p>
        </p:txBody>
      </p:sp>
      <p:sp>
        <p:nvSpPr>
          <p:cNvPr id="79" name="object 79"/>
          <p:cNvSpPr txBox="1"/>
          <p:nvPr/>
        </p:nvSpPr>
        <p:spPr>
          <a:xfrm>
            <a:off x="12130785" y="7711160"/>
            <a:ext cx="525145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50" dirty="0">
                <a:latin typeface="Arial"/>
                <a:cs typeface="Arial"/>
              </a:rPr>
              <a:t>1,480.50</a:t>
            </a:r>
            <a:endParaRPr sz="1100">
              <a:latin typeface="Arial"/>
              <a:cs typeface="Arial"/>
            </a:endParaRPr>
          </a:p>
        </p:txBody>
      </p:sp>
      <p:sp>
        <p:nvSpPr>
          <p:cNvPr id="80" name="object 80"/>
          <p:cNvSpPr txBox="1"/>
          <p:nvPr/>
        </p:nvSpPr>
        <p:spPr>
          <a:xfrm>
            <a:off x="11054460" y="7711160"/>
            <a:ext cx="625475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541020" algn="l"/>
              </a:tabLst>
            </a:pPr>
            <a:r>
              <a:rPr sz="1100" spc="-50" dirty="0">
                <a:latin typeface="Arial"/>
                <a:cs typeface="Arial"/>
              </a:rPr>
              <a:t>235.00	</a:t>
            </a:r>
            <a:r>
              <a:rPr sz="1100" spc="-55" dirty="0">
                <a:latin typeface="Arial"/>
                <a:cs typeface="Arial"/>
              </a:rPr>
              <a:t>$</a:t>
            </a:r>
            <a:endParaRPr sz="1100">
              <a:latin typeface="Arial"/>
              <a:cs typeface="Arial"/>
            </a:endParaRPr>
          </a:p>
        </p:txBody>
      </p:sp>
      <p:sp>
        <p:nvSpPr>
          <p:cNvPr id="81" name="object 81"/>
          <p:cNvSpPr txBox="1"/>
          <p:nvPr/>
        </p:nvSpPr>
        <p:spPr>
          <a:xfrm>
            <a:off x="17853787" y="8606891"/>
            <a:ext cx="204470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45" dirty="0">
                <a:latin typeface="Arial"/>
                <a:cs typeface="Arial"/>
              </a:rPr>
              <a:t>3.7</a:t>
            </a:r>
            <a:endParaRPr sz="1100">
              <a:latin typeface="Arial"/>
              <a:cs typeface="Arial"/>
            </a:endParaRPr>
          </a:p>
        </p:txBody>
      </p:sp>
      <p:sp>
        <p:nvSpPr>
          <p:cNvPr id="82" name="object 82"/>
          <p:cNvSpPr txBox="1"/>
          <p:nvPr/>
        </p:nvSpPr>
        <p:spPr>
          <a:xfrm>
            <a:off x="1478280" y="8792565"/>
            <a:ext cx="295910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35" dirty="0">
                <a:latin typeface="Arial"/>
                <a:cs typeface="Arial"/>
              </a:rPr>
              <a:t>Apr</a:t>
            </a:r>
            <a:r>
              <a:rPr sz="1100" spc="10" dirty="0">
                <a:latin typeface="Arial"/>
                <a:cs typeface="Arial"/>
              </a:rPr>
              <a:t>i</a:t>
            </a:r>
            <a:r>
              <a:rPr sz="1100" spc="5" dirty="0">
                <a:latin typeface="Arial"/>
                <a:cs typeface="Arial"/>
              </a:rPr>
              <a:t>l</a:t>
            </a:r>
            <a:endParaRPr sz="1100">
              <a:latin typeface="Arial"/>
              <a:cs typeface="Arial"/>
            </a:endParaRPr>
          </a:p>
        </p:txBody>
      </p:sp>
      <p:sp>
        <p:nvSpPr>
          <p:cNvPr id="83" name="object 83"/>
          <p:cNvSpPr txBox="1"/>
          <p:nvPr/>
        </p:nvSpPr>
        <p:spPr>
          <a:xfrm>
            <a:off x="2711704" y="8792565"/>
            <a:ext cx="168275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55" dirty="0">
                <a:latin typeface="Arial"/>
                <a:cs typeface="Arial"/>
              </a:rPr>
              <a:t>26</a:t>
            </a:r>
            <a:endParaRPr sz="1100">
              <a:latin typeface="Arial"/>
              <a:cs typeface="Arial"/>
            </a:endParaRPr>
          </a:p>
        </p:txBody>
      </p:sp>
      <p:sp>
        <p:nvSpPr>
          <p:cNvPr id="84" name="object 84"/>
          <p:cNvSpPr txBox="1"/>
          <p:nvPr/>
        </p:nvSpPr>
        <p:spPr>
          <a:xfrm>
            <a:off x="10289793" y="8792565"/>
            <a:ext cx="368300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45" dirty="0">
                <a:latin typeface="Arial"/>
                <a:cs typeface="Arial"/>
              </a:rPr>
              <a:t>0.5</a:t>
            </a:r>
            <a:r>
              <a:rPr sz="1100" spc="85" dirty="0">
                <a:latin typeface="Arial"/>
                <a:cs typeface="Arial"/>
              </a:rPr>
              <a:t> </a:t>
            </a:r>
            <a:r>
              <a:rPr sz="1100" spc="-55" dirty="0">
                <a:latin typeface="Arial"/>
                <a:cs typeface="Arial"/>
              </a:rPr>
              <a:t>$</a:t>
            </a:r>
            <a:endParaRPr sz="1100">
              <a:latin typeface="Arial"/>
              <a:cs typeface="Arial"/>
            </a:endParaRPr>
          </a:p>
        </p:txBody>
      </p:sp>
      <p:sp>
        <p:nvSpPr>
          <p:cNvPr id="85" name="object 85"/>
          <p:cNvSpPr txBox="1"/>
          <p:nvPr/>
        </p:nvSpPr>
        <p:spPr>
          <a:xfrm>
            <a:off x="11054460" y="8792565"/>
            <a:ext cx="625475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541020" algn="l"/>
              </a:tabLst>
            </a:pPr>
            <a:r>
              <a:rPr sz="1100" spc="-50" dirty="0">
                <a:latin typeface="Arial"/>
                <a:cs typeface="Arial"/>
              </a:rPr>
              <a:t>235.00	</a:t>
            </a:r>
            <a:r>
              <a:rPr sz="1100" spc="-55" dirty="0">
                <a:latin typeface="Arial"/>
                <a:cs typeface="Arial"/>
              </a:rPr>
              <a:t>$</a:t>
            </a:r>
            <a:endParaRPr sz="1100">
              <a:latin typeface="Arial"/>
              <a:cs typeface="Arial"/>
            </a:endParaRPr>
          </a:p>
        </p:txBody>
      </p:sp>
      <p:sp>
        <p:nvSpPr>
          <p:cNvPr id="86" name="object 86"/>
          <p:cNvSpPr txBox="1"/>
          <p:nvPr/>
        </p:nvSpPr>
        <p:spPr>
          <a:xfrm>
            <a:off x="17856200" y="8792565"/>
            <a:ext cx="204470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45" dirty="0">
                <a:latin typeface="Arial"/>
                <a:cs typeface="Arial"/>
              </a:rPr>
              <a:t>9.3</a:t>
            </a:r>
            <a:endParaRPr sz="1100">
              <a:latin typeface="Arial"/>
              <a:cs typeface="Arial"/>
            </a:endParaRPr>
          </a:p>
        </p:txBody>
      </p:sp>
      <p:sp>
        <p:nvSpPr>
          <p:cNvPr id="87" name="object 87"/>
          <p:cNvSpPr txBox="1"/>
          <p:nvPr/>
        </p:nvSpPr>
        <p:spPr>
          <a:xfrm>
            <a:off x="1478280" y="9388195"/>
            <a:ext cx="295910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35" dirty="0">
                <a:latin typeface="Arial"/>
                <a:cs typeface="Arial"/>
              </a:rPr>
              <a:t>Apr</a:t>
            </a:r>
            <a:r>
              <a:rPr sz="1100" spc="10" dirty="0">
                <a:latin typeface="Arial"/>
                <a:cs typeface="Arial"/>
              </a:rPr>
              <a:t>i</a:t>
            </a:r>
            <a:r>
              <a:rPr sz="1100" spc="5" dirty="0">
                <a:latin typeface="Arial"/>
                <a:cs typeface="Arial"/>
              </a:rPr>
              <a:t>l</a:t>
            </a:r>
            <a:endParaRPr sz="1100">
              <a:latin typeface="Arial"/>
              <a:cs typeface="Arial"/>
            </a:endParaRPr>
          </a:p>
        </p:txBody>
      </p:sp>
      <p:sp>
        <p:nvSpPr>
          <p:cNvPr id="88" name="object 88"/>
          <p:cNvSpPr txBox="1"/>
          <p:nvPr/>
        </p:nvSpPr>
        <p:spPr>
          <a:xfrm>
            <a:off x="2711704" y="9388195"/>
            <a:ext cx="168275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55" dirty="0">
                <a:latin typeface="Arial"/>
                <a:cs typeface="Arial"/>
              </a:rPr>
              <a:t>27</a:t>
            </a:r>
            <a:endParaRPr sz="1100">
              <a:latin typeface="Arial"/>
              <a:cs typeface="Arial"/>
            </a:endParaRPr>
          </a:p>
        </p:txBody>
      </p:sp>
      <p:sp>
        <p:nvSpPr>
          <p:cNvPr id="89" name="object 89"/>
          <p:cNvSpPr txBox="1"/>
          <p:nvPr/>
        </p:nvSpPr>
        <p:spPr>
          <a:xfrm>
            <a:off x="10561193" y="9388195"/>
            <a:ext cx="97155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55" dirty="0">
                <a:latin typeface="Arial"/>
                <a:cs typeface="Arial"/>
              </a:rPr>
              <a:t>$</a:t>
            </a:r>
            <a:endParaRPr sz="1100">
              <a:latin typeface="Arial"/>
              <a:cs typeface="Arial"/>
            </a:endParaRPr>
          </a:p>
        </p:txBody>
      </p:sp>
      <p:sp>
        <p:nvSpPr>
          <p:cNvPr id="90" name="object 90"/>
          <p:cNvSpPr txBox="1"/>
          <p:nvPr/>
        </p:nvSpPr>
        <p:spPr>
          <a:xfrm>
            <a:off x="12445110" y="9388195"/>
            <a:ext cx="68580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30" dirty="0">
                <a:latin typeface="Arial"/>
                <a:cs typeface="Arial"/>
              </a:rPr>
              <a:t>-</a:t>
            </a:r>
            <a:endParaRPr sz="1100">
              <a:latin typeface="Arial"/>
              <a:cs typeface="Arial"/>
            </a:endParaRPr>
          </a:p>
        </p:txBody>
      </p:sp>
      <p:sp>
        <p:nvSpPr>
          <p:cNvPr id="91" name="object 91"/>
          <p:cNvSpPr txBox="1"/>
          <p:nvPr/>
        </p:nvSpPr>
        <p:spPr>
          <a:xfrm>
            <a:off x="11054460" y="9388195"/>
            <a:ext cx="625475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541020" algn="l"/>
              </a:tabLst>
            </a:pPr>
            <a:r>
              <a:rPr sz="1100" spc="-50" dirty="0">
                <a:latin typeface="Arial"/>
                <a:cs typeface="Arial"/>
              </a:rPr>
              <a:t>235.00	</a:t>
            </a:r>
            <a:r>
              <a:rPr sz="1100" spc="-55" dirty="0">
                <a:latin typeface="Arial"/>
                <a:cs typeface="Arial"/>
              </a:rPr>
              <a:t>$</a:t>
            </a:r>
            <a:endParaRPr sz="1100">
              <a:latin typeface="Arial"/>
              <a:cs typeface="Arial"/>
            </a:endParaRPr>
          </a:p>
        </p:txBody>
      </p:sp>
      <p:sp>
        <p:nvSpPr>
          <p:cNvPr id="92" name="object 92"/>
          <p:cNvSpPr txBox="1"/>
          <p:nvPr/>
        </p:nvSpPr>
        <p:spPr>
          <a:xfrm>
            <a:off x="1478280" y="9754844"/>
            <a:ext cx="295910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35" dirty="0">
                <a:latin typeface="Arial"/>
                <a:cs typeface="Arial"/>
              </a:rPr>
              <a:t>Apr</a:t>
            </a:r>
            <a:r>
              <a:rPr sz="1100" spc="10" dirty="0">
                <a:latin typeface="Arial"/>
                <a:cs typeface="Arial"/>
              </a:rPr>
              <a:t>i</a:t>
            </a:r>
            <a:r>
              <a:rPr sz="1100" spc="5" dirty="0">
                <a:latin typeface="Arial"/>
                <a:cs typeface="Arial"/>
              </a:rPr>
              <a:t>l</a:t>
            </a:r>
            <a:endParaRPr sz="1100">
              <a:latin typeface="Arial"/>
              <a:cs typeface="Arial"/>
            </a:endParaRPr>
          </a:p>
        </p:txBody>
      </p:sp>
      <p:sp>
        <p:nvSpPr>
          <p:cNvPr id="93" name="object 93"/>
          <p:cNvSpPr txBox="1"/>
          <p:nvPr/>
        </p:nvSpPr>
        <p:spPr>
          <a:xfrm>
            <a:off x="2711704" y="9754844"/>
            <a:ext cx="168275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55" dirty="0">
                <a:latin typeface="Arial"/>
                <a:cs typeface="Arial"/>
              </a:rPr>
              <a:t>28</a:t>
            </a:r>
            <a:endParaRPr sz="1100">
              <a:latin typeface="Arial"/>
              <a:cs typeface="Arial"/>
            </a:endParaRPr>
          </a:p>
        </p:txBody>
      </p:sp>
      <p:sp>
        <p:nvSpPr>
          <p:cNvPr id="94" name="object 94"/>
          <p:cNvSpPr txBox="1"/>
          <p:nvPr/>
        </p:nvSpPr>
        <p:spPr>
          <a:xfrm>
            <a:off x="10561193" y="9754844"/>
            <a:ext cx="97155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55" dirty="0">
                <a:latin typeface="Arial"/>
                <a:cs typeface="Arial"/>
              </a:rPr>
              <a:t>$</a:t>
            </a:r>
            <a:endParaRPr sz="1100">
              <a:latin typeface="Arial"/>
              <a:cs typeface="Arial"/>
            </a:endParaRPr>
          </a:p>
        </p:txBody>
      </p:sp>
      <p:sp>
        <p:nvSpPr>
          <p:cNvPr id="95" name="object 95"/>
          <p:cNvSpPr txBox="1"/>
          <p:nvPr/>
        </p:nvSpPr>
        <p:spPr>
          <a:xfrm>
            <a:off x="12445110" y="9754844"/>
            <a:ext cx="68580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30" dirty="0">
                <a:latin typeface="Arial"/>
                <a:cs typeface="Arial"/>
              </a:rPr>
              <a:t>-</a:t>
            </a:r>
            <a:endParaRPr sz="1100">
              <a:latin typeface="Arial"/>
              <a:cs typeface="Arial"/>
            </a:endParaRPr>
          </a:p>
        </p:txBody>
      </p:sp>
      <p:sp>
        <p:nvSpPr>
          <p:cNvPr id="96" name="object 96"/>
          <p:cNvSpPr txBox="1"/>
          <p:nvPr/>
        </p:nvSpPr>
        <p:spPr>
          <a:xfrm>
            <a:off x="11054460" y="9754844"/>
            <a:ext cx="625475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541020" algn="l"/>
              </a:tabLst>
            </a:pPr>
            <a:r>
              <a:rPr sz="1100" spc="-50" dirty="0">
                <a:latin typeface="Arial"/>
                <a:cs typeface="Arial"/>
              </a:rPr>
              <a:t>235.00	</a:t>
            </a:r>
            <a:r>
              <a:rPr sz="1100" spc="-55" dirty="0">
                <a:latin typeface="Arial"/>
                <a:cs typeface="Arial"/>
              </a:rPr>
              <a:t>$</a:t>
            </a:r>
            <a:endParaRPr sz="1100">
              <a:latin typeface="Arial"/>
              <a:cs typeface="Arial"/>
            </a:endParaRPr>
          </a:p>
        </p:txBody>
      </p:sp>
      <p:sp>
        <p:nvSpPr>
          <p:cNvPr id="97" name="object 97"/>
          <p:cNvSpPr txBox="1"/>
          <p:nvPr/>
        </p:nvSpPr>
        <p:spPr>
          <a:xfrm>
            <a:off x="1478280" y="10121620"/>
            <a:ext cx="295910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35" dirty="0">
                <a:latin typeface="Arial"/>
                <a:cs typeface="Arial"/>
              </a:rPr>
              <a:t>Apr</a:t>
            </a:r>
            <a:r>
              <a:rPr sz="1100" spc="10" dirty="0">
                <a:latin typeface="Arial"/>
                <a:cs typeface="Arial"/>
              </a:rPr>
              <a:t>i</a:t>
            </a:r>
            <a:r>
              <a:rPr sz="1100" spc="5" dirty="0">
                <a:latin typeface="Arial"/>
                <a:cs typeface="Arial"/>
              </a:rPr>
              <a:t>l</a:t>
            </a:r>
            <a:endParaRPr sz="1100">
              <a:latin typeface="Arial"/>
              <a:cs typeface="Arial"/>
            </a:endParaRPr>
          </a:p>
        </p:txBody>
      </p:sp>
      <p:sp>
        <p:nvSpPr>
          <p:cNvPr id="98" name="object 98"/>
          <p:cNvSpPr txBox="1"/>
          <p:nvPr/>
        </p:nvSpPr>
        <p:spPr>
          <a:xfrm>
            <a:off x="2711704" y="10121620"/>
            <a:ext cx="168275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55" dirty="0">
                <a:latin typeface="Arial"/>
                <a:cs typeface="Arial"/>
              </a:rPr>
              <a:t>29</a:t>
            </a:r>
            <a:endParaRPr sz="1100">
              <a:latin typeface="Arial"/>
              <a:cs typeface="Arial"/>
            </a:endParaRPr>
          </a:p>
        </p:txBody>
      </p:sp>
      <p:sp>
        <p:nvSpPr>
          <p:cNvPr id="99" name="object 99"/>
          <p:cNvSpPr txBox="1"/>
          <p:nvPr/>
        </p:nvSpPr>
        <p:spPr>
          <a:xfrm>
            <a:off x="10289793" y="10121620"/>
            <a:ext cx="368300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45" dirty="0">
                <a:latin typeface="Arial"/>
                <a:cs typeface="Arial"/>
              </a:rPr>
              <a:t>1.6</a:t>
            </a:r>
            <a:r>
              <a:rPr sz="1100" spc="85" dirty="0">
                <a:latin typeface="Arial"/>
                <a:cs typeface="Arial"/>
              </a:rPr>
              <a:t> </a:t>
            </a:r>
            <a:r>
              <a:rPr sz="1100" spc="-55" dirty="0">
                <a:latin typeface="Arial"/>
                <a:cs typeface="Arial"/>
              </a:rPr>
              <a:t>$</a:t>
            </a:r>
            <a:endParaRPr sz="1100">
              <a:latin typeface="Arial"/>
              <a:cs typeface="Arial"/>
            </a:endParaRPr>
          </a:p>
        </p:txBody>
      </p:sp>
      <p:sp>
        <p:nvSpPr>
          <p:cNvPr id="100" name="object 100"/>
          <p:cNvSpPr txBox="1"/>
          <p:nvPr/>
        </p:nvSpPr>
        <p:spPr>
          <a:xfrm>
            <a:off x="11054460" y="10121620"/>
            <a:ext cx="625475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541020" algn="l"/>
              </a:tabLst>
            </a:pPr>
            <a:r>
              <a:rPr sz="1100" spc="-50" dirty="0">
                <a:latin typeface="Arial"/>
                <a:cs typeface="Arial"/>
              </a:rPr>
              <a:t>235.00	</a:t>
            </a:r>
            <a:r>
              <a:rPr sz="1100" spc="-55" dirty="0">
                <a:latin typeface="Arial"/>
                <a:cs typeface="Arial"/>
              </a:rPr>
              <a:t>$</a:t>
            </a:r>
            <a:endParaRPr sz="1100">
              <a:latin typeface="Arial"/>
              <a:cs typeface="Arial"/>
            </a:endParaRPr>
          </a:p>
        </p:txBody>
      </p:sp>
      <p:sp>
        <p:nvSpPr>
          <p:cNvPr id="101" name="object 101"/>
          <p:cNvSpPr txBox="1"/>
          <p:nvPr/>
        </p:nvSpPr>
        <p:spPr>
          <a:xfrm>
            <a:off x="17853787" y="10121620"/>
            <a:ext cx="204470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45" dirty="0">
                <a:latin typeface="Arial"/>
                <a:cs typeface="Arial"/>
              </a:rPr>
              <a:t>0.4</a:t>
            </a:r>
            <a:endParaRPr sz="1100">
              <a:latin typeface="Arial"/>
              <a:cs typeface="Arial"/>
            </a:endParaRPr>
          </a:p>
        </p:txBody>
      </p:sp>
      <p:sp>
        <p:nvSpPr>
          <p:cNvPr id="102" name="object 102"/>
          <p:cNvSpPr txBox="1"/>
          <p:nvPr/>
        </p:nvSpPr>
        <p:spPr>
          <a:xfrm>
            <a:off x="12237973" y="8777762"/>
            <a:ext cx="4963795" cy="3924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98475" marR="5080" indent="-485775">
              <a:lnSpc>
                <a:spcPct val="109400"/>
              </a:lnSpc>
              <a:spcBef>
                <a:spcPts val="95"/>
              </a:spcBef>
            </a:pPr>
            <a:r>
              <a:rPr sz="1100" spc="-50" dirty="0">
                <a:latin typeface="Arial"/>
                <a:cs typeface="Arial"/>
              </a:rPr>
              <a:t>117.50 </a:t>
            </a:r>
            <a:r>
              <a:rPr sz="1100" spc="-55" dirty="0">
                <a:latin typeface="Arial"/>
                <a:cs typeface="Arial"/>
              </a:rPr>
              <a:t>Travel </a:t>
            </a:r>
            <a:r>
              <a:rPr sz="1100" spc="-5" dirty="0">
                <a:latin typeface="Arial"/>
                <a:cs typeface="Arial"/>
              </a:rPr>
              <a:t>time from </a:t>
            </a:r>
            <a:r>
              <a:rPr sz="1100" spc="-30" dirty="0">
                <a:latin typeface="Arial"/>
                <a:cs typeface="Arial"/>
              </a:rPr>
              <a:t>Baltimore </a:t>
            </a:r>
            <a:r>
              <a:rPr sz="1100" spc="-55" dirty="0">
                <a:latin typeface="Arial"/>
                <a:cs typeface="Arial"/>
              </a:rPr>
              <a:t>Site </a:t>
            </a:r>
            <a:r>
              <a:rPr sz="1100" spc="-30" dirty="0">
                <a:latin typeface="Arial"/>
                <a:cs typeface="Arial"/>
              </a:rPr>
              <a:t>Visit, </a:t>
            </a:r>
            <a:r>
              <a:rPr sz="1100" spc="-60" dirty="0">
                <a:latin typeface="Arial"/>
                <a:cs typeface="Arial"/>
              </a:rPr>
              <a:t>discussion </a:t>
            </a:r>
            <a:r>
              <a:rPr sz="1100" spc="10" dirty="0">
                <a:latin typeface="Arial"/>
                <a:cs typeface="Arial"/>
              </a:rPr>
              <a:t>with </a:t>
            </a:r>
            <a:r>
              <a:rPr sz="1100" spc="-145" dirty="0">
                <a:latin typeface="Arial"/>
                <a:cs typeface="Arial"/>
              </a:rPr>
              <a:t>BPD </a:t>
            </a:r>
            <a:r>
              <a:rPr sz="1100" spc="-60" dirty="0">
                <a:latin typeface="Arial"/>
                <a:cs typeface="Arial"/>
              </a:rPr>
              <a:t>Compliance </a:t>
            </a:r>
            <a:r>
              <a:rPr sz="1100" spc="-40" dirty="0">
                <a:latin typeface="Arial"/>
                <a:cs typeface="Arial"/>
              </a:rPr>
              <a:t>Division  </a:t>
            </a:r>
            <a:r>
              <a:rPr sz="1100" spc="-5" dirty="0">
                <a:latin typeface="Arial"/>
                <a:cs typeface="Arial"/>
              </a:rPr>
              <a:t>of </a:t>
            </a:r>
            <a:r>
              <a:rPr sz="1100" spc="-145" dirty="0">
                <a:latin typeface="Arial"/>
                <a:cs typeface="Arial"/>
              </a:rPr>
              <a:t>BPD </a:t>
            </a:r>
            <a:r>
              <a:rPr sz="1100" spc="-55" dirty="0">
                <a:latin typeface="Arial"/>
                <a:cs typeface="Arial"/>
              </a:rPr>
              <a:t>Dispatch Policy and </a:t>
            </a:r>
            <a:r>
              <a:rPr sz="1100" spc="-30" dirty="0">
                <a:latin typeface="Arial"/>
                <a:cs typeface="Arial"/>
              </a:rPr>
              <a:t>review </a:t>
            </a:r>
            <a:r>
              <a:rPr sz="1100" spc="-5" dirty="0">
                <a:latin typeface="Arial"/>
                <a:cs typeface="Arial"/>
              </a:rPr>
              <a:t>of </a:t>
            </a:r>
            <a:r>
              <a:rPr sz="1100" spc="-70" dirty="0">
                <a:latin typeface="Arial"/>
                <a:cs typeface="Arial"/>
              </a:rPr>
              <a:t>updatedBPD Emeregency </a:t>
            </a:r>
            <a:r>
              <a:rPr sz="1100" spc="-20" dirty="0">
                <a:latin typeface="Arial"/>
                <a:cs typeface="Arial"/>
              </a:rPr>
              <a:t>Petition</a:t>
            </a:r>
            <a:r>
              <a:rPr sz="1100" spc="-75" dirty="0">
                <a:latin typeface="Arial"/>
                <a:cs typeface="Arial"/>
              </a:rPr>
              <a:t> </a:t>
            </a:r>
            <a:r>
              <a:rPr sz="1100" spc="-55" dirty="0">
                <a:latin typeface="Arial"/>
                <a:cs typeface="Arial"/>
              </a:rPr>
              <a:t>Policy</a:t>
            </a:r>
            <a:endParaRPr sz="1100">
              <a:latin typeface="Arial"/>
              <a:cs typeface="Arial"/>
            </a:endParaRPr>
          </a:p>
        </p:txBody>
      </p:sp>
      <p:sp>
        <p:nvSpPr>
          <p:cNvPr id="103" name="object 103"/>
          <p:cNvSpPr txBox="1"/>
          <p:nvPr/>
        </p:nvSpPr>
        <p:spPr>
          <a:xfrm>
            <a:off x="12445110" y="3486251"/>
            <a:ext cx="3152775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290830" algn="l"/>
              </a:tabLst>
            </a:pPr>
            <a:r>
              <a:rPr sz="1100" spc="-30" dirty="0">
                <a:latin typeface="Arial"/>
                <a:cs typeface="Arial"/>
              </a:rPr>
              <a:t>-	</a:t>
            </a:r>
            <a:r>
              <a:rPr sz="1100" spc="-65" dirty="0">
                <a:latin typeface="Arial"/>
                <a:cs typeface="Arial"/>
              </a:rPr>
              <a:t>Review </a:t>
            </a:r>
            <a:r>
              <a:rPr sz="1100" spc="-5" dirty="0">
                <a:latin typeface="Arial"/>
                <a:cs typeface="Arial"/>
              </a:rPr>
              <a:t>of </a:t>
            </a:r>
            <a:r>
              <a:rPr sz="1100" spc="-75" dirty="0">
                <a:latin typeface="Arial"/>
                <a:cs typeface="Arial"/>
              </a:rPr>
              <a:t>assessment </a:t>
            </a:r>
            <a:r>
              <a:rPr sz="1100" spc="-5" dirty="0">
                <a:latin typeface="Arial"/>
                <a:cs typeface="Arial"/>
              </a:rPr>
              <a:t>of </a:t>
            </a:r>
            <a:r>
              <a:rPr sz="1100" spc="-55" dirty="0">
                <a:latin typeface="Arial"/>
                <a:cs typeface="Arial"/>
              </a:rPr>
              <a:t>progress </a:t>
            </a:r>
            <a:r>
              <a:rPr sz="1100" spc="-35" dirty="0">
                <a:latin typeface="Arial"/>
                <a:cs typeface="Arial"/>
              </a:rPr>
              <a:t>on</a:t>
            </a:r>
            <a:r>
              <a:rPr sz="1100" spc="-180" dirty="0">
                <a:latin typeface="Arial"/>
                <a:cs typeface="Arial"/>
              </a:rPr>
              <a:t> </a:t>
            </a:r>
            <a:r>
              <a:rPr sz="1100" spc="-95" dirty="0">
                <a:latin typeface="Arial"/>
                <a:cs typeface="Arial"/>
              </a:rPr>
              <a:t>Gap </a:t>
            </a:r>
            <a:r>
              <a:rPr sz="1100" spc="-60" dirty="0">
                <a:latin typeface="Arial"/>
                <a:cs typeface="Arial"/>
              </a:rPr>
              <a:t>Analysis</a:t>
            </a:r>
            <a:endParaRPr sz="1100">
              <a:latin typeface="Arial"/>
              <a:cs typeface="Arial"/>
            </a:endParaRPr>
          </a:p>
        </p:txBody>
      </p:sp>
      <p:sp>
        <p:nvSpPr>
          <p:cNvPr id="104" name="object 104"/>
          <p:cNvSpPr txBox="1"/>
          <p:nvPr/>
        </p:nvSpPr>
        <p:spPr>
          <a:xfrm>
            <a:off x="12237973" y="1308638"/>
            <a:ext cx="4893945" cy="5759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98475" marR="5080" indent="-485775">
              <a:lnSpc>
                <a:spcPct val="109400"/>
              </a:lnSpc>
              <a:spcBef>
                <a:spcPts val="95"/>
              </a:spcBef>
            </a:pPr>
            <a:r>
              <a:rPr sz="1100" spc="-50" dirty="0">
                <a:latin typeface="Arial"/>
                <a:cs typeface="Arial"/>
              </a:rPr>
              <a:t>611.00 </a:t>
            </a:r>
            <a:r>
              <a:rPr sz="1100" spc="-70" dirty="0">
                <a:latin typeface="Arial"/>
                <a:cs typeface="Arial"/>
              </a:rPr>
              <a:t>Discussion </a:t>
            </a:r>
            <a:r>
              <a:rPr sz="1100" spc="-5" dirty="0">
                <a:latin typeface="Arial"/>
                <a:cs typeface="Arial"/>
              </a:rPr>
              <a:t>of </a:t>
            </a:r>
            <a:r>
              <a:rPr sz="1100" spc="-50" dirty="0">
                <a:latin typeface="Arial"/>
                <a:cs typeface="Arial"/>
              </a:rPr>
              <a:t>service </a:t>
            </a:r>
            <a:r>
              <a:rPr sz="1100" spc="-15" dirty="0">
                <a:latin typeface="Arial"/>
                <a:cs typeface="Arial"/>
              </a:rPr>
              <a:t>utilization </a:t>
            </a:r>
            <a:r>
              <a:rPr sz="1100" spc="10" dirty="0">
                <a:latin typeface="Arial"/>
                <a:cs typeface="Arial"/>
              </a:rPr>
              <a:t>with </a:t>
            </a:r>
            <a:r>
              <a:rPr sz="1100" spc="-40" dirty="0">
                <a:latin typeface="Arial"/>
                <a:cs typeface="Arial"/>
              </a:rPr>
              <a:t>local </a:t>
            </a:r>
            <a:r>
              <a:rPr sz="1100" spc="-45" dirty="0">
                <a:latin typeface="Arial"/>
                <a:cs typeface="Arial"/>
              </a:rPr>
              <a:t>crisis </a:t>
            </a:r>
            <a:r>
              <a:rPr sz="1100" spc="-50" dirty="0">
                <a:latin typeface="Arial"/>
                <a:cs typeface="Arial"/>
              </a:rPr>
              <a:t>service </a:t>
            </a:r>
            <a:r>
              <a:rPr sz="1100" spc="-65" dirty="0">
                <a:latin typeface="Arial"/>
                <a:cs typeface="Arial"/>
              </a:rPr>
              <a:t>agency. </a:t>
            </a:r>
            <a:r>
              <a:rPr sz="1100" spc="-70" dirty="0">
                <a:latin typeface="Arial"/>
                <a:cs typeface="Arial"/>
              </a:rPr>
              <a:t>Discussion  </a:t>
            </a:r>
            <a:r>
              <a:rPr sz="1100" spc="10" dirty="0">
                <a:latin typeface="Arial"/>
                <a:cs typeface="Arial"/>
              </a:rPr>
              <a:t>with </a:t>
            </a:r>
            <a:r>
              <a:rPr sz="1100" spc="-155" dirty="0">
                <a:latin typeface="Arial"/>
                <a:cs typeface="Arial"/>
              </a:rPr>
              <a:t>CPIC </a:t>
            </a:r>
            <a:r>
              <a:rPr sz="1100" spc="-55" dirty="0">
                <a:latin typeface="Arial"/>
                <a:cs typeface="Arial"/>
              </a:rPr>
              <a:t>and </a:t>
            </a:r>
            <a:r>
              <a:rPr sz="1100" dirty="0">
                <a:latin typeface="Arial"/>
                <a:cs typeface="Arial"/>
              </a:rPr>
              <a:t>Monitor </a:t>
            </a:r>
            <a:r>
              <a:rPr sz="1100" spc="-75" dirty="0">
                <a:latin typeface="Arial"/>
                <a:cs typeface="Arial"/>
              </a:rPr>
              <a:t>(K. </a:t>
            </a:r>
            <a:r>
              <a:rPr sz="1100" spc="-60" dirty="0">
                <a:latin typeface="Arial"/>
                <a:cs typeface="Arial"/>
              </a:rPr>
              <a:t>Thompson) </a:t>
            </a:r>
            <a:r>
              <a:rPr sz="1100" spc="-40" dirty="0">
                <a:latin typeface="Arial"/>
                <a:cs typeface="Arial"/>
              </a:rPr>
              <a:t>regarding </a:t>
            </a:r>
            <a:r>
              <a:rPr sz="1100" spc="-155" dirty="0">
                <a:latin typeface="Arial"/>
                <a:cs typeface="Arial"/>
              </a:rPr>
              <a:t>CPIC </a:t>
            </a:r>
            <a:r>
              <a:rPr sz="1100" spc="-40" dirty="0">
                <a:latin typeface="Arial"/>
                <a:cs typeface="Arial"/>
              </a:rPr>
              <a:t>membership </a:t>
            </a:r>
            <a:r>
              <a:rPr sz="1100" spc="-80" dirty="0">
                <a:latin typeface="Arial"/>
                <a:cs typeface="Arial"/>
              </a:rPr>
              <a:t>issues </a:t>
            </a:r>
            <a:r>
              <a:rPr sz="1100" spc="-55" dirty="0">
                <a:latin typeface="Arial"/>
                <a:cs typeface="Arial"/>
              </a:rPr>
              <a:t>and  </a:t>
            </a:r>
            <a:r>
              <a:rPr sz="1100" spc="-10" dirty="0">
                <a:latin typeface="Arial"/>
                <a:cs typeface="Arial"/>
              </a:rPr>
              <a:t>input</a:t>
            </a:r>
            <a:r>
              <a:rPr sz="1100" spc="-60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from</a:t>
            </a:r>
            <a:r>
              <a:rPr sz="1100" spc="-70" dirty="0">
                <a:latin typeface="Arial"/>
                <a:cs typeface="Arial"/>
              </a:rPr>
              <a:t> </a:t>
            </a:r>
            <a:r>
              <a:rPr sz="1100" spc="-40" dirty="0">
                <a:latin typeface="Arial"/>
                <a:cs typeface="Arial"/>
              </a:rPr>
              <a:t>those</a:t>
            </a:r>
            <a:r>
              <a:rPr sz="1100" spc="-75" dirty="0">
                <a:latin typeface="Arial"/>
                <a:cs typeface="Arial"/>
              </a:rPr>
              <a:t> </a:t>
            </a:r>
            <a:r>
              <a:rPr sz="1100" spc="10" dirty="0">
                <a:latin typeface="Arial"/>
                <a:cs typeface="Arial"/>
              </a:rPr>
              <a:t>with</a:t>
            </a:r>
            <a:r>
              <a:rPr sz="1100" spc="-65" dirty="0">
                <a:latin typeface="Arial"/>
                <a:cs typeface="Arial"/>
              </a:rPr>
              <a:t> </a:t>
            </a:r>
            <a:r>
              <a:rPr sz="1100" spc="-25" dirty="0">
                <a:latin typeface="Arial"/>
                <a:cs typeface="Arial"/>
              </a:rPr>
              <a:t>lived</a:t>
            </a:r>
            <a:r>
              <a:rPr sz="1100" spc="-65" dirty="0">
                <a:latin typeface="Arial"/>
                <a:cs typeface="Arial"/>
              </a:rPr>
              <a:t> </a:t>
            </a:r>
            <a:r>
              <a:rPr sz="1100" spc="-50" dirty="0">
                <a:latin typeface="Arial"/>
                <a:cs typeface="Arial"/>
              </a:rPr>
              <a:t>experience.</a:t>
            </a:r>
            <a:endParaRPr sz="1100">
              <a:latin typeface="Arial"/>
              <a:cs typeface="Arial"/>
            </a:endParaRPr>
          </a:p>
        </p:txBody>
      </p:sp>
      <p:sp>
        <p:nvSpPr>
          <p:cNvPr id="105" name="object 105"/>
          <p:cNvSpPr txBox="1"/>
          <p:nvPr/>
        </p:nvSpPr>
        <p:spPr>
          <a:xfrm>
            <a:off x="12237973" y="2004471"/>
            <a:ext cx="4568825" cy="3924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98475" marR="5080" indent="-485775">
              <a:lnSpc>
                <a:spcPct val="109300"/>
              </a:lnSpc>
              <a:spcBef>
                <a:spcPts val="95"/>
              </a:spcBef>
            </a:pPr>
            <a:r>
              <a:rPr sz="1100" spc="-50" dirty="0">
                <a:latin typeface="Arial"/>
                <a:cs typeface="Arial"/>
              </a:rPr>
              <a:t>258.50</a:t>
            </a:r>
            <a:r>
              <a:rPr sz="1100" spc="195" dirty="0">
                <a:latin typeface="Arial"/>
                <a:cs typeface="Arial"/>
              </a:rPr>
              <a:t> </a:t>
            </a:r>
            <a:r>
              <a:rPr sz="1100" spc="-45" dirty="0">
                <a:latin typeface="Arial"/>
                <a:cs typeface="Arial"/>
              </a:rPr>
              <a:t>Discussionwith </a:t>
            </a:r>
            <a:r>
              <a:rPr sz="1100" dirty="0">
                <a:latin typeface="Arial"/>
                <a:cs typeface="Arial"/>
              </a:rPr>
              <a:t>Monitor </a:t>
            </a:r>
            <a:r>
              <a:rPr sz="1100" spc="-75" dirty="0">
                <a:latin typeface="Arial"/>
                <a:cs typeface="Arial"/>
              </a:rPr>
              <a:t>(K. </a:t>
            </a:r>
            <a:r>
              <a:rPr sz="1100" spc="-60" dirty="0">
                <a:latin typeface="Arial"/>
                <a:cs typeface="Arial"/>
              </a:rPr>
              <a:t>Thompson) </a:t>
            </a:r>
            <a:r>
              <a:rPr sz="1100" spc="-5" dirty="0">
                <a:latin typeface="Arial"/>
                <a:cs typeface="Arial"/>
              </a:rPr>
              <a:t>of </a:t>
            </a:r>
            <a:r>
              <a:rPr sz="1100" spc="-40" dirty="0">
                <a:latin typeface="Arial"/>
                <a:cs typeface="Arial"/>
              </a:rPr>
              <a:t>request </a:t>
            </a:r>
            <a:r>
              <a:rPr sz="1100" spc="15" dirty="0">
                <a:latin typeface="Arial"/>
                <a:cs typeface="Arial"/>
              </a:rPr>
              <a:t>to </a:t>
            </a:r>
            <a:r>
              <a:rPr sz="1100" spc="-40" dirty="0">
                <a:latin typeface="Arial"/>
                <a:cs typeface="Arial"/>
              </a:rPr>
              <a:t>present </a:t>
            </a:r>
            <a:r>
              <a:rPr sz="1100" spc="-5" dirty="0">
                <a:latin typeface="Arial"/>
                <a:cs typeface="Arial"/>
              </a:rPr>
              <a:t>from </a:t>
            </a:r>
            <a:r>
              <a:rPr sz="1100" spc="-40" dirty="0">
                <a:latin typeface="Arial"/>
                <a:cs typeface="Arial"/>
              </a:rPr>
              <a:t>local  professional</a:t>
            </a:r>
            <a:r>
              <a:rPr sz="1100" spc="-65" dirty="0">
                <a:latin typeface="Arial"/>
                <a:cs typeface="Arial"/>
              </a:rPr>
              <a:t> </a:t>
            </a:r>
            <a:r>
              <a:rPr sz="1100" spc="-35" dirty="0">
                <a:latin typeface="Arial"/>
                <a:cs typeface="Arial"/>
              </a:rPr>
              <a:t>group.</a:t>
            </a:r>
            <a:endParaRPr sz="1100">
              <a:latin typeface="Arial"/>
              <a:cs typeface="Arial"/>
            </a:endParaRPr>
          </a:p>
        </p:txBody>
      </p:sp>
      <p:sp>
        <p:nvSpPr>
          <p:cNvPr id="106" name="object 106"/>
          <p:cNvSpPr txBox="1"/>
          <p:nvPr/>
        </p:nvSpPr>
        <p:spPr>
          <a:xfrm>
            <a:off x="12445110" y="3119221"/>
            <a:ext cx="4062095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290830" algn="l"/>
              </a:tabLst>
            </a:pPr>
            <a:r>
              <a:rPr sz="1100" spc="-30" dirty="0">
                <a:latin typeface="Arial"/>
                <a:cs typeface="Arial"/>
              </a:rPr>
              <a:t>-	</a:t>
            </a:r>
            <a:r>
              <a:rPr sz="1100" spc="-70" dirty="0">
                <a:latin typeface="Arial"/>
                <a:cs typeface="Arial"/>
              </a:rPr>
              <a:t>Discussion </a:t>
            </a:r>
            <a:r>
              <a:rPr sz="1100" spc="10" dirty="0">
                <a:latin typeface="Arial"/>
                <a:cs typeface="Arial"/>
              </a:rPr>
              <a:t>with </a:t>
            </a:r>
            <a:r>
              <a:rPr sz="1100" dirty="0">
                <a:latin typeface="Arial"/>
                <a:cs typeface="Arial"/>
              </a:rPr>
              <a:t>Monitor </a:t>
            </a:r>
            <a:r>
              <a:rPr sz="1100" spc="-75" dirty="0">
                <a:latin typeface="Arial"/>
                <a:cs typeface="Arial"/>
              </a:rPr>
              <a:t>(K. </a:t>
            </a:r>
            <a:r>
              <a:rPr sz="1100" spc="-60" dirty="0">
                <a:latin typeface="Arial"/>
                <a:cs typeface="Arial"/>
              </a:rPr>
              <a:t>Thompson) </a:t>
            </a:r>
            <a:r>
              <a:rPr sz="1100" spc="-5" dirty="0">
                <a:latin typeface="Arial"/>
                <a:cs typeface="Arial"/>
              </a:rPr>
              <a:t>of </a:t>
            </a:r>
            <a:r>
              <a:rPr sz="1100" spc="-170" dirty="0">
                <a:latin typeface="Arial"/>
                <a:cs typeface="Arial"/>
              </a:rPr>
              <a:t>CPD </a:t>
            </a:r>
            <a:r>
              <a:rPr sz="1100" spc="-70" dirty="0">
                <a:latin typeface="Arial"/>
                <a:cs typeface="Arial"/>
              </a:rPr>
              <a:t>Crisis </a:t>
            </a:r>
            <a:r>
              <a:rPr sz="1100" spc="-55" dirty="0">
                <a:latin typeface="Arial"/>
                <a:cs typeface="Arial"/>
              </a:rPr>
              <a:t>Policy</a:t>
            </a:r>
            <a:r>
              <a:rPr sz="1100" spc="-180" dirty="0">
                <a:latin typeface="Arial"/>
                <a:cs typeface="Arial"/>
              </a:rPr>
              <a:t> </a:t>
            </a:r>
            <a:r>
              <a:rPr sz="1100" spc="-75" dirty="0">
                <a:latin typeface="Arial"/>
                <a:cs typeface="Arial"/>
              </a:rPr>
              <a:t>issues.</a:t>
            </a:r>
            <a:endParaRPr sz="1100">
              <a:latin typeface="Arial"/>
              <a:cs typeface="Arial"/>
            </a:endParaRPr>
          </a:p>
        </p:txBody>
      </p:sp>
      <p:sp>
        <p:nvSpPr>
          <p:cNvPr id="107" name="object 107"/>
          <p:cNvSpPr txBox="1"/>
          <p:nvPr/>
        </p:nvSpPr>
        <p:spPr>
          <a:xfrm>
            <a:off x="12237973" y="4204873"/>
            <a:ext cx="4610100" cy="5759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98475" marR="5080" indent="-485775">
              <a:lnSpc>
                <a:spcPct val="109400"/>
              </a:lnSpc>
              <a:spcBef>
                <a:spcPts val="95"/>
              </a:spcBef>
            </a:pPr>
            <a:r>
              <a:rPr sz="1100" spc="-50" dirty="0">
                <a:latin typeface="Arial"/>
                <a:cs typeface="Arial"/>
              </a:rPr>
              <a:t>211.50 </a:t>
            </a:r>
            <a:r>
              <a:rPr sz="1100" spc="-65" dirty="0">
                <a:latin typeface="Arial"/>
                <a:cs typeface="Arial"/>
              </a:rPr>
              <a:t>Review </a:t>
            </a:r>
            <a:r>
              <a:rPr sz="1100" spc="-5" dirty="0">
                <a:latin typeface="Arial"/>
                <a:cs typeface="Arial"/>
              </a:rPr>
              <a:t>of </a:t>
            </a:r>
            <a:r>
              <a:rPr sz="1100" spc="-155" dirty="0">
                <a:latin typeface="Arial"/>
                <a:cs typeface="Arial"/>
              </a:rPr>
              <a:t>CPIC </a:t>
            </a:r>
            <a:r>
              <a:rPr sz="1100" spc="-45" dirty="0">
                <a:latin typeface="Arial"/>
                <a:cs typeface="Arial"/>
              </a:rPr>
              <a:t>Training Subcommittee </a:t>
            </a:r>
            <a:r>
              <a:rPr sz="1100" spc="-25" dirty="0">
                <a:latin typeface="Arial"/>
                <a:cs typeface="Arial"/>
              </a:rPr>
              <a:t>material </a:t>
            </a:r>
            <a:r>
              <a:rPr sz="1100" spc="-35" dirty="0">
                <a:latin typeface="Arial"/>
                <a:cs typeface="Arial"/>
              </a:rPr>
              <a:t>including </a:t>
            </a:r>
            <a:r>
              <a:rPr sz="1100" spc="-55" dirty="0">
                <a:latin typeface="Arial"/>
                <a:cs typeface="Arial"/>
              </a:rPr>
              <a:t>sample </a:t>
            </a:r>
            <a:r>
              <a:rPr sz="1100" spc="-65" dirty="0">
                <a:latin typeface="Arial"/>
                <a:cs typeface="Arial"/>
              </a:rPr>
              <a:t>lesson  </a:t>
            </a:r>
            <a:r>
              <a:rPr sz="1100" spc="-50" dirty="0">
                <a:latin typeface="Arial"/>
                <a:cs typeface="Arial"/>
              </a:rPr>
              <a:t>plans, </a:t>
            </a:r>
            <a:r>
              <a:rPr sz="1100" spc="-55" dirty="0">
                <a:latin typeface="Arial"/>
                <a:cs typeface="Arial"/>
              </a:rPr>
              <a:t>and feedback </a:t>
            </a:r>
            <a:r>
              <a:rPr sz="1100" spc="-35" dirty="0">
                <a:latin typeface="Arial"/>
                <a:cs typeface="Arial"/>
              </a:rPr>
              <a:t>on </a:t>
            </a:r>
            <a:r>
              <a:rPr sz="1100" spc="-65" dirty="0">
                <a:latin typeface="Arial"/>
                <a:cs typeface="Arial"/>
              </a:rPr>
              <a:t>lesson</a:t>
            </a:r>
            <a:r>
              <a:rPr sz="1100" spc="-130" dirty="0">
                <a:latin typeface="Arial"/>
                <a:cs typeface="Arial"/>
              </a:rPr>
              <a:t> </a:t>
            </a:r>
            <a:r>
              <a:rPr sz="1100" spc="-50" dirty="0">
                <a:latin typeface="Arial"/>
                <a:cs typeface="Arial"/>
              </a:rPr>
              <a:t>plans.</a:t>
            </a:r>
            <a:endParaRPr sz="1100">
              <a:latin typeface="Arial"/>
              <a:cs typeface="Arial"/>
            </a:endParaRPr>
          </a:p>
          <a:p>
            <a:pPr marL="219710">
              <a:lnSpc>
                <a:spcPct val="100000"/>
              </a:lnSpc>
              <a:spcBef>
                <a:spcPts val="125"/>
              </a:spcBef>
              <a:tabLst>
                <a:tab pos="497840" algn="l"/>
              </a:tabLst>
            </a:pPr>
            <a:r>
              <a:rPr sz="1100" spc="-30" dirty="0">
                <a:latin typeface="Arial"/>
                <a:cs typeface="Arial"/>
              </a:rPr>
              <a:t>-	</a:t>
            </a:r>
            <a:r>
              <a:rPr sz="1100" spc="-70" dirty="0">
                <a:latin typeface="Arial"/>
                <a:cs typeface="Arial"/>
              </a:rPr>
              <a:t>Discussion </a:t>
            </a:r>
            <a:r>
              <a:rPr sz="1100" spc="-5" dirty="0">
                <a:latin typeface="Arial"/>
                <a:cs typeface="Arial"/>
              </a:rPr>
              <a:t>of </a:t>
            </a:r>
            <a:r>
              <a:rPr sz="1100" spc="-155" dirty="0">
                <a:latin typeface="Arial"/>
                <a:cs typeface="Arial"/>
              </a:rPr>
              <a:t>CPIC </a:t>
            </a:r>
            <a:r>
              <a:rPr sz="1100" spc="-45" dirty="0">
                <a:latin typeface="Arial"/>
                <a:cs typeface="Arial"/>
              </a:rPr>
              <a:t>Training </a:t>
            </a:r>
            <a:r>
              <a:rPr sz="1100" spc="-80" dirty="0">
                <a:latin typeface="Arial"/>
                <a:cs typeface="Arial"/>
              </a:rPr>
              <a:t>issues </a:t>
            </a:r>
            <a:r>
              <a:rPr sz="1100" spc="10" dirty="0">
                <a:latin typeface="Arial"/>
                <a:cs typeface="Arial"/>
              </a:rPr>
              <a:t>with</a:t>
            </a:r>
            <a:r>
              <a:rPr sz="1100" spc="-185" dirty="0">
                <a:latin typeface="Arial"/>
                <a:cs typeface="Arial"/>
              </a:rPr>
              <a:t> </a:t>
            </a:r>
            <a:r>
              <a:rPr sz="1100" spc="-145" dirty="0">
                <a:latin typeface="Arial"/>
                <a:cs typeface="Arial"/>
              </a:rPr>
              <a:t>BPD</a:t>
            </a:r>
            <a:endParaRPr sz="1100">
              <a:latin typeface="Arial"/>
              <a:cs typeface="Arial"/>
            </a:endParaRPr>
          </a:p>
        </p:txBody>
      </p:sp>
      <p:sp>
        <p:nvSpPr>
          <p:cNvPr id="108" name="object 108"/>
          <p:cNvSpPr txBox="1"/>
          <p:nvPr/>
        </p:nvSpPr>
        <p:spPr>
          <a:xfrm>
            <a:off x="12237973" y="10106817"/>
            <a:ext cx="4845050" cy="3924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98475" marR="5080" indent="-485775">
              <a:lnSpc>
                <a:spcPct val="109400"/>
              </a:lnSpc>
              <a:spcBef>
                <a:spcPts val="95"/>
              </a:spcBef>
            </a:pPr>
            <a:r>
              <a:rPr sz="1100" spc="-50" dirty="0">
                <a:latin typeface="Arial"/>
                <a:cs typeface="Arial"/>
              </a:rPr>
              <a:t>376.00 </a:t>
            </a:r>
            <a:r>
              <a:rPr sz="1100" spc="-70" dirty="0">
                <a:latin typeface="Arial"/>
                <a:cs typeface="Arial"/>
              </a:rPr>
              <a:t>Discussion </a:t>
            </a:r>
            <a:r>
              <a:rPr sz="1100" spc="10" dirty="0">
                <a:latin typeface="Arial"/>
                <a:cs typeface="Arial"/>
              </a:rPr>
              <a:t>with </a:t>
            </a:r>
            <a:r>
              <a:rPr sz="1100" spc="-40" dirty="0">
                <a:latin typeface="Arial"/>
                <a:cs typeface="Arial"/>
              </a:rPr>
              <a:t>local </a:t>
            </a:r>
            <a:r>
              <a:rPr sz="1100" spc="-35" dirty="0">
                <a:latin typeface="Arial"/>
                <a:cs typeface="Arial"/>
              </a:rPr>
              <a:t>government </a:t>
            </a:r>
            <a:r>
              <a:rPr sz="1100" spc="-75" dirty="0">
                <a:latin typeface="Arial"/>
                <a:cs typeface="Arial"/>
              </a:rPr>
              <a:t>agency </a:t>
            </a:r>
            <a:r>
              <a:rPr sz="1100" spc="-5" dirty="0">
                <a:latin typeface="Arial"/>
                <a:cs typeface="Arial"/>
              </a:rPr>
              <a:t>of </a:t>
            </a:r>
            <a:r>
              <a:rPr sz="1100" spc="-55" dirty="0">
                <a:latin typeface="Arial"/>
                <a:cs typeface="Arial"/>
              </a:rPr>
              <a:t>feedback </a:t>
            </a:r>
            <a:r>
              <a:rPr sz="1100" spc="-30" dirty="0">
                <a:latin typeface="Arial"/>
                <a:cs typeface="Arial"/>
              </a:rPr>
              <a:t>provided </a:t>
            </a:r>
            <a:r>
              <a:rPr sz="1100" spc="-35" dirty="0">
                <a:latin typeface="Arial"/>
                <a:cs typeface="Arial"/>
              </a:rPr>
              <a:t>on </a:t>
            </a:r>
            <a:r>
              <a:rPr sz="1100" spc="-145" dirty="0">
                <a:latin typeface="Arial"/>
                <a:cs typeface="Arial"/>
              </a:rPr>
              <a:t>BPD </a:t>
            </a:r>
            <a:r>
              <a:rPr sz="1100" spc="-5" dirty="0">
                <a:latin typeface="Arial"/>
                <a:cs typeface="Arial"/>
              </a:rPr>
              <a:t>draft  </a:t>
            </a:r>
            <a:r>
              <a:rPr sz="1100" spc="-40" dirty="0">
                <a:latin typeface="Arial"/>
                <a:cs typeface="Arial"/>
              </a:rPr>
              <a:t>policies</a:t>
            </a:r>
            <a:endParaRPr sz="1100">
              <a:latin typeface="Arial"/>
              <a:cs typeface="Arial"/>
            </a:endParaRPr>
          </a:p>
        </p:txBody>
      </p:sp>
      <p:sp>
        <p:nvSpPr>
          <p:cNvPr id="109" name="object 109"/>
          <p:cNvSpPr txBox="1"/>
          <p:nvPr/>
        </p:nvSpPr>
        <p:spPr>
          <a:xfrm>
            <a:off x="12237973" y="6038753"/>
            <a:ext cx="4959350" cy="3924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98475" marR="5080" indent="-485775">
              <a:lnSpc>
                <a:spcPct val="109400"/>
              </a:lnSpc>
              <a:spcBef>
                <a:spcPts val="95"/>
              </a:spcBef>
            </a:pPr>
            <a:r>
              <a:rPr sz="1100" spc="-50" dirty="0">
                <a:latin typeface="Arial"/>
                <a:cs typeface="Arial"/>
              </a:rPr>
              <a:t>352.50 </a:t>
            </a:r>
            <a:r>
              <a:rPr sz="1100" spc="-70" dirty="0">
                <a:latin typeface="Arial"/>
                <a:cs typeface="Arial"/>
              </a:rPr>
              <a:t>Discussion </a:t>
            </a:r>
            <a:r>
              <a:rPr sz="1100" spc="10" dirty="0">
                <a:latin typeface="Arial"/>
                <a:cs typeface="Arial"/>
              </a:rPr>
              <a:t>with </a:t>
            </a:r>
            <a:r>
              <a:rPr sz="1100" spc="-40" dirty="0">
                <a:latin typeface="Arial"/>
                <a:cs typeface="Arial"/>
              </a:rPr>
              <a:t>local </a:t>
            </a:r>
            <a:r>
              <a:rPr sz="1100" spc="-65" dirty="0">
                <a:latin typeface="Arial"/>
                <a:cs typeface="Arial"/>
              </a:rPr>
              <a:t>advocacy </a:t>
            </a:r>
            <a:r>
              <a:rPr sz="1100" spc="-35" dirty="0">
                <a:latin typeface="Arial"/>
                <a:cs typeface="Arial"/>
              </a:rPr>
              <a:t>group </a:t>
            </a:r>
            <a:r>
              <a:rPr sz="1100" spc="-40" dirty="0">
                <a:latin typeface="Arial"/>
                <a:cs typeface="Arial"/>
              </a:rPr>
              <a:t>regarding </a:t>
            </a:r>
            <a:r>
              <a:rPr sz="1100" spc="-155" dirty="0">
                <a:latin typeface="Arial"/>
                <a:cs typeface="Arial"/>
              </a:rPr>
              <a:t>CPIC </a:t>
            </a:r>
            <a:r>
              <a:rPr sz="1100" spc="-25" dirty="0">
                <a:latin typeface="Arial"/>
                <a:cs typeface="Arial"/>
              </a:rPr>
              <a:t>curriculum </a:t>
            </a:r>
            <a:r>
              <a:rPr sz="1100" spc="-35" dirty="0">
                <a:latin typeface="Arial"/>
                <a:cs typeface="Arial"/>
              </a:rPr>
              <a:t>development,  </a:t>
            </a:r>
            <a:r>
              <a:rPr sz="1100" spc="-60" dirty="0">
                <a:latin typeface="Arial"/>
                <a:cs typeface="Arial"/>
              </a:rPr>
              <a:t>discussion </a:t>
            </a:r>
            <a:r>
              <a:rPr sz="1100" spc="-5" dirty="0">
                <a:latin typeface="Arial"/>
                <a:cs typeface="Arial"/>
              </a:rPr>
              <a:t>of </a:t>
            </a:r>
            <a:r>
              <a:rPr sz="1100" spc="-30" dirty="0">
                <a:latin typeface="Arial"/>
                <a:cs typeface="Arial"/>
              </a:rPr>
              <a:t>evaluation stratey </a:t>
            </a:r>
            <a:r>
              <a:rPr sz="1100" spc="10" dirty="0">
                <a:latin typeface="Arial"/>
                <a:cs typeface="Arial"/>
              </a:rPr>
              <a:t>with </a:t>
            </a:r>
            <a:r>
              <a:rPr sz="1100" spc="-145" dirty="0">
                <a:latin typeface="Arial"/>
                <a:cs typeface="Arial"/>
              </a:rPr>
              <a:t>BPD </a:t>
            </a:r>
            <a:r>
              <a:rPr sz="1100" spc="-45" dirty="0">
                <a:latin typeface="Arial"/>
                <a:cs typeface="Arial"/>
              </a:rPr>
              <a:t>Training</a:t>
            </a:r>
            <a:r>
              <a:rPr sz="1100" spc="-190" dirty="0">
                <a:latin typeface="Arial"/>
                <a:cs typeface="Arial"/>
              </a:rPr>
              <a:t> </a:t>
            </a:r>
            <a:r>
              <a:rPr sz="1100" spc="-35" dirty="0">
                <a:latin typeface="Arial"/>
                <a:cs typeface="Arial"/>
              </a:rPr>
              <a:t>Committee</a:t>
            </a:r>
            <a:endParaRPr sz="1100">
              <a:latin typeface="Arial"/>
              <a:cs typeface="Arial"/>
            </a:endParaRPr>
          </a:p>
        </p:txBody>
      </p:sp>
      <p:sp>
        <p:nvSpPr>
          <p:cNvPr id="110" name="object 110"/>
          <p:cNvSpPr txBox="1"/>
          <p:nvPr/>
        </p:nvSpPr>
        <p:spPr>
          <a:xfrm>
            <a:off x="12723748" y="6724807"/>
            <a:ext cx="4217670" cy="3924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9400"/>
              </a:lnSpc>
              <a:spcBef>
                <a:spcPts val="95"/>
              </a:spcBef>
            </a:pPr>
            <a:r>
              <a:rPr sz="1100" spc="-65" dirty="0">
                <a:latin typeface="Arial"/>
                <a:cs typeface="Arial"/>
              </a:rPr>
              <a:t>Review </a:t>
            </a:r>
            <a:r>
              <a:rPr sz="1100" spc="-5" dirty="0">
                <a:latin typeface="Arial"/>
                <a:cs typeface="Arial"/>
              </a:rPr>
              <a:t>of </a:t>
            </a:r>
            <a:r>
              <a:rPr sz="1100" spc="-45" dirty="0">
                <a:latin typeface="Arial"/>
                <a:cs typeface="Arial"/>
              </a:rPr>
              <a:t>revisions </a:t>
            </a:r>
            <a:r>
              <a:rPr sz="1100" spc="15" dirty="0">
                <a:latin typeface="Arial"/>
                <a:cs typeface="Arial"/>
              </a:rPr>
              <a:t>to </a:t>
            </a:r>
            <a:r>
              <a:rPr sz="1100" spc="-145" dirty="0">
                <a:latin typeface="Arial"/>
                <a:cs typeface="Arial"/>
              </a:rPr>
              <a:t>BPD </a:t>
            </a:r>
            <a:r>
              <a:rPr sz="1100" spc="-55" dirty="0">
                <a:latin typeface="Arial"/>
                <a:cs typeface="Arial"/>
              </a:rPr>
              <a:t>Dispatch </a:t>
            </a:r>
            <a:r>
              <a:rPr sz="1100" spc="-50" dirty="0">
                <a:latin typeface="Arial"/>
                <a:cs typeface="Arial"/>
              </a:rPr>
              <a:t>Policy, </a:t>
            </a:r>
            <a:r>
              <a:rPr sz="1100" spc="-55" dirty="0">
                <a:latin typeface="Arial"/>
                <a:cs typeface="Arial"/>
              </a:rPr>
              <a:t>Travel </a:t>
            </a:r>
            <a:r>
              <a:rPr sz="1100" spc="15" dirty="0">
                <a:latin typeface="Arial"/>
                <a:cs typeface="Arial"/>
              </a:rPr>
              <a:t>to </a:t>
            </a:r>
            <a:r>
              <a:rPr sz="1100" spc="-30" dirty="0">
                <a:latin typeface="Arial"/>
                <a:cs typeface="Arial"/>
              </a:rPr>
              <a:t>Baltimore </a:t>
            </a:r>
            <a:r>
              <a:rPr sz="1100" dirty="0">
                <a:latin typeface="Arial"/>
                <a:cs typeface="Arial"/>
              </a:rPr>
              <a:t>for</a:t>
            </a:r>
            <a:r>
              <a:rPr sz="1100" spc="-200" dirty="0">
                <a:latin typeface="Arial"/>
                <a:cs typeface="Arial"/>
              </a:rPr>
              <a:t> </a:t>
            </a:r>
            <a:r>
              <a:rPr sz="1100" spc="-30" dirty="0">
                <a:latin typeface="Arial"/>
                <a:cs typeface="Arial"/>
              </a:rPr>
              <a:t>on-site  </a:t>
            </a:r>
            <a:r>
              <a:rPr sz="1100" spc="-20" dirty="0">
                <a:latin typeface="Arial"/>
                <a:cs typeface="Arial"/>
              </a:rPr>
              <a:t>visit.</a:t>
            </a:r>
            <a:endParaRPr sz="1100">
              <a:latin typeface="Arial"/>
              <a:cs typeface="Arial"/>
            </a:endParaRPr>
          </a:p>
        </p:txBody>
      </p:sp>
      <p:sp>
        <p:nvSpPr>
          <p:cNvPr id="111" name="object 111"/>
          <p:cNvSpPr txBox="1"/>
          <p:nvPr/>
        </p:nvSpPr>
        <p:spPr>
          <a:xfrm>
            <a:off x="12723748" y="7696103"/>
            <a:ext cx="4368165" cy="3930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9500"/>
              </a:lnSpc>
              <a:spcBef>
                <a:spcPts val="100"/>
              </a:spcBef>
            </a:pPr>
            <a:r>
              <a:rPr sz="1100" spc="-45" dirty="0">
                <a:latin typeface="Arial"/>
                <a:cs typeface="Arial"/>
              </a:rPr>
              <a:t>On-site </a:t>
            </a:r>
            <a:r>
              <a:rPr sz="1100" spc="-15" dirty="0">
                <a:latin typeface="Arial"/>
                <a:cs typeface="Arial"/>
              </a:rPr>
              <a:t>visit </a:t>
            </a:r>
            <a:r>
              <a:rPr sz="1100" spc="15" dirty="0">
                <a:latin typeface="Arial"/>
                <a:cs typeface="Arial"/>
              </a:rPr>
              <a:t>to </a:t>
            </a:r>
            <a:r>
              <a:rPr sz="1100" spc="-145" dirty="0">
                <a:latin typeface="Arial"/>
                <a:cs typeface="Arial"/>
              </a:rPr>
              <a:t>BPD </a:t>
            </a:r>
            <a:r>
              <a:rPr sz="1100" spc="-55" dirty="0">
                <a:latin typeface="Arial"/>
                <a:cs typeface="Arial"/>
              </a:rPr>
              <a:t>and </a:t>
            </a:r>
            <a:r>
              <a:rPr sz="1100" spc="-140" dirty="0">
                <a:latin typeface="Arial"/>
                <a:cs typeface="Arial"/>
              </a:rPr>
              <a:t>BFD </a:t>
            </a:r>
            <a:r>
              <a:rPr sz="1100" spc="-55" dirty="0">
                <a:latin typeface="Arial"/>
                <a:cs typeface="Arial"/>
              </a:rPr>
              <a:t>911 and Dispatch </a:t>
            </a:r>
            <a:r>
              <a:rPr sz="1100" spc="-50" dirty="0">
                <a:latin typeface="Arial"/>
                <a:cs typeface="Arial"/>
              </a:rPr>
              <a:t>Divisions, </a:t>
            </a:r>
            <a:r>
              <a:rPr sz="1100" spc="-20" dirty="0">
                <a:latin typeface="Arial"/>
                <a:cs typeface="Arial"/>
              </a:rPr>
              <a:t>transportation </a:t>
            </a:r>
            <a:r>
              <a:rPr sz="1100" spc="-5" dirty="0">
                <a:latin typeface="Arial"/>
                <a:cs typeface="Arial"/>
              </a:rPr>
              <a:t>time  </a:t>
            </a:r>
            <a:r>
              <a:rPr sz="1100" spc="15" dirty="0">
                <a:latin typeface="Arial"/>
                <a:cs typeface="Arial"/>
              </a:rPr>
              <a:t>to </a:t>
            </a:r>
            <a:r>
              <a:rPr sz="1100" spc="-40" dirty="0">
                <a:latin typeface="Arial"/>
                <a:cs typeface="Arial"/>
              </a:rPr>
              <a:t>various </a:t>
            </a:r>
            <a:r>
              <a:rPr sz="1100" spc="-145" dirty="0">
                <a:latin typeface="Arial"/>
                <a:cs typeface="Arial"/>
              </a:rPr>
              <a:t>BPD</a:t>
            </a:r>
            <a:r>
              <a:rPr sz="1100" spc="-185" dirty="0">
                <a:latin typeface="Arial"/>
                <a:cs typeface="Arial"/>
              </a:rPr>
              <a:t> </a:t>
            </a:r>
            <a:r>
              <a:rPr sz="1100" spc="-45" dirty="0">
                <a:latin typeface="Arial"/>
                <a:cs typeface="Arial"/>
              </a:rPr>
              <a:t>meetings</a:t>
            </a:r>
            <a:endParaRPr sz="1100">
              <a:latin typeface="Arial"/>
              <a:cs typeface="Arial"/>
            </a:endParaRPr>
          </a:p>
        </p:txBody>
      </p:sp>
      <p:sp>
        <p:nvSpPr>
          <p:cNvPr id="112" name="object 112"/>
          <p:cNvSpPr txBox="1"/>
          <p:nvPr/>
        </p:nvSpPr>
        <p:spPr>
          <a:xfrm>
            <a:off x="3354704" y="1308638"/>
            <a:ext cx="5660390" cy="3924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9400"/>
              </a:lnSpc>
              <a:spcBef>
                <a:spcPts val="95"/>
              </a:spcBef>
            </a:pPr>
            <a:r>
              <a:rPr sz="1100" spc="-65" dirty="0">
                <a:latin typeface="Arial"/>
                <a:cs typeface="Arial"/>
              </a:rPr>
              <a:t>Review </a:t>
            </a:r>
            <a:r>
              <a:rPr sz="1100" spc="-5" dirty="0">
                <a:latin typeface="Arial"/>
                <a:cs typeface="Arial"/>
              </a:rPr>
              <a:t>of </a:t>
            </a:r>
            <a:r>
              <a:rPr sz="1100" spc="-145" dirty="0">
                <a:latin typeface="Arial"/>
                <a:cs typeface="Arial"/>
              </a:rPr>
              <a:t>BPD </a:t>
            </a:r>
            <a:r>
              <a:rPr sz="1100" spc="-5" dirty="0">
                <a:latin typeface="Arial"/>
                <a:cs typeface="Arial"/>
              </a:rPr>
              <a:t>draft of </a:t>
            </a:r>
            <a:r>
              <a:rPr sz="1100" spc="-65" dirty="0">
                <a:latin typeface="Arial"/>
                <a:cs typeface="Arial"/>
              </a:rPr>
              <a:t>Crisis, </a:t>
            </a:r>
            <a:r>
              <a:rPr sz="1100" spc="-70" dirty="0">
                <a:latin typeface="Arial"/>
                <a:cs typeface="Arial"/>
              </a:rPr>
              <a:t>Emergency </a:t>
            </a:r>
            <a:r>
              <a:rPr sz="1100" spc="-35" dirty="0">
                <a:latin typeface="Arial"/>
                <a:cs typeface="Arial"/>
              </a:rPr>
              <a:t>Petitions, </a:t>
            </a:r>
            <a:r>
              <a:rPr sz="1100" spc="-55" dirty="0">
                <a:latin typeface="Arial"/>
                <a:cs typeface="Arial"/>
              </a:rPr>
              <a:t>Dispatch Policies </a:t>
            </a:r>
            <a:r>
              <a:rPr sz="1100" spc="10" dirty="0">
                <a:latin typeface="Arial"/>
                <a:cs typeface="Arial"/>
              </a:rPr>
              <a:t>with </a:t>
            </a:r>
            <a:r>
              <a:rPr sz="1100" spc="-145" dirty="0">
                <a:latin typeface="Arial"/>
                <a:cs typeface="Arial"/>
              </a:rPr>
              <a:t>BPD </a:t>
            </a:r>
            <a:r>
              <a:rPr sz="1100" spc="-60" dirty="0">
                <a:latin typeface="Arial"/>
                <a:cs typeface="Arial"/>
              </a:rPr>
              <a:t>Compliance </a:t>
            </a:r>
            <a:r>
              <a:rPr sz="1100" spc="-40" dirty="0">
                <a:latin typeface="Arial"/>
                <a:cs typeface="Arial"/>
              </a:rPr>
              <a:t>Division.  </a:t>
            </a:r>
            <a:r>
              <a:rPr sz="1100" spc="-155" dirty="0">
                <a:latin typeface="Arial"/>
                <a:cs typeface="Arial"/>
              </a:rPr>
              <a:t>CPIC </a:t>
            </a:r>
            <a:r>
              <a:rPr sz="1100" spc="-55" dirty="0">
                <a:latin typeface="Arial"/>
                <a:cs typeface="Arial"/>
              </a:rPr>
              <a:t>Policy </a:t>
            </a:r>
            <a:r>
              <a:rPr sz="1100" spc="-45" dirty="0">
                <a:latin typeface="Arial"/>
                <a:cs typeface="Arial"/>
              </a:rPr>
              <a:t>Subcommittee</a:t>
            </a:r>
            <a:r>
              <a:rPr sz="1100" spc="-145" dirty="0">
                <a:latin typeface="Arial"/>
                <a:cs typeface="Arial"/>
              </a:rPr>
              <a:t> </a:t>
            </a:r>
            <a:r>
              <a:rPr sz="1100" spc="-35" dirty="0">
                <a:latin typeface="Arial"/>
                <a:cs typeface="Arial"/>
              </a:rPr>
              <a:t>meeting.</a:t>
            </a:r>
            <a:endParaRPr sz="1100">
              <a:latin typeface="Arial"/>
              <a:cs typeface="Arial"/>
            </a:endParaRPr>
          </a:p>
        </p:txBody>
      </p:sp>
      <p:sp>
        <p:nvSpPr>
          <p:cNvPr id="113" name="object 113"/>
          <p:cNvSpPr txBox="1"/>
          <p:nvPr/>
        </p:nvSpPr>
        <p:spPr>
          <a:xfrm>
            <a:off x="3354704" y="2019147"/>
            <a:ext cx="5550535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65" dirty="0">
                <a:latin typeface="Arial"/>
                <a:cs typeface="Arial"/>
              </a:rPr>
              <a:t>Review </a:t>
            </a:r>
            <a:r>
              <a:rPr sz="1100" spc="-5" dirty="0">
                <a:latin typeface="Arial"/>
                <a:cs typeface="Arial"/>
              </a:rPr>
              <a:t>of draft of </a:t>
            </a:r>
            <a:r>
              <a:rPr sz="1100" spc="-65" dirty="0">
                <a:latin typeface="Arial"/>
                <a:cs typeface="Arial"/>
              </a:rPr>
              <a:t>Crisis, </a:t>
            </a:r>
            <a:r>
              <a:rPr sz="1100" spc="-70" dirty="0">
                <a:latin typeface="Arial"/>
                <a:cs typeface="Arial"/>
              </a:rPr>
              <a:t>Emergency </a:t>
            </a:r>
            <a:r>
              <a:rPr sz="1100" spc="-35" dirty="0">
                <a:latin typeface="Arial"/>
                <a:cs typeface="Arial"/>
              </a:rPr>
              <a:t>Petitions, </a:t>
            </a:r>
            <a:r>
              <a:rPr sz="1100" spc="-55" dirty="0">
                <a:latin typeface="Arial"/>
                <a:cs typeface="Arial"/>
              </a:rPr>
              <a:t>Dispatch Policies </a:t>
            </a:r>
            <a:r>
              <a:rPr sz="1100" spc="10" dirty="0">
                <a:latin typeface="Arial"/>
                <a:cs typeface="Arial"/>
              </a:rPr>
              <a:t>with</a:t>
            </a:r>
            <a:r>
              <a:rPr sz="1100" spc="-204" dirty="0">
                <a:latin typeface="Arial"/>
                <a:cs typeface="Arial"/>
              </a:rPr>
              <a:t> </a:t>
            </a:r>
            <a:r>
              <a:rPr sz="1100" spc="-40" dirty="0">
                <a:latin typeface="Arial"/>
                <a:cs typeface="Arial"/>
              </a:rPr>
              <a:t>local </a:t>
            </a:r>
            <a:r>
              <a:rPr sz="1100" spc="-65" dirty="0">
                <a:latin typeface="Arial"/>
                <a:cs typeface="Arial"/>
              </a:rPr>
              <a:t>advocacy </a:t>
            </a:r>
            <a:r>
              <a:rPr sz="1100" spc="-35" dirty="0">
                <a:latin typeface="Arial"/>
                <a:cs typeface="Arial"/>
              </a:rPr>
              <a:t>organization.</a:t>
            </a:r>
            <a:endParaRPr sz="1100">
              <a:latin typeface="Arial"/>
              <a:cs typeface="Arial"/>
            </a:endParaRPr>
          </a:p>
        </p:txBody>
      </p:sp>
      <p:sp>
        <p:nvSpPr>
          <p:cNvPr id="114" name="object 114"/>
          <p:cNvSpPr/>
          <p:nvPr/>
        </p:nvSpPr>
        <p:spPr>
          <a:xfrm>
            <a:off x="3337559" y="1332611"/>
            <a:ext cx="0" cy="1071880"/>
          </a:xfrm>
          <a:custGeom>
            <a:avLst/>
            <a:gdLst/>
            <a:ahLst/>
            <a:cxnLst/>
            <a:rect l="l" t="t" r="r" b="b"/>
            <a:pathLst>
              <a:path h="1071880">
                <a:moveTo>
                  <a:pt x="0" y="0"/>
                </a:moveTo>
                <a:lnTo>
                  <a:pt x="0" y="107188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3342370" y="1331391"/>
            <a:ext cx="0" cy="1074420"/>
          </a:xfrm>
          <a:custGeom>
            <a:avLst/>
            <a:gdLst/>
            <a:ahLst/>
            <a:cxnLst/>
            <a:rect l="l" t="t" r="r" b="b"/>
            <a:pathLst>
              <a:path h="1074420">
                <a:moveTo>
                  <a:pt x="0" y="0"/>
                </a:moveTo>
                <a:lnTo>
                  <a:pt x="0" y="1074242"/>
                </a:lnTo>
              </a:path>
            </a:pathLst>
          </a:custGeom>
          <a:ln w="1190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9165463" y="1344549"/>
            <a:ext cx="0" cy="1060450"/>
          </a:xfrm>
          <a:custGeom>
            <a:avLst/>
            <a:gdLst/>
            <a:ahLst/>
            <a:cxnLst/>
            <a:rect l="l" t="t" r="r" b="b"/>
            <a:pathLst>
              <a:path h="1060450">
                <a:moveTo>
                  <a:pt x="0" y="0"/>
                </a:moveTo>
                <a:lnTo>
                  <a:pt x="0" y="1059942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9170146" y="1343304"/>
            <a:ext cx="0" cy="1062355"/>
          </a:xfrm>
          <a:custGeom>
            <a:avLst/>
            <a:gdLst/>
            <a:ahLst/>
            <a:cxnLst/>
            <a:rect l="l" t="t" r="r" b="b"/>
            <a:pathLst>
              <a:path h="1062355">
                <a:moveTo>
                  <a:pt x="0" y="0"/>
                </a:moveTo>
                <a:lnTo>
                  <a:pt x="0" y="1062329"/>
                </a:lnTo>
              </a:path>
            </a:pathLst>
          </a:custGeom>
          <a:ln w="1190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1002506" y="1336294"/>
            <a:ext cx="0" cy="9422765"/>
          </a:xfrm>
          <a:custGeom>
            <a:avLst/>
            <a:gdLst/>
            <a:ahLst/>
            <a:cxnLst/>
            <a:rect l="l" t="t" r="r" b="b"/>
            <a:pathLst>
              <a:path h="9422765">
                <a:moveTo>
                  <a:pt x="0" y="0"/>
                </a:moveTo>
                <a:lnTo>
                  <a:pt x="0" y="9422257"/>
                </a:lnTo>
              </a:path>
            </a:pathLst>
          </a:custGeom>
          <a:ln w="23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18957131" y="1336294"/>
            <a:ext cx="0" cy="9422765"/>
          </a:xfrm>
          <a:custGeom>
            <a:avLst/>
            <a:gdLst/>
            <a:ahLst/>
            <a:cxnLst/>
            <a:rect l="l" t="t" r="r" b="b"/>
            <a:pathLst>
              <a:path h="9422765">
                <a:moveTo>
                  <a:pt x="0" y="0"/>
                </a:moveTo>
                <a:lnTo>
                  <a:pt x="0" y="9422257"/>
                </a:lnTo>
              </a:path>
            </a:pathLst>
          </a:custGeom>
          <a:ln w="23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12706604" y="8801734"/>
            <a:ext cx="0" cy="605155"/>
          </a:xfrm>
          <a:custGeom>
            <a:avLst/>
            <a:gdLst/>
            <a:ahLst/>
            <a:cxnLst/>
            <a:rect l="l" t="t" r="r" b="b"/>
            <a:pathLst>
              <a:path h="605154">
                <a:moveTo>
                  <a:pt x="0" y="0"/>
                </a:moveTo>
                <a:lnTo>
                  <a:pt x="0" y="605155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12711414" y="8800515"/>
            <a:ext cx="0" cy="607695"/>
          </a:xfrm>
          <a:custGeom>
            <a:avLst/>
            <a:gdLst/>
            <a:ahLst/>
            <a:cxnLst/>
            <a:rect l="l" t="t" r="r" b="b"/>
            <a:pathLst>
              <a:path h="607695">
                <a:moveTo>
                  <a:pt x="0" y="0"/>
                </a:moveTo>
                <a:lnTo>
                  <a:pt x="0" y="607517"/>
                </a:lnTo>
              </a:path>
            </a:pathLst>
          </a:custGeom>
          <a:ln w="1190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18065368" y="8813545"/>
            <a:ext cx="0" cy="593725"/>
          </a:xfrm>
          <a:custGeom>
            <a:avLst/>
            <a:gdLst/>
            <a:ahLst/>
            <a:cxnLst/>
            <a:rect l="l" t="t" r="r" b="b"/>
            <a:pathLst>
              <a:path h="593725">
                <a:moveTo>
                  <a:pt x="0" y="0"/>
                </a:moveTo>
                <a:lnTo>
                  <a:pt x="0" y="59334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18070179" y="8812428"/>
            <a:ext cx="0" cy="595630"/>
          </a:xfrm>
          <a:custGeom>
            <a:avLst/>
            <a:gdLst/>
            <a:ahLst/>
            <a:cxnLst/>
            <a:rect l="l" t="t" r="r" b="b"/>
            <a:pathLst>
              <a:path h="595629">
                <a:moveTo>
                  <a:pt x="0" y="0"/>
                </a:moveTo>
                <a:lnTo>
                  <a:pt x="0" y="595604"/>
                </a:lnTo>
              </a:path>
            </a:pathLst>
          </a:custGeom>
          <a:ln w="1190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3349497" y="1332611"/>
            <a:ext cx="5825490" cy="0"/>
          </a:xfrm>
          <a:custGeom>
            <a:avLst/>
            <a:gdLst/>
            <a:ahLst/>
            <a:cxnLst/>
            <a:rect l="l" t="t" r="r" b="b"/>
            <a:pathLst>
              <a:path w="5825490">
                <a:moveTo>
                  <a:pt x="0" y="0"/>
                </a:moveTo>
                <a:lnTo>
                  <a:pt x="582549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3348354" y="1337325"/>
            <a:ext cx="5828030" cy="0"/>
          </a:xfrm>
          <a:custGeom>
            <a:avLst/>
            <a:gdLst/>
            <a:ahLst/>
            <a:cxnLst/>
            <a:rect l="l" t="t" r="r" b="b"/>
            <a:pathLst>
              <a:path w="5828030">
                <a:moveTo>
                  <a:pt x="0" y="0"/>
                </a:moveTo>
                <a:lnTo>
                  <a:pt x="5827776" y="0"/>
                </a:lnTo>
              </a:path>
            </a:pathLst>
          </a:custGeom>
          <a:ln w="1190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3349497" y="2027935"/>
            <a:ext cx="5825490" cy="0"/>
          </a:xfrm>
          <a:custGeom>
            <a:avLst/>
            <a:gdLst/>
            <a:ahLst/>
            <a:cxnLst/>
            <a:rect l="l" t="t" r="r" b="b"/>
            <a:pathLst>
              <a:path w="5825490">
                <a:moveTo>
                  <a:pt x="0" y="0"/>
                </a:moveTo>
                <a:lnTo>
                  <a:pt x="582549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3348354" y="2032650"/>
            <a:ext cx="5828030" cy="0"/>
          </a:xfrm>
          <a:custGeom>
            <a:avLst/>
            <a:gdLst/>
            <a:ahLst/>
            <a:cxnLst/>
            <a:rect l="l" t="t" r="r" b="b"/>
            <a:pathLst>
              <a:path w="5828030">
                <a:moveTo>
                  <a:pt x="0" y="0"/>
                </a:moveTo>
                <a:lnTo>
                  <a:pt x="5827776" y="0"/>
                </a:lnTo>
              </a:path>
            </a:pathLst>
          </a:custGeom>
          <a:ln w="1190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3349497" y="2394966"/>
            <a:ext cx="5825490" cy="0"/>
          </a:xfrm>
          <a:custGeom>
            <a:avLst/>
            <a:gdLst/>
            <a:ahLst/>
            <a:cxnLst/>
            <a:rect l="l" t="t" r="r" b="b"/>
            <a:pathLst>
              <a:path w="5825490">
                <a:moveTo>
                  <a:pt x="0" y="0"/>
                </a:moveTo>
                <a:lnTo>
                  <a:pt x="582549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3348354" y="2399680"/>
            <a:ext cx="5828030" cy="0"/>
          </a:xfrm>
          <a:custGeom>
            <a:avLst/>
            <a:gdLst/>
            <a:ahLst/>
            <a:cxnLst/>
            <a:rect l="l" t="t" r="r" b="b"/>
            <a:pathLst>
              <a:path w="5828030">
                <a:moveTo>
                  <a:pt x="0" y="0"/>
                </a:moveTo>
                <a:lnTo>
                  <a:pt x="5827776" y="0"/>
                </a:lnTo>
              </a:path>
            </a:pathLst>
          </a:custGeom>
          <a:ln w="1190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12718542" y="8801734"/>
            <a:ext cx="5356860" cy="0"/>
          </a:xfrm>
          <a:custGeom>
            <a:avLst/>
            <a:gdLst/>
            <a:ahLst/>
            <a:cxnLst/>
            <a:rect l="l" t="t" r="r" b="b"/>
            <a:pathLst>
              <a:path w="5356859">
                <a:moveTo>
                  <a:pt x="0" y="0"/>
                </a:moveTo>
                <a:lnTo>
                  <a:pt x="5356352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12717398" y="8806450"/>
            <a:ext cx="5358765" cy="0"/>
          </a:xfrm>
          <a:custGeom>
            <a:avLst/>
            <a:gdLst/>
            <a:ahLst/>
            <a:cxnLst/>
            <a:rect l="l" t="t" r="r" b="b"/>
            <a:pathLst>
              <a:path w="5358765">
                <a:moveTo>
                  <a:pt x="0" y="0"/>
                </a:moveTo>
                <a:lnTo>
                  <a:pt x="5358764" y="0"/>
                </a:lnTo>
              </a:path>
            </a:pathLst>
          </a:custGeom>
          <a:ln w="1190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12718542" y="9397365"/>
            <a:ext cx="5356860" cy="0"/>
          </a:xfrm>
          <a:custGeom>
            <a:avLst/>
            <a:gdLst/>
            <a:ahLst/>
            <a:cxnLst/>
            <a:rect l="l" t="t" r="r" b="b"/>
            <a:pathLst>
              <a:path w="5356859">
                <a:moveTo>
                  <a:pt x="0" y="0"/>
                </a:moveTo>
                <a:lnTo>
                  <a:pt x="5356352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12717398" y="9402079"/>
            <a:ext cx="5358765" cy="0"/>
          </a:xfrm>
          <a:custGeom>
            <a:avLst/>
            <a:gdLst/>
            <a:ahLst/>
            <a:cxnLst/>
            <a:rect l="l" t="t" r="r" b="b"/>
            <a:pathLst>
              <a:path w="5358765">
                <a:moveTo>
                  <a:pt x="0" y="0"/>
                </a:moveTo>
                <a:lnTo>
                  <a:pt x="5358764" y="0"/>
                </a:lnTo>
              </a:path>
            </a:pathLst>
          </a:custGeom>
          <a:ln w="1190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34" name="object 134"/>
          <p:cNvGraphicFramePr>
            <a:graphicFrameLocks noGrp="1"/>
          </p:cNvGraphicFramePr>
          <p:nvPr/>
        </p:nvGraphicFramePr>
        <p:xfrm>
          <a:off x="3336369" y="2760424"/>
          <a:ext cx="5845810" cy="80029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828030"/>
              </a:tblGrid>
              <a:tr h="3663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663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6703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66395">
                <a:tc>
                  <a:txBody>
                    <a:bodyPr/>
                    <a:lstStyle/>
                    <a:p>
                      <a:pPr marL="30480">
                        <a:lnSpc>
                          <a:spcPts val="1315"/>
                        </a:lnSpc>
                      </a:pPr>
                      <a:r>
                        <a:rPr sz="1100" spc="-70" dirty="0">
                          <a:latin typeface="Arial"/>
                          <a:cs typeface="Arial"/>
                        </a:rPr>
                        <a:t>Discussion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of </a:t>
                      </a:r>
                      <a:r>
                        <a:rPr sz="1100" spc="-145" dirty="0">
                          <a:latin typeface="Arial"/>
                          <a:cs typeface="Arial"/>
                        </a:rPr>
                        <a:t>BPD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draft of </a:t>
                      </a:r>
                      <a:r>
                        <a:rPr sz="1100" spc="-65" dirty="0">
                          <a:latin typeface="Arial"/>
                          <a:cs typeface="Arial"/>
                        </a:rPr>
                        <a:t>Crisis, </a:t>
                      </a:r>
                      <a:r>
                        <a:rPr sz="1100" spc="-70" dirty="0">
                          <a:latin typeface="Arial"/>
                          <a:cs typeface="Arial"/>
                        </a:rPr>
                        <a:t>Emergency </a:t>
                      </a:r>
                      <a:r>
                        <a:rPr sz="1100" spc="-35" dirty="0">
                          <a:latin typeface="Arial"/>
                          <a:cs typeface="Arial"/>
                        </a:rPr>
                        <a:t>Petitions, </a:t>
                      </a:r>
                      <a:r>
                        <a:rPr sz="1100" spc="-55" dirty="0">
                          <a:latin typeface="Arial"/>
                          <a:cs typeface="Arial"/>
                        </a:rPr>
                        <a:t>Dispatch Policies </a:t>
                      </a:r>
                      <a:r>
                        <a:rPr sz="1100" spc="10" dirty="0">
                          <a:latin typeface="Arial"/>
                          <a:cs typeface="Arial"/>
                        </a:rPr>
                        <a:t>with </a:t>
                      </a:r>
                      <a:r>
                        <a:rPr sz="1100" spc="-145" dirty="0">
                          <a:latin typeface="Arial"/>
                          <a:cs typeface="Arial"/>
                        </a:rPr>
                        <a:t>BPD</a:t>
                      </a:r>
                      <a:r>
                        <a:rPr sz="1100" spc="-2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60" dirty="0">
                          <a:latin typeface="Arial"/>
                          <a:cs typeface="Arial"/>
                        </a:rPr>
                        <a:t>Compliance</a:t>
                      </a:r>
                      <a:endParaRPr sz="1100">
                        <a:latin typeface="Arial"/>
                        <a:cs typeface="Arial"/>
                      </a:endParaRPr>
                    </a:p>
                    <a:p>
                      <a:pPr marL="30480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sz="1100" spc="-40" dirty="0">
                          <a:latin typeface="Arial"/>
                          <a:cs typeface="Arial"/>
                        </a:rPr>
                        <a:t>Division.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66395">
                <a:tc>
                  <a:txBody>
                    <a:bodyPr/>
                    <a:lstStyle/>
                    <a:p>
                      <a:pPr marL="30480">
                        <a:lnSpc>
                          <a:spcPct val="100000"/>
                        </a:lnSpc>
                        <a:spcBef>
                          <a:spcPts val="670"/>
                        </a:spcBef>
                      </a:pPr>
                      <a:r>
                        <a:rPr sz="1100" spc="-155" dirty="0">
                          <a:latin typeface="Arial"/>
                          <a:cs typeface="Arial"/>
                        </a:rPr>
                        <a:t>CPIC </a:t>
                      </a:r>
                      <a:r>
                        <a:rPr sz="1100" spc="-45" dirty="0">
                          <a:latin typeface="Arial"/>
                          <a:cs typeface="Arial"/>
                        </a:rPr>
                        <a:t>Training Subcommittee</a:t>
                      </a:r>
                      <a:r>
                        <a:rPr sz="1100" spc="-1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35" dirty="0">
                          <a:latin typeface="Arial"/>
                          <a:cs typeface="Arial"/>
                        </a:rPr>
                        <a:t>meeting.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850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663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663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663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663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685800">
                <a:tc>
                  <a:txBody>
                    <a:bodyPr/>
                    <a:lstStyle/>
                    <a:p>
                      <a:pPr marL="30480">
                        <a:lnSpc>
                          <a:spcPts val="1315"/>
                        </a:lnSpc>
                      </a:pPr>
                      <a:r>
                        <a:rPr sz="1100" spc="-65" dirty="0">
                          <a:latin typeface="Arial"/>
                          <a:cs typeface="Arial"/>
                        </a:rPr>
                        <a:t>Review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of </a:t>
                      </a:r>
                      <a:r>
                        <a:rPr sz="1100" spc="-145" dirty="0">
                          <a:latin typeface="Arial"/>
                          <a:cs typeface="Arial"/>
                        </a:rPr>
                        <a:t>BPD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draft of </a:t>
                      </a:r>
                      <a:r>
                        <a:rPr sz="1100" spc="-55" dirty="0">
                          <a:latin typeface="Arial"/>
                          <a:cs typeface="Arial"/>
                        </a:rPr>
                        <a:t>Dispatch Policies </a:t>
                      </a:r>
                      <a:r>
                        <a:rPr sz="1100" spc="10" dirty="0">
                          <a:latin typeface="Arial"/>
                          <a:cs typeface="Arial"/>
                        </a:rPr>
                        <a:t>with </a:t>
                      </a:r>
                      <a:r>
                        <a:rPr sz="1100" spc="-145" dirty="0">
                          <a:latin typeface="Arial"/>
                          <a:cs typeface="Arial"/>
                        </a:rPr>
                        <a:t>BPD </a:t>
                      </a:r>
                      <a:r>
                        <a:rPr sz="1100" spc="-60" dirty="0">
                          <a:latin typeface="Arial"/>
                          <a:cs typeface="Arial"/>
                        </a:rPr>
                        <a:t>Compliance </a:t>
                      </a:r>
                      <a:r>
                        <a:rPr sz="1100" spc="-40" dirty="0">
                          <a:latin typeface="Arial"/>
                          <a:cs typeface="Arial"/>
                        </a:rPr>
                        <a:t>Division. </a:t>
                      </a:r>
                      <a:r>
                        <a:rPr sz="1100" spc="-75" dirty="0">
                          <a:latin typeface="Arial"/>
                          <a:cs typeface="Arial"/>
                        </a:rPr>
                        <a:t>Feedback </a:t>
                      </a:r>
                      <a:r>
                        <a:rPr sz="1100" spc="-35" dirty="0">
                          <a:latin typeface="Arial"/>
                          <a:cs typeface="Arial"/>
                        </a:rPr>
                        <a:t>on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draft </a:t>
                      </a:r>
                      <a:r>
                        <a:rPr sz="1100" spc="-30" dirty="0">
                          <a:latin typeface="Arial"/>
                          <a:cs typeface="Arial"/>
                        </a:rPr>
                        <a:t>policy</a:t>
                      </a:r>
                      <a:r>
                        <a:rPr sz="1100" spc="-229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15" dirty="0">
                          <a:latin typeface="Arial"/>
                          <a:cs typeface="Arial"/>
                        </a:rPr>
                        <a:t>to</a:t>
                      </a:r>
                      <a:endParaRPr sz="1100">
                        <a:latin typeface="Arial"/>
                        <a:cs typeface="Arial"/>
                      </a:endParaRPr>
                    </a:p>
                    <a:p>
                      <a:pPr marL="30480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sz="1100" spc="-145" dirty="0">
                          <a:latin typeface="Arial"/>
                          <a:cs typeface="Arial"/>
                        </a:rPr>
                        <a:t>BPD </a:t>
                      </a:r>
                      <a:r>
                        <a:rPr sz="1100" spc="-60" dirty="0">
                          <a:latin typeface="Arial"/>
                          <a:cs typeface="Arial"/>
                        </a:rPr>
                        <a:t>Compliance</a:t>
                      </a:r>
                      <a:r>
                        <a:rPr sz="1100" spc="-1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40" dirty="0">
                          <a:latin typeface="Arial"/>
                          <a:cs typeface="Arial"/>
                        </a:rPr>
                        <a:t>Division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971550">
                <a:tc>
                  <a:txBody>
                    <a:bodyPr/>
                    <a:lstStyle/>
                    <a:p>
                      <a:pPr marL="30480">
                        <a:lnSpc>
                          <a:spcPts val="1315"/>
                        </a:lnSpc>
                      </a:pPr>
                      <a:r>
                        <a:rPr sz="1100" spc="-65" dirty="0">
                          <a:latin typeface="Arial"/>
                          <a:cs typeface="Arial"/>
                        </a:rPr>
                        <a:t>Review </a:t>
                      </a:r>
                      <a:r>
                        <a:rPr sz="1100" spc="-55" dirty="0">
                          <a:latin typeface="Arial"/>
                          <a:cs typeface="Arial"/>
                        </a:rPr>
                        <a:t>and feedback </a:t>
                      </a:r>
                      <a:r>
                        <a:rPr sz="1100" spc="-35" dirty="0">
                          <a:latin typeface="Arial"/>
                          <a:cs typeface="Arial"/>
                        </a:rPr>
                        <a:t>on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draft of </a:t>
                      </a:r>
                      <a:r>
                        <a:rPr sz="1100" spc="-145" dirty="0">
                          <a:latin typeface="Arial"/>
                          <a:cs typeface="Arial"/>
                        </a:rPr>
                        <a:t>BPD </a:t>
                      </a:r>
                      <a:r>
                        <a:rPr sz="1100" spc="-55" dirty="0">
                          <a:latin typeface="Arial"/>
                          <a:cs typeface="Arial"/>
                        </a:rPr>
                        <a:t>Dispatch </a:t>
                      </a:r>
                      <a:r>
                        <a:rPr sz="1100" spc="-50" dirty="0">
                          <a:latin typeface="Arial"/>
                          <a:cs typeface="Arial"/>
                        </a:rPr>
                        <a:t>Policy, </a:t>
                      </a:r>
                      <a:r>
                        <a:rPr sz="1100" spc="-25" dirty="0">
                          <a:latin typeface="Arial"/>
                          <a:cs typeface="Arial"/>
                        </a:rPr>
                        <a:t>Meeting </a:t>
                      </a:r>
                      <a:r>
                        <a:rPr sz="1100" spc="10" dirty="0">
                          <a:latin typeface="Arial"/>
                          <a:cs typeface="Arial"/>
                        </a:rPr>
                        <a:t>with </a:t>
                      </a:r>
                      <a:r>
                        <a:rPr sz="1100" spc="-145" dirty="0">
                          <a:latin typeface="Arial"/>
                          <a:cs typeface="Arial"/>
                        </a:rPr>
                        <a:t>BPD </a:t>
                      </a:r>
                      <a:r>
                        <a:rPr sz="1100" spc="-5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1100" spc="-30" dirty="0">
                          <a:latin typeface="Arial"/>
                          <a:cs typeface="Arial"/>
                        </a:rPr>
                        <a:t>Baltimore</a:t>
                      </a:r>
                      <a:r>
                        <a:rPr sz="1100" spc="-17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50" dirty="0">
                          <a:latin typeface="Arial"/>
                          <a:cs typeface="Arial"/>
                        </a:rPr>
                        <a:t>Fire</a:t>
                      </a:r>
                      <a:endParaRPr sz="1100">
                        <a:latin typeface="Arial"/>
                        <a:cs typeface="Arial"/>
                      </a:endParaRPr>
                    </a:p>
                    <a:p>
                      <a:pPr marL="30480" marR="52069">
                        <a:lnSpc>
                          <a:spcPct val="109400"/>
                        </a:lnSpc>
                      </a:pPr>
                      <a:r>
                        <a:rPr sz="1100" spc="-35" dirty="0">
                          <a:latin typeface="Arial"/>
                          <a:cs typeface="Arial"/>
                        </a:rPr>
                        <a:t>Department on </a:t>
                      </a:r>
                      <a:r>
                        <a:rPr sz="1100" spc="-145" dirty="0">
                          <a:latin typeface="Arial"/>
                          <a:cs typeface="Arial"/>
                        </a:rPr>
                        <a:t>BPD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draft of </a:t>
                      </a:r>
                      <a:r>
                        <a:rPr sz="1100" spc="-55" dirty="0">
                          <a:latin typeface="Arial"/>
                          <a:cs typeface="Arial"/>
                        </a:rPr>
                        <a:t>Dispatch </a:t>
                      </a:r>
                      <a:r>
                        <a:rPr sz="1100" spc="-50" dirty="0">
                          <a:latin typeface="Arial"/>
                          <a:cs typeface="Arial"/>
                        </a:rPr>
                        <a:t>Policy, </a:t>
                      </a:r>
                      <a:r>
                        <a:rPr sz="1100" spc="-70" dirty="0">
                          <a:latin typeface="Arial"/>
                          <a:cs typeface="Arial"/>
                        </a:rPr>
                        <a:t>Discussion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of </a:t>
                      </a:r>
                      <a:r>
                        <a:rPr sz="1100" spc="-55" dirty="0">
                          <a:latin typeface="Arial"/>
                          <a:cs typeface="Arial"/>
                        </a:rPr>
                        <a:t>Dispatch Policy </a:t>
                      </a:r>
                      <a:r>
                        <a:rPr sz="1100" spc="10" dirty="0">
                          <a:latin typeface="Arial"/>
                          <a:cs typeface="Arial"/>
                        </a:rPr>
                        <a:t>with </a:t>
                      </a:r>
                      <a:r>
                        <a:rPr sz="1100" spc="-40" dirty="0">
                          <a:latin typeface="Arial"/>
                          <a:cs typeface="Arial"/>
                        </a:rPr>
                        <a:t>local </a:t>
                      </a:r>
                      <a:r>
                        <a:rPr sz="1100" spc="-65" dirty="0">
                          <a:latin typeface="Arial"/>
                          <a:cs typeface="Arial"/>
                        </a:rPr>
                        <a:t>advocacy </a:t>
                      </a:r>
                      <a:r>
                        <a:rPr sz="1100" spc="-35" dirty="0">
                          <a:latin typeface="Arial"/>
                          <a:cs typeface="Arial"/>
                        </a:rPr>
                        <a:t>group,  </a:t>
                      </a:r>
                      <a:r>
                        <a:rPr sz="1100" spc="-75" dirty="0">
                          <a:latin typeface="Arial"/>
                          <a:cs typeface="Arial"/>
                        </a:rPr>
                        <a:t>Feedback </a:t>
                      </a:r>
                      <a:r>
                        <a:rPr sz="1100" spc="-35" dirty="0">
                          <a:latin typeface="Arial"/>
                          <a:cs typeface="Arial"/>
                        </a:rPr>
                        <a:t>on </a:t>
                      </a:r>
                      <a:r>
                        <a:rPr sz="1100" spc="-70" dirty="0">
                          <a:latin typeface="Arial"/>
                          <a:cs typeface="Arial"/>
                        </a:rPr>
                        <a:t>Emergency </a:t>
                      </a:r>
                      <a:r>
                        <a:rPr sz="1100" spc="-20" dirty="0">
                          <a:latin typeface="Arial"/>
                          <a:cs typeface="Arial"/>
                        </a:rPr>
                        <a:t>Petition </a:t>
                      </a:r>
                      <a:r>
                        <a:rPr sz="1100" spc="-5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1100" spc="-70" dirty="0">
                          <a:latin typeface="Arial"/>
                          <a:cs typeface="Arial"/>
                        </a:rPr>
                        <a:t>Crisis </a:t>
                      </a:r>
                      <a:r>
                        <a:rPr sz="1100" spc="-55" dirty="0">
                          <a:latin typeface="Arial"/>
                          <a:cs typeface="Arial"/>
                        </a:rPr>
                        <a:t>Policy </a:t>
                      </a:r>
                      <a:r>
                        <a:rPr sz="1100" spc="15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1100" spc="-145" dirty="0">
                          <a:latin typeface="Arial"/>
                          <a:cs typeface="Arial"/>
                        </a:rPr>
                        <a:t>BPD </a:t>
                      </a:r>
                      <a:r>
                        <a:rPr sz="1100" spc="-60" dirty="0">
                          <a:latin typeface="Arial"/>
                          <a:cs typeface="Arial"/>
                        </a:rPr>
                        <a:t>Compliance </a:t>
                      </a:r>
                      <a:r>
                        <a:rPr sz="1100" spc="-40" dirty="0">
                          <a:latin typeface="Arial"/>
                          <a:cs typeface="Arial"/>
                        </a:rPr>
                        <a:t>Division, </a:t>
                      </a:r>
                      <a:r>
                        <a:rPr sz="1100" spc="-65" dirty="0">
                          <a:latin typeface="Arial"/>
                          <a:cs typeface="Arial"/>
                        </a:rPr>
                        <a:t>Review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of </a:t>
                      </a:r>
                      <a:r>
                        <a:rPr sz="1100" spc="-155" dirty="0">
                          <a:latin typeface="Arial"/>
                          <a:cs typeface="Arial"/>
                        </a:rPr>
                        <a:t>CPIC  </a:t>
                      </a:r>
                      <a:r>
                        <a:rPr sz="1100" spc="-25" dirty="0">
                          <a:latin typeface="Arial"/>
                          <a:cs typeface="Arial"/>
                        </a:rPr>
                        <a:t>Meeting </a:t>
                      </a:r>
                      <a:r>
                        <a:rPr sz="1100" spc="-35" dirty="0">
                          <a:latin typeface="Arial"/>
                          <a:cs typeface="Arial"/>
                        </a:rPr>
                        <a:t>materials </a:t>
                      </a:r>
                      <a:r>
                        <a:rPr sz="1100" spc="-5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1100" spc="-35" dirty="0">
                          <a:latin typeface="Arial"/>
                          <a:cs typeface="Arial"/>
                        </a:rPr>
                        <a:t>meeting</a:t>
                      </a:r>
                      <a:r>
                        <a:rPr sz="1100" spc="-1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65" dirty="0">
                          <a:latin typeface="Arial"/>
                          <a:cs typeface="Arial"/>
                        </a:rPr>
                        <a:t>agenda,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080770">
                <a:tc>
                  <a:txBody>
                    <a:bodyPr/>
                    <a:lstStyle/>
                    <a:p>
                      <a:pPr marL="30480">
                        <a:lnSpc>
                          <a:spcPts val="1315"/>
                        </a:lnSpc>
                      </a:pPr>
                      <a:r>
                        <a:rPr sz="1100" spc="-25" dirty="0">
                          <a:latin typeface="Arial"/>
                          <a:cs typeface="Arial"/>
                        </a:rPr>
                        <a:t>Meeting </a:t>
                      </a:r>
                      <a:r>
                        <a:rPr sz="1100" spc="10" dirty="0">
                          <a:latin typeface="Arial"/>
                          <a:cs typeface="Arial"/>
                        </a:rPr>
                        <a:t>with </a:t>
                      </a:r>
                      <a:r>
                        <a:rPr sz="1100" spc="-155" dirty="0">
                          <a:latin typeface="Arial"/>
                          <a:cs typeface="Arial"/>
                        </a:rPr>
                        <a:t>CPIC </a:t>
                      </a:r>
                      <a:r>
                        <a:rPr sz="1100" spc="-60" dirty="0">
                          <a:latin typeface="Arial"/>
                          <a:cs typeface="Arial"/>
                        </a:rPr>
                        <a:t>Leadership </a:t>
                      </a:r>
                      <a:r>
                        <a:rPr sz="1100" spc="-40" dirty="0">
                          <a:latin typeface="Arial"/>
                          <a:cs typeface="Arial"/>
                        </a:rPr>
                        <a:t>Committee, </a:t>
                      </a:r>
                      <a:r>
                        <a:rPr sz="1100" spc="-60" dirty="0">
                          <a:latin typeface="Arial"/>
                          <a:cs typeface="Arial"/>
                        </a:rPr>
                        <a:t>Dicussion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of </a:t>
                      </a:r>
                      <a:r>
                        <a:rPr sz="1100" spc="-55" dirty="0">
                          <a:latin typeface="Arial"/>
                          <a:cs typeface="Arial"/>
                        </a:rPr>
                        <a:t>Dispatch Policy </a:t>
                      </a:r>
                      <a:r>
                        <a:rPr sz="1100" spc="-80" dirty="0">
                          <a:latin typeface="Arial"/>
                          <a:cs typeface="Arial"/>
                        </a:rPr>
                        <a:t>issues </a:t>
                      </a:r>
                      <a:r>
                        <a:rPr sz="1100" spc="10" dirty="0">
                          <a:latin typeface="Arial"/>
                          <a:cs typeface="Arial"/>
                        </a:rPr>
                        <a:t>with </a:t>
                      </a:r>
                      <a:r>
                        <a:rPr sz="1100" spc="-145" dirty="0">
                          <a:latin typeface="Arial"/>
                          <a:cs typeface="Arial"/>
                        </a:rPr>
                        <a:t>BPD</a:t>
                      </a:r>
                      <a:r>
                        <a:rPr sz="1100" spc="-1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60" dirty="0">
                          <a:latin typeface="Arial"/>
                          <a:cs typeface="Arial"/>
                        </a:rPr>
                        <a:t>Compliance</a:t>
                      </a:r>
                      <a:endParaRPr sz="1100">
                        <a:latin typeface="Arial"/>
                        <a:cs typeface="Arial"/>
                      </a:endParaRPr>
                    </a:p>
                    <a:p>
                      <a:pPr marL="30480" marR="252729">
                        <a:lnSpc>
                          <a:spcPct val="109400"/>
                        </a:lnSpc>
                      </a:pPr>
                      <a:r>
                        <a:rPr sz="1100" spc="-40" dirty="0">
                          <a:latin typeface="Arial"/>
                          <a:cs typeface="Arial"/>
                        </a:rPr>
                        <a:t>Division, </a:t>
                      </a:r>
                      <a:r>
                        <a:rPr sz="1100" spc="-155" dirty="0">
                          <a:latin typeface="Arial"/>
                          <a:cs typeface="Arial"/>
                        </a:rPr>
                        <a:t>CPIC </a:t>
                      </a:r>
                      <a:r>
                        <a:rPr sz="1100" spc="-25" dirty="0">
                          <a:latin typeface="Arial"/>
                          <a:cs typeface="Arial"/>
                        </a:rPr>
                        <a:t>Meeting, </a:t>
                      </a:r>
                      <a:r>
                        <a:rPr sz="1100" spc="-70" dirty="0">
                          <a:latin typeface="Arial"/>
                          <a:cs typeface="Arial"/>
                        </a:rPr>
                        <a:t>Discussion </a:t>
                      </a:r>
                      <a:r>
                        <a:rPr sz="1100" spc="10" dirty="0">
                          <a:latin typeface="Arial"/>
                          <a:cs typeface="Arial"/>
                        </a:rPr>
                        <a:t>with </a:t>
                      </a:r>
                      <a:r>
                        <a:rPr sz="1100" spc="-30" dirty="0">
                          <a:latin typeface="Arial"/>
                          <a:cs typeface="Arial"/>
                        </a:rPr>
                        <a:t>Maryland </a:t>
                      </a:r>
                      <a:r>
                        <a:rPr sz="1100" spc="-55" dirty="0">
                          <a:latin typeface="Arial"/>
                          <a:cs typeface="Arial"/>
                        </a:rPr>
                        <a:t>Professional </a:t>
                      </a:r>
                      <a:r>
                        <a:rPr sz="1100" spc="-50" dirty="0">
                          <a:latin typeface="Arial"/>
                          <a:cs typeface="Arial"/>
                        </a:rPr>
                        <a:t>Group </a:t>
                      </a:r>
                      <a:r>
                        <a:rPr sz="1100" spc="-40" dirty="0">
                          <a:latin typeface="Arial"/>
                          <a:cs typeface="Arial"/>
                        </a:rPr>
                        <a:t>regarding </a:t>
                      </a:r>
                      <a:r>
                        <a:rPr sz="1100" spc="-65" dirty="0">
                          <a:latin typeface="Arial"/>
                          <a:cs typeface="Arial"/>
                        </a:rPr>
                        <a:t>Consent Decree,  </a:t>
                      </a:r>
                      <a:r>
                        <a:rPr sz="1100" spc="-70" dirty="0">
                          <a:latin typeface="Arial"/>
                          <a:cs typeface="Arial"/>
                        </a:rPr>
                        <a:t>Discussion </a:t>
                      </a:r>
                      <a:r>
                        <a:rPr sz="1100" spc="10" dirty="0">
                          <a:latin typeface="Arial"/>
                          <a:cs typeface="Arial"/>
                        </a:rPr>
                        <a:t>with </a:t>
                      </a:r>
                      <a:r>
                        <a:rPr sz="1100" spc="-30" dirty="0">
                          <a:latin typeface="Arial"/>
                          <a:cs typeface="Arial"/>
                        </a:rPr>
                        <a:t>Maryland </a:t>
                      </a:r>
                      <a:r>
                        <a:rPr sz="1100" spc="-55" dirty="0">
                          <a:latin typeface="Arial"/>
                          <a:cs typeface="Arial"/>
                        </a:rPr>
                        <a:t>State </a:t>
                      </a:r>
                      <a:r>
                        <a:rPr sz="1100" spc="-75" dirty="0">
                          <a:latin typeface="Arial"/>
                          <a:cs typeface="Arial"/>
                        </a:rPr>
                        <a:t>Agency </a:t>
                      </a:r>
                      <a:r>
                        <a:rPr sz="1100" spc="-40" dirty="0">
                          <a:latin typeface="Arial"/>
                          <a:cs typeface="Arial"/>
                        </a:rPr>
                        <a:t>regarding </a:t>
                      </a:r>
                      <a:r>
                        <a:rPr sz="1100" spc="-65" dirty="0">
                          <a:latin typeface="Arial"/>
                          <a:cs typeface="Arial"/>
                        </a:rPr>
                        <a:t>Consent Decree, </a:t>
                      </a:r>
                      <a:r>
                        <a:rPr sz="1100" spc="-25" dirty="0">
                          <a:latin typeface="Arial"/>
                          <a:cs typeface="Arial"/>
                        </a:rPr>
                        <a:t>Meeting </a:t>
                      </a:r>
                      <a:r>
                        <a:rPr sz="1100" spc="10" dirty="0">
                          <a:latin typeface="Arial"/>
                          <a:cs typeface="Arial"/>
                        </a:rPr>
                        <a:t>with </a:t>
                      </a:r>
                      <a:r>
                        <a:rPr sz="1100" spc="-145" dirty="0">
                          <a:latin typeface="Arial"/>
                          <a:cs typeface="Arial"/>
                        </a:rPr>
                        <a:t>BPD </a:t>
                      </a:r>
                      <a:r>
                        <a:rPr sz="1100" spc="-60" dirty="0">
                          <a:latin typeface="Arial"/>
                          <a:cs typeface="Arial"/>
                        </a:rPr>
                        <a:t>Compliance  </a:t>
                      </a:r>
                      <a:r>
                        <a:rPr sz="1100" spc="-5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1100" spc="-80" dirty="0">
                          <a:latin typeface="Arial"/>
                          <a:cs typeface="Arial"/>
                        </a:rPr>
                        <a:t>Legal </a:t>
                      </a:r>
                      <a:r>
                        <a:rPr sz="1100" spc="-40" dirty="0">
                          <a:latin typeface="Arial"/>
                          <a:cs typeface="Arial"/>
                        </a:rPr>
                        <a:t>Division regarding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draft of </a:t>
                      </a:r>
                      <a:r>
                        <a:rPr sz="1100" spc="-170" dirty="0">
                          <a:latin typeface="Arial"/>
                          <a:cs typeface="Arial"/>
                        </a:rPr>
                        <a:t>CPD </a:t>
                      </a:r>
                      <a:r>
                        <a:rPr sz="1100" spc="-70" dirty="0">
                          <a:latin typeface="Arial"/>
                          <a:cs typeface="Arial"/>
                        </a:rPr>
                        <a:t>Crisis </a:t>
                      </a:r>
                      <a:r>
                        <a:rPr sz="1100" spc="-5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1100" spc="-70" dirty="0">
                          <a:latin typeface="Arial"/>
                          <a:cs typeface="Arial"/>
                        </a:rPr>
                        <a:t>Emergency </a:t>
                      </a:r>
                      <a:r>
                        <a:rPr sz="1100" spc="-20" dirty="0">
                          <a:latin typeface="Arial"/>
                          <a:cs typeface="Arial"/>
                        </a:rPr>
                        <a:t>Petition</a:t>
                      </a:r>
                      <a:r>
                        <a:rPr sz="1100" spc="-229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55" dirty="0">
                          <a:latin typeface="Arial"/>
                          <a:cs typeface="Arial"/>
                        </a:rPr>
                        <a:t>Policies.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95630">
                <a:tc>
                  <a:txBody>
                    <a:bodyPr/>
                    <a:lstStyle/>
                    <a:p>
                      <a:pPr marL="30480">
                        <a:lnSpc>
                          <a:spcPts val="1315"/>
                        </a:lnSpc>
                      </a:pPr>
                      <a:r>
                        <a:rPr sz="1100" spc="-70" dirty="0">
                          <a:latin typeface="Arial"/>
                          <a:cs typeface="Arial"/>
                        </a:rPr>
                        <a:t>Discussion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of </a:t>
                      </a:r>
                      <a:r>
                        <a:rPr sz="1100" spc="-105" dirty="0">
                          <a:latin typeface="Arial"/>
                          <a:cs typeface="Arial"/>
                        </a:rPr>
                        <a:t>BFD's </a:t>
                      </a:r>
                      <a:r>
                        <a:rPr sz="1100" spc="-55" dirty="0">
                          <a:latin typeface="Arial"/>
                          <a:cs typeface="Arial"/>
                        </a:rPr>
                        <a:t>feedback </a:t>
                      </a:r>
                      <a:r>
                        <a:rPr sz="1100" spc="-35" dirty="0">
                          <a:latin typeface="Arial"/>
                          <a:cs typeface="Arial"/>
                        </a:rPr>
                        <a:t>on </a:t>
                      </a:r>
                      <a:r>
                        <a:rPr sz="1100" spc="-145" dirty="0">
                          <a:latin typeface="Arial"/>
                          <a:cs typeface="Arial"/>
                        </a:rPr>
                        <a:t>BPD </a:t>
                      </a:r>
                      <a:r>
                        <a:rPr sz="1100" spc="-55" dirty="0">
                          <a:latin typeface="Arial"/>
                          <a:cs typeface="Arial"/>
                        </a:rPr>
                        <a:t>Dispatch Policy </a:t>
                      </a:r>
                      <a:r>
                        <a:rPr sz="1100" spc="-30" dirty="0">
                          <a:latin typeface="Arial"/>
                          <a:cs typeface="Arial"/>
                        </a:rPr>
                        <a:t>, </a:t>
                      </a:r>
                      <a:r>
                        <a:rPr sz="1100" spc="35" dirty="0">
                          <a:latin typeface="Arial"/>
                          <a:cs typeface="Arial"/>
                        </a:rPr>
                        <a:t>f/u </a:t>
                      </a:r>
                      <a:r>
                        <a:rPr sz="1100" spc="-10" dirty="0">
                          <a:latin typeface="Arial"/>
                          <a:cs typeface="Arial"/>
                        </a:rPr>
                        <a:t>wih </a:t>
                      </a:r>
                      <a:r>
                        <a:rPr sz="1100" spc="-30" dirty="0">
                          <a:latin typeface="Arial"/>
                          <a:cs typeface="Arial"/>
                        </a:rPr>
                        <a:t>Maryland </a:t>
                      </a:r>
                      <a:r>
                        <a:rPr sz="1100" spc="-55" dirty="0">
                          <a:latin typeface="Arial"/>
                          <a:cs typeface="Arial"/>
                        </a:rPr>
                        <a:t>Professional </a:t>
                      </a:r>
                      <a:r>
                        <a:rPr sz="1100" spc="-50" dirty="0">
                          <a:latin typeface="Arial"/>
                          <a:cs typeface="Arial"/>
                        </a:rPr>
                        <a:t>Group</a:t>
                      </a:r>
                      <a:r>
                        <a:rPr sz="1100" spc="-1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40" dirty="0">
                          <a:latin typeface="Arial"/>
                          <a:cs typeface="Arial"/>
                        </a:rPr>
                        <a:t>regarding</a:t>
                      </a:r>
                      <a:endParaRPr sz="1100">
                        <a:latin typeface="Arial"/>
                        <a:cs typeface="Arial"/>
                      </a:endParaRPr>
                    </a:p>
                    <a:p>
                      <a:pPr marL="30480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sz="1100" spc="-65" dirty="0">
                          <a:latin typeface="Arial"/>
                          <a:cs typeface="Arial"/>
                        </a:rPr>
                        <a:t>Consent Decree.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663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663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621665">
                <a:tc>
                  <a:txBody>
                    <a:bodyPr/>
                    <a:lstStyle/>
                    <a:p>
                      <a:pPr marL="30480">
                        <a:lnSpc>
                          <a:spcPts val="1315"/>
                        </a:lnSpc>
                      </a:pPr>
                      <a:r>
                        <a:rPr sz="1100" spc="-70" dirty="0">
                          <a:latin typeface="Arial"/>
                          <a:cs typeface="Arial"/>
                        </a:rPr>
                        <a:t>Discussion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of </a:t>
                      </a:r>
                      <a:r>
                        <a:rPr sz="1100" spc="-55" dirty="0">
                          <a:latin typeface="Arial"/>
                          <a:cs typeface="Arial"/>
                        </a:rPr>
                        <a:t>Dispatch and </a:t>
                      </a:r>
                      <a:r>
                        <a:rPr sz="1100" spc="-70" dirty="0">
                          <a:latin typeface="Arial"/>
                          <a:cs typeface="Arial"/>
                        </a:rPr>
                        <a:t>Emergency </a:t>
                      </a:r>
                      <a:r>
                        <a:rPr sz="1100" spc="-20" dirty="0">
                          <a:latin typeface="Arial"/>
                          <a:cs typeface="Arial"/>
                        </a:rPr>
                        <a:t>Petition </a:t>
                      </a:r>
                      <a:r>
                        <a:rPr sz="1100" spc="-55" dirty="0">
                          <a:latin typeface="Arial"/>
                          <a:cs typeface="Arial"/>
                        </a:rPr>
                        <a:t>Policies </a:t>
                      </a:r>
                      <a:r>
                        <a:rPr sz="1100" spc="10" dirty="0">
                          <a:latin typeface="Arial"/>
                          <a:cs typeface="Arial"/>
                        </a:rPr>
                        <a:t>with </a:t>
                      </a:r>
                      <a:r>
                        <a:rPr sz="1100" spc="-145" dirty="0">
                          <a:latin typeface="Arial"/>
                          <a:cs typeface="Arial"/>
                        </a:rPr>
                        <a:t>BPD </a:t>
                      </a:r>
                      <a:r>
                        <a:rPr sz="1100" spc="-60" dirty="0">
                          <a:latin typeface="Arial"/>
                          <a:cs typeface="Arial"/>
                        </a:rPr>
                        <a:t>Compliance </a:t>
                      </a:r>
                      <a:r>
                        <a:rPr sz="1100" spc="-40" dirty="0">
                          <a:latin typeface="Arial"/>
                          <a:cs typeface="Arial"/>
                        </a:rPr>
                        <a:t>Division, </a:t>
                      </a:r>
                      <a:r>
                        <a:rPr sz="1100" spc="-65" dirty="0">
                          <a:latin typeface="Arial"/>
                          <a:cs typeface="Arial"/>
                        </a:rPr>
                        <a:t>Review</a:t>
                      </a:r>
                      <a:r>
                        <a:rPr sz="1100" spc="-1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of</a:t>
                      </a:r>
                      <a:endParaRPr sz="1100">
                        <a:latin typeface="Arial"/>
                        <a:cs typeface="Arial"/>
                      </a:endParaRPr>
                    </a:p>
                    <a:p>
                      <a:pPr marL="30480" marR="29209">
                        <a:lnSpc>
                          <a:spcPct val="109300"/>
                        </a:lnSpc>
                      </a:pPr>
                      <a:r>
                        <a:rPr sz="1100" spc="-25" dirty="0">
                          <a:latin typeface="Arial"/>
                          <a:cs typeface="Arial"/>
                        </a:rPr>
                        <a:t>curriculum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for </a:t>
                      </a:r>
                      <a:r>
                        <a:rPr sz="1100" spc="-155" dirty="0">
                          <a:latin typeface="Arial"/>
                          <a:cs typeface="Arial"/>
                        </a:rPr>
                        <a:t>CPIC </a:t>
                      </a:r>
                      <a:r>
                        <a:rPr sz="1100" spc="-45" dirty="0">
                          <a:latin typeface="Arial"/>
                          <a:cs typeface="Arial"/>
                        </a:rPr>
                        <a:t>Training </a:t>
                      </a:r>
                      <a:r>
                        <a:rPr sz="1100" spc="-35" dirty="0">
                          <a:latin typeface="Arial"/>
                          <a:cs typeface="Arial"/>
                        </a:rPr>
                        <a:t>Committee. </a:t>
                      </a:r>
                      <a:r>
                        <a:rPr sz="1100" spc="-70" dirty="0">
                          <a:latin typeface="Arial"/>
                          <a:cs typeface="Arial"/>
                        </a:rPr>
                        <a:t>Discussion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of </a:t>
                      </a:r>
                      <a:r>
                        <a:rPr sz="1100" spc="-70" dirty="0">
                          <a:latin typeface="Arial"/>
                          <a:cs typeface="Arial"/>
                        </a:rPr>
                        <a:t>Emergency </a:t>
                      </a:r>
                      <a:r>
                        <a:rPr sz="1100" spc="-20" dirty="0">
                          <a:latin typeface="Arial"/>
                          <a:cs typeface="Arial"/>
                        </a:rPr>
                        <a:t>Petition </a:t>
                      </a:r>
                      <a:r>
                        <a:rPr sz="1100" spc="-55" dirty="0">
                          <a:latin typeface="Arial"/>
                          <a:cs typeface="Arial"/>
                        </a:rPr>
                        <a:t>Policy </a:t>
                      </a:r>
                      <a:r>
                        <a:rPr sz="1100" spc="10" dirty="0">
                          <a:latin typeface="Arial"/>
                          <a:cs typeface="Arial"/>
                        </a:rPr>
                        <a:t>with </a:t>
                      </a:r>
                      <a:r>
                        <a:rPr sz="1100" spc="-40" dirty="0">
                          <a:latin typeface="Arial"/>
                          <a:cs typeface="Arial"/>
                        </a:rPr>
                        <a:t>local </a:t>
                      </a:r>
                      <a:r>
                        <a:rPr sz="1100" spc="-65" dirty="0">
                          <a:latin typeface="Arial"/>
                          <a:cs typeface="Arial"/>
                        </a:rPr>
                        <a:t>advocacy  </a:t>
                      </a:r>
                      <a:r>
                        <a:rPr sz="1100" spc="-35" dirty="0">
                          <a:latin typeface="Arial"/>
                          <a:cs typeface="Arial"/>
                        </a:rPr>
                        <a:t>group.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9337" y="420725"/>
            <a:ext cx="1235710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10" dirty="0">
                <a:latin typeface="Arial"/>
                <a:cs typeface="Arial"/>
              </a:rPr>
              <a:t>5/7/2019 </a:t>
            </a:r>
            <a:r>
              <a:rPr sz="1100" spc="120" dirty="0">
                <a:latin typeface="Arial"/>
                <a:cs typeface="Arial"/>
              </a:rPr>
              <a:t>/</a:t>
            </a:r>
            <a:r>
              <a:rPr sz="1100" spc="-180" dirty="0">
                <a:latin typeface="Arial"/>
                <a:cs typeface="Arial"/>
              </a:rPr>
              <a:t> </a:t>
            </a:r>
            <a:r>
              <a:rPr sz="1100" spc="-45" dirty="0">
                <a:latin typeface="Arial"/>
                <a:cs typeface="Arial"/>
              </a:rPr>
              <a:t>10:05 </a:t>
            </a:r>
            <a:r>
              <a:rPr sz="1100" spc="-40" dirty="0">
                <a:latin typeface="Arial"/>
                <a:cs typeface="Arial"/>
              </a:rPr>
              <a:t>AM</a:t>
            </a:r>
            <a:endParaRPr sz="11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991981" y="393730"/>
            <a:ext cx="2018664" cy="3930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72160" marR="5080" indent="-760095">
              <a:lnSpc>
                <a:spcPct val="109500"/>
              </a:lnSpc>
              <a:spcBef>
                <a:spcPts val="100"/>
              </a:spcBef>
            </a:pPr>
            <a:r>
              <a:rPr sz="1100" spc="-30" dirty="0">
                <a:latin typeface="Arial"/>
                <a:cs typeface="Arial"/>
              </a:rPr>
              <a:t>Baltimore </a:t>
            </a:r>
            <a:r>
              <a:rPr sz="1100" spc="-65" dirty="0">
                <a:latin typeface="Arial"/>
                <a:cs typeface="Arial"/>
              </a:rPr>
              <a:t>Consent Decree </a:t>
            </a:r>
            <a:r>
              <a:rPr sz="1100" dirty="0">
                <a:latin typeface="Arial"/>
                <a:cs typeface="Arial"/>
              </a:rPr>
              <a:t>Monitor  </a:t>
            </a:r>
            <a:r>
              <a:rPr sz="1100" spc="-114" dirty="0">
                <a:latin typeface="Arial"/>
                <a:cs typeface="Arial"/>
              </a:rPr>
              <a:t>INVOICE</a:t>
            </a:r>
            <a:endParaRPr sz="11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8603976" y="420725"/>
            <a:ext cx="401320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105" dirty="0">
                <a:latin typeface="Arial"/>
                <a:cs typeface="Arial"/>
              </a:rPr>
              <a:t>Page</a:t>
            </a:r>
            <a:r>
              <a:rPr sz="1100" spc="-135" dirty="0">
                <a:latin typeface="Arial"/>
                <a:cs typeface="Arial"/>
              </a:rPr>
              <a:t> </a:t>
            </a:r>
            <a:r>
              <a:rPr sz="1100" spc="-55" dirty="0">
                <a:latin typeface="Arial"/>
                <a:cs typeface="Arial"/>
              </a:rPr>
              <a:t>3</a:t>
            </a:r>
            <a:endParaRPr sz="11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0504931" y="2517559"/>
            <a:ext cx="2207895" cy="193040"/>
          </a:xfrm>
          <a:custGeom>
            <a:avLst/>
            <a:gdLst/>
            <a:ahLst/>
            <a:cxnLst/>
            <a:rect l="l" t="t" r="r" b="b"/>
            <a:pathLst>
              <a:path w="2207895" h="193039">
                <a:moveTo>
                  <a:pt x="0" y="192874"/>
                </a:moveTo>
                <a:lnTo>
                  <a:pt x="2207768" y="192874"/>
                </a:lnTo>
                <a:lnTo>
                  <a:pt x="2207768" y="0"/>
                </a:lnTo>
                <a:lnTo>
                  <a:pt x="0" y="0"/>
                </a:lnTo>
                <a:lnTo>
                  <a:pt x="0" y="192874"/>
                </a:lnTo>
                <a:close/>
              </a:path>
            </a:pathLst>
          </a:custGeom>
          <a:solidFill>
            <a:srgbClr val="DAED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478280" y="1323441"/>
            <a:ext cx="295910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35" dirty="0">
                <a:latin typeface="Arial"/>
                <a:cs typeface="Arial"/>
              </a:rPr>
              <a:t>Apr</a:t>
            </a:r>
            <a:r>
              <a:rPr sz="1100" spc="10" dirty="0">
                <a:latin typeface="Arial"/>
                <a:cs typeface="Arial"/>
              </a:rPr>
              <a:t>i</a:t>
            </a:r>
            <a:r>
              <a:rPr sz="1100" spc="5" dirty="0">
                <a:latin typeface="Arial"/>
                <a:cs typeface="Arial"/>
              </a:rPr>
              <a:t>l</a:t>
            </a:r>
            <a:endParaRPr sz="11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711704" y="1323441"/>
            <a:ext cx="168275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55" dirty="0">
                <a:latin typeface="Arial"/>
                <a:cs typeface="Arial"/>
              </a:rPr>
              <a:t>30</a:t>
            </a:r>
            <a:endParaRPr sz="11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289793" y="1323441"/>
            <a:ext cx="368300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45" dirty="0">
                <a:latin typeface="Arial"/>
                <a:cs typeface="Arial"/>
              </a:rPr>
              <a:t>1.7</a:t>
            </a:r>
            <a:r>
              <a:rPr sz="1100" spc="85" dirty="0">
                <a:latin typeface="Arial"/>
                <a:cs typeface="Arial"/>
              </a:rPr>
              <a:t> </a:t>
            </a:r>
            <a:r>
              <a:rPr sz="1100" spc="-55" dirty="0">
                <a:latin typeface="Arial"/>
                <a:cs typeface="Arial"/>
              </a:rPr>
              <a:t>$</a:t>
            </a:r>
            <a:endParaRPr sz="11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2237973" y="1323441"/>
            <a:ext cx="418465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50" dirty="0">
                <a:latin typeface="Arial"/>
                <a:cs typeface="Arial"/>
              </a:rPr>
              <a:t>399.50</a:t>
            </a:r>
            <a:endParaRPr sz="11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1054460" y="1323441"/>
            <a:ext cx="625475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541020" algn="l"/>
              </a:tabLst>
            </a:pPr>
            <a:r>
              <a:rPr sz="1100" spc="-50" dirty="0">
                <a:latin typeface="Arial"/>
                <a:cs typeface="Arial"/>
              </a:rPr>
              <a:t>235.00	</a:t>
            </a:r>
            <a:r>
              <a:rPr sz="1100" spc="-55" dirty="0">
                <a:latin typeface="Arial"/>
                <a:cs typeface="Arial"/>
              </a:rPr>
              <a:t>$</a:t>
            </a:r>
            <a:endParaRPr sz="11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7853787" y="1952091"/>
            <a:ext cx="204470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45" dirty="0">
                <a:latin typeface="Arial"/>
                <a:cs typeface="Arial"/>
              </a:rPr>
              <a:t>2.2</a:t>
            </a:r>
            <a:endParaRPr sz="11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478280" y="2138146"/>
            <a:ext cx="295910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35" dirty="0">
                <a:latin typeface="Arial"/>
                <a:cs typeface="Arial"/>
              </a:rPr>
              <a:t>Apr</a:t>
            </a:r>
            <a:r>
              <a:rPr sz="1100" spc="10" dirty="0">
                <a:latin typeface="Arial"/>
                <a:cs typeface="Arial"/>
              </a:rPr>
              <a:t>i</a:t>
            </a:r>
            <a:r>
              <a:rPr sz="1100" spc="5" dirty="0">
                <a:latin typeface="Arial"/>
                <a:cs typeface="Arial"/>
              </a:rPr>
              <a:t>l</a:t>
            </a:r>
            <a:endParaRPr sz="11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711704" y="2138146"/>
            <a:ext cx="168275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55" dirty="0">
                <a:latin typeface="Arial"/>
                <a:cs typeface="Arial"/>
              </a:rPr>
              <a:t>31</a:t>
            </a:r>
            <a:endParaRPr sz="11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0561193" y="2138146"/>
            <a:ext cx="97155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55" dirty="0">
                <a:latin typeface="Arial"/>
                <a:cs typeface="Arial"/>
              </a:rPr>
              <a:t>$</a:t>
            </a:r>
            <a:endParaRPr sz="11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2445110" y="2138146"/>
            <a:ext cx="68580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30" dirty="0">
                <a:latin typeface="Arial"/>
                <a:cs typeface="Arial"/>
              </a:rPr>
              <a:t>-</a:t>
            </a:r>
            <a:endParaRPr sz="11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1054460" y="2138146"/>
            <a:ext cx="625475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541020" algn="l"/>
              </a:tabLst>
            </a:pPr>
            <a:r>
              <a:rPr sz="1100" spc="-50" dirty="0">
                <a:latin typeface="Arial"/>
                <a:cs typeface="Arial"/>
              </a:rPr>
              <a:t>235.00	</a:t>
            </a:r>
            <a:r>
              <a:rPr sz="1100" spc="-55" dirty="0">
                <a:latin typeface="Arial"/>
                <a:cs typeface="Arial"/>
              </a:rPr>
              <a:t>$</a:t>
            </a:r>
            <a:endParaRPr sz="11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0218293" y="2497683"/>
            <a:ext cx="785495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45" dirty="0">
                <a:latin typeface="Arial"/>
                <a:cs typeface="Arial"/>
              </a:rPr>
              <a:t>25.1</a:t>
            </a:r>
            <a:r>
              <a:rPr sz="1100" spc="90" dirty="0">
                <a:latin typeface="Arial"/>
                <a:cs typeface="Arial"/>
              </a:rPr>
              <a:t> </a:t>
            </a:r>
            <a:r>
              <a:rPr sz="1100" b="1" spc="-130" dirty="0">
                <a:latin typeface="Arial"/>
                <a:cs typeface="Arial"/>
              </a:rPr>
              <a:t>TOTAL:</a:t>
            </a:r>
            <a:endParaRPr sz="11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2128372" y="2497683"/>
            <a:ext cx="527685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b="1" spc="-45" dirty="0">
                <a:latin typeface="Arial"/>
                <a:cs typeface="Arial"/>
              </a:rPr>
              <a:t>5,898</a:t>
            </a:r>
            <a:r>
              <a:rPr sz="1100" b="1" spc="-20" dirty="0">
                <a:latin typeface="Arial"/>
                <a:cs typeface="Arial"/>
              </a:rPr>
              <a:t>.</a:t>
            </a:r>
            <a:r>
              <a:rPr sz="1100" b="1" spc="-55" dirty="0">
                <a:latin typeface="Arial"/>
                <a:cs typeface="Arial"/>
              </a:rPr>
              <a:t>50</a:t>
            </a:r>
            <a:endParaRPr sz="11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1583034" y="2497683"/>
            <a:ext cx="97155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b="1" spc="-55" dirty="0">
                <a:latin typeface="Arial"/>
                <a:cs typeface="Arial"/>
              </a:rPr>
              <a:t>$</a:t>
            </a:r>
            <a:endParaRPr sz="11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7889601" y="2497683"/>
            <a:ext cx="168275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55" dirty="0">
                <a:latin typeface="Arial"/>
                <a:cs typeface="Arial"/>
              </a:rPr>
              <a:t>33</a:t>
            </a:r>
            <a:endParaRPr sz="11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2723748" y="1570639"/>
            <a:ext cx="4432935" cy="5759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9400"/>
              </a:lnSpc>
              <a:spcBef>
                <a:spcPts val="95"/>
              </a:spcBef>
            </a:pPr>
            <a:r>
              <a:rPr sz="1100" spc="-70" dirty="0">
                <a:latin typeface="Arial"/>
                <a:cs typeface="Arial"/>
              </a:rPr>
              <a:t>Discussion </a:t>
            </a:r>
            <a:r>
              <a:rPr sz="1100" spc="-5" dirty="0">
                <a:latin typeface="Arial"/>
                <a:cs typeface="Arial"/>
              </a:rPr>
              <a:t>of </a:t>
            </a:r>
            <a:r>
              <a:rPr sz="1100" spc="-145" dirty="0">
                <a:latin typeface="Arial"/>
                <a:cs typeface="Arial"/>
              </a:rPr>
              <a:t>BPD </a:t>
            </a:r>
            <a:r>
              <a:rPr sz="1100" spc="-50" dirty="0">
                <a:latin typeface="Arial"/>
                <a:cs typeface="Arial"/>
              </a:rPr>
              <a:t>Youth </a:t>
            </a:r>
            <a:r>
              <a:rPr sz="1100" spc="-85" dirty="0">
                <a:latin typeface="Arial"/>
                <a:cs typeface="Arial"/>
              </a:rPr>
              <a:t>Issues </a:t>
            </a:r>
            <a:r>
              <a:rPr sz="1100" spc="10" dirty="0">
                <a:latin typeface="Arial"/>
                <a:cs typeface="Arial"/>
              </a:rPr>
              <a:t>with </a:t>
            </a:r>
            <a:r>
              <a:rPr sz="1100" spc="-10" dirty="0">
                <a:latin typeface="Arial"/>
                <a:cs typeface="Arial"/>
              </a:rPr>
              <a:t>Monitoring </a:t>
            </a:r>
            <a:r>
              <a:rPr sz="1100" spc="-85" dirty="0">
                <a:latin typeface="Arial"/>
                <a:cs typeface="Arial"/>
              </a:rPr>
              <a:t>Team </a:t>
            </a:r>
            <a:r>
              <a:rPr sz="1100" spc="-75" dirty="0">
                <a:latin typeface="Arial"/>
                <a:cs typeface="Arial"/>
              </a:rPr>
              <a:t>(K. </a:t>
            </a:r>
            <a:r>
              <a:rPr sz="1100" spc="-60" dirty="0">
                <a:latin typeface="Arial"/>
                <a:cs typeface="Arial"/>
              </a:rPr>
              <a:t>Thompson, </a:t>
            </a:r>
            <a:r>
              <a:rPr sz="1100" spc="-95" dirty="0">
                <a:latin typeface="Arial"/>
                <a:cs typeface="Arial"/>
              </a:rPr>
              <a:t>K.  </a:t>
            </a:r>
            <a:r>
              <a:rPr sz="1100" spc="-40" dirty="0">
                <a:latin typeface="Arial"/>
                <a:cs typeface="Arial"/>
              </a:rPr>
              <a:t>Bethel, </a:t>
            </a:r>
            <a:r>
              <a:rPr sz="1100" spc="-130" dirty="0">
                <a:latin typeface="Arial"/>
                <a:cs typeface="Arial"/>
              </a:rPr>
              <a:t>S. </a:t>
            </a:r>
            <a:r>
              <a:rPr sz="1100" spc="-55" dirty="0">
                <a:latin typeface="Arial"/>
                <a:cs typeface="Arial"/>
              </a:rPr>
              <a:t>Rosenthal, </a:t>
            </a:r>
            <a:r>
              <a:rPr sz="1100" spc="-30" dirty="0">
                <a:latin typeface="Arial"/>
                <a:cs typeface="Arial"/>
              </a:rPr>
              <a:t>review </a:t>
            </a:r>
            <a:r>
              <a:rPr sz="1100" spc="-5" dirty="0">
                <a:latin typeface="Arial"/>
                <a:cs typeface="Arial"/>
              </a:rPr>
              <a:t>of </a:t>
            </a:r>
            <a:r>
              <a:rPr sz="1100" spc="-175" dirty="0">
                <a:latin typeface="Arial"/>
                <a:cs typeface="Arial"/>
              </a:rPr>
              <a:t>BPC </a:t>
            </a:r>
            <a:r>
              <a:rPr sz="1100" spc="-30" dirty="0">
                <a:latin typeface="Arial"/>
                <a:cs typeface="Arial"/>
              </a:rPr>
              <a:t>policy </a:t>
            </a:r>
            <a:r>
              <a:rPr sz="1100" spc="-10" dirty="0">
                <a:latin typeface="Arial"/>
                <a:cs typeface="Arial"/>
              </a:rPr>
              <a:t>introduction </a:t>
            </a:r>
            <a:r>
              <a:rPr sz="1100" spc="10" dirty="0">
                <a:latin typeface="Arial"/>
                <a:cs typeface="Arial"/>
              </a:rPr>
              <a:t>with </a:t>
            </a:r>
            <a:r>
              <a:rPr sz="1100" spc="-10" dirty="0">
                <a:latin typeface="Arial"/>
                <a:cs typeface="Arial"/>
              </a:rPr>
              <a:t>Monitoring </a:t>
            </a:r>
            <a:r>
              <a:rPr sz="1100" spc="-85" dirty="0">
                <a:latin typeface="Arial"/>
                <a:cs typeface="Arial"/>
              </a:rPr>
              <a:t>Team  </a:t>
            </a:r>
            <a:r>
              <a:rPr sz="1100" spc="-75" dirty="0">
                <a:latin typeface="Arial"/>
                <a:cs typeface="Arial"/>
              </a:rPr>
              <a:t>(K. </a:t>
            </a:r>
            <a:r>
              <a:rPr sz="1100" spc="-60" dirty="0">
                <a:latin typeface="Arial"/>
                <a:cs typeface="Arial"/>
              </a:rPr>
              <a:t>Thompson </a:t>
            </a:r>
            <a:r>
              <a:rPr sz="1100" spc="-55" dirty="0">
                <a:latin typeface="Arial"/>
                <a:cs typeface="Arial"/>
              </a:rPr>
              <a:t>and </a:t>
            </a:r>
            <a:r>
              <a:rPr sz="1100" spc="-40" dirty="0">
                <a:latin typeface="Arial"/>
                <a:cs typeface="Arial"/>
              </a:rPr>
              <a:t>local</a:t>
            </a:r>
            <a:r>
              <a:rPr sz="1100" spc="-70" dirty="0">
                <a:latin typeface="Arial"/>
                <a:cs typeface="Arial"/>
              </a:rPr>
              <a:t> </a:t>
            </a:r>
            <a:r>
              <a:rPr sz="1100" spc="-60" dirty="0">
                <a:latin typeface="Arial"/>
                <a:cs typeface="Arial"/>
              </a:rPr>
              <a:t>advocates</a:t>
            </a:r>
            <a:endParaRPr sz="11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354704" y="1308638"/>
            <a:ext cx="5655945" cy="5759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9400"/>
              </a:lnSpc>
              <a:spcBef>
                <a:spcPts val="95"/>
              </a:spcBef>
            </a:pPr>
            <a:r>
              <a:rPr sz="1100" spc="-70" dirty="0">
                <a:latin typeface="Arial"/>
                <a:cs typeface="Arial"/>
              </a:rPr>
              <a:t>Discussion </a:t>
            </a:r>
            <a:r>
              <a:rPr sz="1100" spc="-5" dirty="0">
                <a:latin typeface="Arial"/>
                <a:cs typeface="Arial"/>
              </a:rPr>
              <a:t>of </a:t>
            </a:r>
            <a:r>
              <a:rPr sz="1100" spc="-70" dirty="0">
                <a:latin typeface="Arial"/>
                <a:cs typeface="Arial"/>
              </a:rPr>
              <a:t>Crisis </a:t>
            </a:r>
            <a:r>
              <a:rPr sz="1100" spc="-55" dirty="0">
                <a:latin typeface="Arial"/>
                <a:cs typeface="Arial"/>
              </a:rPr>
              <a:t>Policy feedback </a:t>
            </a:r>
            <a:r>
              <a:rPr sz="1100" spc="10" dirty="0">
                <a:latin typeface="Arial"/>
                <a:cs typeface="Arial"/>
              </a:rPr>
              <a:t>with </a:t>
            </a:r>
            <a:r>
              <a:rPr sz="1100" spc="-145" dirty="0">
                <a:latin typeface="Arial"/>
                <a:cs typeface="Arial"/>
              </a:rPr>
              <a:t>BPD </a:t>
            </a:r>
            <a:r>
              <a:rPr sz="1100" spc="-60" dirty="0">
                <a:latin typeface="Arial"/>
                <a:cs typeface="Arial"/>
              </a:rPr>
              <a:t>Compliance </a:t>
            </a:r>
            <a:r>
              <a:rPr sz="1100" spc="-40" dirty="0">
                <a:latin typeface="Arial"/>
                <a:cs typeface="Arial"/>
              </a:rPr>
              <a:t>Division, </a:t>
            </a:r>
            <a:r>
              <a:rPr sz="1100" spc="-125" dirty="0">
                <a:latin typeface="Arial"/>
                <a:cs typeface="Arial"/>
              </a:rPr>
              <a:t>DOJ, </a:t>
            </a:r>
            <a:r>
              <a:rPr sz="1100" spc="-50" dirty="0">
                <a:latin typeface="Arial"/>
                <a:cs typeface="Arial"/>
              </a:rPr>
              <a:t>City </a:t>
            </a:r>
            <a:r>
              <a:rPr sz="1100" spc="-80" dirty="0">
                <a:latin typeface="Arial"/>
                <a:cs typeface="Arial"/>
              </a:rPr>
              <a:t>Legal </a:t>
            </a:r>
            <a:r>
              <a:rPr sz="1100" spc="-35" dirty="0">
                <a:latin typeface="Arial"/>
                <a:cs typeface="Arial"/>
              </a:rPr>
              <a:t>Department </a:t>
            </a:r>
            <a:r>
              <a:rPr sz="1100" spc="-5" dirty="0">
                <a:latin typeface="Arial"/>
                <a:cs typeface="Arial"/>
              </a:rPr>
              <a:t>of  </a:t>
            </a:r>
            <a:r>
              <a:rPr sz="1100" spc="-55" dirty="0">
                <a:latin typeface="Arial"/>
                <a:cs typeface="Arial"/>
              </a:rPr>
              <a:t>Policy </a:t>
            </a:r>
            <a:r>
              <a:rPr sz="1100" spc="-5" dirty="0">
                <a:latin typeface="Arial"/>
                <a:cs typeface="Arial"/>
              </a:rPr>
              <a:t>initial </a:t>
            </a:r>
            <a:r>
              <a:rPr sz="1100" spc="-40" dirty="0">
                <a:latin typeface="Arial"/>
                <a:cs typeface="Arial"/>
              </a:rPr>
              <a:t>approval. </a:t>
            </a:r>
            <a:r>
              <a:rPr sz="1100" spc="-70" dirty="0">
                <a:latin typeface="Arial"/>
                <a:cs typeface="Arial"/>
              </a:rPr>
              <a:t>Discussion </a:t>
            </a:r>
            <a:r>
              <a:rPr sz="1100" spc="10" dirty="0">
                <a:latin typeface="Arial"/>
                <a:cs typeface="Arial"/>
              </a:rPr>
              <a:t>with </a:t>
            </a:r>
            <a:r>
              <a:rPr sz="1100" spc="-155" dirty="0">
                <a:latin typeface="Arial"/>
                <a:cs typeface="Arial"/>
              </a:rPr>
              <a:t>CPIC </a:t>
            </a:r>
            <a:r>
              <a:rPr sz="1100" spc="-60" dirty="0">
                <a:latin typeface="Arial"/>
                <a:cs typeface="Arial"/>
              </a:rPr>
              <a:t>Leadership </a:t>
            </a:r>
            <a:r>
              <a:rPr sz="1100" spc="-5" dirty="0">
                <a:latin typeface="Arial"/>
                <a:cs typeface="Arial"/>
              </a:rPr>
              <a:t>of </a:t>
            </a:r>
            <a:r>
              <a:rPr sz="1100" spc="-40" dirty="0">
                <a:latin typeface="Arial"/>
                <a:cs typeface="Arial"/>
              </a:rPr>
              <a:t>methods </a:t>
            </a:r>
            <a:r>
              <a:rPr sz="1100" spc="15" dirty="0">
                <a:latin typeface="Arial"/>
                <a:cs typeface="Arial"/>
              </a:rPr>
              <a:t>to </a:t>
            </a:r>
            <a:r>
              <a:rPr sz="1100" spc="-20" dirty="0">
                <a:latin typeface="Arial"/>
                <a:cs typeface="Arial"/>
              </a:rPr>
              <a:t>obtain </a:t>
            </a:r>
            <a:r>
              <a:rPr sz="1100" spc="-10" dirty="0">
                <a:latin typeface="Arial"/>
                <a:cs typeface="Arial"/>
              </a:rPr>
              <a:t>input </a:t>
            </a:r>
            <a:r>
              <a:rPr sz="1100" spc="-5" dirty="0">
                <a:latin typeface="Arial"/>
                <a:cs typeface="Arial"/>
              </a:rPr>
              <a:t>from </a:t>
            </a:r>
            <a:r>
              <a:rPr sz="1100" spc="-35" dirty="0">
                <a:latin typeface="Arial"/>
                <a:cs typeface="Arial"/>
              </a:rPr>
              <a:t>individuals  </a:t>
            </a:r>
            <a:r>
              <a:rPr sz="1100" spc="10" dirty="0">
                <a:latin typeface="Arial"/>
                <a:cs typeface="Arial"/>
              </a:rPr>
              <a:t>with </a:t>
            </a:r>
            <a:r>
              <a:rPr sz="1100" spc="-25" dirty="0">
                <a:latin typeface="Arial"/>
                <a:cs typeface="Arial"/>
              </a:rPr>
              <a:t>lived</a:t>
            </a:r>
            <a:r>
              <a:rPr sz="1100" spc="-145" dirty="0">
                <a:latin typeface="Arial"/>
                <a:cs typeface="Arial"/>
              </a:rPr>
              <a:t> </a:t>
            </a:r>
            <a:r>
              <a:rPr sz="1100" spc="-50" dirty="0">
                <a:latin typeface="Arial"/>
                <a:cs typeface="Arial"/>
              </a:rPr>
              <a:t>experience.</a:t>
            </a:r>
            <a:endParaRPr sz="1100">
              <a:latin typeface="Arial"/>
              <a:cs typeface="Arial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1002506" y="1336166"/>
            <a:ext cx="0" cy="1384300"/>
          </a:xfrm>
          <a:custGeom>
            <a:avLst/>
            <a:gdLst/>
            <a:ahLst/>
            <a:cxnLst/>
            <a:rect l="l" t="t" r="r" b="b"/>
            <a:pathLst>
              <a:path h="1384300">
                <a:moveTo>
                  <a:pt x="0" y="0"/>
                </a:moveTo>
                <a:lnTo>
                  <a:pt x="0" y="1383792"/>
                </a:lnTo>
              </a:path>
            </a:pathLst>
          </a:custGeom>
          <a:ln w="23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337559" y="1332611"/>
            <a:ext cx="0" cy="1172210"/>
          </a:xfrm>
          <a:custGeom>
            <a:avLst/>
            <a:gdLst/>
            <a:ahLst/>
            <a:cxnLst/>
            <a:rect l="l" t="t" r="r" b="b"/>
            <a:pathLst>
              <a:path h="1172210">
                <a:moveTo>
                  <a:pt x="0" y="0"/>
                </a:moveTo>
                <a:lnTo>
                  <a:pt x="0" y="1171829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342370" y="1331455"/>
            <a:ext cx="0" cy="1174750"/>
          </a:xfrm>
          <a:custGeom>
            <a:avLst/>
            <a:gdLst/>
            <a:ahLst/>
            <a:cxnLst/>
            <a:rect l="l" t="t" r="r" b="b"/>
            <a:pathLst>
              <a:path h="1174750">
                <a:moveTo>
                  <a:pt x="0" y="0"/>
                </a:moveTo>
                <a:lnTo>
                  <a:pt x="0" y="1174254"/>
                </a:lnTo>
              </a:path>
            </a:pathLst>
          </a:custGeom>
          <a:ln w="1190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9165463" y="1344549"/>
            <a:ext cx="0" cy="1160145"/>
          </a:xfrm>
          <a:custGeom>
            <a:avLst/>
            <a:gdLst/>
            <a:ahLst/>
            <a:cxnLst/>
            <a:rect l="l" t="t" r="r" b="b"/>
            <a:pathLst>
              <a:path h="1160145">
                <a:moveTo>
                  <a:pt x="0" y="0"/>
                </a:moveTo>
                <a:lnTo>
                  <a:pt x="0" y="1159891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9170146" y="1343367"/>
            <a:ext cx="0" cy="1162685"/>
          </a:xfrm>
          <a:custGeom>
            <a:avLst/>
            <a:gdLst/>
            <a:ahLst/>
            <a:cxnLst/>
            <a:rect l="l" t="t" r="r" b="b"/>
            <a:pathLst>
              <a:path h="1162685">
                <a:moveTo>
                  <a:pt x="0" y="0"/>
                </a:moveTo>
                <a:lnTo>
                  <a:pt x="0" y="1162342"/>
                </a:lnTo>
              </a:path>
            </a:pathLst>
          </a:custGeom>
          <a:ln w="1190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8957131" y="1336166"/>
            <a:ext cx="0" cy="1384300"/>
          </a:xfrm>
          <a:custGeom>
            <a:avLst/>
            <a:gdLst/>
            <a:ahLst/>
            <a:cxnLst/>
            <a:rect l="l" t="t" r="r" b="b"/>
            <a:pathLst>
              <a:path h="1384300">
                <a:moveTo>
                  <a:pt x="0" y="0"/>
                </a:moveTo>
                <a:lnTo>
                  <a:pt x="0" y="1383792"/>
                </a:lnTo>
              </a:path>
            </a:pathLst>
          </a:custGeom>
          <a:ln w="23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0504899" y="2529458"/>
            <a:ext cx="0" cy="190500"/>
          </a:xfrm>
          <a:custGeom>
            <a:avLst/>
            <a:gdLst/>
            <a:ahLst/>
            <a:cxnLst/>
            <a:rect l="l" t="t" r="r" b="b"/>
            <a:pathLst>
              <a:path h="190500">
                <a:moveTo>
                  <a:pt x="0" y="0"/>
                </a:moveTo>
                <a:lnTo>
                  <a:pt x="0" y="190500"/>
                </a:lnTo>
              </a:path>
            </a:pathLst>
          </a:custGeom>
          <a:ln w="23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2710255" y="2529458"/>
            <a:ext cx="0" cy="190500"/>
          </a:xfrm>
          <a:custGeom>
            <a:avLst/>
            <a:gdLst/>
            <a:ahLst/>
            <a:cxnLst/>
            <a:rect l="l" t="t" r="r" b="b"/>
            <a:pathLst>
              <a:path h="190500">
                <a:moveTo>
                  <a:pt x="0" y="0"/>
                </a:moveTo>
                <a:lnTo>
                  <a:pt x="0" y="190500"/>
                </a:lnTo>
              </a:path>
            </a:pathLst>
          </a:custGeom>
          <a:ln w="23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349497" y="1332611"/>
            <a:ext cx="5825490" cy="0"/>
          </a:xfrm>
          <a:custGeom>
            <a:avLst/>
            <a:gdLst/>
            <a:ahLst/>
            <a:cxnLst/>
            <a:rect l="l" t="t" r="r" b="b"/>
            <a:pathLst>
              <a:path w="5825490">
                <a:moveTo>
                  <a:pt x="0" y="0"/>
                </a:moveTo>
                <a:lnTo>
                  <a:pt x="582549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348354" y="1337325"/>
            <a:ext cx="5828030" cy="0"/>
          </a:xfrm>
          <a:custGeom>
            <a:avLst/>
            <a:gdLst/>
            <a:ahLst/>
            <a:cxnLst/>
            <a:rect l="l" t="t" r="r" b="b"/>
            <a:pathLst>
              <a:path w="5828030">
                <a:moveTo>
                  <a:pt x="0" y="0"/>
                </a:moveTo>
                <a:lnTo>
                  <a:pt x="5827776" y="0"/>
                </a:lnTo>
              </a:path>
            </a:pathLst>
          </a:custGeom>
          <a:ln w="1190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3349497" y="2146935"/>
            <a:ext cx="5825490" cy="0"/>
          </a:xfrm>
          <a:custGeom>
            <a:avLst/>
            <a:gdLst/>
            <a:ahLst/>
            <a:cxnLst/>
            <a:rect l="l" t="t" r="r" b="b"/>
            <a:pathLst>
              <a:path w="5825490">
                <a:moveTo>
                  <a:pt x="0" y="0"/>
                </a:moveTo>
                <a:lnTo>
                  <a:pt x="582549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3348354" y="2151882"/>
            <a:ext cx="5828030" cy="0"/>
          </a:xfrm>
          <a:custGeom>
            <a:avLst/>
            <a:gdLst/>
            <a:ahLst/>
            <a:cxnLst/>
            <a:rect l="l" t="t" r="r" b="b"/>
            <a:pathLst>
              <a:path w="5828030">
                <a:moveTo>
                  <a:pt x="0" y="0"/>
                </a:moveTo>
                <a:lnTo>
                  <a:pt x="5827776" y="0"/>
                </a:lnTo>
              </a:path>
            </a:pathLst>
          </a:custGeom>
          <a:ln w="1220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014412" y="2517552"/>
            <a:ext cx="17954625" cy="0"/>
          </a:xfrm>
          <a:custGeom>
            <a:avLst/>
            <a:gdLst/>
            <a:ahLst/>
            <a:cxnLst/>
            <a:rect l="l" t="t" r="r" b="b"/>
            <a:pathLst>
              <a:path w="17954625">
                <a:moveTo>
                  <a:pt x="0" y="0"/>
                </a:moveTo>
                <a:lnTo>
                  <a:pt x="17954625" y="0"/>
                </a:lnTo>
              </a:path>
            </a:pathLst>
          </a:custGeom>
          <a:ln w="23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014412" y="2708052"/>
            <a:ext cx="17954625" cy="0"/>
          </a:xfrm>
          <a:custGeom>
            <a:avLst/>
            <a:gdLst/>
            <a:ahLst/>
            <a:cxnLst/>
            <a:rect l="l" t="t" r="r" b="b"/>
            <a:pathLst>
              <a:path w="17954625">
                <a:moveTo>
                  <a:pt x="0" y="0"/>
                </a:moveTo>
                <a:lnTo>
                  <a:pt x="17954625" y="0"/>
                </a:lnTo>
              </a:path>
            </a:pathLst>
          </a:custGeom>
          <a:ln w="23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9337" y="420725"/>
            <a:ext cx="1235710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10" dirty="0">
                <a:latin typeface="Arial"/>
                <a:cs typeface="Arial"/>
              </a:rPr>
              <a:t>5/7/2019 </a:t>
            </a:r>
            <a:r>
              <a:rPr sz="1100" spc="120" dirty="0">
                <a:latin typeface="Arial"/>
                <a:cs typeface="Arial"/>
              </a:rPr>
              <a:t>/</a:t>
            </a:r>
            <a:r>
              <a:rPr sz="1100" spc="-180" dirty="0">
                <a:latin typeface="Arial"/>
                <a:cs typeface="Arial"/>
              </a:rPr>
              <a:t> </a:t>
            </a:r>
            <a:r>
              <a:rPr sz="1100" spc="-45" dirty="0">
                <a:latin typeface="Arial"/>
                <a:cs typeface="Arial"/>
              </a:rPr>
              <a:t>10:05 </a:t>
            </a:r>
            <a:r>
              <a:rPr sz="1100" spc="-40" dirty="0">
                <a:latin typeface="Arial"/>
                <a:cs typeface="Arial"/>
              </a:rPr>
              <a:t>AM</a:t>
            </a:r>
            <a:endParaRPr sz="11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991981" y="393730"/>
            <a:ext cx="2018664" cy="3930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72160" marR="5080" indent="-760095">
              <a:lnSpc>
                <a:spcPct val="109500"/>
              </a:lnSpc>
              <a:spcBef>
                <a:spcPts val="100"/>
              </a:spcBef>
            </a:pPr>
            <a:r>
              <a:rPr sz="1100" spc="-30" dirty="0">
                <a:latin typeface="Arial"/>
                <a:cs typeface="Arial"/>
              </a:rPr>
              <a:t>Baltimore </a:t>
            </a:r>
            <a:r>
              <a:rPr sz="1100" spc="-65" dirty="0">
                <a:latin typeface="Arial"/>
                <a:cs typeface="Arial"/>
              </a:rPr>
              <a:t>Consent Decree </a:t>
            </a:r>
            <a:r>
              <a:rPr sz="1100" dirty="0">
                <a:latin typeface="Arial"/>
                <a:cs typeface="Arial"/>
              </a:rPr>
              <a:t>Monitor  </a:t>
            </a:r>
            <a:r>
              <a:rPr sz="1100" spc="-114" dirty="0">
                <a:latin typeface="Arial"/>
                <a:cs typeface="Arial"/>
              </a:rPr>
              <a:t>INVOICE</a:t>
            </a:r>
            <a:endParaRPr sz="11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8603976" y="420725"/>
            <a:ext cx="401320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105" dirty="0">
                <a:latin typeface="Arial"/>
                <a:cs typeface="Arial"/>
              </a:rPr>
              <a:t>Page</a:t>
            </a:r>
            <a:r>
              <a:rPr sz="1100" spc="-135" dirty="0">
                <a:latin typeface="Arial"/>
                <a:cs typeface="Arial"/>
              </a:rPr>
              <a:t> </a:t>
            </a:r>
            <a:r>
              <a:rPr sz="1100" spc="-55" dirty="0">
                <a:latin typeface="Arial"/>
                <a:cs typeface="Arial"/>
              </a:rPr>
              <a:t>4</a:t>
            </a:r>
            <a:endParaRPr sz="1100">
              <a:latin typeface="Arial"/>
              <a:cs typeface="Arial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990600" y="1324292"/>
          <a:ext cx="17990820" cy="957707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37615"/>
                <a:gridCol w="1102995"/>
                <a:gridCol w="1438910"/>
                <a:gridCol w="4388485"/>
                <a:gridCol w="1337309"/>
                <a:gridCol w="1021079"/>
                <a:gridCol w="1184909"/>
                <a:gridCol w="1071245"/>
                <a:gridCol w="1367155"/>
                <a:gridCol w="3808730"/>
              </a:tblGrid>
              <a:tr h="328295">
                <a:tc gridSpan="10">
                  <a:txBody>
                    <a:bodyPr/>
                    <a:lstStyle/>
                    <a:p>
                      <a:pPr marL="52069">
                        <a:lnSpc>
                          <a:spcPts val="2315"/>
                        </a:lnSpc>
                      </a:pPr>
                      <a:r>
                        <a:rPr sz="2000" spc="-335" dirty="0">
                          <a:solidFill>
                            <a:srgbClr val="006000"/>
                          </a:solidFill>
                          <a:latin typeface="Arial"/>
                          <a:cs typeface="Arial"/>
                        </a:rPr>
                        <a:t>EXPENSES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90500"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536575">
                        <a:lnSpc>
                          <a:spcPts val="1250"/>
                        </a:lnSpc>
                      </a:pPr>
                      <a:r>
                        <a:rPr sz="1100" b="1" spc="-140" dirty="0">
                          <a:latin typeface="Arial"/>
                          <a:cs typeface="Arial"/>
                        </a:rPr>
                        <a:t>MEALS </a:t>
                      </a:r>
                      <a:r>
                        <a:rPr sz="1100" b="1" spc="-95" dirty="0">
                          <a:latin typeface="Arial"/>
                          <a:cs typeface="Arial"/>
                        </a:rPr>
                        <a:t>+</a:t>
                      </a:r>
                      <a:r>
                        <a:rPr sz="1100" b="1" spc="-1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b="1" spc="-120" dirty="0">
                          <a:latin typeface="Arial"/>
                          <a:cs typeface="Arial"/>
                        </a:rPr>
                        <a:t>INCIDENTALS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C5D9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22225" algn="ctr">
                        <a:lnSpc>
                          <a:spcPts val="1250"/>
                        </a:lnSpc>
                      </a:pPr>
                      <a:r>
                        <a:rPr sz="1100" b="1" spc="-80" dirty="0">
                          <a:latin typeface="Arial"/>
                          <a:cs typeface="Arial"/>
                        </a:rPr>
                        <a:t>NON</a:t>
                      </a:r>
                      <a:r>
                        <a:rPr sz="1100" b="1" spc="-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b="1" spc="-140" dirty="0">
                          <a:latin typeface="Arial"/>
                          <a:cs typeface="Arial"/>
                        </a:rPr>
                        <a:t>MEALS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30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83311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24130" algn="ctr">
                        <a:lnSpc>
                          <a:spcPct val="100000"/>
                        </a:lnSpc>
                      </a:pPr>
                      <a:r>
                        <a:rPr sz="1100" b="1" spc="-60" dirty="0">
                          <a:latin typeface="Arial"/>
                          <a:cs typeface="Arial"/>
                        </a:rPr>
                        <a:t>Date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302895">
                        <a:lnSpc>
                          <a:spcPct val="100000"/>
                        </a:lnSpc>
                      </a:pPr>
                      <a:r>
                        <a:rPr sz="1100" b="1" spc="-90" dirty="0">
                          <a:latin typeface="Arial"/>
                          <a:cs typeface="Arial"/>
                        </a:rPr>
                        <a:t>Category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23495" algn="ctr">
                        <a:lnSpc>
                          <a:spcPct val="100000"/>
                        </a:lnSpc>
                      </a:pPr>
                      <a:r>
                        <a:rPr sz="1100" b="1" spc="-70" dirty="0">
                          <a:latin typeface="Arial"/>
                          <a:cs typeface="Arial"/>
                        </a:rPr>
                        <a:t>Vendor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23495" algn="ctr">
                        <a:lnSpc>
                          <a:spcPct val="100000"/>
                        </a:lnSpc>
                      </a:pPr>
                      <a:r>
                        <a:rPr sz="1100" b="1" spc="-95" dirty="0">
                          <a:latin typeface="Arial"/>
                          <a:cs typeface="Arial"/>
                        </a:rPr>
                        <a:t>Comments </a:t>
                      </a:r>
                      <a:r>
                        <a:rPr sz="1100" b="1" spc="-35" dirty="0">
                          <a:latin typeface="Arial"/>
                          <a:cs typeface="Arial"/>
                        </a:rPr>
                        <a:t>(if</a:t>
                      </a:r>
                      <a:r>
                        <a:rPr sz="1100" b="1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b="1" spc="-90" dirty="0">
                          <a:latin typeface="Arial"/>
                          <a:cs typeface="Arial"/>
                        </a:rPr>
                        <a:t>necessary)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372110">
                        <a:lnSpc>
                          <a:spcPct val="100000"/>
                        </a:lnSpc>
                      </a:pPr>
                      <a:r>
                        <a:rPr sz="1100" b="1" spc="-70" dirty="0">
                          <a:latin typeface="Arial"/>
                          <a:cs typeface="Arial"/>
                        </a:rPr>
                        <a:t>Travel</a:t>
                      </a:r>
                      <a:r>
                        <a:rPr sz="1100" b="1" spc="-8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b="1" spc="-90" dirty="0">
                          <a:latin typeface="Arial"/>
                          <a:cs typeface="Arial"/>
                        </a:rPr>
                        <a:t>Day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5D9F0"/>
                    </a:solidFill>
                  </a:tcPr>
                </a:tc>
                <a:tc>
                  <a:txBody>
                    <a:bodyPr/>
                    <a:lstStyle/>
                    <a:p>
                      <a:pPr marL="158750">
                        <a:lnSpc>
                          <a:spcPts val="1010"/>
                        </a:lnSpc>
                      </a:pPr>
                      <a:r>
                        <a:rPr sz="1100" b="1" spc="-60" dirty="0">
                          <a:latin typeface="Arial"/>
                          <a:cs typeface="Arial"/>
                        </a:rPr>
                        <a:t>Total </a:t>
                      </a:r>
                      <a:r>
                        <a:rPr sz="1100" b="1" spc="-25" dirty="0">
                          <a:latin typeface="Arial"/>
                          <a:cs typeface="Arial"/>
                        </a:rPr>
                        <a:t>Meal</a:t>
                      </a:r>
                      <a:r>
                        <a:rPr sz="1100" b="1" spc="-18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b="1" spc="-95" dirty="0">
                          <a:latin typeface="Arial"/>
                          <a:cs typeface="Arial"/>
                        </a:rPr>
                        <a:t>+</a:t>
                      </a:r>
                      <a:endParaRPr sz="1100">
                        <a:latin typeface="Arial"/>
                        <a:cs typeface="Arial"/>
                      </a:endParaRPr>
                    </a:p>
                    <a:p>
                      <a:pPr marL="56515" marR="30480" indent="9525" algn="just">
                        <a:lnSpc>
                          <a:spcPts val="1440"/>
                        </a:lnSpc>
                        <a:spcBef>
                          <a:spcPts val="70"/>
                        </a:spcBef>
                      </a:pPr>
                      <a:r>
                        <a:rPr sz="1100" b="1" spc="-70" dirty="0">
                          <a:latin typeface="Arial"/>
                          <a:cs typeface="Arial"/>
                        </a:rPr>
                        <a:t>Incidentals </a:t>
                      </a:r>
                      <a:r>
                        <a:rPr sz="1100" b="1" spc="-50" dirty="0">
                          <a:latin typeface="Arial"/>
                          <a:cs typeface="Arial"/>
                        </a:rPr>
                        <a:t>(per  </a:t>
                      </a:r>
                      <a:r>
                        <a:rPr sz="1100" b="1" spc="-65" dirty="0">
                          <a:latin typeface="Arial"/>
                          <a:cs typeface="Arial"/>
                        </a:rPr>
                        <a:t>daily</a:t>
                      </a:r>
                      <a:r>
                        <a:rPr sz="1100" b="1" spc="-1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b="1" spc="-80" dirty="0">
                          <a:latin typeface="Arial"/>
                          <a:cs typeface="Arial"/>
                        </a:rPr>
                        <a:t>Guidelines  </a:t>
                      </a:r>
                      <a:r>
                        <a:rPr sz="1100" b="1" spc="-100" dirty="0">
                          <a:latin typeface="Arial"/>
                          <a:cs typeface="Arial"/>
                        </a:rPr>
                        <a:t>cap </a:t>
                      </a:r>
                      <a:r>
                        <a:rPr sz="1100" b="1" spc="-50" dirty="0">
                          <a:latin typeface="Arial"/>
                          <a:cs typeface="Arial"/>
                        </a:rPr>
                        <a:t>of </a:t>
                      </a:r>
                      <a:r>
                        <a:rPr sz="1100" b="1" spc="-55" dirty="0">
                          <a:latin typeface="Arial"/>
                          <a:cs typeface="Arial"/>
                        </a:rPr>
                        <a:t>$69</a:t>
                      </a:r>
                      <a:r>
                        <a:rPr sz="1100" b="1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b="1" spc="-60" dirty="0">
                          <a:latin typeface="Arial"/>
                          <a:cs typeface="Arial"/>
                        </a:rPr>
                        <a:t>per</a:t>
                      </a:r>
                      <a:endParaRPr sz="1100">
                        <a:latin typeface="Arial"/>
                        <a:cs typeface="Arial"/>
                      </a:endParaRPr>
                    </a:p>
                    <a:p>
                      <a:pPr marL="24130" algn="ctr">
                        <a:lnSpc>
                          <a:spcPts val="1000"/>
                        </a:lnSpc>
                        <a:spcBef>
                          <a:spcPts val="65"/>
                        </a:spcBef>
                      </a:pPr>
                      <a:r>
                        <a:rPr sz="1100" b="1" spc="-65" dirty="0">
                          <a:latin typeface="Arial"/>
                          <a:cs typeface="Arial"/>
                        </a:rPr>
                        <a:t>day)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5D9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marL="269240" marR="240665" indent="42545">
                        <a:lnSpc>
                          <a:spcPct val="109300"/>
                        </a:lnSpc>
                      </a:pPr>
                      <a:r>
                        <a:rPr sz="1100" b="1" spc="-45" dirty="0">
                          <a:latin typeface="Arial"/>
                          <a:cs typeface="Arial"/>
                        </a:rPr>
                        <a:t>Non-Meal  </a:t>
                      </a:r>
                      <a:r>
                        <a:rPr sz="1100" b="1" spc="-5" dirty="0">
                          <a:latin typeface="Arial"/>
                          <a:cs typeface="Arial"/>
                        </a:rPr>
                        <a:t>De</a:t>
                      </a:r>
                      <a:r>
                        <a:rPr sz="1100" b="1" spc="5" dirty="0">
                          <a:latin typeface="Arial"/>
                          <a:cs typeface="Arial"/>
                        </a:rPr>
                        <a:t>sc</a:t>
                      </a:r>
                      <a:r>
                        <a:rPr sz="1100" b="1" spc="-5" dirty="0">
                          <a:latin typeface="Arial"/>
                          <a:cs typeface="Arial"/>
                        </a:rPr>
                        <a:t>r</a:t>
                      </a:r>
                      <a:r>
                        <a:rPr sz="1100" b="1" spc="-10" dirty="0">
                          <a:latin typeface="Arial"/>
                          <a:cs typeface="Arial"/>
                        </a:rPr>
                        <a:t>i</a:t>
                      </a:r>
                      <a:r>
                        <a:rPr sz="1100" b="1" dirty="0">
                          <a:latin typeface="Arial"/>
                          <a:cs typeface="Arial"/>
                        </a:rPr>
                        <a:t>p</a:t>
                      </a:r>
                      <a:r>
                        <a:rPr sz="1100" b="1" spc="-10" dirty="0">
                          <a:latin typeface="Arial"/>
                          <a:cs typeface="Arial"/>
                        </a:rPr>
                        <a:t>ti</a:t>
                      </a:r>
                      <a:r>
                        <a:rPr sz="1100" b="1" dirty="0">
                          <a:latin typeface="Arial"/>
                          <a:cs typeface="Arial"/>
                        </a:rPr>
                        <a:t>on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698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marL="303530" marR="222885" indent="-50800">
                        <a:lnSpc>
                          <a:spcPct val="109300"/>
                        </a:lnSpc>
                      </a:pPr>
                      <a:r>
                        <a:rPr sz="1100" b="1" dirty="0">
                          <a:latin typeface="Arial"/>
                          <a:cs typeface="Arial"/>
                        </a:rPr>
                        <a:t>N</a:t>
                      </a:r>
                      <a:r>
                        <a:rPr sz="1100" b="1" spc="5" dirty="0">
                          <a:latin typeface="Arial"/>
                          <a:cs typeface="Arial"/>
                        </a:rPr>
                        <a:t>o</a:t>
                      </a:r>
                      <a:r>
                        <a:rPr sz="1100" b="1" dirty="0">
                          <a:latin typeface="Arial"/>
                          <a:cs typeface="Arial"/>
                        </a:rPr>
                        <a:t>n</a:t>
                      </a:r>
                      <a:r>
                        <a:rPr sz="1100" b="1" spc="-5" dirty="0">
                          <a:latin typeface="Arial"/>
                          <a:cs typeface="Arial"/>
                        </a:rPr>
                        <a:t>-</a:t>
                      </a:r>
                      <a:r>
                        <a:rPr sz="1100" b="1" spc="5" dirty="0">
                          <a:latin typeface="Arial"/>
                          <a:cs typeface="Arial"/>
                        </a:rPr>
                        <a:t>M</a:t>
                      </a:r>
                      <a:r>
                        <a:rPr sz="1100" b="1" dirty="0">
                          <a:latin typeface="Arial"/>
                          <a:cs typeface="Arial"/>
                        </a:rPr>
                        <a:t>eal  </a:t>
                      </a:r>
                      <a:r>
                        <a:rPr sz="1100" b="1" spc="-105" dirty="0">
                          <a:latin typeface="Arial"/>
                          <a:cs typeface="Arial"/>
                        </a:rPr>
                        <a:t>Expense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69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23495" algn="ctr">
                        <a:lnSpc>
                          <a:spcPct val="100000"/>
                        </a:lnSpc>
                      </a:pPr>
                      <a:r>
                        <a:rPr sz="1100" b="1" spc="-60" dirty="0">
                          <a:latin typeface="Arial"/>
                          <a:cs typeface="Arial"/>
                        </a:rPr>
                        <a:t>Total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34861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33655" algn="ctr">
                        <a:lnSpc>
                          <a:spcPct val="100000"/>
                        </a:lnSpc>
                      </a:pPr>
                      <a:r>
                        <a:rPr sz="1100" spc="-15" dirty="0">
                          <a:latin typeface="Arial"/>
                          <a:cs typeface="Arial"/>
                        </a:rPr>
                        <a:t>4/24/2019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1905" marB="0">
                    <a:lnL w="28575">
                      <a:solidFill>
                        <a:srgbClr val="000000"/>
                      </a:solidFill>
                      <a:prstDash val="solid"/>
                    </a:lnL>
                    <a:lnT w="2857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36195">
                        <a:lnSpc>
                          <a:spcPct val="100000"/>
                        </a:lnSpc>
                      </a:pPr>
                      <a:r>
                        <a:rPr sz="1100" spc="-30" dirty="0">
                          <a:latin typeface="Arial"/>
                          <a:cs typeface="Arial"/>
                        </a:rPr>
                        <a:t>Transportation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1905" marB="0">
                    <a:lnT w="2857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1050">
                        <a:latin typeface="Times New Roman"/>
                        <a:cs typeface="Times New Roman"/>
                      </a:endParaRPr>
                    </a:p>
                    <a:p>
                      <a:pPr marL="36195">
                        <a:lnSpc>
                          <a:spcPct val="100000"/>
                        </a:lnSpc>
                      </a:pPr>
                      <a:r>
                        <a:rPr sz="1100" spc="-50" dirty="0">
                          <a:latin typeface="Arial"/>
                          <a:cs typeface="Arial"/>
                        </a:rPr>
                        <a:t>mileage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6985" marB="0">
                    <a:lnT w="2857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1050">
                        <a:latin typeface="Times New Roman"/>
                        <a:cs typeface="Times New Roman"/>
                      </a:endParaRPr>
                    </a:p>
                    <a:p>
                      <a:pPr marL="35560">
                        <a:lnSpc>
                          <a:spcPct val="100000"/>
                        </a:lnSpc>
                      </a:pPr>
                      <a:r>
                        <a:rPr sz="1100" spc="-60" dirty="0">
                          <a:latin typeface="Arial"/>
                          <a:cs typeface="Arial"/>
                        </a:rPr>
                        <a:t>Home </a:t>
                      </a:r>
                      <a:r>
                        <a:rPr sz="1100" spc="15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1100" spc="-10" dirty="0">
                          <a:latin typeface="Arial"/>
                          <a:cs typeface="Arial"/>
                        </a:rPr>
                        <a:t>Airport,</a:t>
                      </a:r>
                      <a:r>
                        <a:rPr sz="1100" spc="-2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40" dirty="0">
                          <a:latin typeface="Arial"/>
                          <a:cs typeface="Arial"/>
                        </a:rPr>
                        <a:t>Mileage </a:t>
                      </a:r>
                      <a:r>
                        <a:rPr sz="1100" spc="-45" dirty="0">
                          <a:latin typeface="Arial"/>
                          <a:cs typeface="Arial"/>
                        </a:rPr>
                        <a:t>one </a:t>
                      </a:r>
                      <a:r>
                        <a:rPr sz="1100" spc="-50" dirty="0">
                          <a:latin typeface="Arial"/>
                          <a:cs typeface="Arial"/>
                        </a:rPr>
                        <a:t>way </a:t>
                      </a:r>
                      <a:r>
                        <a:rPr sz="1100" spc="-55" dirty="0">
                          <a:latin typeface="Arial"/>
                          <a:cs typeface="Arial"/>
                        </a:rPr>
                        <a:t>10 </a:t>
                      </a:r>
                      <a:r>
                        <a:rPr sz="1100" spc="-45" dirty="0">
                          <a:latin typeface="Arial"/>
                          <a:cs typeface="Arial"/>
                        </a:rPr>
                        <a:t>miles </a:t>
                      </a:r>
                      <a:r>
                        <a:rPr sz="1100" spc="-75" dirty="0">
                          <a:latin typeface="Arial"/>
                          <a:cs typeface="Arial"/>
                        </a:rPr>
                        <a:t>x </a:t>
                      </a:r>
                      <a:r>
                        <a:rPr sz="1100" spc="-55" dirty="0">
                          <a:latin typeface="Arial"/>
                          <a:cs typeface="Arial"/>
                        </a:rPr>
                        <a:t>.58=$5.80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6985" marB="0"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1050">
                        <a:latin typeface="Times New Roman"/>
                        <a:cs typeface="Times New Roman"/>
                      </a:endParaRPr>
                    </a:p>
                    <a:p>
                      <a:pPr marL="66675">
                        <a:lnSpc>
                          <a:spcPct val="100000"/>
                        </a:lnSpc>
                      </a:pPr>
                      <a:r>
                        <a:rPr sz="1100" spc="-40" dirty="0">
                          <a:latin typeface="Arial"/>
                          <a:cs typeface="Arial"/>
                        </a:rPr>
                        <a:t>Mileage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698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R="49530" algn="r">
                        <a:lnSpc>
                          <a:spcPct val="100000"/>
                        </a:lnSpc>
                        <a:tabLst>
                          <a:tab pos="685800" algn="l"/>
                        </a:tabLst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$	5.80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19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77470">
                        <a:lnSpc>
                          <a:spcPct val="100000"/>
                        </a:lnSpc>
                        <a:tabLst>
                          <a:tab pos="1058545" algn="l"/>
                        </a:tabLst>
                      </a:pPr>
                      <a:r>
                        <a:rPr sz="1100" spc="-5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1100" spc="-45" dirty="0">
                          <a:latin typeface="Arial"/>
                          <a:cs typeface="Arial"/>
                        </a:rPr>
                        <a:t>5.80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190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292735">
                <a:tc>
                  <a:txBody>
                    <a:bodyPr/>
                    <a:lstStyle/>
                    <a:p>
                      <a:pPr marL="33655" algn="ctr">
                        <a:lnSpc>
                          <a:spcPct val="100000"/>
                        </a:lnSpc>
                        <a:spcBef>
                          <a:spcPts val="840"/>
                        </a:spcBef>
                      </a:pPr>
                      <a:r>
                        <a:rPr sz="1100" spc="-15" dirty="0">
                          <a:latin typeface="Arial"/>
                          <a:cs typeface="Arial"/>
                        </a:rPr>
                        <a:t>4/24/2019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106680" marB="0">
                    <a:lnL w="2857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36195">
                        <a:lnSpc>
                          <a:spcPct val="100000"/>
                        </a:lnSpc>
                        <a:spcBef>
                          <a:spcPts val="840"/>
                        </a:spcBef>
                      </a:pPr>
                      <a:r>
                        <a:rPr sz="1100" spc="-25" dirty="0">
                          <a:latin typeface="Arial"/>
                          <a:cs typeface="Arial"/>
                        </a:rPr>
                        <a:t>Air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106680" marB="0"/>
                </a:tc>
                <a:tc>
                  <a:txBody>
                    <a:bodyPr/>
                    <a:lstStyle/>
                    <a:p>
                      <a:pPr marL="36195">
                        <a:lnSpc>
                          <a:spcPct val="100000"/>
                        </a:lnSpc>
                        <a:spcBef>
                          <a:spcPts val="819"/>
                        </a:spcBef>
                      </a:pPr>
                      <a:r>
                        <a:rPr sz="1100" spc="-70" dirty="0">
                          <a:latin typeface="Arial"/>
                          <a:cs typeface="Arial"/>
                        </a:rPr>
                        <a:t>Dela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104139" marB="0"/>
                </a:tc>
                <a:tc>
                  <a:txBody>
                    <a:bodyPr/>
                    <a:lstStyle/>
                    <a:p>
                      <a:pPr marL="35560">
                        <a:lnSpc>
                          <a:spcPct val="100000"/>
                        </a:lnSpc>
                        <a:spcBef>
                          <a:spcPts val="819"/>
                        </a:spcBef>
                      </a:pPr>
                      <a:r>
                        <a:rPr sz="1100" spc="-40" dirty="0">
                          <a:latin typeface="Arial"/>
                          <a:cs typeface="Arial"/>
                        </a:rPr>
                        <a:t>Memphis</a:t>
                      </a:r>
                      <a:r>
                        <a:rPr sz="1100" spc="-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15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1100" spc="-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30" dirty="0">
                          <a:latin typeface="Arial"/>
                          <a:cs typeface="Arial"/>
                        </a:rPr>
                        <a:t>Baltimore</a:t>
                      </a:r>
                      <a:r>
                        <a:rPr sz="1100" spc="-7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25" dirty="0">
                          <a:latin typeface="Arial"/>
                          <a:cs typeface="Arial"/>
                        </a:rPr>
                        <a:t>round</a:t>
                      </a:r>
                      <a:r>
                        <a:rPr sz="1100" spc="-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15" dirty="0">
                          <a:latin typeface="Arial"/>
                          <a:cs typeface="Arial"/>
                        </a:rPr>
                        <a:t>trip</a:t>
                      </a:r>
                      <a:r>
                        <a:rPr sz="1100" spc="-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55" dirty="0">
                          <a:latin typeface="Arial"/>
                          <a:cs typeface="Arial"/>
                        </a:rPr>
                        <a:t>Receipt</a:t>
                      </a:r>
                      <a:r>
                        <a:rPr sz="1100" spc="-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65" dirty="0">
                          <a:latin typeface="Arial"/>
                          <a:cs typeface="Arial"/>
                        </a:rPr>
                        <a:t>#1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104139" marB="0">
                    <a:lnR w="2857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6675">
                        <a:lnSpc>
                          <a:spcPct val="100000"/>
                        </a:lnSpc>
                        <a:spcBef>
                          <a:spcPts val="819"/>
                        </a:spcBef>
                      </a:pPr>
                      <a:r>
                        <a:rPr sz="1100" spc="-25" dirty="0">
                          <a:latin typeface="Arial"/>
                          <a:cs typeface="Arial"/>
                        </a:rPr>
                        <a:t>Air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104139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 marR="49530" algn="r">
                        <a:lnSpc>
                          <a:spcPct val="100000"/>
                        </a:lnSpc>
                        <a:spcBef>
                          <a:spcPts val="840"/>
                        </a:spcBef>
                        <a:tabLst>
                          <a:tab pos="542925" algn="l"/>
                        </a:tabLst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$	388.00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1066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 marL="77470">
                        <a:lnSpc>
                          <a:spcPct val="100000"/>
                        </a:lnSpc>
                        <a:spcBef>
                          <a:spcPts val="840"/>
                        </a:spcBef>
                        <a:tabLst>
                          <a:tab pos="915669" algn="l"/>
                        </a:tabLst>
                      </a:pPr>
                      <a:r>
                        <a:rPr sz="1100" spc="-5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1100" spc="-50" dirty="0">
                          <a:latin typeface="Arial"/>
                          <a:cs typeface="Arial"/>
                        </a:rPr>
                        <a:t>388.00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10668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292735">
                <a:tc>
                  <a:txBody>
                    <a:bodyPr/>
                    <a:lstStyle/>
                    <a:p>
                      <a:pPr marL="33655" algn="ctr">
                        <a:lnSpc>
                          <a:spcPct val="100000"/>
                        </a:lnSpc>
                        <a:spcBef>
                          <a:spcPts val="840"/>
                        </a:spcBef>
                      </a:pPr>
                      <a:r>
                        <a:rPr sz="1100" spc="-15" dirty="0">
                          <a:latin typeface="Arial"/>
                          <a:cs typeface="Arial"/>
                        </a:rPr>
                        <a:t>4/24/2019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106680" marB="0">
                    <a:lnL w="2857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36195">
                        <a:lnSpc>
                          <a:spcPct val="100000"/>
                        </a:lnSpc>
                        <a:spcBef>
                          <a:spcPts val="840"/>
                        </a:spcBef>
                      </a:pPr>
                      <a:r>
                        <a:rPr sz="1100" spc="-30" dirty="0">
                          <a:latin typeface="Arial"/>
                          <a:cs typeface="Arial"/>
                        </a:rPr>
                        <a:t>Transportation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106680" marB="0"/>
                </a:tc>
                <a:tc>
                  <a:txBody>
                    <a:bodyPr/>
                    <a:lstStyle/>
                    <a:p>
                      <a:pPr marL="36195">
                        <a:lnSpc>
                          <a:spcPct val="100000"/>
                        </a:lnSpc>
                        <a:spcBef>
                          <a:spcPts val="819"/>
                        </a:spcBef>
                      </a:pPr>
                      <a:r>
                        <a:rPr sz="1100" spc="-80" dirty="0">
                          <a:latin typeface="Arial"/>
                          <a:cs typeface="Arial"/>
                        </a:rPr>
                        <a:t>BWI</a:t>
                      </a:r>
                      <a:r>
                        <a:rPr sz="1100" spc="-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70" dirty="0">
                          <a:latin typeface="Arial"/>
                          <a:cs typeface="Arial"/>
                        </a:rPr>
                        <a:t>Taxi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104139" marB="0"/>
                </a:tc>
                <a:tc>
                  <a:txBody>
                    <a:bodyPr/>
                    <a:lstStyle/>
                    <a:p>
                      <a:pPr marL="35560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sz="1100" spc="-10" dirty="0">
                          <a:latin typeface="Arial"/>
                          <a:cs typeface="Arial"/>
                        </a:rPr>
                        <a:t>Airport </a:t>
                      </a:r>
                      <a:r>
                        <a:rPr sz="1100" spc="15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1100" spc="-229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40" dirty="0">
                          <a:latin typeface="Arial"/>
                          <a:cs typeface="Arial"/>
                        </a:rPr>
                        <a:t>Delta </a:t>
                      </a:r>
                      <a:r>
                        <a:rPr sz="1100" spc="-30" dirty="0">
                          <a:latin typeface="Arial"/>
                          <a:cs typeface="Arial"/>
                        </a:rPr>
                        <a:t>Inner </a:t>
                      </a:r>
                      <a:r>
                        <a:rPr sz="1100" spc="-40" dirty="0">
                          <a:latin typeface="Arial"/>
                          <a:cs typeface="Arial"/>
                        </a:rPr>
                        <a:t>Harbor </a:t>
                      </a:r>
                      <a:r>
                        <a:rPr sz="1100" spc="-30" dirty="0">
                          <a:latin typeface="Arial"/>
                          <a:cs typeface="Arial"/>
                        </a:rPr>
                        <a:t>Hotel </a:t>
                      </a:r>
                      <a:r>
                        <a:rPr sz="1100" spc="-55" dirty="0">
                          <a:latin typeface="Arial"/>
                          <a:cs typeface="Arial"/>
                        </a:rPr>
                        <a:t>Receipt </a:t>
                      </a:r>
                      <a:r>
                        <a:rPr sz="1100" spc="-70" dirty="0">
                          <a:latin typeface="Arial"/>
                          <a:cs typeface="Arial"/>
                        </a:rPr>
                        <a:t>#2a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53975" marB="0">
                    <a:lnR w="2857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6675">
                        <a:lnSpc>
                          <a:spcPct val="100000"/>
                        </a:lnSpc>
                        <a:spcBef>
                          <a:spcPts val="819"/>
                        </a:spcBef>
                      </a:pPr>
                      <a:r>
                        <a:rPr sz="1100" spc="-70" dirty="0">
                          <a:latin typeface="Arial"/>
                          <a:cs typeface="Arial"/>
                        </a:rPr>
                        <a:t>Taxi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104139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 marR="50165" algn="r">
                        <a:lnSpc>
                          <a:spcPct val="100000"/>
                        </a:lnSpc>
                        <a:spcBef>
                          <a:spcPts val="840"/>
                        </a:spcBef>
                        <a:tabLst>
                          <a:tab pos="614045" algn="l"/>
                        </a:tabLst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$	45.00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1066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 marL="77470">
                        <a:lnSpc>
                          <a:spcPct val="100000"/>
                        </a:lnSpc>
                        <a:spcBef>
                          <a:spcPts val="840"/>
                        </a:spcBef>
                        <a:tabLst>
                          <a:tab pos="987425" algn="l"/>
                        </a:tabLst>
                      </a:pPr>
                      <a:r>
                        <a:rPr sz="1100" spc="-5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1100" spc="-50" dirty="0">
                          <a:latin typeface="Arial"/>
                          <a:cs typeface="Arial"/>
                        </a:rPr>
                        <a:t>45.00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10668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31877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marL="33655" algn="ctr">
                        <a:lnSpc>
                          <a:spcPct val="100000"/>
                        </a:lnSpc>
                      </a:pPr>
                      <a:r>
                        <a:rPr sz="1100" spc="-15" dirty="0">
                          <a:latin typeface="Arial"/>
                          <a:cs typeface="Arial"/>
                        </a:rPr>
                        <a:t>4/24/2019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2857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marL="36195">
                        <a:lnSpc>
                          <a:spcPct val="100000"/>
                        </a:lnSpc>
                      </a:pPr>
                      <a:r>
                        <a:rPr sz="1100" spc="-35" dirty="0">
                          <a:latin typeface="Arial"/>
                          <a:cs typeface="Arial"/>
                        </a:rPr>
                        <a:t>Other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127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850">
                        <a:latin typeface="Times New Roman"/>
                        <a:cs typeface="Times New Roman"/>
                      </a:endParaRPr>
                    </a:p>
                    <a:p>
                      <a:pPr marL="36195">
                        <a:lnSpc>
                          <a:spcPct val="100000"/>
                        </a:lnSpc>
                      </a:pPr>
                      <a:r>
                        <a:rPr sz="1100" spc="-30" dirty="0">
                          <a:latin typeface="Arial"/>
                          <a:cs typeface="Arial"/>
                        </a:rPr>
                        <a:t>per</a:t>
                      </a:r>
                      <a:r>
                        <a:rPr sz="1100" spc="-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35" dirty="0">
                          <a:latin typeface="Arial"/>
                          <a:cs typeface="Arial"/>
                        </a:rPr>
                        <a:t>diem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6350" marB="0"/>
                </a:tc>
                <a:tc>
                  <a:txBody>
                    <a:bodyPr/>
                    <a:lstStyle/>
                    <a:p>
                      <a:pPr marL="35560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100" spc="-75" dirty="0">
                          <a:latin typeface="Arial"/>
                          <a:cs typeface="Arial"/>
                        </a:rPr>
                        <a:t>Per </a:t>
                      </a:r>
                      <a:r>
                        <a:rPr sz="1100" spc="-35" dirty="0">
                          <a:latin typeface="Arial"/>
                          <a:cs typeface="Arial"/>
                        </a:rPr>
                        <a:t>diem </a:t>
                      </a:r>
                      <a:r>
                        <a:rPr sz="1100" spc="-15" dirty="0">
                          <a:latin typeface="Arial"/>
                          <a:cs typeface="Arial"/>
                        </a:rPr>
                        <a:t>partial </a:t>
                      </a:r>
                      <a:r>
                        <a:rPr sz="1100" spc="-60" dirty="0">
                          <a:latin typeface="Arial"/>
                          <a:cs typeface="Arial"/>
                        </a:rPr>
                        <a:t>day </a:t>
                      </a:r>
                      <a:r>
                        <a:rPr sz="1100" spc="-95" dirty="0">
                          <a:latin typeface="Arial"/>
                          <a:cs typeface="Arial"/>
                        </a:rPr>
                        <a:t>=</a:t>
                      </a:r>
                      <a:r>
                        <a:rPr sz="1100" spc="-1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50" dirty="0">
                          <a:latin typeface="Arial"/>
                          <a:cs typeface="Arial"/>
                        </a:rPr>
                        <a:t>$53.25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66040" marB="0">
                    <a:lnR w="2857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marL="77470">
                        <a:lnSpc>
                          <a:spcPct val="100000"/>
                        </a:lnSpc>
                        <a:tabLst>
                          <a:tab pos="987425" algn="l"/>
                        </a:tabLst>
                      </a:pPr>
                      <a:r>
                        <a:rPr sz="1100" spc="-5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1100" spc="-50" dirty="0">
                          <a:latin typeface="Arial"/>
                          <a:cs typeface="Arial"/>
                        </a:rPr>
                        <a:t>53.25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283210">
                <a:tc>
                  <a:txBody>
                    <a:bodyPr/>
                    <a:lstStyle/>
                    <a:p>
                      <a:pPr marL="33655"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1100" spc="-15" dirty="0">
                          <a:latin typeface="Arial"/>
                          <a:cs typeface="Arial"/>
                        </a:rPr>
                        <a:t>4/25/2019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97155" marB="0">
                    <a:lnL w="2857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36195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1100" spc="-35" dirty="0">
                          <a:latin typeface="Arial"/>
                          <a:cs typeface="Arial"/>
                        </a:rPr>
                        <a:t>Other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97155" marB="0"/>
                </a:tc>
                <a:tc>
                  <a:txBody>
                    <a:bodyPr/>
                    <a:lstStyle/>
                    <a:p>
                      <a:pPr marL="36195">
                        <a:lnSpc>
                          <a:spcPct val="100000"/>
                        </a:lnSpc>
                        <a:spcBef>
                          <a:spcPts val="745"/>
                        </a:spcBef>
                      </a:pPr>
                      <a:r>
                        <a:rPr sz="1100" spc="-30" dirty="0">
                          <a:latin typeface="Arial"/>
                          <a:cs typeface="Arial"/>
                        </a:rPr>
                        <a:t>per</a:t>
                      </a:r>
                      <a:r>
                        <a:rPr sz="1100" spc="-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35" dirty="0">
                          <a:latin typeface="Arial"/>
                          <a:cs typeface="Arial"/>
                        </a:rPr>
                        <a:t>diem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94615" marB="0"/>
                </a:tc>
                <a:tc>
                  <a:txBody>
                    <a:bodyPr/>
                    <a:lstStyle/>
                    <a:p>
                      <a:pPr marL="35560">
                        <a:lnSpc>
                          <a:spcPct val="100000"/>
                        </a:lnSpc>
                        <a:spcBef>
                          <a:spcPts val="390"/>
                        </a:spcBef>
                      </a:pPr>
                      <a:r>
                        <a:rPr sz="1100" spc="-75" dirty="0">
                          <a:latin typeface="Arial"/>
                          <a:cs typeface="Arial"/>
                        </a:rPr>
                        <a:t>Per </a:t>
                      </a:r>
                      <a:r>
                        <a:rPr sz="1100" spc="-35" dirty="0">
                          <a:latin typeface="Arial"/>
                          <a:cs typeface="Arial"/>
                        </a:rPr>
                        <a:t>diem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full </a:t>
                      </a:r>
                      <a:r>
                        <a:rPr sz="1100" spc="-60" dirty="0">
                          <a:latin typeface="Arial"/>
                          <a:cs typeface="Arial"/>
                        </a:rPr>
                        <a:t>day </a:t>
                      </a:r>
                      <a:r>
                        <a:rPr sz="1100" spc="-95" dirty="0">
                          <a:latin typeface="Arial"/>
                          <a:cs typeface="Arial"/>
                        </a:rPr>
                        <a:t>=</a:t>
                      </a:r>
                      <a:r>
                        <a:rPr sz="1100" spc="-1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50" dirty="0">
                          <a:latin typeface="Arial"/>
                          <a:cs typeface="Arial"/>
                        </a:rPr>
                        <a:t>$71.00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9530" marB="0">
                    <a:lnR w="2857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 marL="77470">
                        <a:lnSpc>
                          <a:spcPct val="100000"/>
                        </a:lnSpc>
                        <a:spcBef>
                          <a:spcPts val="765"/>
                        </a:spcBef>
                        <a:tabLst>
                          <a:tab pos="987425" algn="l"/>
                        </a:tabLst>
                      </a:pPr>
                      <a:r>
                        <a:rPr sz="1100" spc="-5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1100" spc="-50" dirty="0">
                          <a:latin typeface="Arial"/>
                          <a:cs typeface="Arial"/>
                        </a:rPr>
                        <a:t>71.00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9715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31877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marL="33655" algn="ctr">
                        <a:lnSpc>
                          <a:spcPct val="100000"/>
                        </a:lnSpc>
                      </a:pPr>
                      <a:r>
                        <a:rPr sz="1100" spc="-15" dirty="0">
                          <a:latin typeface="Arial"/>
                          <a:cs typeface="Arial"/>
                        </a:rPr>
                        <a:t>4/26/2019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127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marL="36195">
                        <a:lnSpc>
                          <a:spcPct val="100000"/>
                        </a:lnSpc>
                      </a:pPr>
                      <a:r>
                        <a:rPr sz="1100" spc="-30" dirty="0">
                          <a:latin typeface="Arial"/>
                          <a:cs typeface="Arial"/>
                        </a:rPr>
                        <a:t>Transportation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127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850">
                        <a:latin typeface="Times New Roman"/>
                        <a:cs typeface="Times New Roman"/>
                      </a:endParaRPr>
                    </a:p>
                    <a:p>
                      <a:pPr marL="36195">
                        <a:lnSpc>
                          <a:spcPct val="100000"/>
                        </a:lnSpc>
                      </a:pPr>
                      <a:r>
                        <a:rPr sz="1100" spc="-70" dirty="0">
                          <a:latin typeface="Arial"/>
                          <a:cs typeface="Arial"/>
                        </a:rPr>
                        <a:t>Top </a:t>
                      </a:r>
                      <a:r>
                        <a:rPr sz="1100" spc="-60" dirty="0">
                          <a:latin typeface="Arial"/>
                          <a:cs typeface="Arial"/>
                        </a:rPr>
                        <a:t>Level,</a:t>
                      </a:r>
                      <a:r>
                        <a:rPr sz="1100" spc="-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170" dirty="0">
                          <a:latin typeface="Arial"/>
                          <a:cs typeface="Arial"/>
                        </a:rPr>
                        <a:t>LLC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635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850">
                        <a:latin typeface="Times New Roman"/>
                        <a:cs typeface="Times New Roman"/>
                      </a:endParaRPr>
                    </a:p>
                    <a:p>
                      <a:pPr marL="35560">
                        <a:lnSpc>
                          <a:spcPct val="100000"/>
                        </a:lnSpc>
                      </a:pPr>
                      <a:r>
                        <a:rPr sz="1100" spc="-40" dirty="0">
                          <a:latin typeface="Arial"/>
                          <a:cs typeface="Arial"/>
                        </a:rPr>
                        <a:t>Delta </a:t>
                      </a:r>
                      <a:r>
                        <a:rPr sz="1100" spc="-30" dirty="0">
                          <a:latin typeface="Arial"/>
                          <a:cs typeface="Arial"/>
                        </a:rPr>
                        <a:t>Inner </a:t>
                      </a:r>
                      <a:r>
                        <a:rPr sz="1100" spc="-40" dirty="0">
                          <a:latin typeface="Arial"/>
                          <a:cs typeface="Arial"/>
                        </a:rPr>
                        <a:t>Harbor </a:t>
                      </a:r>
                      <a:r>
                        <a:rPr sz="1100" spc="-30" dirty="0">
                          <a:latin typeface="Arial"/>
                          <a:cs typeface="Arial"/>
                        </a:rPr>
                        <a:t>Hotel </a:t>
                      </a:r>
                      <a:r>
                        <a:rPr sz="1100" spc="15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1100" spc="-229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10" dirty="0">
                          <a:latin typeface="Arial"/>
                          <a:cs typeface="Arial"/>
                        </a:rPr>
                        <a:t>Airport </a:t>
                      </a:r>
                      <a:r>
                        <a:rPr sz="1100" spc="-55" dirty="0">
                          <a:latin typeface="Arial"/>
                          <a:cs typeface="Arial"/>
                        </a:rPr>
                        <a:t>#2b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6350" marB="0">
                    <a:lnR w="2857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850">
                        <a:latin typeface="Times New Roman"/>
                        <a:cs typeface="Times New Roman"/>
                      </a:endParaRPr>
                    </a:p>
                    <a:p>
                      <a:pPr marL="66675">
                        <a:lnSpc>
                          <a:spcPct val="100000"/>
                        </a:lnSpc>
                      </a:pPr>
                      <a:r>
                        <a:rPr sz="1100" spc="-70" dirty="0">
                          <a:latin typeface="Arial"/>
                          <a:cs typeface="Arial"/>
                        </a:rPr>
                        <a:t>Taxi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635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marR="50165" algn="r">
                        <a:lnSpc>
                          <a:spcPct val="100000"/>
                        </a:lnSpc>
                        <a:tabLst>
                          <a:tab pos="614045" algn="l"/>
                        </a:tabLst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$	45.00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marL="77470">
                        <a:lnSpc>
                          <a:spcPct val="100000"/>
                        </a:lnSpc>
                        <a:tabLst>
                          <a:tab pos="987425" algn="l"/>
                        </a:tabLst>
                      </a:pPr>
                      <a:r>
                        <a:rPr sz="1100" spc="-5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1100" spc="-50" dirty="0">
                          <a:latin typeface="Arial"/>
                          <a:cs typeface="Arial"/>
                        </a:rPr>
                        <a:t>45.00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292735">
                <a:tc>
                  <a:txBody>
                    <a:bodyPr/>
                    <a:lstStyle/>
                    <a:p>
                      <a:pPr marL="33655" algn="ctr">
                        <a:lnSpc>
                          <a:spcPct val="100000"/>
                        </a:lnSpc>
                        <a:spcBef>
                          <a:spcPts val="840"/>
                        </a:spcBef>
                      </a:pPr>
                      <a:r>
                        <a:rPr sz="1100" spc="-15" dirty="0">
                          <a:latin typeface="Arial"/>
                          <a:cs typeface="Arial"/>
                        </a:rPr>
                        <a:t>4/26/2019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106680" marB="0"/>
                </a:tc>
                <a:tc>
                  <a:txBody>
                    <a:bodyPr/>
                    <a:lstStyle/>
                    <a:p>
                      <a:pPr marL="36195">
                        <a:lnSpc>
                          <a:spcPct val="100000"/>
                        </a:lnSpc>
                        <a:spcBef>
                          <a:spcPts val="840"/>
                        </a:spcBef>
                      </a:pPr>
                      <a:r>
                        <a:rPr sz="1100" spc="-65" dirty="0">
                          <a:latin typeface="Arial"/>
                          <a:cs typeface="Arial"/>
                        </a:rPr>
                        <a:t>Lodging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106680" marB="0"/>
                </a:tc>
                <a:tc>
                  <a:txBody>
                    <a:bodyPr/>
                    <a:lstStyle/>
                    <a:p>
                      <a:pPr marL="36195">
                        <a:lnSpc>
                          <a:spcPct val="100000"/>
                        </a:lnSpc>
                        <a:spcBef>
                          <a:spcPts val="819"/>
                        </a:spcBef>
                      </a:pPr>
                      <a:r>
                        <a:rPr sz="1100" spc="-40" dirty="0">
                          <a:latin typeface="Arial"/>
                          <a:cs typeface="Arial"/>
                        </a:rPr>
                        <a:t>Delta</a:t>
                      </a:r>
                      <a:r>
                        <a:rPr sz="1100" spc="-7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30" dirty="0">
                          <a:latin typeface="Arial"/>
                          <a:cs typeface="Arial"/>
                        </a:rPr>
                        <a:t>Hotel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104139" marB="0"/>
                </a:tc>
                <a:tc>
                  <a:txBody>
                    <a:bodyPr/>
                    <a:lstStyle/>
                    <a:p>
                      <a:pPr marL="35560">
                        <a:lnSpc>
                          <a:spcPct val="100000"/>
                        </a:lnSpc>
                        <a:spcBef>
                          <a:spcPts val="819"/>
                        </a:spcBef>
                      </a:pPr>
                      <a:r>
                        <a:rPr sz="1100" spc="-75" dirty="0">
                          <a:latin typeface="Arial"/>
                          <a:cs typeface="Arial"/>
                        </a:rPr>
                        <a:t>Rate </a:t>
                      </a:r>
                      <a:r>
                        <a:rPr sz="1100" spc="-45" dirty="0">
                          <a:latin typeface="Arial"/>
                          <a:cs typeface="Arial"/>
                        </a:rPr>
                        <a:t>reduced </a:t>
                      </a:r>
                      <a:r>
                        <a:rPr sz="1100" spc="15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1100" spc="-60" dirty="0">
                          <a:latin typeface="Arial"/>
                          <a:cs typeface="Arial"/>
                        </a:rPr>
                        <a:t>Venable </a:t>
                      </a:r>
                      <a:r>
                        <a:rPr sz="1100" spc="-30" dirty="0">
                          <a:latin typeface="Arial"/>
                          <a:cs typeface="Arial"/>
                        </a:rPr>
                        <a:t>contracted </a:t>
                      </a:r>
                      <a:r>
                        <a:rPr sz="1100" spc="-20" dirty="0">
                          <a:latin typeface="Arial"/>
                          <a:cs typeface="Arial"/>
                        </a:rPr>
                        <a:t>rate, </a:t>
                      </a:r>
                      <a:r>
                        <a:rPr sz="1100" spc="-85" dirty="0">
                          <a:latin typeface="Arial"/>
                          <a:cs typeface="Arial"/>
                        </a:rPr>
                        <a:t>see </a:t>
                      </a:r>
                      <a:r>
                        <a:rPr sz="1100" spc="-55" dirty="0">
                          <a:latin typeface="Arial"/>
                          <a:cs typeface="Arial"/>
                        </a:rPr>
                        <a:t>Receipt</a:t>
                      </a:r>
                      <a:r>
                        <a:rPr sz="1100" spc="-2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65" dirty="0">
                          <a:latin typeface="Arial"/>
                          <a:cs typeface="Arial"/>
                        </a:rPr>
                        <a:t>#3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104139" marB="0">
                    <a:lnR w="2857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6675">
                        <a:lnSpc>
                          <a:spcPct val="100000"/>
                        </a:lnSpc>
                        <a:spcBef>
                          <a:spcPts val="819"/>
                        </a:spcBef>
                      </a:pPr>
                      <a:r>
                        <a:rPr sz="1100" spc="-65" dirty="0">
                          <a:latin typeface="Arial"/>
                          <a:cs typeface="Arial"/>
                        </a:rPr>
                        <a:t>Lodging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104139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 marR="49530" algn="r">
                        <a:lnSpc>
                          <a:spcPct val="100000"/>
                        </a:lnSpc>
                        <a:spcBef>
                          <a:spcPts val="840"/>
                        </a:spcBef>
                        <a:tabLst>
                          <a:tab pos="542925" algn="l"/>
                        </a:tabLst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$	304.70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1066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 marL="77470">
                        <a:lnSpc>
                          <a:spcPct val="100000"/>
                        </a:lnSpc>
                        <a:spcBef>
                          <a:spcPts val="840"/>
                        </a:spcBef>
                        <a:tabLst>
                          <a:tab pos="915669" algn="l"/>
                        </a:tabLst>
                      </a:pPr>
                      <a:r>
                        <a:rPr sz="1100" spc="-5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1100" spc="-50" dirty="0">
                          <a:latin typeface="Arial"/>
                          <a:cs typeface="Arial"/>
                        </a:rPr>
                        <a:t>304.70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10668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269240">
                <a:tc>
                  <a:txBody>
                    <a:bodyPr/>
                    <a:lstStyle/>
                    <a:p>
                      <a:pPr marL="33655" algn="ctr">
                        <a:lnSpc>
                          <a:spcPct val="100000"/>
                        </a:lnSpc>
                        <a:spcBef>
                          <a:spcPts val="655"/>
                        </a:spcBef>
                      </a:pPr>
                      <a:r>
                        <a:rPr sz="1100" spc="-15" dirty="0">
                          <a:latin typeface="Arial"/>
                          <a:cs typeface="Arial"/>
                        </a:rPr>
                        <a:t>4/26/2019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83185" marB="0"/>
                </a:tc>
                <a:tc>
                  <a:txBody>
                    <a:bodyPr/>
                    <a:lstStyle/>
                    <a:p>
                      <a:pPr marL="36195">
                        <a:lnSpc>
                          <a:spcPct val="100000"/>
                        </a:lnSpc>
                        <a:spcBef>
                          <a:spcPts val="655"/>
                        </a:spcBef>
                      </a:pPr>
                      <a:r>
                        <a:rPr sz="1100" spc="-35" dirty="0">
                          <a:latin typeface="Arial"/>
                          <a:cs typeface="Arial"/>
                        </a:rPr>
                        <a:t>Other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83185" marB="0"/>
                </a:tc>
                <a:tc>
                  <a:txBody>
                    <a:bodyPr/>
                    <a:lstStyle/>
                    <a:p>
                      <a:pPr marL="36195">
                        <a:lnSpc>
                          <a:spcPct val="100000"/>
                        </a:lnSpc>
                        <a:spcBef>
                          <a:spcPts val="635"/>
                        </a:spcBef>
                      </a:pPr>
                      <a:r>
                        <a:rPr sz="1100" spc="-30" dirty="0">
                          <a:latin typeface="Arial"/>
                          <a:cs typeface="Arial"/>
                        </a:rPr>
                        <a:t>per</a:t>
                      </a:r>
                      <a:r>
                        <a:rPr sz="1100" spc="-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35" dirty="0">
                          <a:latin typeface="Arial"/>
                          <a:cs typeface="Arial"/>
                        </a:rPr>
                        <a:t>diem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80645" marB="0"/>
                </a:tc>
                <a:tc>
                  <a:txBody>
                    <a:bodyPr/>
                    <a:lstStyle/>
                    <a:p>
                      <a:pPr marL="35560">
                        <a:lnSpc>
                          <a:spcPct val="100000"/>
                        </a:lnSpc>
                        <a:spcBef>
                          <a:spcPts val="635"/>
                        </a:spcBef>
                      </a:pPr>
                      <a:r>
                        <a:rPr sz="1100" spc="-75" dirty="0">
                          <a:latin typeface="Arial"/>
                          <a:cs typeface="Arial"/>
                        </a:rPr>
                        <a:t>Per </a:t>
                      </a:r>
                      <a:r>
                        <a:rPr sz="1100" spc="-35" dirty="0">
                          <a:latin typeface="Arial"/>
                          <a:cs typeface="Arial"/>
                        </a:rPr>
                        <a:t>diem </a:t>
                      </a:r>
                      <a:r>
                        <a:rPr sz="1100" spc="-15" dirty="0">
                          <a:latin typeface="Arial"/>
                          <a:cs typeface="Arial"/>
                        </a:rPr>
                        <a:t>partial </a:t>
                      </a:r>
                      <a:r>
                        <a:rPr sz="1100" spc="-60" dirty="0">
                          <a:latin typeface="Arial"/>
                          <a:cs typeface="Arial"/>
                        </a:rPr>
                        <a:t>day </a:t>
                      </a:r>
                      <a:r>
                        <a:rPr sz="1100" spc="-95" dirty="0">
                          <a:latin typeface="Arial"/>
                          <a:cs typeface="Arial"/>
                        </a:rPr>
                        <a:t>=</a:t>
                      </a:r>
                      <a:r>
                        <a:rPr sz="1100" spc="-1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50" dirty="0">
                          <a:latin typeface="Arial"/>
                          <a:cs typeface="Arial"/>
                        </a:rPr>
                        <a:t>$53.25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80645" marB="0">
                    <a:lnR w="2857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 marL="77470">
                        <a:lnSpc>
                          <a:spcPct val="100000"/>
                        </a:lnSpc>
                        <a:spcBef>
                          <a:spcPts val="655"/>
                        </a:spcBef>
                        <a:tabLst>
                          <a:tab pos="987425" algn="l"/>
                        </a:tabLst>
                      </a:pPr>
                      <a:r>
                        <a:rPr sz="1100" spc="-5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1100" spc="-50" dirty="0">
                          <a:latin typeface="Arial"/>
                          <a:cs typeface="Arial"/>
                        </a:rPr>
                        <a:t>53.25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8318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268605">
                <a:tc>
                  <a:txBody>
                    <a:bodyPr/>
                    <a:lstStyle/>
                    <a:p>
                      <a:pPr marL="33655" algn="ctr">
                        <a:lnSpc>
                          <a:spcPct val="100000"/>
                        </a:lnSpc>
                        <a:spcBef>
                          <a:spcPts val="650"/>
                        </a:spcBef>
                      </a:pPr>
                      <a:r>
                        <a:rPr sz="1100" spc="-15" dirty="0">
                          <a:latin typeface="Arial"/>
                          <a:cs typeface="Arial"/>
                        </a:rPr>
                        <a:t>4/26/2019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82550" marB="0"/>
                </a:tc>
                <a:tc>
                  <a:txBody>
                    <a:bodyPr/>
                    <a:lstStyle/>
                    <a:p>
                      <a:pPr marL="36195">
                        <a:lnSpc>
                          <a:spcPct val="100000"/>
                        </a:lnSpc>
                        <a:spcBef>
                          <a:spcPts val="650"/>
                        </a:spcBef>
                      </a:pPr>
                      <a:r>
                        <a:rPr sz="1100" spc="-30" dirty="0">
                          <a:latin typeface="Arial"/>
                          <a:cs typeface="Arial"/>
                        </a:rPr>
                        <a:t>Transportation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82550" marB="0"/>
                </a:tc>
                <a:tc>
                  <a:txBody>
                    <a:bodyPr/>
                    <a:lstStyle/>
                    <a:p>
                      <a:pPr marL="36195">
                        <a:lnSpc>
                          <a:spcPct val="100000"/>
                        </a:lnSpc>
                        <a:spcBef>
                          <a:spcPts val="635"/>
                        </a:spcBef>
                      </a:pPr>
                      <a:r>
                        <a:rPr sz="1100" spc="-50" dirty="0">
                          <a:latin typeface="Arial"/>
                          <a:cs typeface="Arial"/>
                        </a:rPr>
                        <a:t>mileage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80645" marB="0"/>
                </a:tc>
                <a:tc>
                  <a:txBody>
                    <a:bodyPr/>
                    <a:lstStyle/>
                    <a:p>
                      <a:pPr marL="35560">
                        <a:lnSpc>
                          <a:spcPct val="100000"/>
                        </a:lnSpc>
                        <a:spcBef>
                          <a:spcPts val="635"/>
                        </a:spcBef>
                      </a:pPr>
                      <a:r>
                        <a:rPr sz="1100" spc="-10" dirty="0">
                          <a:latin typeface="Arial"/>
                          <a:cs typeface="Arial"/>
                        </a:rPr>
                        <a:t>Airport </a:t>
                      </a:r>
                      <a:r>
                        <a:rPr sz="1100" spc="15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1100" spc="-18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60" dirty="0">
                          <a:latin typeface="Arial"/>
                          <a:cs typeface="Arial"/>
                        </a:rPr>
                        <a:t>Home, </a:t>
                      </a:r>
                      <a:r>
                        <a:rPr sz="1100" spc="-40" dirty="0">
                          <a:latin typeface="Arial"/>
                          <a:cs typeface="Arial"/>
                        </a:rPr>
                        <a:t>Mileage </a:t>
                      </a:r>
                      <a:r>
                        <a:rPr sz="1100" spc="-45" dirty="0">
                          <a:latin typeface="Arial"/>
                          <a:cs typeface="Arial"/>
                        </a:rPr>
                        <a:t>one </a:t>
                      </a:r>
                      <a:r>
                        <a:rPr sz="1100" spc="-50" dirty="0">
                          <a:latin typeface="Arial"/>
                          <a:cs typeface="Arial"/>
                        </a:rPr>
                        <a:t>way </a:t>
                      </a:r>
                      <a:r>
                        <a:rPr sz="1100" spc="-55" dirty="0">
                          <a:latin typeface="Arial"/>
                          <a:cs typeface="Arial"/>
                        </a:rPr>
                        <a:t>10 </a:t>
                      </a:r>
                      <a:r>
                        <a:rPr sz="1100" spc="-45" dirty="0">
                          <a:latin typeface="Arial"/>
                          <a:cs typeface="Arial"/>
                        </a:rPr>
                        <a:t>miles </a:t>
                      </a:r>
                      <a:r>
                        <a:rPr sz="1100" spc="-75" dirty="0">
                          <a:latin typeface="Arial"/>
                          <a:cs typeface="Arial"/>
                        </a:rPr>
                        <a:t>x </a:t>
                      </a:r>
                      <a:r>
                        <a:rPr sz="1100" spc="-55" dirty="0">
                          <a:latin typeface="Arial"/>
                          <a:cs typeface="Arial"/>
                        </a:rPr>
                        <a:t>.58=$5.80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80645" marB="0">
                    <a:lnR w="2857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6675">
                        <a:lnSpc>
                          <a:spcPct val="100000"/>
                        </a:lnSpc>
                        <a:spcBef>
                          <a:spcPts val="635"/>
                        </a:spcBef>
                      </a:pPr>
                      <a:r>
                        <a:rPr sz="1100" spc="-40" dirty="0">
                          <a:latin typeface="Arial"/>
                          <a:cs typeface="Arial"/>
                        </a:rPr>
                        <a:t>Mileage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8064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 marR="49530" algn="r">
                        <a:lnSpc>
                          <a:spcPct val="100000"/>
                        </a:lnSpc>
                        <a:spcBef>
                          <a:spcPts val="650"/>
                        </a:spcBef>
                        <a:tabLst>
                          <a:tab pos="685800" algn="l"/>
                        </a:tabLst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$	5.80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825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 marL="77470">
                        <a:lnSpc>
                          <a:spcPct val="100000"/>
                        </a:lnSpc>
                        <a:spcBef>
                          <a:spcPts val="650"/>
                        </a:spcBef>
                        <a:tabLst>
                          <a:tab pos="1058545" algn="l"/>
                        </a:tabLst>
                      </a:pPr>
                      <a:r>
                        <a:rPr sz="1100" spc="-5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1100" spc="-45" dirty="0">
                          <a:latin typeface="Arial"/>
                          <a:cs typeface="Arial"/>
                        </a:rPr>
                        <a:t>5.80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8255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3282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2857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950">
                        <a:latin typeface="Times New Roman"/>
                        <a:cs typeface="Times New Roman"/>
                      </a:endParaRPr>
                    </a:p>
                    <a:p>
                      <a:pPr marL="77470">
                        <a:lnSpc>
                          <a:spcPct val="100000"/>
                        </a:lnSpc>
                        <a:spcBef>
                          <a:spcPts val="5"/>
                        </a:spcBef>
                        <a:tabLst>
                          <a:tab pos="1122680" algn="l"/>
                        </a:tabLst>
                      </a:pPr>
                      <a:r>
                        <a:rPr sz="1100" spc="-5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1100" spc="-30" dirty="0">
                          <a:latin typeface="Arial"/>
                          <a:cs typeface="Arial"/>
                        </a:rPr>
                        <a:t>-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2381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2857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 marL="77470">
                        <a:lnSpc>
                          <a:spcPct val="100000"/>
                        </a:lnSpc>
                        <a:spcBef>
                          <a:spcPts val="409"/>
                        </a:spcBef>
                        <a:tabLst>
                          <a:tab pos="1122680" algn="l"/>
                        </a:tabLst>
                      </a:pPr>
                      <a:r>
                        <a:rPr sz="1100" spc="-5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1100" spc="-30" dirty="0">
                          <a:latin typeface="Arial"/>
                          <a:cs typeface="Arial"/>
                        </a:rPr>
                        <a:t>-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52069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2641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2857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 marL="77470">
                        <a:lnSpc>
                          <a:spcPct val="100000"/>
                        </a:lnSpc>
                        <a:spcBef>
                          <a:spcPts val="615"/>
                        </a:spcBef>
                        <a:tabLst>
                          <a:tab pos="1122680" algn="l"/>
                        </a:tabLst>
                      </a:pPr>
                      <a:r>
                        <a:rPr sz="1100" spc="-5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1100" spc="-30" dirty="0">
                          <a:latin typeface="Arial"/>
                          <a:cs typeface="Arial"/>
                        </a:rPr>
                        <a:t>-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7810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29273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2857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 marL="77470">
                        <a:lnSpc>
                          <a:spcPct val="100000"/>
                        </a:lnSpc>
                        <a:spcBef>
                          <a:spcPts val="840"/>
                        </a:spcBef>
                        <a:tabLst>
                          <a:tab pos="1122680" algn="l"/>
                        </a:tabLst>
                      </a:pPr>
                      <a:r>
                        <a:rPr sz="1100" spc="-5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1100" spc="-30" dirty="0">
                          <a:latin typeface="Arial"/>
                          <a:cs typeface="Arial"/>
                        </a:rPr>
                        <a:t>-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10668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29273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2857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 marL="77470">
                        <a:lnSpc>
                          <a:spcPct val="100000"/>
                        </a:lnSpc>
                        <a:spcBef>
                          <a:spcPts val="840"/>
                        </a:spcBef>
                        <a:tabLst>
                          <a:tab pos="1122680" algn="l"/>
                        </a:tabLst>
                      </a:pPr>
                      <a:r>
                        <a:rPr sz="1100" spc="-5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1100" spc="-30" dirty="0">
                          <a:latin typeface="Arial"/>
                          <a:cs typeface="Arial"/>
                        </a:rPr>
                        <a:t>-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10668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29273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2857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29273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2857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29273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2857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29273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2857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29273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2857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29273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2857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29273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2857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29273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2857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 marL="77470">
                        <a:lnSpc>
                          <a:spcPct val="100000"/>
                        </a:lnSpc>
                        <a:spcBef>
                          <a:spcPts val="840"/>
                        </a:spcBef>
                        <a:tabLst>
                          <a:tab pos="1122680" algn="l"/>
                        </a:tabLst>
                      </a:pPr>
                      <a:r>
                        <a:rPr sz="1100" spc="-5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1100" spc="-30" dirty="0">
                          <a:latin typeface="Arial"/>
                          <a:cs typeface="Arial"/>
                        </a:rPr>
                        <a:t>-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10668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29273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2857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 marL="77470">
                        <a:lnSpc>
                          <a:spcPct val="100000"/>
                        </a:lnSpc>
                        <a:spcBef>
                          <a:spcPts val="840"/>
                        </a:spcBef>
                        <a:tabLst>
                          <a:tab pos="1122680" algn="l"/>
                        </a:tabLst>
                      </a:pPr>
                      <a:r>
                        <a:rPr sz="1100" spc="-5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1100" spc="-30" dirty="0">
                          <a:latin typeface="Arial"/>
                          <a:cs typeface="Arial"/>
                        </a:rPr>
                        <a:t>-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10668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29273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2857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 marL="77470">
                        <a:lnSpc>
                          <a:spcPct val="100000"/>
                        </a:lnSpc>
                        <a:spcBef>
                          <a:spcPts val="840"/>
                        </a:spcBef>
                        <a:tabLst>
                          <a:tab pos="1122680" algn="l"/>
                        </a:tabLst>
                      </a:pPr>
                      <a:r>
                        <a:rPr sz="1100" spc="-5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1100" spc="-30" dirty="0">
                          <a:latin typeface="Arial"/>
                          <a:cs typeface="Arial"/>
                        </a:rPr>
                        <a:t>-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10668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29273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2857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 marL="77470">
                        <a:lnSpc>
                          <a:spcPct val="100000"/>
                        </a:lnSpc>
                        <a:spcBef>
                          <a:spcPts val="840"/>
                        </a:spcBef>
                        <a:tabLst>
                          <a:tab pos="1122680" algn="l"/>
                        </a:tabLst>
                      </a:pPr>
                      <a:r>
                        <a:rPr sz="1100" spc="-5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1100" spc="-30" dirty="0">
                          <a:latin typeface="Arial"/>
                          <a:cs typeface="Arial"/>
                        </a:rPr>
                        <a:t>-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10668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29273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2857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 marL="77470">
                        <a:lnSpc>
                          <a:spcPct val="100000"/>
                        </a:lnSpc>
                        <a:spcBef>
                          <a:spcPts val="840"/>
                        </a:spcBef>
                        <a:tabLst>
                          <a:tab pos="1122680" algn="l"/>
                        </a:tabLst>
                      </a:pPr>
                      <a:r>
                        <a:rPr sz="1100" spc="-5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1100" spc="-30" dirty="0">
                          <a:latin typeface="Arial"/>
                          <a:cs typeface="Arial"/>
                        </a:rPr>
                        <a:t>-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10668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29273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2857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 marL="77470">
                        <a:lnSpc>
                          <a:spcPct val="100000"/>
                        </a:lnSpc>
                        <a:spcBef>
                          <a:spcPts val="840"/>
                        </a:spcBef>
                        <a:tabLst>
                          <a:tab pos="1122680" algn="l"/>
                        </a:tabLst>
                      </a:pPr>
                      <a:r>
                        <a:rPr sz="1100" spc="-5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1100" spc="-30" dirty="0">
                          <a:latin typeface="Arial"/>
                          <a:cs typeface="Arial"/>
                        </a:rPr>
                        <a:t>-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10668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29273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2857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 marL="77470">
                        <a:lnSpc>
                          <a:spcPct val="100000"/>
                        </a:lnSpc>
                        <a:spcBef>
                          <a:spcPts val="840"/>
                        </a:spcBef>
                        <a:tabLst>
                          <a:tab pos="1122680" algn="l"/>
                        </a:tabLst>
                      </a:pPr>
                      <a:r>
                        <a:rPr sz="1100" spc="-5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1100" spc="-30" dirty="0">
                          <a:latin typeface="Arial"/>
                          <a:cs typeface="Arial"/>
                        </a:rPr>
                        <a:t>-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10668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9337" y="420725"/>
            <a:ext cx="1235710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10" dirty="0">
                <a:latin typeface="Arial"/>
                <a:cs typeface="Arial"/>
              </a:rPr>
              <a:t>5/7/2019 </a:t>
            </a:r>
            <a:r>
              <a:rPr sz="1100" spc="120" dirty="0">
                <a:latin typeface="Arial"/>
                <a:cs typeface="Arial"/>
              </a:rPr>
              <a:t>/</a:t>
            </a:r>
            <a:r>
              <a:rPr sz="1100" spc="-180" dirty="0">
                <a:latin typeface="Arial"/>
                <a:cs typeface="Arial"/>
              </a:rPr>
              <a:t> </a:t>
            </a:r>
            <a:r>
              <a:rPr sz="1100" spc="-45" dirty="0">
                <a:latin typeface="Arial"/>
                <a:cs typeface="Arial"/>
              </a:rPr>
              <a:t>10:05 </a:t>
            </a:r>
            <a:r>
              <a:rPr sz="1100" spc="-40" dirty="0">
                <a:latin typeface="Arial"/>
                <a:cs typeface="Arial"/>
              </a:rPr>
              <a:t>AM</a:t>
            </a:r>
            <a:endParaRPr sz="11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991981" y="393730"/>
            <a:ext cx="2018664" cy="3930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72160" marR="5080" indent="-760095">
              <a:lnSpc>
                <a:spcPct val="109500"/>
              </a:lnSpc>
              <a:spcBef>
                <a:spcPts val="100"/>
              </a:spcBef>
            </a:pPr>
            <a:r>
              <a:rPr sz="1100" spc="-30" dirty="0">
                <a:latin typeface="Arial"/>
                <a:cs typeface="Arial"/>
              </a:rPr>
              <a:t>Baltimore </a:t>
            </a:r>
            <a:r>
              <a:rPr sz="1100" spc="-65" dirty="0">
                <a:latin typeface="Arial"/>
                <a:cs typeface="Arial"/>
              </a:rPr>
              <a:t>Consent Decree </a:t>
            </a:r>
            <a:r>
              <a:rPr sz="1100" dirty="0">
                <a:latin typeface="Arial"/>
                <a:cs typeface="Arial"/>
              </a:rPr>
              <a:t>Monitor  </a:t>
            </a:r>
            <a:r>
              <a:rPr sz="1100" spc="-114" dirty="0">
                <a:latin typeface="Arial"/>
                <a:cs typeface="Arial"/>
              </a:rPr>
              <a:t>INVOICE</a:t>
            </a:r>
            <a:endParaRPr sz="11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8603976" y="420725"/>
            <a:ext cx="401320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105" dirty="0">
                <a:latin typeface="Arial"/>
                <a:cs typeface="Arial"/>
              </a:rPr>
              <a:t>Page</a:t>
            </a:r>
            <a:r>
              <a:rPr sz="1100" spc="-135" dirty="0">
                <a:latin typeface="Arial"/>
                <a:cs typeface="Arial"/>
              </a:rPr>
              <a:t> </a:t>
            </a:r>
            <a:r>
              <a:rPr sz="1100" spc="-55" dirty="0">
                <a:latin typeface="Arial"/>
                <a:cs typeface="Arial"/>
              </a:rPr>
              <a:t>5</a:t>
            </a:r>
            <a:endParaRPr sz="1100">
              <a:latin typeface="Arial"/>
              <a:cs typeface="Arial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990506" y="1328396"/>
          <a:ext cx="14183360" cy="96615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37615"/>
                <a:gridCol w="1101724"/>
                <a:gridCol w="5840095"/>
                <a:gridCol w="1325245"/>
                <a:gridCol w="1021079"/>
                <a:gridCol w="1184909"/>
                <a:gridCol w="1059179"/>
                <a:gridCol w="1379854"/>
              </a:tblGrid>
              <a:tr h="295910">
                <a:tc rowSpan="31"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31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31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840"/>
                        </a:spcBef>
                        <a:tabLst>
                          <a:tab pos="1136015" algn="l"/>
                        </a:tabLst>
                      </a:pPr>
                      <a:r>
                        <a:rPr sz="1100" spc="-5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1100" spc="-30" dirty="0">
                          <a:latin typeface="Arial"/>
                          <a:cs typeface="Arial"/>
                        </a:rPr>
                        <a:t>-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10668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92735">
                <a:tc gridSpan="3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840"/>
                        </a:spcBef>
                        <a:tabLst>
                          <a:tab pos="1136015" algn="l"/>
                        </a:tabLst>
                      </a:pPr>
                      <a:r>
                        <a:rPr sz="1100" spc="-5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1100" spc="-30" dirty="0">
                          <a:latin typeface="Arial"/>
                          <a:cs typeface="Arial"/>
                        </a:rPr>
                        <a:t>-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10668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92735">
                <a:tc gridSpan="3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840"/>
                        </a:spcBef>
                        <a:tabLst>
                          <a:tab pos="1136015" algn="l"/>
                        </a:tabLst>
                      </a:pPr>
                      <a:r>
                        <a:rPr sz="1100" spc="-5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1100" spc="-30" dirty="0">
                          <a:latin typeface="Arial"/>
                          <a:cs typeface="Arial"/>
                        </a:rPr>
                        <a:t>-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10668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92735">
                <a:tc gridSpan="3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840"/>
                        </a:spcBef>
                        <a:tabLst>
                          <a:tab pos="1136015" algn="l"/>
                        </a:tabLst>
                      </a:pPr>
                      <a:r>
                        <a:rPr sz="1100" spc="-5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1100" spc="-30" dirty="0">
                          <a:latin typeface="Arial"/>
                          <a:cs typeface="Arial"/>
                        </a:rPr>
                        <a:t>-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10668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92735">
                <a:tc gridSpan="3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840"/>
                        </a:spcBef>
                        <a:tabLst>
                          <a:tab pos="1136015" algn="l"/>
                        </a:tabLst>
                      </a:pPr>
                      <a:r>
                        <a:rPr sz="1100" spc="-5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1100" spc="-30" dirty="0">
                          <a:latin typeface="Arial"/>
                          <a:cs typeface="Arial"/>
                        </a:rPr>
                        <a:t>-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10668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92735">
                <a:tc gridSpan="3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840"/>
                        </a:spcBef>
                        <a:tabLst>
                          <a:tab pos="1136015" algn="l"/>
                        </a:tabLst>
                      </a:pPr>
                      <a:r>
                        <a:rPr sz="1100" spc="-5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1100" spc="-30" dirty="0">
                          <a:latin typeface="Arial"/>
                          <a:cs typeface="Arial"/>
                        </a:rPr>
                        <a:t>-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10668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92735">
                <a:tc gridSpan="3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840"/>
                        </a:spcBef>
                        <a:tabLst>
                          <a:tab pos="1136015" algn="l"/>
                        </a:tabLst>
                      </a:pPr>
                      <a:r>
                        <a:rPr sz="1100" spc="-5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1100" spc="-30" dirty="0">
                          <a:latin typeface="Arial"/>
                          <a:cs typeface="Arial"/>
                        </a:rPr>
                        <a:t>-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10668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92735">
                <a:tc gridSpan="3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840"/>
                        </a:spcBef>
                        <a:tabLst>
                          <a:tab pos="1136015" algn="l"/>
                        </a:tabLst>
                      </a:pPr>
                      <a:r>
                        <a:rPr sz="1100" spc="-5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1100" spc="-30" dirty="0">
                          <a:latin typeface="Arial"/>
                          <a:cs typeface="Arial"/>
                        </a:rPr>
                        <a:t>-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10668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92735">
                <a:tc gridSpan="3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840"/>
                        </a:spcBef>
                        <a:tabLst>
                          <a:tab pos="1136015" algn="l"/>
                        </a:tabLst>
                      </a:pPr>
                      <a:r>
                        <a:rPr sz="1100" spc="-5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1100" spc="-30" dirty="0">
                          <a:latin typeface="Arial"/>
                          <a:cs typeface="Arial"/>
                        </a:rPr>
                        <a:t>-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10668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92735">
                <a:tc gridSpan="3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840"/>
                        </a:spcBef>
                        <a:tabLst>
                          <a:tab pos="1136015" algn="l"/>
                        </a:tabLst>
                      </a:pPr>
                      <a:r>
                        <a:rPr sz="1100" spc="-5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1100" spc="-30" dirty="0">
                          <a:latin typeface="Arial"/>
                          <a:cs typeface="Arial"/>
                        </a:rPr>
                        <a:t>-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10668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92735">
                <a:tc gridSpan="3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840"/>
                        </a:spcBef>
                        <a:tabLst>
                          <a:tab pos="1136015" algn="l"/>
                        </a:tabLst>
                      </a:pPr>
                      <a:r>
                        <a:rPr sz="1100" spc="-5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1100" spc="-30" dirty="0">
                          <a:latin typeface="Arial"/>
                          <a:cs typeface="Arial"/>
                        </a:rPr>
                        <a:t>-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10668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92735">
                <a:tc gridSpan="3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840"/>
                        </a:spcBef>
                        <a:tabLst>
                          <a:tab pos="1136015" algn="l"/>
                        </a:tabLst>
                      </a:pPr>
                      <a:r>
                        <a:rPr sz="1100" spc="-5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1100" spc="-30" dirty="0">
                          <a:latin typeface="Arial"/>
                          <a:cs typeface="Arial"/>
                        </a:rPr>
                        <a:t>-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10668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92735">
                <a:tc gridSpan="3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840"/>
                        </a:spcBef>
                        <a:tabLst>
                          <a:tab pos="1136015" algn="l"/>
                        </a:tabLst>
                      </a:pPr>
                      <a:r>
                        <a:rPr sz="1100" spc="-5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1100" spc="-30" dirty="0">
                          <a:latin typeface="Arial"/>
                          <a:cs typeface="Arial"/>
                        </a:rPr>
                        <a:t>-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10668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92735">
                <a:tc gridSpan="3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840"/>
                        </a:spcBef>
                        <a:tabLst>
                          <a:tab pos="1136015" algn="l"/>
                        </a:tabLst>
                      </a:pPr>
                      <a:r>
                        <a:rPr sz="1100" spc="-5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1100" spc="-30" dirty="0">
                          <a:latin typeface="Arial"/>
                          <a:cs typeface="Arial"/>
                        </a:rPr>
                        <a:t>-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10668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92735">
                <a:tc gridSpan="3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840"/>
                        </a:spcBef>
                        <a:tabLst>
                          <a:tab pos="1136015" algn="l"/>
                        </a:tabLst>
                      </a:pPr>
                      <a:r>
                        <a:rPr sz="1100" spc="-5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1100" spc="-30" dirty="0">
                          <a:latin typeface="Arial"/>
                          <a:cs typeface="Arial"/>
                        </a:rPr>
                        <a:t>-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10668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92735">
                <a:tc gridSpan="3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840"/>
                        </a:spcBef>
                        <a:tabLst>
                          <a:tab pos="1136015" algn="l"/>
                        </a:tabLst>
                      </a:pPr>
                      <a:r>
                        <a:rPr sz="1100" spc="-5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1100" spc="-30" dirty="0">
                          <a:latin typeface="Arial"/>
                          <a:cs typeface="Arial"/>
                        </a:rPr>
                        <a:t>-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10668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92735">
                <a:tc gridSpan="3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840"/>
                        </a:spcBef>
                        <a:tabLst>
                          <a:tab pos="1136015" algn="l"/>
                        </a:tabLst>
                      </a:pPr>
                      <a:r>
                        <a:rPr sz="1100" spc="-5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1100" spc="-30" dirty="0">
                          <a:latin typeface="Arial"/>
                          <a:cs typeface="Arial"/>
                        </a:rPr>
                        <a:t>-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10668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92735">
                <a:tc gridSpan="3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840"/>
                        </a:spcBef>
                        <a:tabLst>
                          <a:tab pos="1136015" algn="l"/>
                        </a:tabLst>
                      </a:pPr>
                      <a:r>
                        <a:rPr sz="1100" spc="-5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1100" spc="-30" dirty="0">
                          <a:latin typeface="Arial"/>
                          <a:cs typeface="Arial"/>
                        </a:rPr>
                        <a:t>-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10668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92735">
                <a:tc gridSpan="3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840"/>
                        </a:spcBef>
                        <a:tabLst>
                          <a:tab pos="1136015" algn="l"/>
                        </a:tabLst>
                      </a:pPr>
                      <a:r>
                        <a:rPr sz="1100" spc="-5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1100" spc="-30" dirty="0">
                          <a:latin typeface="Arial"/>
                          <a:cs typeface="Arial"/>
                        </a:rPr>
                        <a:t>-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10668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92735">
                <a:tc gridSpan="3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840"/>
                        </a:spcBef>
                        <a:tabLst>
                          <a:tab pos="1136015" algn="l"/>
                        </a:tabLst>
                      </a:pPr>
                      <a:r>
                        <a:rPr sz="1100" spc="-5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1100" spc="-30" dirty="0">
                          <a:latin typeface="Arial"/>
                          <a:cs typeface="Arial"/>
                        </a:rPr>
                        <a:t>-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10668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92735">
                <a:tc gridSpan="3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840"/>
                        </a:spcBef>
                        <a:tabLst>
                          <a:tab pos="1136015" algn="l"/>
                        </a:tabLst>
                      </a:pPr>
                      <a:r>
                        <a:rPr sz="1100" spc="-5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1100" spc="-30" dirty="0">
                          <a:latin typeface="Arial"/>
                          <a:cs typeface="Arial"/>
                        </a:rPr>
                        <a:t>-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10668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92735">
                <a:tc gridSpan="3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840"/>
                        </a:spcBef>
                        <a:tabLst>
                          <a:tab pos="1136015" algn="l"/>
                        </a:tabLst>
                      </a:pPr>
                      <a:r>
                        <a:rPr sz="1100" spc="-5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1100" spc="-30" dirty="0">
                          <a:latin typeface="Arial"/>
                          <a:cs typeface="Arial"/>
                        </a:rPr>
                        <a:t>-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10668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92735">
                <a:tc gridSpan="3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840"/>
                        </a:spcBef>
                        <a:tabLst>
                          <a:tab pos="1136015" algn="l"/>
                        </a:tabLst>
                      </a:pPr>
                      <a:r>
                        <a:rPr sz="1100" spc="-5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1100" spc="-30" dirty="0">
                          <a:latin typeface="Arial"/>
                          <a:cs typeface="Arial"/>
                        </a:rPr>
                        <a:t>-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10668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92735">
                <a:tc gridSpan="3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840"/>
                        </a:spcBef>
                        <a:tabLst>
                          <a:tab pos="1136015" algn="l"/>
                        </a:tabLst>
                      </a:pPr>
                      <a:r>
                        <a:rPr sz="1100" spc="-5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1100" spc="-30" dirty="0">
                          <a:latin typeface="Arial"/>
                          <a:cs typeface="Arial"/>
                        </a:rPr>
                        <a:t>-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10668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92735">
                <a:tc gridSpan="3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840"/>
                        </a:spcBef>
                        <a:tabLst>
                          <a:tab pos="1136015" algn="l"/>
                        </a:tabLst>
                      </a:pPr>
                      <a:r>
                        <a:rPr sz="1100" spc="-5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1100" spc="-30" dirty="0">
                          <a:latin typeface="Arial"/>
                          <a:cs typeface="Arial"/>
                        </a:rPr>
                        <a:t>-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10668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92735">
                <a:tc gridSpan="3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840"/>
                        </a:spcBef>
                        <a:tabLst>
                          <a:tab pos="1136015" algn="l"/>
                        </a:tabLst>
                      </a:pPr>
                      <a:r>
                        <a:rPr sz="1100" spc="-5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1100" spc="-30" dirty="0">
                          <a:latin typeface="Arial"/>
                          <a:cs typeface="Arial"/>
                        </a:rPr>
                        <a:t>-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10668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92735">
                <a:tc gridSpan="3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840"/>
                        </a:spcBef>
                        <a:tabLst>
                          <a:tab pos="1136015" algn="l"/>
                        </a:tabLst>
                      </a:pPr>
                      <a:r>
                        <a:rPr sz="1100" spc="-5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1100" spc="-30" dirty="0">
                          <a:latin typeface="Arial"/>
                          <a:cs typeface="Arial"/>
                        </a:rPr>
                        <a:t>-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10668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92735">
                <a:tc gridSpan="3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840"/>
                        </a:spcBef>
                        <a:tabLst>
                          <a:tab pos="1136015" algn="l"/>
                        </a:tabLst>
                      </a:pPr>
                      <a:r>
                        <a:rPr sz="1100" spc="-5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1100" spc="-30" dirty="0">
                          <a:latin typeface="Arial"/>
                          <a:cs typeface="Arial"/>
                        </a:rPr>
                        <a:t>-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10668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92735">
                <a:tc gridSpan="3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840"/>
                        </a:spcBef>
                        <a:tabLst>
                          <a:tab pos="1136015" algn="l"/>
                        </a:tabLst>
                      </a:pPr>
                      <a:r>
                        <a:rPr sz="1100" spc="-5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1100" spc="-30" dirty="0">
                          <a:latin typeface="Arial"/>
                          <a:cs typeface="Arial"/>
                        </a:rPr>
                        <a:t>-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10668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92735">
                <a:tc gridSpan="3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840"/>
                        </a:spcBef>
                        <a:tabLst>
                          <a:tab pos="1136015" algn="l"/>
                        </a:tabLst>
                      </a:pPr>
                      <a:r>
                        <a:rPr sz="1100" spc="-5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1100" spc="-30" dirty="0">
                          <a:latin typeface="Arial"/>
                          <a:cs typeface="Arial"/>
                        </a:rPr>
                        <a:t>-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10668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91465">
                <a:tc gridSpan="3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745"/>
                        </a:spcBef>
                        <a:tabLst>
                          <a:tab pos="1136015" algn="l"/>
                        </a:tabLst>
                      </a:pPr>
                      <a:r>
                        <a:rPr sz="1100" spc="-5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1100" spc="-30" dirty="0">
                          <a:latin typeface="Arial"/>
                          <a:cs typeface="Arial"/>
                        </a:rPr>
                        <a:t>-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9461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90500">
                <a:tc gridSpan="6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4925">
                        <a:lnSpc>
                          <a:spcPts val="1270"/>
                        </a:lnSpc>
                      </a:pPr>
                      <a:r>
                        <a:rPr sz="1100" spc="-110" dirty="0">
                          <a:latin typeface="Arial"/>
                          <a:cs typeface="Arial"/>
                        </a:rPr>
                        <a:t>TOTAL: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DAEDF3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ts val="1270"/>
                        </a:lnSpc>
                        <a:tabLst>
                          <a:tab pos="928369" algn="l"/>
                        </a:tabLst>
                      </a:pPr>
                      <a:r>
                        <a:rPr sz="1100" spc="-5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1100" spc="-50" dirty="0">
                          <a:latin typeface="Arial"/>
                          <a:cs typeface="Arial"/>
                        </a:rPr>
                        <a:t>971.80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DAEDF3"/>
                    </a:solidFill>
                  </a:tcPr>
                </a:tc>
              </a:tr>
              <a:tr h="190500">
                <a:tc gridSpan="8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84150">
                <a:tc>
                  <a:txBody>
                    <a:bodyPr/>
                    <a:lstStyle/>
                    <a:p>
                      <a:pPr marL="374015">
                        <a:lnSpc>
                          <a:spcPts val="1305"/>
                        </a:lnSpc>
                      </a:pPr>
                      <a:r>
                        <a:rPr sz="1100" b="1" spc="-70" dirty="0">
                          <a:latin typeface="Arial"/>
                          <a:cs typeface="Arial"/>
                        </a:rPr>
                        <a:t>Subtotal</a:t>
                      </a:r>
                      <a:r>
                        <a:rPr sz="1100" b="1" spc="-114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b="1" spc="-75" dirty="0">
                          <a:latin typeface="Arial"/>
                          <a:cs typeface="Arial"/>
                        </a:rPr>
                        <a:t>Time: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AEDF3"/>
                    </a:solidFill>
                  </a:tcPr>
                </a:tc>
                <a:tc>
                  <a:txBody>
                    <a:bodyPr/>
                    <a:lstStyle/>
                    <a:p>
                      <a:pPr marL="79375">
                        <a:lnSpc>
                          <a:spcPts val="1305"/>
                        </a:lnSpc>
                        <a:tabLst>
                          <a:tab pos="543560" algn="l"/>
                        </a:tabLst>
                      </a:pPr>
                      <a:r>
                        <a:rPr sz="1100" b="1" spc="-5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1100" b="1" spc="-45" dirty="0">
                          <a:latin typeface="Arial"/>
                          <a:cs typeface="Arial"/>
                        </a:rPr>
                        <a:t>5,898.50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AEDF3"/>
                    </a:solidFill>
                  </a:tcPr>
                </a:tc>
                <a:tc gridSpan="6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</a:tbl>
          </a:graphicData>
        </a:graphic>
      </p:graphicFrame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9337" y="420725"/>
            <a:ext cx="1235710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10" dirty="0">
                <a:latin typeface="Arial"/>
                <a:cs typeface="Arial"/>
              </a:rPr>
              <a:t>5/7/2019 </a:t>
            </a:r>
            <a:r>
              <a:rPr sz="1100" spc="120" dirty="0">
                <a:latin typeface="Arial"/>
                <a:cs typeface="Arial"/>
              </a:rPr>
              <a:t>/</a:t>
            </a:r>
            <a:r>
              <a:rPr sz="1100" spc="-180" dirty="0">
                <a:latin typeface="Arial"/>
                <a:cs typeface="Arial"/>
              </a:rPr>
              <a:t> </a:t>
            </a:r>
            <a:r>
              <a:rPr sz="1100" spc="-45" dirty="0">
                <a:latin typeface="Arial"/>
                <a:cs typeface="Arial"/>
              </a:rPr>
              <a:t>10:05 </a:t>
            </a:r>
            <a:r>
              <a:rPr sz="1100" spc="-40" dirty="0">
                <a:latin typeface="Arial"/>
                <a:cs typeface="Arial"/>
              </a:rPr>
              <a:t>AM</a:t>
            </a:r>
            <a:endParaRPr sz="11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991981" y="393730"/>
            <a:ext cx="2018664" cy="3930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72160" marR="5080" indent="-760095">
              <a:lnSpc>
                <a:spcPct val="109500"/>
              </a:lnSpc>
              <a:spcBef>
                <a:spcPts val="100"/>
              </a:spcBef>
            </a:pPr>
            <a:r>
              <a:rPr sz="1100" spc="-30" dirty="0">
                <a:latin typeface="Arial"/>
                <a:cs typeface="Arial"/>
              </a:rPr>
              <a:t>Baltimore </a:t>
            </a:r>
            <a:r>
              <a:rPr sz="1100" spc="-65" dirty="0">
                <a:latin typeface="Arial"/>
                <a:cs typeface="Arial"/>
              </a:rPr>
              <a:t>Consent Decree </a:t>
            </a:r>
            <a:r>
              <a:rPr sz="1100" dirty="0">
                <a:latin typeface="Arial"/>
                <a:cs typeface="Arial"/>
              </a:rPr>
              <a:t>Monitor  </a:t>
            </a:r>
            <a:r>
              <a:rPr sz="1100" spc="-114" dirty="0">
                <a:latin typeface="Arial"/>
                <a:cs typeface="Arial"/>
              </a:rPr>
              <a:t>INVOICE</a:t>
            </a:r>
            <a:endParaRPr sz="11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8603976" y="420725"/>
            <a:ext cx="401320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105" dirty="0">
                <a:latin typeface="Arial"/>
                <a:cs typeface="Arial"/>
              </a:rPr>
              <a:t>Page</a:t>
            </a:r>
            <a:r>
              <a:rPr sz="1100" spc="-135" dirty="0">
                <a:latin typeface="Arial"/>
                <a:cs typeface="Arial"/>
              </a:rPr>
              <a:t> </a:t>
            </a:r>
            <a:r>
              <a:rPr sz="1100" spc="-55" dirty="0">
                <a:latin typeface="Arial"/>
                <a:cs typeface="Arial"/>
              </a:rPr>
              <a:t>6</a:t>
            </a:r>
            <a:endParaRPr sz="1100">
              <a:latin typeface="Arial"/>
              <a:cs typeface="Arial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990600" y="1331372"/>
          <a:ext cx="10560050" cy="10033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37615"/>
                <a:gridCol w="1096010"/>
                <a:gridCol w="4994909"/>
                <a:gridCol w="3195954"/>
              </a:tblGrid>
              <a:tr h="182880">
                <a:tc>
                  <a:txBody>
                    <a:bodyPr/>
                    <a:lstStyle/>
                    <a:p>
                      <a:pPr marR="6985" algn="r">
                        <a:lnSpc>
                          <a:spcPts val="1300"/>
                        </a:lnSpc>
                      </a:pPr>
                      <a:r>
                        <a:rPr sz="1100" b="1" spc="-70" dirty="0">
                          <a:latin typeface="Arial"/>
                          <a:cs typeface="Arial"/>
                        </a:rPr>
                        <a:t>Subtotal</a:t>
                      </a:r>
                      <a:r>
                        <a:rPr sz="1100" b="1" spc="-114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b="1" spc="-110" dirty="0">
                          <a:latin typeface="Arial"/>
                          <a:cs typeface="Arial"/>
                        </a:rPr>
                        <a:t>Expenses: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AEDF3"/>
                    </a:solidFill>
                  </a:tcPr>
                </a:tc>
                <a:tc>
                  <a:txBody>
                    <a:bodyPr/>
                    <a:lstStyle/>
                    <a:p>
                      <a:pPr marL="79375">
                        <a:lnSpc>
                          <a:spcPts val="1300"/>
                        </a:lnSpc>
                        <a:tabLst>
                          <a:tab pos="650875" algn="l"/>
                        </a:tabLst>
                      </a:pPr>
                      <a:r>
                        <a:rPr sz="1100" b="1" spc="-5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1100" b="1" spc="-45" dirty="0">
                          <a:latin typeface="Arial"/>
                          <a:cs typeface="Arial"/>
                        </a:rPr>
                        <a:t>971.80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AEDF3"/>
                    </a:solidFill>
                  </a:tcPr>
                </a:tc>
                <a:tc rowSpan="2"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</a:tcPr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89230">
                <a:tc>
                  <a:txBody>
                    <a:bodyPr/>
                    <a:lstStyle/>
                    <a:p>
                      <a:pPr marR="5080" algn="r">
                        <a:lnSpc>
                          <a:spcPts val="1260"/>
                        </a:lnSpc>
                      </a:pPr>
                      <a:r>
                        <a:rPr sz="1100" b="1" spc="-5" dirty="0">
                          <a:latin typeface="Arial"/>
                          <a:cs typeface="Arial"/>
                        </a:rPr>
                        <a:t>TOTA</a:t>
                      </a:r>
                      <a:r>
                        <a:rPr sz="1100" b="1" dirty="0">
                          <a:latin typeface="Arial"/>
                          <a:cs typeface="Arial"/>
                        </a:rPr>
                        <a:t>L: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DAEDF3"/>
                    </a:solidFill>
                  </a:tcPr>
                </a:tc>
                <a:tc>
                  <a:txBody>
                    <a:bodyPr/>
                    <a:lstStyle/>
                    <a:p>
                      <a:pPr marL="79375">
                        <a:lnSpc>
                          <a:spcPts val="1260"/>
                        </a:lnSpc>
                        <a:tabLst>
                          <a:tab pos="543560" algn="l"/>
                        </a:tabLst>
                      </a:pPr>
                      <a:r>
                        <a:rPr sz="1100" b="1" spc="-5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1100" b="1" spc="-45" dirty="0">
                          <a:latin typeface="Arial"/>
                          <a:cs typeface="Arial"/>
                        </a:rPr>
                        <a:t>6,870.30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DAEDF3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90500">
                <a:tc>
                  <a:txBody>
                    <a:bodyPr/>
                    <a:lstStyle/>
                    <a:p>
                      <a:pPr marR="6985" algn="r">
                        <a:lnSpc>
                          <a:spcPts val="1270"/>
                        </a:lnSpc>
                      </a:pPr>
                      <a:r>
                        <a:rPr sz="1100" b="1" spc="5" dirty="0">
                          <a:latin typeface="Arial"/>
                          <a:cs typeface="Arial"/>
                        </a:rPr>
                        <a:t>U</a:t>
                      </a:r>
                      <a:r>
                        <a:rPr sz="1100" b="1" dirty="0">
                          <a:latin typeface="Arial"/>
                          <a:cs typeface="Arial"/>
                        </a:rPr>
                        <a:t>nb</a:t>
                      </a:r>
                      <a:r>
                        <a:rPr sz="1100" b="1" spc="-10" dirty="0">
                          <a:latin typeface="Arial"/>
                          <a:cs typeface="Arial"/>
                        </a:rPr>
                        <a:t>ill</a:t>
                      </a:r>
                      <a:r>
                        <a:rPr sz="1100" b="1" dirty="0">
                          <a:latin typeface="Arial"/>
                          <a:cs typeface="Arial"/>
                        </a:rPr>
                        <a:t>ed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DAEDF3"/>
                    </a:solidFill>
                  </a:tcPr>
                </a:tc>
                <a:tc>
                  <a:txBody>
                    <a:bodyPr/>
                    <a:lstStyle/>
                    <a:p>
                      <a:pPr marL="79375">
                        <a:lnSpc>
                          <a:spcPts val="1270"/>
                        </a:lnSpc>
                        <a:tabLst>
                          <a:tab pos="724535" algn="l"/>
                        </a:tabLst>
                      </a:pPr>
                      <a:r>
                        <a:rPr sz="1100" spc="-5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1100" spc="-50" dirty="0">
                          <a:latin typeface="Arial"/>
                          <a:cs typeface="Arial"/>
                        </a:rPr>
                        <a:t>33.00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2545">
                        <a:lnSpc>
                          <a:spcPts val="1155"/>
                        </a:lnSpc>
                      </a:pPr>
                      <a:r>
                        <a:rPr sz="1100" spc="-40" dirty="0">
                          <a:latin typeface="Arial"/>
                          <a:cs typeface="Arial"/>
                        </a:rPr>
                        <a:t>hours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968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T w="28575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28575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28575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 marR="241300" algn="r">
                        <a:lnSpc>
                          <a:spcPts val="1305"/>
                        </a:lnSpc>
                      </a:pPr>
                      <a:r>
                        <a:rPr sz="1100" b="1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1100" b="1" spc="5" dirty="0">
                          <a:latin typeface="Arial"/>
                          <a:cs typeface="Arial"/>
                        </a:rPr>
                        <a:t>I</a:t>
                      </a:r>
                      <a:r>
                        <a:rPr sz="1100" b="1" spc="-5" dirty="0">
                          <a:latin typeface="Arial"/>
                          <a:cs typeface="Arial"/>
                        </a:rPr>
                        <a:t>T</a:t>
                      </a:r>
                      <a:r>
                        <a:rPr sz="1100" b="1" dirty="0">
                          <a:latin typeface="Arial"/>
                          <a:cs typeface="Arial"/>
                        </a:rPr>
                        <a:t>IALS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A"/>
                    </a:solidFill>
                  </a:tcPr>
                </a:tc>
              </a:tr>
              <a:tr h="224154">
                <a:tc gridSpan="3">
                  <a:txBody>
                    <a:bodyPr/>
                    <a:lstStyle/>
                    <a:p>
                      <a:pPr marL="42545">
                        <a:lnSpc>
                          <a:spcPts val="1525"/>
                        </a:lnSpc>
                      </a:pPr>
                      <a:r>
                        <a:rPr sz="1400" spc="-80" dirty="0">
                          <a:latin typeface="Arial"/>
                          <a:cs typeface="Arial"/>
                        </a:rPr>
                        <a:t>Your </a:t>
                      </a:r>
                      <a:r>
                        <a:rPr sz="1400" spc="-30" dirty="0">
                          <a:latin typeface="Arial"/>
                          <a:cs typeface="Arial"/>
                        </a:rPr>
                        <a:t>initials </a:t>
                      </a:r>
                      <a:r>
                        <a:rPr sz="1400" spc="-50" dirty="0">
                          <a:latin typeface="Arial"/>
                          <a:cs typeface="Arial"/>
                        </a:rPr>
                        <a:t>here </a:t>
                      </a:r>
                      <a:r>
                        <a:rPr sz="1400" spc="-55" dirty="0">
                          <a:latin typeface="Arial"/>
                          <a:cs typeface="Arial"/>
                        </a:rPr>
                        <a:t>signify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that </a:t>
                      </a:r>
                      <a:r>
                        <a:rPr sz="1400" spc="-20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1400" spc="-90" dirty="0">
                          <a:latin typeface="Arial"/>
                          <a:cs typeface="Arial"/>
                        </a:rPr>
                        <a:t>charges </a:t>
                      </a:r>
                      <a:r>
                        <a:rPr sz="1400" spc="-40" dirty="0">
                          <a:latin typeface="Arial"/>
                          <a:cs typeface="Arial"/>
                        </a:rPr>
                        <a:t>on </a:t>
                      </a:r>
                      <a:r>
                        <a:rPr sz="1400" spc="-30" dirty="0">
                          <a:latin typeface="Arial"/>
                          <a:cs typeface="Arial"/>
                        </a:rPr>
                        <a:t>this </a:t>
                      </a:r>
                      <a:r>
                        <a:rPr sz="1400" spc="-45" dirty="0">
                          <a:latin typeface="Arial"/>
                          <a:cs typeface="Arial"/>
                        </a:rPr>
                        <a:t>invoice </a:t>
                      </a:r>
                      <a:r>
                        <a:rPr sz="1400" spc="-55" dirty="0">
                          <a:latin typeface="Arial"/>
                          <a:cs typeface="Arial"/>
                        </a:rPr>
                        <a:t>are</a:t>
                      </a:r>
                      <a:r>
                        <a:rPr sz="1400" spc="-1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55" dirty="0">
                          <a:latin typeface="Arial"/>
                          <a:cs typeface="Arial"/>
                        </a:rPr>
                        <a:t>accurate: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701675" algn="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RTD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17780" marB="0">
                    <a:lnR w="28575">
                      <a:solidFill>
                        <a:srgbClr val="000000"/>
                      </a:solidFill>
                      <a:prstDash val="solid"/>
                    </a:lnR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A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36523" y="266318"/>
            <a:ext cx="957580" cy="14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10" dirty="0">
                <a:latin typeface="Arial"/>
                <a:cs typeface="Arial"/>
              </a:rPr>
              <a:t>6/12/2019 </a:t>
            </a:r>
            <a:r>
              <a:rPr sz="800" spc="85" dirty="0">
                <a:latin typeface="Arial"/>
                <a:cs typeface="Arial"/>
              </a:rPr>
              <a:t>/</a:t>
            </a:r>
            <a:r>
              <a:rPr sz="800" spc="-150" dirty="0">
                <a:latin typeface="Arial"/>
                <a:cs typeface="Arial"/>
              </a:rPr>
              <a:t> </a:t>
            </a:r>
            <a:r>
              <a:rPr sz="800" spc="-35" dirty="0">
                <a:latin typeface="Arial"/>
                <a:cs typeface="Arial"/>
              </a:rPr>
              <a:t>11:52 </a:t>
            </a:r>
            <a:r>
              <a:rPr sz="800" spc="-25" dirty="0">
                <a:latin typeface="Arial"/>
                <a:cs typeface="Arial"/>
              </a:rPr>
              <a:t>AM</a:t>
            </a:r>
            <a:endParaRPr sz="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667121" y="245693"/>
            <a:ext cx="1466215" cy="2933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59435" marR="5080" indent="-547370">
              <a:lnSpc>
                <a:spcPct val="109900"/>
              </a:lnSpc>
              <a:spcBef>
                <a:spcPts val="100"/>
              </a:spcBef>
            </a:pPr>
            <a:r>
              <a:rPr sz="800" spc="-25" dirty="0">
                <a:latin typeface="Arial"/>
                <a:cs typeface="Arial"/>
              </a:rPr>
              <a:t>Baltimore </a:t>
            </a:r>
            <a:r>
              <a:rPr sz="800" spc="-50" dirty="0">
                <a:latin typeface="Arial"/>
                <a:cs typeface="Arial"/>
              </a:rPr>
              <a:t>Consent Decree </a:t>
            </a:r>
            <a:r>
              <a:rPr sz="800" spc="-5" dirty="0">
                <a:latin typeface="Arial"/>
                <a:cs typeface="Arial"/>
              </a:rPr>
              <a:t>Monitor  </a:t>
            </a:r>
            <a:r>
              <a:rPr sz="800" spc="-85" dirty="0">
                <a:latin typeface="Arial"/>
                <a:cs typeface="Arial"/>
              </a:rPr>
              <a:t>INVOICE</a:t>
            </a:r>
            <a:endParaRPr sz="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863831" y="266318"/>
            <a:ext cx="301625" cy="14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75" dirty="0">
                <a:latin typeface="Arial"/>
                <a:cs typeface="Arial"/>
              </a:rPr>
              <a:t>Page</a:t>
            </a:r>
            <a:r>
              <a:rPr sz="800" spc="-100" dirty="0">
                <a:latin typeface="Arial"/>
                <a:cs typeface="Arial"/>
              </a:rPr>
              <a:t> </a:t>
            </a:r>
            <a:r>
              <a:rPr sz="800" spc="-40" dirty="0">
                <a:latin typeface="Arial"/>
                <a:cs typeface="Arial"/>
              </a:rPr>
              <a:t>2</a:t>
            </a:r>
            <a:endParaRPr sz="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88441" y="842391"/>
            <a:ext cx="212725" cy="1371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700" spc="20" dirty="0">
                <a:latin typeface="Arial"/>
                <a:cs typeface="Arial"/>
              </a:rPr>
              <a:t>A</a:t>
            </a:r>
            <a:r>
              <a:rPr sz="700" spc="15" dirty="0">
                <a:latin typeface="Arial"/>
                <a:cs typeface="Arial"/>
              </a:rPr>
              <a:t>p</a:t>
            </a:r>
            <a:r>
              <a:rPr sz="700" spc="5" dirty="0">
                <a:latin typeface="Arial"/>
                <a:cs typeface="Arial"/>
              </a:rPr>
              <a:t>r</a:t>
            </a:r>
            <a:r>
              <a:rPr sz="700" spc="10" dirty="0">
                <a:latin typeface="Arial"/>
                <a:cs typeface="Arial"/>
              </a:rPr>
              <a:t>i</a:t>
            </a:r>
            <a:r>
              <a:rPr sz="700" spc="5" dirty="0">
                <a:latin typeface="Arial"/>
                <a:cs typeface="Arial"/>
              </a:rPr>
              <a:t>l</a:t>
            </a:r>
            <a:endParaRPr sz="7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904492" y="842391"/>
            <a:ext cx="77470" cy="1371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700" spc="15" dirty="0">
                <a:latin typeface="Arial"/>
                <a:cs typeface="Arial"/>
              </a:rPr>
              <a:t>8</a:t>
            </a:r>
            <a:endParaRPr sz="7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057008" y="845438"/>
            <a:ext cx="530860" cy="12636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650" spc="5" dirty="0">
                <a:latin typeface="Arial"/>
                <a:cs typeface="Arial"/>
              </a:rPr>
              <a:t>$ 475.00</a:t>
            </a:r>
            <a:r>
              <a:rPr sz="650" spc="10" dirty="0">
                <a:latin typeface="Arial"/>
                <a:cs typeface="Arial"/>
              </a:rPr>
              <a:t> </a:t>
            </a:r>
            <a:r>
              <a:rPr sz="650" spc="5" dirty="0">
                <a:latin typeface="Arial"/>
                <a:cs typeface="Arial"/>
              </a:rPr>
              <a:t>$</a:t>
            </a:r>
            <a:endParaRPr sz="65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690095" y="1086231"/>
            <a:ext cx="142240" cy="12636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650" spc="5" dirty="0">
                <a:latin typeface="Arial"/>
                <a:cs typeface="Arial"/>
              </a:rPr>
              <a:t>0</a:t>
            </a:r>
            <a:r>
              <a:rPr sz="650" spc="-5" dirty="0">
                <a:latin typeface="Arial"/>
                <a:cs typeface="Arial"/>
              </a:rPr>
              <a:t>.</a:t>
            </a:r>
            <a:r>
              <a:rPr sz="650" spc="5" dirty="0">
                <a:latin typeface="Arial"/>
                <a:cs typeface="Arial"/>
              </a:rPr>
              <a:t>5</a:t>
            </a:r>
            <a:endParaRPr sz="65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88441" y="1202055"/>
            <a:ext cx="212725" cy="1371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700" spc="20" dirty="0">
                <a:latin typeface="Arial"/>
                <a:cs typeface="Arial"/>
              </a:rPr>
              <a:t>A</a:t>
            </a:r>
            <a:r>
              <a:rPr sz="700" spc="15" dirty="0">
                <a:latin typeface="Arial"/>
                <a:cs typeface="Arial"/>
              </a:rPr>
              <a:t>p</a:t>
            </a:r>
            <a:r>
              <a:rPr sz="700" spc="5" dirty="0">
                <a:latin typeface="Arial"/>
                <a:cs typeface="Arial"/>
              </a:rPr>
              <a:t>r</a:t>
            </a:r>
            <a:r>
              <a:rPr sz="700" spc="10" dirty="0">
                <a:latin typeface="Arial"/>
                <a:cs typeface="Arial"/>
              </a:rPr>
              <a:t>i</a:t>
            </a:r>
            <a:r>
              <a:rPr sz="700" spc="5" dirty="0">
                <a:latin typeface="Arial"/>
                <a:cs typeface="Arial"/>
              </a:rPr>
              <a:t>l</a:t>
            </a:r>
            <a:endParaRPr sz="7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904492" y="1202055"/>
            <a:ext cx="77470" cy="1371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700" spc="15" dirty="0">
                <a:latin typeface="Arial"/>
                <a:cs typeface="Arial"/>
              </a:rPr>
              <a:t>9</a:t>
            </a:r>
            <a:endParaRPr sz="7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057008" y="1205102"/>
            <a:ext cx="530860" cy="12636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650" spc="5" dirty="0">
                <a:latin typeface="Arial"/>
                <a:cs typeface="Arial"/>
              </a:rPr>
              <a:t>$ 475.00</a:t>
            </a:r>
            <a:r>
              <a:rPr sz="650" spc="10" dirty="0">
                <a:latin typeface="Arial"/>
                <a:cs typeface="Arial"/>
              </a:rPr>
              <a:t> </a:t>
            </a:r>
            <a:r>
              <a:rPr sz="650" spc="5" dirty="0">
                <a:latin typeface="Arial"/>
                <a:cs typeface="Arial"/>
              </a:rPr>
              <a:t>$</a:t>
            </a:r>
            <a:endParaRPr sz="65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1690095" y="1515999"/>
            <a:ext cx="142240" cy="12636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650" spc="5" dirty="0">
                <a:latin typeface="Arial"/>
                <a:cs typeface="Arial"/>
              </a:rPr>
              <a:t>0</a:t>
            </a:r>
            <a:r>
              <a:rPr sz="650" spc="-5" dirty="0">
                <a:latin typeface="Arial"/>
                <a:cs typeface="Arial"/>
              </a:rPr>
              <a:t>.</a:t>
            </a:r>
            <a:r>
              <a:rPr sz="650" spc="5" dirty="0">
                <a:latin typeface="Arial"/>
                <a:cs typeface="Arial"/>
              </a:rPr>
              <a:t>9</a:t>
            </a:r>
            <a:endParaRPr sz="65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88441" y="1631822"/>
            <a:ext cx="212725" cy="1371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700" spc="20" dirty="0">
                <a:latin typeface="Arial"/>
                <a:cs typeface="Arial"/>
              </a:rPr>
              <a:t>A</a:t>
            </a:r>
            <a:r>
              <a:rPr sz="700" spc="15" dirty="0">
                <a:latin typeface="Arial"/>
                <a:cs typeface="Arial"/>
              </a:rPr>
              <a:t>p</a:t>
            </a:r>
            <a:r>
              <a:rPr sz="700" spc="5" dirty="0">
                <a:latin typeface="Arial"/>
                <a:cs typeface="Arial"/>
              </a:rPr>
              <a:t>r</a:t>
            </a:r>
            <a:r>
              <a:rPr sz="700" spc="10" dirty="0">
                <a:latin typeface="Arial"/>
                <a:cs typeface="Arial"/>
              </a:rPr>
              <a:t>i</a:t>
            </a:r>
            <a:r>
              <a:rPr sz="700" spc="5" dirty="0">
                <a:latin typeface="Arial"/>
                <a:cs typeface="Arial"/>
              </a:rPr>
              <a:t>l</a:t>
            </a:r>
            <a:endParaRPr sz="7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878583" y="1631822"/>
            <a:ext cx="128905" cy="1371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700" spc="15" dirty="0">
                <a:latin typeface="Arial"/>
                <a:cs typeface="Arial"/>
              </a:rPr>
              <a:t>10</a:t>
            </a:r>
            <a:endParaRPr sz="7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878828" y="1634870"/>
            <a:ext cx="709295" cy="12636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650" dirty="0">
                <a:latin typeface="Arial"/>
                <a:cs typeface="Arial"/>
              </a:rPr>
              <a:t>6.7 </a:t>
            </a:r>
            <a:r>
              <a:rPr sz="650" spc="5" dirty="0">
                <a:latin typeface="Arial"/>
                <a:cs typeface="Arial"/>
              </a:rPr>
              <a:t>$ 475.00</a:t>
            </a:r>
            <a:r>
              <a:rPr sz="650" spc="145" dirty="0">
                <a:latin typeface="Arial"/>
                <a:cs typeface="Arial"/>
              </a:rPr>
              <a:t> </a:t>
            </a:r>
            <a:r>
              <a:rPr sz="650" spc="5" dirty="0">
                <a:latin typeface="Arial"/>
                <a:cs typeface="Arial"/>
              </a:rPr>
              <a:t>$</a:t>
            </a:r>
            <a:endParaRPr sz="65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1690095" y="1765934"/>
            <a:ext cx="142240" cy="12636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650" spc="5" dirty="0">
                <a:latin typeface="Arial"/>
                <a:cs typeface="Arial"/>
              </a:rPr>
              <a:t>0</a:t>
            </a:r>
            <a:r>
              <a:rPr sz="650" spc="-5" dirty="0">
                <a:latin typeface="Arial"/>
                <a:cs typeface="Arial"/>
              </a:rPr>
              <a:t>.</a:t>
            </a:r>
            <a:r>
              <a:rPr sz="650" spc="5" dirty="0">
                <a:latin typeface="Arial"/>
                <a:cs typeface="Arial"/>
              </a:rPr>
              <a:t>3</a:t>
            </a:r>
            <a:endParaRPr sz="65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988441" y="1881758"/>
            <a:ext cx="212725" cy="1371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700" spc="20" dirty="0">
                <a:latin typeface="Arial"/>
                <a:cs typeface="Arial"/>
              </a:rPr>
              <a:t>A</a:t>
            </a:r>
            <a:r>
              <a:rPr sz="700" spc="15" dirty="0">
                <a:latin typeface="Arial"/>
                <a:cs typeface="Arial"/>
              </a:rPr>
              <a:t>p</a:t>
            </a:r>
            <a:r>
              <a:rPr sz="700" spc="5" dirty="0">
                <a:latin typeface="Arial"/>
                <a:cs typeface="Arial"/>
              </a:rPr>
              <a:t>r</a:t>
            </a:r>
            <a:r>
              <a:rPr sz="700" spc="10" dirty="0">
                <a:latin typeface="Arial"/>
                <a:cs typeface="Arial"/>
              </a:rPr>
              <a:t>i</a:t>
            </a:r>
            <a:r>
              <a:rPr sz="700" spc="5" dirty="0">
                <a:latin typeface="Arial"/>
                <a:cs typeface="Arial"/>
              </a:rPr>
              <a:t>l</a:t>
            </a:r>
            <a:endParaRPr sz="7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878583" y="1881758"/>
            <a:ext cx="128905" cy="1371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700" spc="15" dirty="0">
                <a:latin typeface="Arial"/>
                <a:cs typeface="Arial"/>
              </a:rPr>
              <a:t>11</a:t>
            </a:r>
            <a:endParaRPr sz="7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878828" y="1884679"/>
            <a:ext cx="709295" cy="12636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650" dirty="0">
                <a:latin typeface="Arial"/>
                <a:cs typeface="Arial"/>
              </a:rPr>
              <a:t>1.3 </a:t>
            </a:r>
            <a:r>
              <a:rPr sz="650" spc="5" dirty="0">
                <a:latin typeface="Arial"/>
                <a:cs typeface="Arial"/>
              </a:rPr>
              <a:t>$ 475.00</a:t>
            </a:r>
            <a:r>
              <a:rPr sz="650" spc="145" dirty="0">
                <a:latin typeface="Arial"/>
                <a:cs typeface="Arial"/>
              </a:rPr>
              <a:t> </a:t>
            </a:r>
            <a:r>
              <a:rPr sz="650" spc="5" dirty="0">
                <a:latin typeface="Arial"/>
                <a:cs typeface="Arial"/>
              </a:rPr>
              <a:t>$</a:t>
            </a:r>
            <a:endParaRPr sz="65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1690095" y="2099690"/>
            <a:ext cx="142240" cy="12636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650" spc="5" dirty="0">
                <a:latin typeface="Arial"/>
                <a:cs typeface="Arial"/>
              </a:rPr>
              <a:t>1</a:t>
            </a:r>
            <a:r>
              <a:rPr sz="650" spc="-5" dirty="0">
                <a:latin typeface="Arial"/>
                <a:cs typeface="Arial"/>
              </a:rPr>
              <a:t>.</a:t>
            </a:r>
            <a:r>
              <a:rPr sz="650" spc="5" dirty="0">
                <a:latin typeface="Arial"/>
                <a:cs typeface="Arial"/>
              </a:rPr>
              <a:t>1</a:t>
            </a:r>
            <a:endParaRPr sz="65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988441" y="2215514"/>
            <a:ext cx="212725" cy="1371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700" spc="20" dirty="0">
                <a:latin typeface="Arial"/>
                <a:cs typeface="Arial"/>
              </a:rPr>
              <a:t>A</a:t>
            </a:r>
            <a:r>
              <a:rPr sz="700" spc="15" dirty="0">
                <a:latin typeface="Arial"/>
                <a:cs typeface="Arial"/>
              </a:rPr>
              <a:t>p</a:t>
            </a:r>
            <a:r>
              <a:rPr sz="700" spc="5" dirty="0">
                <a:latin typeface="Arial"/>
                <a:cs typeface="Arial"/>
              </a:rPr>
              <a:t>r</a:t>
            </a:r>
            <a:r>
              <a:rPr sz="700" spc="10" dirty="0">
                <a:latin typeface="Arial"/>
                <a:cs typeface="Arial"/>
              </a:rPr>
              <a:t>i</a:t>
            </a:r>
            <a:r>
              <a:rPr sz="700" spc="5" dirty="0">
                <a:latin typeface="Arial"/>
                <a:cs typeface="Arial"/>
              </a:rPr>
              <a:t>l</a:t>
            </a:r>
            <a:endParaRPr sz="7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878583" y="2215514"/>
            <a:ext cx="128905" cy="1371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700" spc="15" dirty="0">
                <a:latin typeface="Arial"/>
                <a:cs typeface="Arial"/>
              </a:rPr>
              <a:t>12</a:t>
            </a:r>
            <a:endParaRPr sz="7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878828" y="2218563"/>
            <a:ext cx="709295" cy="12636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650" dirty="0">
                <a:latin typeface="Arial"/>
                <a:cs typeface="Arial"/>
              </a:rPr>
              <a:t>2.5 </a:t>
            </a:r>
            <a:r>
              <a:rPr sz="650" spc="5" dirty="0">
                <a:latin typeface="Arial"/>
                <a:cs typeface="Arial"/>
              </a:rPr>
              <a:t>$ 475.00</a:t>
            </a:r>
            <a:r>
              <a:rPr sz="650" spc="145" dirty="0">
                <a:latin typeface="Arial"/>
                <a:cs typeface="Arial"/>
              </a:rPr>
              <a:t> </a:t>
            </a:r>
            <a:r>
              <a:rPr sz="650" spc="5" dirty="0">
                <a:latin typeface="Arial"/>
                <a:cs typeface="Arial"/>
              </a:rPr>
              <a:t>$</a:t>
            </a:r>
            <a:endParaRPr sz="65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1690095" y="2523363"/>
            <a:ext cx="142240" cy="12636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650" spc="5" dirty="0">
                <a:latin typeface="Arial"/>
                <a:cs typeface="Arial"/>
              </a:rPr>
              <a:t>0</a:t>
            </a:r>
            <a:r>
              <a:rPr sz="650" spc="-5" dirty="0">
                <a:latin typeface="Arial"/>
                <a:cs typeface="Arial"/>
              </a:rPr>
              <a:t>.</a:t>
            </a:r>
            <a:r>
              <a:rPr sz="650" spc="5" dirty="0">
                <a:latin typeface="Arial"/>
                <a:cs typeface="Arial"/>
              </a:rPr>
              <a:t>9</a:t>
            </a:r>
            <a:endParaRPr sz="65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988441" y="2639186"/>
            <a:ext cx="212725" cy="1371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700" spc="20" dirty="0">
                <a:latin typeface="Arial"/>
                <a:cs typeface="Arial"/>
              </a:rPr>
              <a:t>A</a:t>
            </a:r>
            <a:r>
              <a:rPr sz="700" spc="15" dirty="0">
                <a:latin typeface="Arial"/>
                <a:cs typeface="Arial"/>
              </a:rPr>
              <a:t>p</a:t>
            </a:r>
            <a:r>
              <a:rPr sz="700" spc="5" dirty="0">
                <a:latin typeface="Arial"/>
                <a:cs typeface="Arial"/>
              </a:rPr>
              <a:t>r</a:t>
            </a:r>
            <a:r>
              <a:rPr sz="700" spc="10" dirty="0">
                <a:latin typeface="Arial"/>
                <a:cs typeface="Arial"/>
              </a:rPr>
              <a:t>i</a:t>
            </a:r>
            <a:r>
              <a:rPr sz="700" spc="5" dirty="0">
                <a:latin typeface="Arial"/>
                <a:cs typeface="Arial"/>
              </a:rPr>
              <a:t>l</a:t>
            </a:r>
            <a:endParaRPr sz="7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878583" y="2639186"/>
            <a:ext cx="128905" cy="1371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700" spc="15" dirty="0">
                <a:latin typeface="Arial"/>
                <a:cs typeface="Arial"/>
              </a:rPr>
              <a:t>13</a:t>
            </a:r>
            <a:endParaRPr sz="7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7057008" y="2642234"/>
            <a:ext cx="530860" cy="12636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650" spc="5" dirty="0">
                <a:latin typeface="Arial"/>
                <a:cs typeface="Arial"/>
              </a:rPr>
              <a:t>$ 475.00</a:t>
            </a:r>
            <a:r>
              <a:rPr sz="650" spc="10" dirty="0">
                <a:latin typeface="Arial"/>
                <a:cs typeface="Arial"/>
              </a:rPr>
              <a:t> </a:t>
            </a:r>
            <a:r>
              <a:rPr sz="650" spc="5" dirty="0">
                <a:latin typeface="Arial"/>
                <a:cs typeface="Arial"/>
              </a:rPr>
              <a:t>$</a:t>
            </a:r>
            <a:endParaRPr sz="65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988441" y="2831083"/>
            <a:ext cx="212725" cy="1371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700" spc="20" dirty="0">
                <a:latin typeface="Arial"/>
                <a:cs typeface="Arial"/>
              </a:rPr>
              <a:t>A</a:t>
            </a:r>
            <a:r>
              <a:rPr sz="700" spc="15" dirty="0">
                <a:latin typeface="Arial"/>
                <a:cs typeface="Arial"/>
              </a:rPr>
              <a:t>p</a:t>
            </a:r>
            <a:r>
              <a:rPr sz="700" spc="5" dirty="0">
                <a:latin typeface="Arial"/>
                <a:cs typeface="Arial"/>
              </a:rPr>
              <a:t>r</a:t>
            </a:r>
            <a:r>
              <a:rPr sz="700" spc="10" dirty="0">
                <a:latin typeface="Arial"/>
                <a:cs typeface="Arial"/>
              </a:rPr>
              <a:t>i</a:t>
            </a:r>
            <a:r>
              <a:rPr sz="700" spc="5" dirty="0">
                <a:latin typeface="Arial"/>
                <a:cs typeface="Arial"/>
              </a:rPr>
              <a:t>l</a:t>
            </a:r>
            <a:endParaRPr sz="70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878583" y="2831083"/>
            <a:ext cx="128905" cy="1371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700" spc="15" dirty="0">
                <a:latin typeface="Arial"/>
                <a:cs typeface="Arial"/>
              </a:rPr>
              <a:t>14</a:t>
            </a:r>
            <a:endParaRPr sz="70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849489" y="2834258"/>
            <a:ext cx="284480" cy="12636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650" spc="10" dirty="0">
                <a:latin typeface="Arial"/>
                <a:cs typeface="Arial"/>
              </a:rPr>
              <a:t>9</a:t>
            </a:r>
            <a:r>
              <a:rPr sz="650" spc="5" dirty="0">
                <a:latin typeface="Arial"/>
                <a:cs typeface="Arial"/>
              </a:rPr>
              <a:t>9</a:t>
            </a:r>
            <a:r>
              <a:rPr sz="650" spc="10" dirty="0">
                <a:latin typeface="Arial"/>
                <a:cs typeface="Arial"/>
              </a:rPr>
              <a:t>7</a:t>
            </a:r>
            <a:r>
              <a:rPr sz="650" spc="-5" dirty="0">
                <a:latin typeface="Arial"/>
                <a:cs typeface="Arial"/>
              </a:rPr>
              <a:t>.</a:t>
            </a:r>
            <a:r>
              <a:rPr sz="650" spc="10" dirty="0">
                <a:latin typeface="Arial"/>
                <a:cs typeface="Arial"/>
              </a:rPr>
              <a:t>5</a:t>
            </a:r>
            <a:r>
              <a:rPr sz="650" spc="5" dirty="0">
                <a:latin typeface="Arial"/>
                <a:cs typeface="Arial"/>
              </a:rPr>
              <a:t>0</a:t>
            </a:r>
            <a:endParaRPr sz="65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6878828" y="2834258"/>
            <a:ext cx="709295" cy="12636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650" dirty="0">
                <a:latin typeface="Arial"/>
                <a:cs typeface="Arial"/>
              </a:rPr>
              <a:t>2.1 </a:t>
            </a:r>
            <a:r>
              <a:rPr sz="650" spc="5" dirty="0">
                <a:latin typeface="Arial"/>
                <a:cs typeface="Arial"/>
              </a:rPr>
              <a:t>$ 475.00</a:t>
            </a:r>
            <a:r>
              <a:rPr sz="650" spc="145" dirty="0">
                <a:latin typeface="Arial"/>
                <a:cs typeface="Arial"/>
              </a:rPr>
              <a:t> </a:t>
            </a:r>
            <a:r>
              <a:rPr sz="650" spc="5" dirty="0">
                <a:latin typeface="Arial"/>
                <a:cs typeface="Arial"/>
              </a:rPr>
              <a:t>$</a:t>
            </a:r>
            <a:endParaRPr sz="65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988441" y="3023107"/>
            <a:ext cx="212725" cy="1371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700" spc="20" dirty="0">
                <a:latin typeface="Arial"/>
                <a:cs typeface="Arial"/>
              </a:rPr>
              <a:t>A</a:t>
            </a:r>
            <a:r>
              <a:rPr sz="700" spc="15" dirty="0">
                <a:latin typeface="Arial"/>
                <a:cs typeface="Arial"/>
              </a:rPr>
              <a:t>p</a:t>
            </a:r>
            <a:r>
              <a:rPr sz="700" spc="5" dirty="0">
                <a:latin typeface="Arial"/>
                <a:cs typeface="Arial"/>
              </a:rPr>
              <a:t>r</a:t>
            </a:r>
            <a:r>
              <a:rPr sz="700" spc="10" dirty="0">
                <a:latin typeface="Arial"/>
                <a:cs typeface="Arial"/>
              </a:rPr>
              <a:t>i</a:t>
            </a:r>
            <a:r>
              <a:rPr sz="700" spc="5" dirty="0">
                <a:latin typeface="Arial"/>
                <a:cs typeface="Arial"/>
              </a:rPr>
              <a:t>l</a:t>
            </a:r>
            <a:endParaRPr sz="700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878583" y="3023107"/>
            <a:ext cx="128905" cy="1371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700" spc="15" dirty="0">
                <a:latin typeface="Arial"/>
                <a:cs typeface="Arial"/>
              </a:rPr>
              <a:t>15</a:t>
            </a:r>
            <a:endParaRPr sz="700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8017256" y="3010915"/>
            <a:ext cx="53340" cy="12636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650" spc="-20" dirty="0">
                <a:latin typeface="Trebuchet MS"/>
                <a:cs typeface="Trebuchet MS"/>
              </a:rPr>
              <a:t>-</a:t>
            </a:r>
            <a:endParaRPr sz="650">
              <a:latin typeface="Trebuchet MS"/>
              <a:cs typeface="Trebuchet MS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7057008" y="3026155"/>
            <a:ext cx="512445" cy="12636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650" spc="5" dirty="0">
                <a:latin typeface="Arial"/>
                <a:cs typeface="Arial"/>
              </a:rPr>
              <a:t>$ 475.00</a:t>
            </a:r>
            <a:r>
              <a:rPr sz="650" spc="130" dirty="0">
                <a:latin typeface="Arial"/>
                <a:cs typeface="Arial"/>
              </a:rPr>
              <a:t> </a:t>
            </a:r>
            <a:r>
              <a:rPr sz="975" spc="-75" baseline="8547" dirty="0">
                <a:latin typeface="Trebuchet MS"/>
                <a:cs typeface="Trebuchet MS"/>
              </a:rPr>
              <a:t>$</a:t>
            </a:r>
            <a:endParaRPr sz="975" baseline="8547">
              <a:latin typeface="Trebuchet MS"/>
              <a:cs typeface="Trebuchet MS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1690095" y="3241166"/>
            <a:ext cx="142240" cy="12636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650" spc="5" dirty="0">
                <a:latin typeface="Arial"/>
                <a:cs typeface="Arial"/>
              </a:rPr>
              <a:t>1</a:t>
            </a:r>
            <a:r>
              <a:rPr sz="650" spc="-5" dirty="0">
                <a:latin typeface="Arial"/>
                <a:cs typeface="Arial"/>
              </a:rPr>
              <a:t>.</a:t>
            </a:r>
            <a:r>
              <a:rPr sz="650" spc="5" dirty="0">
                <a:latin typeface="Arial"/>
                <a:cs typeface="Arial"/>
              </a:rPr>
              <a:t>5</a:t>
            </a:r>
            <a:endParaRPr sz="650"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988441" y="3356990"/>
            <a:ext cx="212725" cy="1371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700" spc="20" dirty="0">
                <a:latin typeface="Arial"/>
                <a:cs typeface="Arial"/>
              </a:rPr>
              <a:t>A</a:t>
            </a:r>
            <a:r>
              <a:rPr sz="700" spc="15" dirty="0">
                <a:latin typeface="Arial"/>
                <a:cs typeface="Arial"/>
              </a:rPr>
              <a:t>p</a:t>
            </a:r>
            <a:r>
              <a:rPr sz="700" spc="5" dirty="0">
                <a:latin typeface="Arial"/>
                <a:cs typeface="Arial"/>
              </a:rPr>
              <a:t>r</a:t>
            </a:r>
            <a:r>
              <a:rPr sz="700" spc="10" dirty="0">
                <a:latin typeface="Arial"/>
                <a:cs typeface="Arial"/>
              </a:rPr>
              <a:t>i</a:t>
            </a:r>
            <a:r>
              <a:rPr sz="700" spc="5" dirty="0">
                <a:latin typeface="Arial"/>
                <a:cs typeface="Arial"/>
              </a:rPr>
              <a:t>l</a:t>
            </a:r>
            <a:endParaRPr sz="700"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1878583" y="3356990"/>
            <a:ext cx="128905" cy="1371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700" spc="15" dirty="0">
                <a:latin typeface="Arial"/>
                <a:cs typeface="Arial"/>
              </a:rPr>
              <a:t>16</a:t>
            </a:r>
            <a:endParaRPr sz="700">
              <a:latin typeface="Arial"/>
              <a:cs typeface="Aria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6878828" y="3360039"/>
            <a:ext cx="709295" cy="12636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650" dirty="0">
                <a:latin typeface="Arial"/>
                <a:cs typeface="Arial"/>
              </a:rPr>
              <a:t>0.9 </a:t>
            </a:r>
            <a:r>
              <a:rPr sz="650" spc="5" dirty="0">
                <a:latin typeface="Arial"/>
                <a:cs typeface="Arial"/>
              </a:rPr>
              <a:t>$ 475.00</a:t>
            </a:r>
            <a:r>
              <a:rPr sz="650" spc="145" dirty="0">
                <a:latin typeface="Arial"/>
                <a:cs typeface="Arial"/>
              </a:rPr>
              <a:t> </a:t>
            </a:r>
            <a:r>
              <a:rPr sz="650" spc="5" dirty="0">
                <a:latin typeface="Arial"/>
                <a:cs typeface="Arial"/>
              </a:rPr>
              <a:t>$</a:t>
            </a:r>
            <a:endParaRPr sz="650">
              <a:latin typeface="Arial"/>
              <a:cs typeface="Aria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11690095" y="3521455"/>
            <a:ext cx="142240" cy="12636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650" spc="5" dirty="0">
                <a:latin typeface="Arial"/>
                <a:cs typeface="Arial"/>
              </a:rPr>
              <a:t>0</a:t>
            </a:r>
            <a:r>
              <a:rPr sz="650" spc="-5" dirty="0">
                <a:latin typeface="Arial"/>
                <a:cs typeface="Arial"/>
              </a:rPr>
              <a:t>.</a:t>
            </a:r>
            <a:r>
              <a:rPr sz="650" spc="5" dirty="0">
                <a:latin typeface="Arial"/>
                <a:cs typeface="Arial"/>
              </a:rPr>
              <a:t>7</a:t>
            </a:r>
            <a:endParaRPr sz="650">
              <a:latin typeface="Arial"/>
              <a:cs typeface="Arial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988441" y="3637279"/>
            <a:ext cx="212725" cy="1371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700" spc="20" dirty="0">
                <a:latin typeface="Arial"/>
                <a:cs typeface="Arial"/>
              </a:rPr>
              <a:t>A</a:t>
            </a:r>
            <a:r>
              <a:rPr sz="700" spc="15" dirty="0">
                <a:latin typeface="Arial"/>
                <a:cs typeface="Arial"/>
              </a:rPr>
              <a:t>p</a:t>
            </a:r>
            <a:r>
              <a:rPr sz="700" spc="5" dirty="0">
                <a:latin typeface="Arial"/>
                <a:cs typeface="Arial"/>
              </a:rPr>
              <a:t>r</a:t>
            </a:r>
            <a:r>
              <a:rPr sz="700" spc="10" dirty="0">
                <a:latin typeface="Arial"/>
                <a:cs typeface="Arial"/>
              </a:rPr>
              <a:t>i</a:t>
            </a:r>
            <a:r>
              <a:rPr sz="700" spc="5" dirty="0">
                <a:latin typeface="Arial"/>
                <a:cs typeface="Arial"/>
              </a:rPr>
              <a:t>l</a:t>
            </a:r>
            <a:endParaRPr sz="700">
              <a:latin typeface="Arial"/>
              <a:cs typeface="Arial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1878583" y="3637279"/>
            <a:ext cx="128905" cy="1371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700" spc="15" dirty="0">
                <a:latin typeface="Arial"/>
                <a:cs typeface="Arial"/>
              </a:rPr>
              <a:t>17</a:t>
            </a:r>
            <a:endParaRPr sz="700">
              <a:latin typeface="Arial"/>
              <a:cs typeface="Arial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6878828" y="3640327"/>
            <a:ext cx="709295" cy="12636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650" dirty="0">
                <a:latin typeface="Arial"/>
                <a:cs typeface="Arial"/>
              </a:rPr>
              <a:t>0.7 </a:t>
            </a:r>
            <a:r>
              <a:rPr sz="650" spc="5" dirty="0">
                <a:latin typeface="Arial"/>
                <a:cs typeface="Arial"/>
              </a:rPr>
              <a:t>$ 475.00</a:t>
            </a:r>
            <a:r>
              <a:rPr sz="650" spc="145" dirty="0">
                <a:latin typeface="Arial"/>
                <a:cs typeface="Arial"/>
              </a:rPr>
              <a:t> </a:t>
            </a:r>
            <a:r>
              <a:rPr sz="650" spc="5" dirty="0">
                <a:latin typeface="Arial"/>
                <a:cs typeface="Arial"/>
              </a:rPr>
              <a:t>$</a:t>
            </a:r>
            <a:endParaRPr sz="650">
              <a:latin typeface="Arial"/>
              <a:cs typeface="Arial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11690095" y="3771391"/>
            <a:ext cx="142240" cy="12636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650" spc="5" dirty="0">
                <a:latin typeface="Arial"/>
                <a:cs typeface="Arial"/>
              </a:rPr>
              <a:t>0</a:t>
            </a:r>
            <a:r>
              <a:rPr sz="650" spc="-5" dirty="0">
                <a:latin typeface="Arial"/>
                <a:cs typeface="Arial"/>
              </a:rPr>
              <a:t>.</a:t>
            </a:r>
            <a:r>
              <a:rPr sz="650" spc="5" dirty="0">
                <a:latin typeface="Arial"/>
                <a:cs typeface="Arial"/>
              </a:rPr>
              <a:t>3</a:t>
            </a:r>
            <a:endParaRPr sz="650">
              <a:latin typeface="Arial"/>
              <a:cs typeface="Arial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988441" y="3887215"/>
            <a:ext cx="212725" cy="1371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700" spc="20" dirty="0">
                <a:latin typeface="Arial"/>
                <a:cs typeface="Arial"/>
              </a:rPr>
              <a:t>A</a:t>
            </a:r>
            <a:r>
              <a:rPr sz="700" spc="15" dirty="0">
                <a:latin typeface="Arial"/>
                <a:cs typeface="Arial"/>
              </a:rPr>
              <a:t>p</a:t>
            </a:r>
            <a:r>
              <a:rPr sz="700" spc="5" dirty="0">
                <a:latin typeface="Arial"/>
                <a:cs typeface="Arial"/>
              </a:rPr>
              <a:t>r</a:t>
            </a:r>
            <a:r>
              <a:rPr sz="700" spc="10" dirty="0">
                <a:latin typeface="Arial"/>
                <a:cs typeface="Arial"/>
              </a:rPr>
              <a:t>i</a:t>
            </a:r>
            <a:r>
              <a:rPr sz="700" spc="5" dirty="0">
                <a:latin typeface="Arial"/>
                <a:cs typeface="Arial"/>
              </a:rPr>
              <a:t>l</a:t>
            </a:r>
            <a:endParaRPr sz="700">
              <a:latin typeface="Arial"/>
              <a:cs typeface="Arial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1878583" y="3887215"/>
            <a:ext cx="128905" cy="1371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700" spc="15" dirty="0">
                <a:latin typeface="Arial"/>
                <a:cs typeface="Arial"/>
              </a:rPr>
              <a:t>18</a:t>
            </a:r>
            <a:endParaRPr sz="700">
              <a:latin typeface="Arial"/>
              <a:cs typeface="Arial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8017256" y="3875023"/>
            <a:ext cx="53340" cy="12636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650" spc="-20" dirty="0">
                <a:latin typeface="Trebuchet MS"/>
                <a:cs typeface="Trebuchet MS"/>
              </a:rPr>
              <a:t>-</a:t>
            </a:r>
            <a:endParaRPr sz="650">
              <a:latin typeface="Trebuchet MS"/>
              <a:cs typeface="Trebuchet MS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7057008" y="3890390"/>
            <a:ext cx="512445" cy="12636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650" spc="5" dirty="0">
                <a:latin typeface="Arial"/>
                <a:cs typeface="Arial"/>
              </a:rPr>
              <a:t>$ 475.00</a:t>
            </a:r>
            <a:r>
              <a:rPr sz="650" spc="130" dirty="0">
                <a:latin typeface="Arial"/>
                <a:cs typeface="Arial"/>
              </a:rPr>
              <a:t> </a:t>
            </a:r>
            <a:r>
              <a:rPr sz="975" spc="-75" baseline="8547" dirty="0">
                <a:latin typeface="Trebuchet MS"/>
                <a:cs typeface="Trebuchet MS"/>
              </a:rPr>
              <a:t>$</a:t>
            </a:r>
            <a:endParaRPr sz="975" baseline="8547">
              <a:latin typeface="Trebuchet MS"/>
              <a:cs typeface="Trebuchet MS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11690095" y="4195190"/>
            <a:ext cx="142240" cy="12636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650" spc="5" dirty="0">
                <a:latin typeface="Arial"/>
                <a:cs typeface="Arial"/>
              </a:rPr>
              <a:t>0</a:t>
            </a:r>
            <a:r>
              <a:rPr sz="650" spc="-5" dirty="0">
                <a:latin typeface="Arial"/>
                <a:cs typeface="Arial"/>
              </a:rPr>
              <a:t>.</a:t>
            </a:r>
            <a:r>
              <a:rPr sz="650" spc="5" dirty="0">
                <a:latin typeface="Arial"/>
                <a:cs typeface="Arial"/>
              </a:rPr>
              <a:t>8</a:t>
            </a:r>
            <a:endParaRPr sz="650">
              <a:latin typeface="Arial"/>
              <a:cs typeface="Arial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8017256" y="4245355"/>
            <a:ext cx="53340" cy="333375"/>
          </a:xfrm>
          <a:prstGeom prst="rect">
            <a:avLst/>
          </a:prstGeom>
        </p:spPr>
        <p:txBody>
          <a:bodyPr vert="horz" wrap="square" lIns="0" tIns="673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30"/>
              </a:spcBef>
            </a:pPr>
            <a:r>
              <a:rPr sz="650" spc="-20" dirty="0">
                <a:latin typeface="Trebuchet MS"/>
                <a:cs typeface="Trebuchet MS"/>
              </a:rPr>
              <a:t>-</a:t>
            </a:r>
            <a:endParaRPr sz="65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430"/>
              </a:spcBef>
            </a:pPr>
            <a:r>
              <a:rPr sz="650" spc="-20" dirty="0">
                <a:latin typeface="Trebuchet MS"/>
                <a:cs typeface="Trebuchet MS"/>
              </a:rPr>
              <a:t>-</a:t>
            </a:r>
            <a:endParaRPr sz="650">
              <a:latin typeface="Trebuchet MS"/>
              <a:cs typeface="Trebuchet MS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8017256" y="4612766"/>
            <a:ext cx="53340" cy="12636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650" spc="-20" dirty="0">
                <a:latin typeface="Trebuchet MS"/>
                <a:cs typeface="Trebuchet MS"/>
              </a:rPr>
              <a:t>-</a:t>
            </a:r>
            <a:endParaRPr sz="650">
              <a:latin typeface="Trebuchet MS"/>
              <a:cs typeface="Trebuchet MS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7057008" y="4260850"/>
            <a:ext cx="512445" cy="493395"/>
          </a:xfrm>
          <a:prstGeom prst="rect">
            <a:avLst/>
          </a:prstGeom>
        </p:spPr>
        <p:txBody>
          <a:bodyPr vert="horz" wrap="square" lIns="0" tIns="666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25"/>
              </a:spcBef>
            </a:pPr>
            <a:r>
              <a:rPr sz="650" spc="5" dirty="0">
                <a:latin typeface="Arial"/>
                <a:cs typeface="Arial"/>
              </a:rPr>
              <a:t>$   475.00 </a:t>
            </a:r>
            <a:r>
              <a:rPr sz="650" spc="120" dirty="0">
                <a:latin typeface="Arial"/>
                <a:cs typeface="Arial"/>
              </a:rPr>
              <a:t> </a:t>
            </a:r>
            <a:r>
              <a:rPr sz="975" spc="-75" baseline="8547" dirty="0">
                <a:latin typeface="Trebuchet MS"/>
                <a:cs typeface="Trebuchet MS"/>
              </a:rPr>
              <a:t>$</a:t>
            </a:r>
            <a:endParaRPr sz="975" baseline="8547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434"/>
              </a:spcBef>
            </a:pPr>
            <a:r>
              <a:rPr sz="650" spc="5" dirty="0">
                <a:latin typeface="Arial"/>
                <a:cs typeface="Arial"/>
              </a:rPr>
              <a:t>$   475.00 </a:t>
            </a:r>
            <a:r>
              <a:rPr sz="650" spc="120" dirty="0">
                <a:latin typeface="Arial"/>
                <a:cs typeface="Arial"/>
              </a:rPr>
              <a:t> </a:t>
            </a:r>
            <a:r>
              <a:rPr sz="975" spc="-75" baseline="8547" dirty="0">
                <a:latin typeface="Trebuchet MS"/>
                <a:cs typeface="Trebuchet MS"/>
              </a:rPr>
              <a:t>$</a:t>
            </a:r>
            <a:endParaRPr sz="975" baseline="8547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sz="650" spc="5" dirty="0">
                <a:latin typeface="Arial"/>
                <a:cs typeface="Arial"/>
              </a:rPr>
              <a:t>$   475.00 </a:t>
            </a:r>
            <a:r>
              <a:rPr sz="650" spc="120" dirty="0">
                <a:latin typeface="Arial"/>
                <a:cs typeface="Arial"/>
              </a:rPr>
              <a:t> </a:t>
            </a:r>
            <a:r>
              <a:rPr sz="975" spc="-75" baseline="8547" dirty="0">
                <a:latin typeface="Trebuchet MS"/>
                <a:cs typeface="Trebuchet MS"/>
              </a:rPr>
              <a:t>$</a:t>
            </a:r>
            <a:endParaRPr sz="975" baseline="8547">
              <a:latin typeface="Trebuchet MS"/>
              <a:cs typeface="Trebuchet MS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988441" y="4268774"/>
            <a:ext cx="212725" cy="685165"/>
          </a:xfrm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12700" marR="5080" algn="just">
              <a:lnSpc>
                <a:spcPct val="147100"/>
              </a:lnSpc>
              <a:spcBef>
                <a:spcPts val="65"/>
              </a:spcBef>
            </a:pPr>
            <a:r>
              <a:rPr sz="700" spc="20" dirty="0">
                <a:latin typeface="Arial"/>
                <a:cs typeface="Arial"/>
              </a:rPr>
              <a:t>A</a:t>
            </a:r>
            <a:r>
              <a:rPr sz="700" spc="15" dirty="0">
                <a:latin typeface="Arial"/>
                <a:cs typeface="Arial"/>
              </a:rPr>
              <a:t>p</a:t>
            </a:r>
            <a:r>
              <a:rPr sz="700" spc="5" dirty="0">
                <a:latin typeface="Arial"/>
                <a:cs typeface="Arial"/>
              </a:rPr>
              <a:t>r</a:t>
            </a:r>
            <a:r>
              <a:rPr sz="700" spc="10" dirty="0">
                <a:latin typeface="Arial"/>
                <a:cs typeface="Arial"/>
              </a:rPr>
              <a:t>i</a:t>
            </a:r>
            <a:r>
              <a:rPr sz="700" spc="5" dirty="0">
                <a:latin typeface="Arial"/>
                <a:cs typeface="Arial"/>
              </a:rPr>
              <a:t>l  </a:t>
            </a:r>
            <a:r>
              <a:rPr sz="700" spc="20" dirty="0">
                <a:latin typeface="Arial"/>
                <a:cs typeface="Arial"/>
              </a:rPr>
              <a:t>A</a:t>
            </a:r>
            <a:r>
              <a:rPr sz="700" spc="15" dirty="0">
                <a:latin typeface="Arial"/>
                <a:cs typeface="Arial"/>
              </a:rPr>
              <a:t>p</a:t>
            </a:r>
            <a:r>
              <a:rPr sz="700" spc="5" dirty="0">
                <a:latin typeface="Arial"/>
                <a:cs typeface="Arial"/>
              </a:rPr>
              <a:t>r</a:t>
            </a:r>
            <a:r>
              <a:rPr sz="700" spc="10" dirty="0">
                <a:latin typeface="Arial"/>
                <a:cs typeface="Arial"/>
              </a:rPr>
              <a:t>i</a:t>
            </a:r>
            <a:r>
              <a:rPr sz="700" spc="5" dirty="0">
                <a:latin typeface="Arial"/>
                <a:cs typeface="Arial"/>
              </a:rPr>
              <a:t>l  </a:t>
            </a:r>
            <a:r>
              <a:rPr sz="700" spc="20" dirty="0">
                <a:latin typeface="Arial"/>
                <a:cs typeface="Arial"/>
              </a:rPr>
              <a:t>A</a:t>
            </a:r>
            <a:r>
              <a:rPr sz="700" spc="15" dirty="0">
                <a:latin typeface="Arial"/>
                <a:cs typeface="Arial"/>
              </a:rPr>
              <a:t>p</a:t>
            </a:r>
            <a:r>
              <a:rPr sz="700" spc="5" dirty="0">
                <a:latin typeface="Arial"/>
                <a:cs typeface="Arial"/>
              </a:rPr>
              <a:t>r</a:t>
            </a:r>
            <a:r>
              <a:rPr sz="700" spc="10" dirty="0">
                <a:latin typeface="Arial"/>
                <a:cs typeface="Arial"/>
              </a:rPr>
              <a:t>i</a:t>
            </a:r>
            <a:r>
              <a:rPr sz="700" spc="5" dirty="0">
                <a:latin typeface="Arial"/>
                <a:cs typeface="Arial"/>
              </a:rPr>
              <a:t>l</a:t>
            </a:r>
            <a:endParaRPr sz="700">
              <a:latin typeface="Arial"/>
              <a:cs typeface="Arial"/>
            </a:endParaRPr>
          </a:p>
          <a:p>
            <a:pPr marL="12700" algn="just">
              <a:lnSpc>
                <a:spcPct val="100000"/>
              </a:lnSpc>
              <a:spcBef>
                <a:spcPts val="675"/>
              </a:spcBef>
            </a:pPr>
            <a:r>
              <a:rPr sz="700" spc="20" dirty="0">
                <a:latin typeface="Arial"/>
                <a:cs typeface="Arial"/>
              </a:rPr>
              <a:t>A</a:t>
            </a:r>
            <a:r>
              <a:rPr sz="700" spc="15" dirty="0">
                <a:latin typeface="Arial"/>
                <a:cs typeface="Arial"/>
              </a:rPr>
              <a:t>p</a:t>
            </a:r>
            <a:r>
              <a:rPr sz="700" spc="5" dirty="0">
                <a:latin typeface="Arial"/>
                <a:cs typeface="Arial"/>
              </a:rPr>
              <a:t>r</a:t>
            </a:r>
            <a:r>
              <a:rPr sz="700" spc="10" dirty="0">
                <a:latin typeface="Arial"/>
                <a:cs typeface="Arial"/>
              </a:rPr>
              <a:t>i</a:t>
            </a:r>
            <a:r>
              <a:rPr sz="700" spc="5" dirty="0">
                <a:latin typeface="Arial"/>
                <a:cs typeface="Arial"/>
              </a:rPr>
              <a:t>l</a:t>
            </a:r>
            <a:endParaRPr sz="700">
              <a:latin typeface="Arial"/>
              <a:cs typeface="Arial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1878583" y="4268774"/>
            <a:ext cx="128905" cy="685165"/>
          </a:xfrm>
          <a:prstGeom prst="rect">
            <a:avLst/>
          </a:prstGeom>
        </p:spPr>
        <p:txBody>
          <a:bodyPr vert="horz" wrap="square" lIns="0" tIns="5905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64"/>
              </a:spcBef>
            </a:pPr>
            <a:r>
              <a:rPr sz="700" spc="15" dirty="0">
                <a:latin typeface="Arial"/>
                <a:cs typeface="Arial"/>
              </a:rPr>
              <a:t>19</a:t>
            </a:r>
            <a:endParaRPr sz="7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70"/>
              </a:spcBef>
            </a:pPr>
            <a:r>
              <a:rPr sz="700" spc="15" dirty="0">
                <a:latin typeface="Arial"/>
                <a:cs typeface="Arial"/>
              </a:rPr>
              <a:t>20</a:t>
            </a:r>
            <a:endParaRPr sz="7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20"/>
              </a:spcBef>
            </a:pPr>
            <a:r>
              <a:rPr sz="700" spc="15" dirty="0">
                <a:latin typeface="Arial"/>
                <a:cs typeface="Arial"/>
              </a:rPr>
              <a:t>21</a:t>
            </a:r>
            <a:endParaRPr sz="7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670"/>
              </a:spcBef>
            </a:pPr>
            <a:r>
              <a:rPr sz="700" spc="15" dirty="0">
                <a:latin typeface="Arial"/>
                <a:cs typeface="Arial"/>
              </a:rPr>
              <a:t>22</a:t>
            </a:r>
            <a:endParaRPr sz="700">
              <a:latin typeface="Arial"/>
              <a:cs typeface="Arial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6878828" y="4820030"/>
            <a:ext cx="709295" cy="12636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650" dirty="0">
                <a:latin typeface="Arial"/>
                <a:cs typeface="Arial"/>
              </a:rPr>
              <a:t>0.6 </a:t>
            </a:r>
            <a:r>
              <a:rPr sz="650" spc="5" dirty="0">
                <a:latin typeface="Arial"/>
                <a:cs typeface="Arial"/>
              </a:rPr>
              <a:t>$ 475.00</a:t>
            </a:r>
            <a:r>
              <a:rPr sz="650" spc="145" dirty="0">
                <a:latin typeface="Arial"/>
                <a:cs typeface="Arial"/>
              </a:rPr>
              <a:t> </a:t>
            </a:r>
            <a:r>
              <a:rPr sz="650" spc="5" dirty="0">
                <a:latin typeface="Arial"/>
                <a:cs typeface="Arial"/>
              </a:rPr>
              <a:t>$</a:t>
            </a:r>
            <a:endParaRPr sz="650">
              <a:latin typeface="Arial"/>
              <a:cs typeface="Arial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11690095" y="4995290"/>
            <a:ext cx="142240" cy="12636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650" spc="5" dirty="0">
                <a:latin typeface="Arial"/>
                <a:cs typeface="Arial"/>
              </a:rPr>
              <a:t>0</a:t>
            </a:r>
            <a:r>
              <a:rPr sz="650" spc="-5" dirty="0">
                <a:latin typeface="Arial"/>
                <a:cs typeface="Arial"/>
              </a:rPr>
              <a:t>.</a:t>
            </a:r>
            <a:r>
              <a:rPr sz="650" spc="5" dirty="0">
                <a:latin typeface="Arial"/>
                <a:cs typeface="Arial"/>
              </a:rPr>
              <a:t>5</a:t>
            </a:r>
            <a:endParaRPr sz="650">
              <a:latin typeface="Arial"/>
              <a:cs typeface="Arial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988441" y="5111115"/>
            <a:ext cx="212725" cy="1371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700" spc="20" dirty="0">
                <a:latin typeface="Arial"/>
                <a:cs typeface="Arial"/>
              </a:rPr>
              <a:t>A</a:t>
            </a:r>
            <a:r>
              <a:rPr sz="700" spc="15" dirty="0">
                <a:latin typeface="Arial"/>
                <a:cs typeface="Arial"/>
              </a:rPr>
              <a:t>p</a:t>
            </a:r>
            <a:r>
              <a:rPr sz="700" spc="5" dirty="0">
                <a:latin typeface="Arial"/>
                <a:cs typeface="Arial"/>
              </a:rPr>
              <a:t>r</a:t>
            </a:r>
            <a:r>
              <a:rPr sz="700" spc="10" dirty="0">
                <a:latin typeface="Arial"/>
                <a:cs typeface="Arial"/>
              </a:rPr>
              <a:t>i</a:t>
            </a:r>
            <a:r>
              <a:rPr sz="700" spc="5" dirty="0">
                <a:latin typeface="Arial"/>
                <a:cs typeface="Arial"/>
              </a:rPr>
              <a:t>l</a:t>
            </a:r>
            <a:endParaRPr sz="700">
              <a:latin typeface="Arial"/>
              <a:cs typeface="Arial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1878583" y="5111115"/>
            <a:ext cx="128905" cy="1371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700" spc="15" dirty="0">
                <a:latin typeface="Arial"/>
                <a:cs typeface="Arial"/>
              </a:rPr>
              <a:t>23</a:t>
            </a:r>
            <a:endParaRPr sz="700">
              <a:latin typeface="Arial"/>
              <a:cs typeface="Arial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6878828" y="5114163"/>
            <a:ext cx="709295" cy="12636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650" dirty="0">
                <a:latin typeface="Arial"/>
                <a:cs typeface="Arial"/>
              </a:rPr>
              <a:t>0.4 </a:t>
            </a:r>
            <a:r>
              <a:rPr sz="650" spc="5" dirty="0">
                <a:latin typeface="Arial"/>
                <a:cs typeface="Arial"/>
              </a:rPr>
              <a:t>$ 475.00</a:t>
            </a:r>
            <a:r>
              <a:rPr sz="650" spc="145" dirty="0">
                <a:latin typeface="Arial"/>
                <a:cs typeface="Arial"/>
              </a:rPr>
              <a:t> </a:t>
            </a:r>
            <a:r>
              <a:rPr sz="650" spc="5" dirty="0">
                <a:latin typeface="Arial"/>
                <a:cs typeface="Arial"/>
              </a:rPr>
              <a:t>$</a:t>
            </a:r>
            <a:endParaRPr sz="650">
              <a:latin typeface="Arial"/>
              <a:cs typeface="Arial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11690095" y="5396103"/>
            <a:ext cx="142240" cy="12636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650" spc="5" dirty="0">
                <a:latin typeface="Arial"/>
                <a:cs typeface="Arial"/>
              </a:rPr>
              <a:t>0</a:t>
            </a:r>
            <a:r>
              <a:rPr sz="650" spc="-5" dirty="0">
                <a:latin typeface="Arial"/>
                <a:cs typeface="Arial"/>
              </a:rPr>
              <a:t>.</a:t>
            </a:r>
            <a:r>
              <a:rPr sz="650" spc="5" dirty="0">
                <a:latin typeface="Arial"/>
                <a:cs typeface="Arial"/>
              </a:rPr>
              <a:t>8</a:t>
            </a:r>
            <a:endParaRPr sz="650">
              <a:latin typeface="Arial"/>
              <a:cs typeface="Arial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988441" y="5511927"/>
            <a:ext cx="212725" cy="1371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700" spc="20" dirty="0">
                <a:latin typeface="Arial"/>
                <a:cs typeface="Arial"/>
              </a:rPr>
              <a:t>A</a:t>
            </a:r>
            <a:r>
              <a:rPr sz="700" spc="15" dirty="0">
                <a:latin typeface="Arial"/>
                <a:cs typeface="Arial"/>
              </a:rPr>
              <a:t>p</a:t>
            </a:r>
            <a:r>
              <a:rPr sz="700" spc="5" dirty="0">
                <a:latin typeface="Arial"/>
                <a:cs typeface="Arial"/>
              </a:rPr>
              <a:t>r</a:t>
            </a:r>
            <a:r>
              <a:rPr sz="700" spc="10" dirty="0">
                <a:latin typeface="Arial"/>
                <a:cs typeface="Arial"/>
              </a:rPr>
              <a:t>i</a:t>
            </a:r>
            <a:r>
              <a:rPr sz="700" spc="5" dirty="0">
                <a:latin typeface="Arial"/>
                <a:cs typeface="Arial"/>
              </a:rPr>
              <a:t>l</a:t>
            </a:r>
            <a:endParaRPr sz="700">
              <a:latin typeface="Arial"/>
              <a:cs typeface="Arial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1878583" y="5511927"/>
            <a:ext cx="128905" cy="1371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700" spc="15" dirty="0">
                <a:latin typeface="Arial"/>
                <a:cs typeface="Arial"/>
              </a:rPr>
              <a:t>24</a:t>
            </a:r>
            <a:endParaRPr sz="700">
              <a:latin typeface="Arial"/>
              <a:cs typeface="Arial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8017256" y="5499734"/>
            <a:ext cx="53340" cy="12636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650" spc="-20" dirty="0">
                <a:latin typeface="Trebuchet MS"/>
                <a:cs typeface="Trebuchet MS"/>
              </a:rPr>
              <a:t>-</a:t>
            </a:r>
            <a:endParaRPr sz="650">
              <a:latin typeface="Trebuchet MS"/>
              <a:cs typeface="Trebuchet MS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7057008" y="5514847"/>
            <a:ext cx="512445" cy="12636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650" spc="5" dirty="0">
                <a:latin typeface="Arial"/>
                <a:cs typeface="Arial"/>
              </a:rPr>
              <a:t>$ 475.00</a:t>
            </a:r>
            <a:r>
              <a:rPr sz="650" spc="130" dirty="0">
                <a:latin typeface="Arial"/>
                <a:cs typeface="Arial"/>
              </a:rPr>
              <a:t> </a:t>
            </a:r>
            <a:r>
              <a:rPr sz="975" spc="-75" baseline="8547" dirty="0">
                <a:latin typeface="Trebuchet MS"/>
                <a:cs typeface="Trebuchet MS"/>
              </a:rPr>
              <a:t>$</a:t>
            </a:r>
            <a:endParaRPr sz="975" baseline="8547">
              <a:latin typeface="Trebuchet MS"/>
              <a:cs typeface="Trebuchet MS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11690095" y="5665723"/>
            <a:ext cx="142240" cy="12636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650" spc="5" dirty="0">
                <a:latin typeface="Arial"/>
                <a:cs typeface="Arial"/>
              </a:rPr>
              <a:t>0</a:t>
            </a:r>
            <a:r>
              <a:rPr sz="650" spc="-5" dirty="0">
                <a:latin typeface="Arial"/>
                <a:cs typeface="Arial"/>
              </a:rPr>
              <a:t>.</a:t>
            </a:r>
            <a:r>
              <a:rPr sz="650" spc="5" dirty="0">
                <a:latin typeface="Arial"/>
                <a:cs typeface="Arial"/>
              </a:rPr>
              <a:t>2</a:t>
            </a:r>
            <a:endParaRPr sz="650">
              <a:latin typeface="Arial"/>
              <a:cs typeface="Arial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988441" y="5781547"/>
            <a:ext cx="212725" cy="1371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700" spc="20" dirty="0">
                <a:latin typeface="Arial"/>
                <a:cs typeface="Arial"/>
              </a:rPr>
              <a:t>A</a:t>
            </a:r>
            <a:r>
              <a:rPr sz="700" spc="15" dirty="0">
                <a:latin typeface="Arial"/>
                <a:cs typeface="Arial"/>
              </a:rPr>
              <a:t>p</a:t>
            </a:r>
            <a:r>
              <a:rPr sz="700" spc="5" dirty="0">
                <a:latin typeface="Arial"/>
                <a:cs typeface="Arial"/>
              </a:rPr>
              <a:t>r</a:t>
            </a:r>
            <a:r>
              <a:rPr sz="700" spc="10" dirty="0">
                <a:latin typeface="Arial"/>
                <a:cs typeface="Arial"/>
              </a:rPr>
              <a:t>i</a:t>
            </a:r>
            <a:r>
              <a:rPr sz="700" spc="5" dirty="0">
                <a:latin typeface="Arial"/>
                <a:cs typeface="Arial"/>
              </a:rPr>
              <a:t>l</a:t>
            </a:r>
            <a:endParaRPr sz="700">
              <a:latin typeface="Arial"/>
              <a:cs typeface="Arial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1878583" y="5781547"/>
            <a:ext cx="128905" cy="1371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700" spc="15" dirty="0">
                <a:latin typeface="Arial"/>
                <a:cs typeface="Arial"/>
              </a:rPr>
              <a:t>25</a:t>
            </a:r>
            <a:endParaRPr sz="700">
              <a:latin typeface="Arial"/>
              <a:cs typeface="Arial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6878828" y="5784596"/>
            <a:ext cx="709295" cy="12636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650" dirty="0">
                <a:latin typeface="Arial"/>
                <a:cs typeface="Arial"/>
              </a:rPr>
              <a:t>3.6 </a:t>
            </a:r>
            <a:r>
              <a:rPr sz="650" spc="5" dirty="0">
                <a:latin typeface="Arial"/>
                <a:cs typeface="Arial"/>
              </a:rPr>
              <a:t>$ 475.00</a:t>
            </a:r>
            <a:r>
              <a:rPr sz="650" spc="145" dirty="0">
                <a:latin typeface="Arial"/>
                <a:cs typeface="Arial"/>
              </a:rPr>
              <a:t> </a:t>
            </a:r>
            <a:r>
              <a:rPr sz="650" spc="5" dirty="0">
                <a:latin typeface="Arial"/>
                <a:cs typeface="Arial"/>
              </a:rPr>
              <a:t>$</a:t>
            </a:r>
            <a:endParaRPr sz="650">
              <a:latin typeface="Arial"/>
              <a:cs typeface="Arial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11690095" y="6220459"/>
            <a:ext cx="142240" cy="12636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650" spc="5" dirty="0">
                <a:latin typeface="Arial"/>
                <a:cs typeface="Arial"/>
              </a:rPr>
              <a:t>1</a:t>
            </a:r>
            <a:r>
              <a:rPr sz="650" spc="-5" dirty="0">
                <a:latin typeface="Arial"/>
                <a:cs typeface="Arial"/>
              </a:rPr>
              <a:t>.</a:t>
            </a:r>
            <a:r>
              <a:rPr sz="650" spc="5" dirty="0">
                <a:latin typeface="Arial"/>
                <a:cs typeface="Arial"/>
              </a:rPr>
              <a:t>3</a:t>
            </a:r>
            <a:endParaRPr sz="650">
              <a:latin typeface="Arial"/>
              <a:cs typeface="Arial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988441" y="6336283"/>
            <a:ext cx="212725" cy="1371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700" spc="20" dirty="0">
                <a:latin typeface="Arial"/>
                <a:cs typeface="Arial"/>
              </a:rPr>
              <a:t>A</a:t>
            </a:r>
            <a:r>
              <a:rPr sz="700" spc="15" dirty="0">
                <a:latin typeface="Arial"/>
                <a:cs typeface="Arial"/>
              </a:rPr>
              <a:t>p</a:t>
            </a:r>
            <a:r>
              <a:rPr sz="700" spc="5" dirty="0">
                <a:latin typeface="Arial"/>
                <a:cs typeface="Arial"/>
              </a:rPr>
              <a:t>r</a:t>
            </a:r>
            <a:r>
              <a:rPr sz="700" spc="10" dirty="0">
                <a:latin typeface="Arial"/>
                <a:cs typeface="Arial"/>
              </a:rPr>
              <a:t>i</a:t>
            </a:r>
            <a:r>
              <a:rPr sz="700" spc="5" dirty="0">
                <a:latin typeface="Arial"/>
                <a:cs typeface="Arial"/>
              </a:rPr>
              <a:t>l</a:t>
            </a:r>
            <a:endParaRPr sz="700">
              <a:latin typeface="Arial"/>
              <a:cs typeface="Arial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1878583" y="6336283"/>
            <a:ext cx="128905" cy="1371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700" spc="15" dirty="0">
                <a:latin typeface="Arial"/>
                <a:cs typeface="Arial"/>
              </a:rPr>
              <a:t>26</a:t>
            </a:r>
            <a:endParaRPr sz="700">
              <a:latin typeface="Arial"/>
              <a:cs typeface="Arial"/>
            </a:endParaRPr>
          </a:p>
        </p:txBody>
      </p:sp>
      <p:sp>
        <p:nvSpPr>
          <p:cNvPr id="72" name="object 72"/>
          <p:cNvSpPr txBox="1"/>
          <p:nvPr/>
        </p:nvSpPr>
        <p:spPr>
          <a:xfrm>
            <a:off x="6878828" y="6339458"/>
            <a:ext cx="709295" cy="12636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650" dirty="0">
                <a:latin typeface="Arial"/>
                <a:cs typeface="Arial"/>
              </a:rPr>
              <a:t>2.6 </a:t>
            </a:r>
            <a:r>
              <a:rPr sz="650" spc="5" dirty="0">
                <a:latin typeface="Arial"/>
                <a:cs typeface="Arial"/>
              </a:rPr>
              <a:t>$ 475.00</a:t>
            </a:r>
            <a:r>
              <a:rPr sz="650" spc="145" dirty="0">
                <a:latin typeface="Arial"/>
                <a:cs typeface="Arial"/>
              </a:rPr>
              <a:t> </a:t>
            </a:r>
            <a:r>
              <a:rPr sz="650" spc="5" dirty="0">
                <a:latin typeface="Arial"/>
                <a:cs typeface="Arial"/>
              </a:rPr>
              <a:t>$</a:t>
            </a:r>
            <a:endParaRPr sz="650">
              <a:latin typeface="Arial"/>
              <a:cs typeface="Arial"/>
            </a:endParaRPr>
          </a:p>
        </p:txBody>
      </p:sp>
      <p:sp>
        <p:nvSpPr>
          <p:cNvPr id="73" name="object 73"/>
          <p:cNvSpPr txBox="1"/>
          <p:nvPr/>
        </p:nvSpPr>
        <p:spPr>
          <a:xfrm>
            <a:off x="11690095" y="6761480"/>
            <a:ext cx="142240" cy="12636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650" spc="5" dirty="0">
                <a:latin typeface="Arial"/>
                <a:cs typeface="Arial"/>
              </a:rPr>
              <a:t>0</a:t>
            </a:r>
            <a:r>
              <a:rPr sz="650" spc="-5" dirty="0">
                <a:latin typeface="Arial"/>
                <a:cs typeface="Arial"/>
              </a:rPr>
              <a:t>.</a:t>
            </a:r>
            <a:r>
              <a:rPr sz="650" spc="5" dirty="0">
                <a:latin typeface="Arial"/>
                <a:cs typeface="Arial"/>
              </a:rPr>
              <a:t>6</a:t>
            </a:r>
            <a:endParaRPr sz="650">
              <a:latin typeface="Arial"/>
              <a:cs typeface="Arial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988441" y="6877304"/>
            <a:ext cx="212725" cy="1371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700" spc="20" dirty="0">
                <a:latin typeface="Arial"/>
                <a:cs typeface="Arial"/>
              </a:rPr>
              <a:t>A</a:t>
            </a:r>
            <a:r>
              <a:rPr sz="700" spc="15" dirty="0">
                <a:latin typeface="Arial"/>
                <a:cs typeface="Arial"/>
              </a:rPr>
              <a:t>p</a:t>
            </a:r>
            <a:r>
              <a:rPr sz="700" spc="5" dirty="0">
                <a:latin typeface="Arial"/>
                <a:cs typeface="Arial"/>
              </a:rPr>
              <a:t>r</a:t>
            </a:r>
            <a:r>
              <a:rPr sz="700" spc="10" dirty="0">
                <a:latin typeface="Arial"/>
                <a:cs typeface="Arial"/>
              </a:rPr>
              <a:t>i</a:t>
            </a:r>
            <a:r>
              <a:rPr sz="700" spc="5" dirty="0">
                <a:latin typeface="Arial"/>
                <a:cs typeface="Arial"/>
              </a:rPr>
              <a:t>l</a:t>
            </a:r>
            <a:endParaRPr sz="700">
              <a:latin typeface="Arial"/>
              <a:cs typeface="Arial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1878583" y="6877304"/>
            <a:ext cx="128905" cy="1371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700" spc="15" dirty="0">
                <a:latin typeface="Arial"/>
                <a:cs typeface="Arial"/>
              </a:rPr>
              <a:t>27</a:t>
            </a:r>
            <a:endParaRPr sz="700">
              <a:latin typeface="Arial"/>
              <a:cs typeface="Arial"/>
            </a:endParaRPr>
          </a:p>
        </p:txBody>
      </p:sp>
      <p:sp>
        <p:nvSpPr>
          <p:cNvPr id="76" name="object 76"/>
          <p:cNvSpPr txBox="1"/>
          <p:nvPr/>
        </p:nvSpPr>
        <p:spPr>
          <a:xfrm>
            <a:off x="8017256" y="6865239"/>
            <a:ext cx="53340" cy="12636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650" spc="-20" dirty="0">
                <a:latin typeface="Trebuchet MS"/>
                <a:cs typeface="Trebuchet MS"/>
              </a:rPr>
              <a:t>-</a:t>
            </a:r>
            <a:endParaRPr sz="650">
              <a:latin typeface="Trebuchet MS"/>
              <a:cs typeface="Trebuchet MS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7057008" y="6880352"/>
            <a:ext cx="512445" cy="12636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650" spc="5" dirty="0">
                <a:latin typeface="Arial"/>
                <a:cs typeface="Arial"/>
              </a:rPr>
              <a:t>$ 475.00</a:t>
            </a:r>
            <a:r>
              <a:rPr sz="650" spc="130" dirty="0">
                <a:latin typeface="Arial"/>
                <a:cs typeface="Arial"/>
              </a:rPr>
              <a:t> </a:t>
            </a:r>
            <a:r>
              <a:rPr sz="975" spc="-75" baseline="8547" dirty="0">
                <a:latin typeface="Trebuchet MS"/>
                <a:cs typeface="Trebuchet MS"/>
              </a:rPr>
              <a:t>$</a:t>
            </a:r>
            <a:endParaRPr sz="975" baseline="8547">
              <a:latin typeface="Trebuchet MS"/>
              <a:cs typeface="Trebuchet MS"/>
            </a:endParaRPr>
          </a:p>
        </p:txBody>
      </p:sp>
      <p:sp>
        <p:nvSpPr>
          <p:cNvPr id="78" name="object 78"/>
          <p:cNvSpPr txBox="1"/>
          <p:nvPr/>
        </p:nvSpPr>
        <p:spPr>
          <a:xfrm>
            <a:off x="7986648" y="837945"/>
            <a:ext cx="3260725" cy="2419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95580" marR="5080" indent="-183515">
              <a:lnSpc>
                <a:spcPct val="109100"/>
              </a:lnSpc>
              <a:spcBef>
                <a:spcPts val="95"/>
              </a:spcBef>
              <a:tabLst>
                <a:tab pos="195580" algn="l"/>
              </a:tabLst>
            </a:pPr>
            <a:r>
              <a:rPr sz="650" dirty="0">
                <a:latin typeface="Arial"/>
                <a:cs typeface="Arial"/>
              </a:rPr>
              <a:t>-	Emails </a:t>
            </a:r>
            <a:r>
              <a:rPr sz="650" spc="-5" dirty="0">
                <a:latin typeface="Arial"/>
                <a:cs typeface="Arial"/>
              </a:rPr>
              <a:t>with </a:t>
            </a:r>
            <a:r>
              <a:rPr sz="650" dirty="0">
                <a:latin typeface="Arial"/>
                <a:cs typeface="Arial"/>
              </a:rPr>
              <a:t>parties re </a:t>
            </a:r>
            <a:r>
              <a:rPr sz="650" spc="5" dirty="0">
                <a:latin typeface="Arial"/>
                <a:cs typeface="Arial"/>
              </a:rPr>
              <a:t>outcome assessment </a:t>
            </a:r>
            <a:r>
              <a:rPr sz="650" dirty="0">
                <a:latin typeface="Arial"/>
                <a:cs typeface="Arial"/>
              </a:rPr>
              <a:t>experts; emails </a:t>
            </a:r>
            <a:r>
              <a:rPr sz="650" spc="-5" dirty="0">
                <a:latin typeface="Arial"/>
                <a:cs typeface="Arial"/>
              </a:rPr>
              <a:t>with </a:t>
            </a:r>
            <a:r>
              <a:rPr sz="650" dirty="0">
                <a:latin typeface="Arial"/>
                <a:cs typeface="Arial"/>
              </a:rPr>
              <a:t>IUR </a:t>
            </a:r>
            <a:r>
              <a:rPr sz="650" spc="5" dirty="0">
                <a:latin typeface="Arial"/>
                <a:cs typeface="Arial"/>
              </a:rPr>
              <a:t>and </a:t>
            </a:r>
            <a:r>
              <a:rPr sz="650" dirty="0">
                <a:latin typeface="Arial"/>
                <a:cs typeface="Arial"/>
              </a:rPr>
              <a:t>Barge re  </a:t>
            </a:r>
            <a:r>
              <a:rPr sz="650" spc="5" dirty="0">
                <a:latin typeface="Arial"/>
                <a:cs typeface="Arial"/>
              </a:rPr>
              <a:t>community survey; </a:t>
            </a:r>
            <a:r>
              <a:rPr sz="650" dirty="0">
                <a:latin typeface="Arial"/>
                <a:cs typeface="Arial"/>
              </a:rPr>
              <a:t>emails </a:t>
            </a:r>
            <a:r>
              <a:rPr sz="650" spc="-5" dirty="0">
                <a:latin typeface="Arial"/>
                <a:cs typeface="Arial"/>
              </a:rPr>
              <a:t>with </a:t>
            </a:r>
            <a:r>
              <a:rPr sz="650" spc="5" dirty="0">
                <a:latin typeface="Arial"/>
                <a:cs typeface="Arial"/>
              </a:rPr>
              <a:t>Barge </a:t>
            </a:r>
            <a:r>
              <a:rPr sz="650" dirty="0">
                <a:latin typeface="Arial"/>
                <a:cs typeface="Arial"/>
              </a:rPr>
              <a:t>re </a:t>
            </a:r>
            <a:r>
              <a:rPr sz="650" spc="5" dirty="0">
                <a:latin typeface="Arial"/>
                <a:cs typeface="Arial"/>
              </a:rPr>
              <a:t>compliance</a:t>
            </a:r>
            <a:r>
              <a:rPr sz="650" spc="-25" dirty="0">
                <a:latin typeface="Arial"/>
                <a:cs typeface="Arial"/>
              </a:rPr>
              <a:t> </a:t>
            </a:r>
            <a:r>
              <a:rPr sz="650" dirty="0">
                <a:latin typeface="Arial"/>
                <a:cs typeface="Arial"/>
              </a:rPr>
              <a:t>reviews</a:t>
            </a:r>
            <a:endParaRPr sz="650">
              <a:latin typeface="Arial"/>
              <a:cs typeface="Arial"/>
            </a:endParaRPr>
          </a:p>
        </p:txBody>
      </p:sp>
      <p:sp>
        <p:nvSpPr>
          <p:cNvPr id="79" name="object 79"/>
          <p:cNvSpPr txBox="1"/>
          <p:nvPr/>
        </p:nvSpPr>
        <p:spPr>
          <a:xfrm>
            <a:off x="7986648" y="1197609"/>
            <a:ext cx="3387090" cy="4584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95580" marR="5080" indent="-183515">
              <a:lnSpc>
                <a:spcPct val="109200"/>
              </a:lnSpc>
              <a:spcBef>
                <a:spcPts val="95"/>
              </a:spcBef>
              <a:tabLst>
                <a:tab pos="195580" algn="l"/>
              </a:tabLst>
            </a:pPr>
            <a:r>
              <a:rPr sz="650" dirty="0">
                <a:latin typeface="Arial"/>
                <a:cs typeface="Arial"/>
              </a:rPr>
              <a:t>-	Emails/telephone </a:t>
            </a:r>
            <a:r>
              <a:rPr sz="650" spc="5" dirty="0">
                <a:latin typeface="Arial"/>
                <a:cs typeface="Arial"/>
              </a:rPr>
              <a:t>conferences </a:t>
            </a:r>
            <a:r>
              <a:rPr sz="650" spc="-5" dirty="0">
                <a:latin typeface="Arial"/>
                <a:cs typeface="Arial"/>
              </a:rPr>
              <a:t>with </a:t>
            </a:r>
            <a:r>
              <a:rPr sz="650" spc="5" dirty="0">
                <a:latin typeface="Arial"/>
                <a:cs typeface="Arial"/>
              </a:rPr>
              <a:t>DOJ and G. Wasileski </a:t>
            </a:r>
            <a:r>
              <a:rPr sz="650" dirty="0">
                <a:latin typeface="Arial"/>
                <a:cs typeface="Arial"/>
              </a:rPr>
              <a:t>re </a:t>
            </a:r>
            <a:r>
              <a:rPr sz="650" spc="5" dirty="0">
                <a:latin typeface="Arial"/>
                <a:cs typeface="Arial"/>
              </a:rPr>
              <a:t>Wasileski </a:t>
            </a:r>
            <a:r>
              <a:rPr sz="650" spc="-5" dirty="0">
                <a:latin typeface="Arial"/>
                <a:cs typeface="Arial"/>
              </a:rPr>
              <a:t>participtaion in  </a:t>
            </a:r>
            <a:r>
              <a:rPr sz="650" spc="5" dirty="0">
                <a:latin typeface="Arial"/>
                <a:cs typeface="Arial"/>
              </a:rPr>
              <a:t>BPD </a:t>
            </a:r>
            <a:r>
              <a:rPr sz="650" dirty="0">
                <a:latin typeface="Arial"/>
                <a:cs typeface="Arial"/>
              </a:rPr>
              <a:t>train-the-trainer </a:t>
            </a:r>
            <a:r>
              <a:rPr sz="650" spc="5" dirty="0">
                <a:latin typeface="Arial"/>
                <a:cs typeface="Arial"/>
              </a:rPr>
              <a:t>session on </a:t>
            </a:r>
            <a:r>
              <a:rPr sz="650" dirty="0">
                <a:latin typeface="Arial"/>
                <a:cs typeface="Arial"/>
              </a:rPr>
              <a:t>learner </a:t>
            </a:r>
            <a:r>
              <a:rPr sz="650" spc="5" dirty="0">
                <a:latin typeface="Arial"/>
                <a:cs typeface="Arial"/>
              </a:rPr>
              <a:t>outcomes; </a:t>
            </a:r>
            <a:r>
              <a:rPr sz="650" dirty="0">
                <a:latin typeface="Arial"/>
                <a:cs typeface="Arial"/>
              </a:rPr>
              <a:t>emails </a:t>
            </a:r>
            <a:r>
              <a:rPr sz="650" spc="-5" dirty="0">
                <a:latin typeface="Arial"/>
                <a:cs typeface="Arial"/>
              </a:rPr>
              <a:t>with </a:t>
            </a:r>
            <a:r>
              <a:rPr sz="650" dirty="0">
                <a:latin typeface="Arial"/>
                <a:cs typeface="Arial"/>
              </a:rPr>
              <a:t>Barge re </a:t>
            </a:r>
            <a:r>
              <a:rPr sz="650" spc="5" dirty="0">
                <a:latin typeface="Arial"/>
                <a:cs typeface="Arial"/>
              </a:rPr>
              <a:t>compliance  </a:t>
            </a:r>
            <a:r>
              <a:rPr sz="650" dirty="0">
                <a:latin typeface="Arial"/>
                <a:cs typeface="Arial"/>
              </a:rPr>
              <a:t>review of </a:t>
            </a:r>
            <a:r>
              <a:rPr sz="650" spc="5" dirty="0">
                <a:latin typeface="Arial"/>
                <a:cs typeface="Arial"/>
              </a:rPr>
              <a:t>OPR </a:t>
            </a:r>
            <a:r>
              <a:rPr sz="650" spc="-5" dirty="0">
                <a:latin typeface="Arial"/>
                <a:cs typeface="Arial"/>
              </a:rPr>
              <a:t>files; </a:t>
            </a:r>
            <a:r>
              <a:rPr sz="650" dirty="0">
                <a:latin typeface="Arial"/>
                <a:cs typeface="Arial"/>
              </a:rPr>
              <a:t>emails re </a:t>
            </a:r>
            <a:r>
              <a:rPr sz="650" spc="-5" dirty="0">
                <a:latin typeface="Arial"/>
                <a:cs typeface="Arial"/>
              </a:rPr>
              <a:t>finalizing </a:t>
            </a:r>
            <a:r>
              <a:rPr sz="650" spc="5" dirty="0">
                <a:latin typeface="Arial"/>
                <a:cs typeface="Arial"/>
              </a:rPr>
              <a:t>agreement </a:t>
            </a:r>
            <a:r>
              <a:rPr sz="650" spc="-5" dirty="0">
                <a:latin typeface="Arial"/>
                <a:cs typeface="Arial"/>
              </a:rPr>
              <a:t>with </a:t>
            </a:r>
            <a:r>
              <a:rPr sz="650" dirty="0">
                <a:latin typeface="Arial"/>
                <a:cs typeface="Arial"/>
              </a:rPr>
              <a:t>University of Toronto re  arrestee</a:t>
            </a:r>
            <a:r>
              <a:rPr sz="650" spc="-5" dirty="0">
                <a:latin typeface="Arial"/>
                <a:cs typeface="Arial"/>
              </a:rPr>
              <a:t> </a:t>
            </a:r>
            <a:r>
              <a:rPr sz="650" spc="5" dirty="0">
                <a:latin typeface="Arial"/>
                <a:cs typeface="Arial"/>
              </a:rPr>
              <a:t>survey</a:t>
            </a:r>
            <a:endParaRPr sz="650">
              <a:latin typeface="Arial"/>
              <a:cs typeface="Arial"/>
            </a:endParaRPr>
          </a:p>
        </p:txBody>
      </p:sp>
      <p:sp>
        <p:nvSpPr>
          <p:cNvPr id="80" name="object 80"/>
          <p:cNvSpPr txBox="1"/>
          <p:nvPr/>
        </p:nvSpPr>
        <p:spPr>
          <a:xfrm>
            <a:off x="7779384" y="1627377"/>
            <a:ext cx="3414395" cy="2419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02590" marR="5080" indent="-390525">
              <a:lnSpc>
                <a:spcPct val="109100"/>
              </a:lnSpc>
              <a:spcBef>
                <a:spcPts val="95"/>
              </a:spcBef>
            </a:pPr>
            <a:r>
              <a:rPr sz="650" spc="5" dirty="0">
                <a:latin typeface="Arial"/>
                <a:cs typeface="Arial"/>
              </a:rPr>
              <a:t>3,182.50 </a:t>
            </a:r>
            <a:r>
              <a:rPr sz="650" dirty="0">
                <a:latin typeface="Arial"/>
                <a:cs typeface="Arial"/>
              </a:rPr>
              <a:t>Telephone </a:t>
            </a:r>
            <a:r>
              <a:rPr sz="650" spc="5" dirty="0">
                <a:latin typeface="Arial"/>
                <a:cs typeface="Arial"/>
              </a:rPr>
              <a:t>conference </a:t>
            </a:r>
            <a:r>
              <a:rPr sz="650" spc="-5" dirty="0">
                <a:latin typeface="Arial"/>
                <a:cs typeface="Arial"/>
              </a:rPr>
              <a:t>with </a:t>
            </a:r>
            <a:r>
              <a:rPr sz="650" spc="5" dirty="0">
                <a:latin typeface="Arial"/>
                <a:cs typeface="Arial"/>
              </a:rPr>
              <a:t>Judge Bredar </a:t>
            </a:r>
            <a:r>
              <a:rPr sz="650" dirty="0">
                <a:latin typeface="Arial"/>
                <a:cs typeface="Arial"/>
              </a:rPr>
              <a:t>re </a:t>
            </a:r>
            <a:r>
              <a:rPr sz="650" spc="5" dirty="0">
                <a:latin typeface="Arial"/>
                <a:cs typeface="Arial"/>
              </a:rPr>
              <a:t>various; </a:t>
            </a:r>
            <a:r>
              <a:rPr sz="650" dirty="0">
                <a:latin typeface="Arial"/>
                <a:cs typeface="Arial"/>
              </a:rPr>
              <a:t>emails re invoicing arrestee  </a:t>
            </a:r>
            <a:r>
              <a:rPr sz="650" spc="5" dirty="0">
                <a:latin typeface="Arial"/>
                <a:cs typeface="Arial"/>
              </a:rPr>
              <a:t>survey</a:t>
            </a:r>
            <a:endParaRPr sz="650">
              <a:latin typeface="Arial"/>
              <a:cs typeface="Arial"/>
            </a:endParaRPr>
          </a:p>
        </p:txBody>
      </p:sp>
      <p:sp>
        <p:nvSpPr>
          <p:cNvPr id="81" name="object 81"/>
          <p:cNvSpPr txBox="1"/>
          <p:nvPr/>
        </p:nvSpPr>
        <p:spPr>
          <a:xfrm>
            <a:off x="7779384" y="1877060"/>
            <a:ext cx="3653790" cy="8915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02590" marR="5080" indent="-320675">
              <a:lnSpc>
                <a:spcPct val="109200"/>
              </a:lnSpc>
              <a:spcBef>
                <a:spcPts val="95"/>
              </a:spcBef>
            </a:pPr>
            <a:r>
              <a:rPr sz="650" spc="5" dirty="0">
                <a:latin typeface="Arial"/>
                <a:cs typeface="Arial"/>
              </a:rPr>
              <a:t>617.50 </a:t>
            </a:r>
            <a:r>
              <a:rPr sz="650" dirty="0">
                <a:latin typeface="Arial"/>
                <a:cs typeface="Arial"/>
              </a:rPr>
              <a:t>Emails </a:t>
            </a:r>
            <a:r>
              <a:rPr sz="650" spc="-5" dirty="0">
                <a:latin typeface="Arial"/>
                <a:cs typeface="Arial"/>
              </a:rPr>
              <a:t>with </a:t>
            </a:r>
            <a:r>
              <a:rPr sz="650" dirty="0">
                <a:latin typeface="Arial"/>
                <a:cs typeface="Arial"/>
              </a:rPr>
              <a:t>Venable practice </a:t>
            </a:r>
            <a:r>
              <a:rPr sz="650" spc="10" dirty="0">
                <a:latin typeface="Arial"/>
                <a:cs typeface="Arial"/>
              </a:rPr>
              <a:t>management </a:t>
            </a:r>
            <a:r>
              <a:rPr sz="650" dirty="0">
                <a:latin typeface="Arial"/>
                <a:cs typeface="Arial"/>
              </a:rPr>
              <a:t>re invoicing/budgeting; emails re CPIC work  plan; </a:t>
            </a:r>
            <a:r>
              <a:rPr sz="650" spc="5" dirty="0">
                <a:latin typeface="Arial"/>
                <a:cs typeface="Arial"/>
              </a:rPr>
              <a:t>confer </a:t>
            </a:r>
            <a:r>
              <a:rPr sz="650" spc="-5" dirty="0">
                <a:latin typeface="Arial"/>
                <a:cs typeface="Arial"/>
              </a:rPr>
              <a:t>with </a:t>
            </a:r>
            <a:r>
              <a:rPr sz="650" spc="5" dirty="0">
                <a:latin typeface="Arial"/>
                <a:cs typeface="Arial"/>
              </a:rPr>
              <a:t>Thompson </a:t>
            </a:r>
            <a:r>
              <a:rPr sz="650" dirty="0">
                <a:latin typeface="Arial"/>
                <a:cs typeface="Arial"/>
              </a:rPr>
              <a:t>re </a:t>
            </a:r>
            <a:r>
              <a:rPr sz="650" spc="5" dirty="0">
                <a:latin typeface="Arial"/>
                <a:cs typeface="Arial"/>
              </a:rPr>
              <a:t>various; </a:t>
            </a:r>
            <a:r>
              <a:rPr sz="650" dirty="0">
                <a:latin typeface="Arial"/>
                <a:cs typeface="Arial"/>
              </a:rPr>
              <a:t>draft </a:t>
            </a:r>
            <a:r>
              <a:rPr sz="650" spc="5" dirty="0">
                <a:latin typeface="Arial"/>
                <a:cs typeface="Arial"/>
              </a:rPr>
              <a:t>response </a:t>
            </a:r>
            <a:r>
              <a:rPr sz="650" dirty="0">
                <a:latin typeface="Arial"/>
                <a:cs typeface="Arial"/>
              </a:rPr>
              <a:t>to social </a:t>
            </a:r>
            <a:r>
              <a:rPr sz="650" spc="5" dirty="0">
                <a:latin typeface="Arial"/>
                <a:cs typeface="Arial"/>
              </a:rPr>
              <a:t>media </a:t>
            </a:r>
            <a:r>
              <a:rPr sz="650" dirty="0">
                <a:latin typeface="Arial"/>
                <a:cs typeface="Arial"/>
              </a:rPr>
              <a:t>question re  </a:t>
            </a:r>
            <a:r>
              <a:rPr sz="650" spc="5" dirty="0">
                <a:latin typeface="Arial"/>
                <a:cs typeface="Arial"/>
              </a:rPr>
              <a:t>Pembridge </a:t>
            </a:r>
            <a:r>
              <a:rPr sz="650" dirty="0">
                <a:latin typeface="Arial"/>
                <a:cs typeface="Arial"/>
              </a:rPr>
              <a:t>shooting </a:t>
            </a:r>
            <a:r>
              <a:rPr sz="650" spc="5" dirty="0">
                <a:latin typeface="Arial"/>
                <a:cs typeface="Arial"/>
              </a:rPr>
              <a:t>and </a:t>
            </a:r>
            <a:r>
              <a:rPr sz="650" dirty="0">
                <a:latin typeface="Arial"/>
                <a:cs typeface="Arial"/>
              </a:rPr>
              <a:t>emails </a:t>
            </a:r>
            <a:r>
              <a:rPr sz="650" spc="-5" dirty="0">
                <a:latin typeface="Arial"/>
                <a:cs typeface="Arial"/>
              </a:rPr>
              <a:t>with </a:t>
            </a:r>
            <a:r>
              <a:rPr sz="650" spc="5" dirty="0">
                <a:latin typeface="Arial"/>
                <a:cs typeface="Arial"/>
              </a:rPr>
              <a:t>community engagement team </a:t>
            </a:r>
            <a:r>
              <a:rPr sz="650" dirty="0">
                <a:latin typeface="Arial"/>
                <a:cs typeface="Arial"/>
              </a:rPr>
              <a:t>re </a:t>
            </a:r>
            <a:r>
              <a:rPr sz="650" spc="10" dirty="0">
                <a:latin typeface="Arial"/>
                <a:cs typeface="Arial"/>
              </a:rPr>
              <a:t>same</a:t>
            </a:r>
            <a:endParaRPr sz="650">
              <a:latin typeface="Arial"/>
              <a:cs typeface="Arial"/>
            </a:endParaRPr>
          </a:p>
          <a:p>
            <a:pPr marL="402590" marR="105410" indent="-390525">
              <a:lnSpc>
                <a:spcPct val="109200"/>
              </a:lnSpc>
              <a:spcBef>
                <a:spcPts val="75"/>
              </a:spcBef>
            </a:pPr>
            <a:r>
              <a:rPr sz="650" spc="5" dirty="0">
                <a:latin typeface="Arial"/>
                <a:cs typeface="Arial"/>
              </a:rPr>
              <a:t>1,187.50 </a:t>
            </a:r>
            <a:r>
              <a:rPr sz="650" dirty="0">
                <a:latin typeface="Arial"/>
                <a:cs typeface="Arial"/>
              </a:rPr>
              <a:t>Telephone </a:t>
            </a:r>
            <a:r>
              <a:rPr sz="650" spc="5" dirty="0">
                <a:latin typeface="Arial"/>
                <a:cs typeface="Arial"/>
              </a:rPr>
              <a:t>conference </a:t>
            </a:r>
            <a:r>
              <a:rPr sz="650" spc="-5" dirty="0">
                <a:latin typeface="Arial"/>
                <a:cs typeface="Arial"/>
              </a:rPr>
              <a:t>with </a:t>
            </a:r>
            <a:r>
              <a:rPr sz="650" spc="5" dirty="0">
                <a:latin typeface="Arial"/>
                <a:cs typeface="Arial"/>
              </a:rPr>
              <a:t>G. Wasileski </a:t>
            </a:r>
            <a:r>
              <a:rPr sz="650" dirty="0">
                <a:latin typeface="Arial"/>
                <a:cs typeface="Arial"/>
              </a:rPr>
              <a:t>re potential </a:t>
            </a:r>
            <a:r>
              <a:rPr sz="650" spc="5" dirty="0">
                <a:latin typeface="Arial"/>
                <a:cs typeface="Arial"/>
              </a:rPr>
              <a:t>engagementl </a:t>
            </a:r>
            <a:r>
              <a:rPr sz="650" dirty="0">
                <a:latin typeface="Arial"/>
                <a:cs typeface="Arial"/>
              </a:rPr>
              <a:t>emails </a:t>
            </a:r>
            <a:r>
              <a:rPr sz="650" spc="-5" dirty="0">
                <a:latin typeface="Arial"/>
                <a:cs typeface="Arial"/>
              </a:rPr>
              <a:t>with  </a:t>
            </a:r>
            <a:r>
              <a:rPr sz="650" dirty="0">
                <a:latin typeface="Arial"/>
                <a:cs typeface="Arial"/>
              </a:rPr>
              <a:t>University of Toronto re </a:t>
            </a:r>
            <a:r>
              <a:rPr sz="650" spc="5" dirty="0">
                <a:latin typeface="Arial"/>
                <a:cs typeface="Arial"/>
              </a:rPr>
              <a:t>contract </a:t>
            </a:r>
            <a:r>
              <a:rPr sz="650" dirty="0">
                <a:latin typeface="Arial"/>
                <a:cs typeface="Arial"/>
              </a:rPr>
              <a:t>for arrestee </a:t>
            </a:r>
            <a:r>
              <a:rPr sz="650" spc="5" dirty="0">
                <a:latin typeface="Arial"/>
                <a:cs typeface="Arial"/>
              </a:rPr>
              <a:t>survey; </a:t>
            </a:r>
            <a:r>
              <a:rPr sz="650" dirty="0">
                <a:latin typeface="Arial"/>
                <a:cs typeface="Arial"/>
              </a:rPr>
              <a:t>review </a:t>
            </a:r>
            <a:r>
              <a:rPr sz="650" spc="5" dirty="0">
                <a:latin typeface="Arial"/>
                <a:cs typeface="Arial"/>
              </a:rPr>
              <a:t>OPD comments on </a:t>
            </a:r>
            <a:r>
              <a:rPr sz="650" dirty="0">
                <a:latin typeface="Arial"/>
                <a:cs typeface="Arial"/>
              </a:rPr>
              <a:t>draft  </a:t>
            </a:r>
            <a:r>
              <a:rPr sz="650" spc="5" dirty="0">
                <a:latin typeface="Arial"/>
                <a:cs typeface="Arial"/>
              </a:rPr>
              <a:t>UOF/FIP </a:t>
            </a:r>
            <a:r>
              <a:rPr sz="650" spc="-5" dirty="0">
                <a:latin typeface="Arial"/>
                <a:cs typeface="Arial"/>
              </a:rPr>
              <a:t>training </a:t>
            </a:r>
            <a:r>
              <a:rPr sz="650" dirty="0">
                <a:latin typeface="Arial"/>
                <a:cs typeface="Arial"/>
              </a:rPr>
              <a:t>curriculum; emails </a:t>
            </a:r>
            <a:r>
              <a:rPr sz="650" spc="-5" dirty="0">
                <a:latin typeface="Arial"/>
                <a:cs typeface="Arial"/>
              </a:rPr>
              <a:t>with </a:t>
            </a:r>
            <a:r>
              <a:rPr sz="650" spc="5" dirty="0">
                <a:latin typeface="Arial"/>
                <a:cs typeface="Arial"/>
              </a:rPr>
              <a:t>community engagement team </a:t>
            </a:r>
            <a:r>
              <a:rPr sz="650" dirty="0">
                <a:latin typeface="Arial"/>
                <a:cs typeface="Arial"/>
              </a:rPr>
              <a:t>re public  </a:t>
            </a:r>
            <a:r>
              <a:rPr sz="650" spc="5" dirty="0">
                <a:latin typeface="Arial"/>
                <a:cs typeface="Arial"/>
              </a:rPr>
              <a:t>comments on </a:t>
            </a:r>
            <a:r>
              <a:rPr sz="650" dirty="0">
                <a:latin typeface="Arial"/>
                <a:cs typeface="Arial"/>
              </a:rPr>
              <a:t>training</a:t>
            </a:r>
            <a:r>
              <a:rPr sz="650" spc="-10" dirty="0">
                <a:latin typeface="Arial"/>
                <a:cs typeface="Arial"/>
              </a:rPr>
              <a:t> </a:t>
            </a:r>
            <a:r>
              <a:rPr sz="650" dirty="0">
                <a:latin typeface="Arial"/>
                <a:cs typeface="Arial"/>
              </a:rPr>
              <a:t>materials</a:t>
            </a:r>
            <a:endParaRPr sz="650">
              <a:latin typeface="Arial"/>
              <a:cs typeface="Arial"/>
            </a:endParaRPr>
          </a:p>
          <a:p>
            <a:pPr marL="219710">
              <a:lnSpc>
                <a:spcPct val="100000"/>
              </a:lnSpc>
            </a:pPr>
            <a:r>
              <a:rPr sz="650" dirty="0">
                <a:latin typeface="Arial"/>
                <a:cs typeface="Arial"/>
              </a:rPr>
              <a:t>-</a:t>
            </a:r>
            <a:endParaRPr sz="650">
              <a:latin typeface="Arial"/>
              <a:cs typeface="Arial"/>
            </a:endParaRPr>
          </a:p>
        </p:txBody>
      </p:sp>
      <p:sp>
        <p:nvSpPr>
          <p:cNvPr id="82" name="object 82"/>
          <p:cNvSpPr txBox="1"/>
          <p:nvPr/>
        </p:nvSpPr>
        <p:spPr>
          <a:xfrm>
            <a:off x="8169656" y="3018536"/>
            <a:ext cx="3176270" cy="350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9300"/>
              </a:lnSpc>
              <a:spcBef>
                <a:spcPts val="95"/>
              </a:spcBef>
            </a:pPr>
            <a:r>
              <a:rPr sz="650" dirty="0">
                <a:latin typeface="Arial"/>
                <a:cs typeface="Arial"/>
              </a:rPr>
              <a:t>Emails </a:t>
            </a:r>
            <a:r>
              <a:rPr sz="650" spc="-5" dirty="0">
                <a:latin typeface="Arial"/>
                <a:cs typeface="Arial"/>
              </a:rPr>
              <a:t>with </a:t>
            </a:r>
            <a:r>
              <a:rPr sz="650" spc="5" dirty="0">
                <a:latin typeface="Arial"/>
                <a:cs typeface="Arial"/>
              </a:rPr>
              <a:t>Foglesong </a:t>
            </a:r>
            <a:r>
              <a:rPr sz="650" dirty="0">
                <a:latin typeface="Arial"/>
                <a:cs typeface="Arial"/>
              </a:rPr>
              <a:t>re arrestee </a:t>
            </a:r>
            <a:r>
              <a:rPr sz="650" spc="5" dirty="0">
                <a:latin typeface="Arial"/>
                <a:cs typeface="Arial"/>
              </a:rPr>
              <a:t>survey protocol approval; </a:t>
            </a:r>
            <a:r>
              <a:rPr sz="650" dirty="0">
                <a:latin typeface="Arial"/>
                <a:cs typeface="Arial"/>
              </a:rPr>
              <a:t>emails </a:t>
            </a:r>
            <a:r>
              <a:rPr sz="650" spc="-5" dirty="0">
                <a:latin typeface="Arial"/>
                <a:cs typeface="Arial"/>
              </a:rPr>
              <a:t>with </a:t>
            </a:r>
            <a:r>
              <a:rPr sz="650" dirty="0">
                <a:latin typeface="Arial"/>
                <a:cs typeface="Arial"/>
              </a:rPr>
              <a:t>University of  Toronto re </a:t>
            </a:r>
            <a:r>
              <a:rPr sz="650" spc="-5" dirty="0">
                <a:latin typeface="Arial"/>
                <a:cs typeface="Arial"/>
              </a:rPr>
              <a:t>finalized </a:t>
            </a:r>
            <a:r>
              <a:rPr sz="650" dirty="0">
                <a:latin typeface="Arial"/>
                <a:cs typeface="Arial"/>
              </a:rPr>
              <a:t>contract; review articles </a:t>
            </a:r>
            <a:r>
              <a:rPr sz="650" spc="5" dirty="0">
                <a:latin typeface="Arial"/>
                <a:cs typeface="Arial"/>
              </a:rPr>
              <a:t>on </a:t>
            </a:r>
            <a:r>
              <a:rPr sz="650" spc="-5" dirty="0">
                <a:latin typeface="Arial"/>
                <a:cs typeface="Arial"/>
              </a:rPr>
              <a:t>implicit </a:t>
            </a:r>
            <a:r>
              <a:rPr sz="650" dirty="0">
                <a:latin typeface="Arial"/>
                <a:cs typeface="Arial"/>
              </a:rPr>
              <a:t>bias </a:t>
            </a:r>
            <a:r>
              <a:rPr sz="650" spc="5" dirty="0">
                <a:latin typeface="Arial"/>
                <a:cs typeface="Arial"/>
              </a:rPr>
              <a:t>and </a:t>
            </a:r>
            <a:r>
              <a:rPr sz="650" dirty="0">
                <a:latin typeface="Arial"/>
                <a:cs typeface="Arial"/>
              </a:rPr>
              <a:t>threat </a:t>
            </a:r>
            <a:r>
              <a:rPr sz="650" spc="5" dirty="0">
                <a:latin typeface="Arial"/>
                <a:cs typeface="Arial"/>
              </a:rPr>
              <a:t>assessment;  </a:t>
            </a:r>
            <a:r>
              <a:rPr sz="650" dirty="0">
                <a:latin typeface="Arial"/>
                <a:cs typeface="Arial"/>
              </a:rPr>
              <a:t>preliminary review of </a:t>
            </a:r>
            <a:r>
              <a:rPr sz="650" spc="5" dirty="0">
                <a:latin typeface="Arial"/>
                <a:cs typeface="Arial"/>
              </a:rPr>
              <a:t>updated </a:t>
            </a:r>
            <a:r>
              <a:rPr sz="650" dirty="0">
                <a:latin typeface="Arial"/>
                <a:cs typeface="Arial"/>
              </a:rPr>
              <a:t>draft </a:t>
            </a:r>
            <a:r>
              <a:rPr sz="650" spc="5" dirty="0">
                <a:latin typeface="Arial"/>
                <a:cs typeface="Arial"/>
              </a:rPr>
              <a:t>UOF/FIP </a:t>
            </a:r>
            <a:r>
              <a:rPr sz="650" spc="-5" dirty="0">
                <a:latin typeface="Arial"/>
                <a:cs typeface="Arial"/>
              </a:rPr>
              <a:t>training</a:t>
            </a:r>
            <a:r>
              <a:rPr sz="650" spc="-40" dirty="0">
                <a:latin typeface="Arial"/>
                <a:cs typeface="Arial"/>
              </a:rPr>
              <a:t> </a:t>
            </a:r>
            <a:r>
              <a:rPr sz="650" dirty="0">
                <a:latin typeface="Arial"/>
                <a:cs typeface="Arial"/>
              </a:rPr>
              <a:t>curriculum</a:t>
            </a:r>
            <a:endParaRPr sz="650">
              <a:latin typeface="Arial"/>
              <a:cs typeface="Arial"/>
            </a:endParaRPr>
          </a:p>
        </p:txBody>
      </p:sp>
      <p:sp>
        <p:nvSpPr>
          <p:cNvPr id="83" name="object 83"/>
          <p:cNvSpPr txBox="1"/>
          <p:nvPr/>
        </p:nvSpPr>
        <p:spPr>
          <a:xfrm>
            <a:off x="8169656" y="3882770"/>
            <a:ext cx="3188335" cy="4584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9200"/>
              </a:lnSpc>
              <a:spcBef>
                <a:spcPts val="95"/>
              </a:spcBef>
            </a:pPr>
            <a:r>
              <a:rPr sz="650" dirty="0">
                <a:latin typeface="Arial"/>
                <a:cs typeface="Arial"/>
              </a:rPr>
              <a:t>Emails </a:t>
            </a:r>
            <a:r>
              <a:rPr sz="650" spc="-5" dirty="0">
                <a:latin typeface="Arial"/>
                <a:cs typeface="Arial"/>
              </a:rPr>
              <a:t>with </a:t>
            </a:r>
            <a:r>
              <a:rPr sz="650" spc="5" dirty="0">
                <a:latin typeface="Arial"/>
                <a:cs typeface="Arial"/>
              </a:rPr>
              <a:t>D. </a:t>
            </a:r>
            <a:r>
              <a:rPr sz="650" dirty="0">
                <a:latin typeface="Arial"/>
                <a:cs typeface="Arial"/>
              </a:rPr>
              <a:t>Murphy; emails </a:t>
            </a:r>
            <a:r>
              <a:rPr sz="650" spc="-5" dirty="0">
                <a:latin typeface="Arial"/>
                <a:cs typeface="Arial"/>
              </a:rPr>
              <a:t>with </a:t>
            </a:r>
            <a:r>
              <a:rPr sz="650" spc="5" dirty="0">
                <a:latin typeface="Arial"/>
                <a:cs typeface="Arial"/>
              </a:rPr>
              <a:t>court </a:t>
            </a:r>
            <a:r>
              <a:rPr sz="650" dirty="0">
                <a:latin typeface="Arial"/>
                <a:cs typeface="Arial"/>
              </a:rPr>
              <a:t>re complaint </a:t>
            </a:r>
            <a:r>
              <a:rPr sz="650" spc="5" dirty="0">
                <a:latin typeface="Arial"/>
                <a:cs typeface="Arial"/>
              </a:rPr>
              <a:t>received </a:t>
            </a:r>
            <a:r>
              <a:rPr sz="650" spc="10" dirty="0">
                <a:latin typeface="Arial"/>
                <a:cs typeface="Arial"/>
              </a:rPr>
              <a:t>vs </a:t>
            </a:r>
            <a:r>
              <a:rPr sz="650" spc="5" dirty="0">
                <a:latin typeface="Arial"/>
                <a:cs typeface="Arial"/>
              </a:rPr>
              <a:t>BPD </a:t>
            </a:r>
            <a:r>
              <a:rPr sz="650" dirty="0">
                <a:latin typeface="Arial"/>
                <a:cs typeface="Arial"/>
              </a:rPr>
              <a:t>officer; emails  </a:t>
            </a:r>
            <a:r>
              <a:rPr sz="650" spc="-5" dirty="0">
                <a:latin typeface="Arial"/>
                <a:cs typeface="Arial"/>
              </a:rPr>
              <a:t>with </a:t>
            </a:r>
            <a:r>
              <a:rPr sz="650" dirty="0">
                <a:latin typeface="Arial"/>
                <a:cs typeface="Arial"/>
              </a:rPr>
              <a:t>Wirzberger </a:t>
            </a:r>
            <a:r>
              <a:rPr sz="650" spc="5" dirty="0">
                <a:latin typeface="Arial"/>
                <a:cs typeface="Arial"/>
              </a:rPr>
              <a:t>and CE team </a:t>
            </a:r>
            <a:r>
              <a:rPr sz="650" dirty="0">
                <a:latin typeface="Arial"/>
                <a:cs typeface="Arial"/>
              </a:rPr>
              <a:t>re </a:t>
            </a:r>
            <a:r>
              <a:rPr sz="650" spc="5" dirty="0">
                <a:latin typeface="Arial"/>
                <a:cs typeface="Arial"/>
              </a:rPr>
              <a:t>BPD </a:t>
            </a:r>
            <a:r>
              <a:rPr sz="650" dirty="0">
                <a:latin typeface="Arial"/>
                <a:cs typeface="Arial"/>
              </a:rPr>
              <a:t>websites functionality; review </a:t>
            </a:r>
            <a:r>
              <a:rPr sz="650" spc="5" dirty="0">
                <a:latin typeface="Arial"/>
                <a:cs typeface="Arial"/>
              </a:rPr>
              <a:t>and </a:t>
            </a:r>
            <a:r>
              <a:rPr sz="650" dirty="0">
                <a:latin typeface="Arial"/>
                <a:cs typeface="Arial"/>
              </a:rPr>
              <a:t>emails </a:t>
            </a:r>
            <a:r>
              <a:rPr sz="650" spc="-5" dirty="0">
                <a:latin typeface="Arial"/>
                <a:cs typeface="Arial"/>
              </a:rPr>
              <a:t>with  </a:t>
            </a:r>
            <a:r>
              <a:rPr sz="650" dirty="0">
                <a:latin typeface="Arial"/>
                <a:cs typeface="Arial"/>
              </a:rPr>
              <a:t>parties re public </a:t>
            </a:r>
            <a:r>
              <a:rPr sz="650" spc="10" dirty="0">
                <a:latin typeface="Arial"/>
                <a:cs typeface="Arial"/>
              </a:rPr>
              <a:t>comment </a:t>
            </a:r>
            <a:r>
              <a:rPr sz="650" spc="5" dirty="0">
                <a:latin typeface="Arial"/>
                <a:cs typeface="Arial"/>
              </a:rPr>
              <a:t>on </a:t>
            </a:r>
            <a:r>
              <a:rPr sz="650" dirty="0">
                <a:latin typeface="Arial"/>
                <a:cs typeface="Arial"/>
              </a:rPr>
              <a:t>draft UOF/FIP </a:t>
            </a:r>
            <a:r>
              <a:rPr sz="650" spc="-5" dirty="0">
                <a:latin typeface="Arial"/>
                <a:cs typeface="Arial"/>
              </a:rPr>
              <a:t>training </a:t>
            </a:r>
            <a:r>
              <a:rPr sz="650" dirty="0">
                <a:latin typeface="Arial"/>
                <a:cs typeface="Arial"/>
              </a:rPr>
              <a:t>curriculum; emails </a:t>
            </a:r>
            <a:r>
              <a:rPr sz="650" spc="-5" dirty="0">
                <a:latin typeface="Arial"/>
                <a:cs typeface="Arial"/>
              </a:rPr>
              <a:t>with </a:t>
            </a:r>
            <a:r>
              <a:rPr sz="650" spc="5" dirty="0">
                <a:latin typeface="Arial"/>
                <a:cs typeface="Arial"/>
              </a:rPr>
              <a:t>DOJ </a:t>
            </a:r>
            <a:r>
              <a:rPr sz="650" dirty="0">
                <a:latin typeface="Arial"/>
                <a:cs typeface="Arial"/>
              </a:rPr>
              <a:t>re  </a:t>
            </a:r>
            <a:r>
              <a:rPr sz="650" spc="5" dirty="0">
                <a:latin typeface="Arial"/>
                <a:cs typeface="Arial"/>
              </a:rPr>
              <a:t>OPR</a:t>
            </a:r>
            <a:r>
              <a:rPr sz="650" spc="-5" dirty="0">
                <a:latin typeface="Arial"/>
                <a:cs typeface="Arial"/>
              </a:rPr>
              <a:t> </a:t>
            </a:r>
            <a:r>
              <a:rPr sz="650" spc="5" dirty="0">
                <a:latin typeface="Arial"/>
                <a:cs typeface="Arial"/>
              </a:rPr>
              <a:t>manual</a:t>
            </a:r>
            <a:endParaRPr sz="650">
              <a:latin typeface="Arial"/>
              <a:cs typeface="Arial"/>
            </a:endParaRPr>
          </a:p>
        </p:txBody>
      </p:sp>
      <p:sp>
        <p:nvSpPr>
          <p:cNvPr id="84" name="object 84"/>
          <p:cNvSpPr txBox="1"/>
          <p:nvPr/>
        </p:nvSpPr>
        <p:spPr>
          <a:xfrm>
            <a:off x="7849489" y="4812411"/>
            <a:ext cx="3441700" cy="2419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32740" marR="5080" indent="-320675">
              <a:lnSpc>
                <a:spcPct val="109200"/>
              </a:lnSpc>
              <a:spcBef>
                <a:spcPts val="95"/>
              </a:spcBef>
            </a:pPr>
            <a:r>
              <a:rPr sz="650" spc="5" dirty="0">
                <a:latin typeface="Arial"/>
                <a:cs typeface="Arial"/>
              </a:rPr>
              <a:t>285.00 </a:t>
            </a:r>
            <a:r>
              <a:rPr sz="650" dirty="0">
                <a:latin typeface="Arial"/>
                <a:cs typeface="Arial"/>
              </a:rPr>
              <a:t>Emails </a:t>
            </a:r>
            <a:r>
              <a:rPr sz="650" spc="-5" dirty="0">
                <a:latin typeface="Arial"/>
                <a:cs typeface="Arial"/>
              </a:rPr>
              <a:t>with </a:t>
            </a:r>
            <a:r>
              <a:rPr sz="650" spc="5" dirty="0">
                <a:latin typeface="Arial"/>
                <a:cs typeface="Arial"/>
              </a:rPr>
              <a:t>BPD and CJI </a:t>
            </a:r>
            <a:r>
              <a:rPr sz="650" dirty="0">
                <a:latin typeface="Arial"/>
                <a:cs typeface="Arial"/>
              </a:rPr>
              <a:t>re officer </a:t>
            </a:r>
            <a:r>
              <a:rPr sz="650" spc="5" dirty="0">
                <a:latin typeface="Arial"/>
                <a:cs typeface="Arial"/>
              </a:rPr>
              <a:t>focus groups; </a:t>
            </a:r>
            <a:r>
              <a:rPr sz="650" dirty="0">
                <a:latin typeface="Arial"/>
                <a:cs typeface="Arial"/>
              </a:rPr>
              <a:t>review introductory </a:t>
            </a:r>
            <a:r>
              <a:rPr sz="650" spc="5" dirty="0">
                <a:latin typeface="Arial"/>
                <a:cs typeface="Arial"/>
              </a:rPr>
              <a:t>PC remarks </a:t>
            </a:r>
            <a:r>
              <a:rPr sz="650" dirty="0">
                <a:latin typeface="Arial"/>
                <a:cs typeface="Arial"/>
              </a:rPr>
              <a:t>to  </a:t>
            </a:r>
            <a:r>
              <a:rPr sz="650" spc="5" dirty="0">
                <a:latin typeface="Arial"/>
                <a:cs typeface="Arial"/>
              </a:rPr>
              <a:t>UOF</a:t>
            </a:r>
            <a:r>
              <a:rPr sz="650" dirty="0">
                <a:latin typeface="Arial"/>
                <a:cs typeface="Arial"/>
              </a:rPr>
              <a:t> e-learning</a:t>
            </a:r>
            <a:endParaRPr sz="650">
              <a:latin typeface="Arial"/>
              <a:cs typeface="Arial"/>
            </a:endParaRPr>
          </a:p>
        </p:txBody>
      </p:sp>
      <p:sp>
        <p:nvSpPr>
          <p:cNvPr id="85" name="object 85"/>
          <p:cNvSpPr txBox="1"/>
          <p:nvPr/>
        </p:nvSpPr>
        <p:spPr>
          <a:xfrm>
            <a:off x="7849489" y="5106542"/>
            <a:ext cx="3509010" cy="2419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32740" marR="5080" indent="-320675">
              <a:lnSpc>
                <a:spcPct val="109200"/>
              </a:lnSpc>
              <a:spcBef>
                <a:spcPts val="95"/>
              </a:spcBef>
            </a:pPr>
            <a:r>
              <a:rPr sz="650" spc="5" dirty="0">
                <a:latin typeface="Arial"/>
                <a:cs typeface="Arial"/>
              </a:rPr>
              <a:t>190.00 Review new </a:t>
            </a:r>
            <a:r>
              <a:rPr sz="650" dirty="0">
                <a:latin typeface="Arial"/>
                <a:cs typeface="Arial"/>
              </a:rPr>
              <a:t>organization chart; attention to </a:t>
            </a:r>
            <a:r>
              <a:rPr sz="650" spc="5" dirty="0">
                <a:latin typeface="Arial"/>
                <a:cs typeface="Arial"/>
              </a:rPr>
              <a:t>press on recent personnel </a:t>
            </a:r>
            <a:r>
              <a:rPr sz="650" spc="10" dirty="0">
                <a:latin typeface="Arial"/>
                <a:cs typeface="Arial"/>
              </a:rPr>
              <a:t>moves; </a:t>
            </a:r>
            <a:r>
              <a:rPr sz="650" dirty="0">
                <a:latin typeface="Arial"/>
                <a:cs typeface="Arial"/>
              </a:rPr>
              <a:t>emails  </a:t>
            </a:r>
            <a:r>
              <a:rPr sz="650" spc="-5" dirty="0">
                <a:latin typeface="Arial"/>
                <a:cs typeface="Arial"/>
              </a:rPr>
              <a:t>with </a:t>
            </a:r>
            <a:r>
              <a:rPr sz="650" spc="5" dirty="0">
                <a:latin typeface="Arial"/>
                <a:cs typeface="Arial"/>
              </a:rPr>
              <a:t>Foglesong </a:t>
            </a:r>
            <a:r>
              <a:rPr sz="650" dirty="0">
                <a:latin typeface="Arial"/>
                <a:cs typeface="Arial"/>
              </a:rPr>
              <a:t>re arrestee </a:t>
            </a:r>
            <a:r>
              <a:rPr sz="650" spc="5" dirty="0">
                <a:latin typeface="Arial"/>
                <a:cs typeface="Arial"/>
              </a:rPr>
              <a:t>survey; </a:t>
            </a:r>
            <a:r>
              <a:rPr sz="650" dirty="0">
                <a:latin typeface="Arial"/>
                <a:cs typeface="Arial"/>
              </a:rPr>
              <a:t>review edits to draft policy </a:t>
            </a:r>
            <a:r>
              <a:rPr sz="650" spc="5" dirty="0">
                <a:latin typeface="Arial"/>
                <a:cs typeface="Arial"/>
              </a:rPr>
              <a:t>on </a:t>
            </a:r>
            <a:r>
              <a:rPr sz="650" dirty="0">
                <a:latin typeface="Arial"/>
                <a:cs typeface="Arial"/>
              </a:rPr>
              <a:t>public release</a:t>
            </a:r>
            <a:r>
              <a:rPr sz="650" spc="10" dirty="0">
                <a:latin typeface="Arial"/>
                <a:cs typeface="Arial"/>
              </a:rPr>
              <a:t> </a:t>
            </a:r>
            <a:r>
              <a:rPr sz="650" spc="5" dirty="0">
                <a:latin typeface="Arial"/>
                <a:cs typeface="Arial"/>
              </a:rPr>
              <a:t>of</a:t>
            </a:r>
            <a:endParaRPr sz="650">
              <a:latin typeface="Arial"/>
              <a:cs typeface="Arial"/>
            </a:endParaRPr>
          </a:p>
        </p:txBody>
      </p:sp>
      <p:sp>
        <p:nvSpPr>
          <p:cNvPr id="86" name="object 86"/>
          <p:cNvSpPr txBox="1"/>
          <p:nvPr/>
        </p:nvSpPr>
        <p:spPr>
          <a:xfrm>
            <a:off x="8169656" y="5330571"/>
            <a:ext cx="984885" cy="12636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650" spc="-5" dirty="0">
                <a:latin typeface="Arial"/>
                <a:cs typeface="Arial"/>
              </a:rPr>
              <a:t>critical </a:t>
            </a:r>
            <a:r>
              <a:rPr sz="650" dirty="0">
                <a:latin typeface="Arial"/>
                <a:cs typeface="Arial"/>
              </a:rPr>
              <a:t>incident</a:t>
            </a:r>
            <a:r>
              <a:rPr sz="650" spc="-25" dirty="0">
                <a:latin typeface="Arial"/>
                <a:cs typeface="Arial"/>
              </a:rPr>
              <a:t> </a:t>
            </a:r>
            <a:r>
              <a:rPr sz="650" dirty="0">
                <a:latin typeface="Arial"/>
                <a:cs typeface="Arial"/>
              </a:rPr>
              <a:t>recordings</a:t>
            </a:r>
            <a:endParaRPr sz="650">
              <a:latin typeface="Arial"/>
              <a:cs typeface="Arial"/>
            </a:endParaRPr>
          </a:p>
        </p:txBody>
      </p:sp>
      <p:sp>
        <p:nvSpPr>
          <p:cNvPr id="87" name="object 87"/>
          <p:cNvSpPr txBox="1"/>
          <p:nvPr/>
        </p:nvSpPr>
        <p:spPr>
          <a:xfrm>
            <a:off x="8169656" y="5507227"/>
            <a:ext cx="3043555" cy="2419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9200"/>
              </a:lnSpc>
              <a:spcBef>
                <a:spcPts val="95"/>
              </a:spcBef>
            </a:pPr>
            <a:r>
              <a:rPr sz="650" dirty="0">
                <a:latin typeface="Arial"/>
                <a:cs typeface="Arial"/>
              </a:rPr>
              <a:t>Emails </a:t>
            </a:r>
            <a:r>
              <a:rPr sz="650" spc="-5" dirty="0">
                <a:latin typeface="Arial"/>
                <a:cs typeface="Arial"/>
              </a:rPr>
              <a:t>with </a:t>
            </a:r>
            <a:r>
              <a:rPr sz="650" dirty="0">
                <a:latin typeface="Arial"/>
                <a:cs typeface="Arial"/>
              </a:rPr>
              <a:t>Barge re </a:t>
            </a:r>
            <a:r>
              <a:rPr sz="650" spc="5" dirty="0">
                <a:latin typeface="Arial"/>
                <a:cs typeface="Arial"/>
              </a:rPr>
              <a:t>outcome assessments and </a:t>
            </a:r>
            <a:r>
              <a:rPr sz="650" dirty="0">
                <a:latin typeface="Arial"/>
                <a:cs typeface="Arial"/>
              </a:rPr>
              <a:t>attention to </a:t>
            </a:r>
            <a:r>
              <a:rPr sz="650" spc="5" dirty="0">
                <a:latin typeface="Arial"/>
                <a:cs typeface="Arial"/>
              </a:rPr>
              <a:t>resume of </a:t>
            </a:r>
            <a:r>
              <a:rPr sz="650" dirty="0">
                <a:latin typeface="Arial"/>
                <a:cs typeface="Arial"/>
              </a:rPr>
              <a:t>additional  potential </a:t>
            </a:r>
            <a:r>
              <a:rPr sz="650" spc="5" dirty="0">
                <a:latin typeface="Arial"/>
                <a:cs typeface="Arial"/>
              </a:rPr>
              <a:t>John Jay team</a:t>
            </a:r>
            <a:r>
              <a:rPr sz="650" spc="-35" dirty="0">
                <a:latin typeface="Arial"/>
                <a:cs typeface="Arial"/>
              </a:rPr>
              <a:t> </a:t>
            </a:r>
            <a:r>
              <a:rPr sz="650" spc="10" dirty="0">
                <a:latin typeface="Arial"/>
                <a:cs typeface="Arial"/>
              </a:rPr>
              <a:t>member</a:t>
            </a:r>
            <a:endParaRPr sz="650">
              <a:latin typeface="Arial"/>
              <a:cs typeface="Arial"/>
            </a:endParaRPr>
          </a:p>
        </p:txBody>
      </p:sp>
      <p:sp>
        <p:nvSpPr>
          <p:cNvPr id="88" name="object 88"/>
          <p:cNvSpPr txBox="1"/>
          <p:nvPr/>
        </p:nvSpPr>
        <p:spPr>
          <a:xfrm>
            <a:off x="7779384" y="5776848"/>
            <a:ext cx="3564890" cy="4584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02590" marR="5080" indent="-390525">
              <a:lnSpc>
                <a:spcPct val="109300"/>
              </a:lnSpc>
              <a:spcBef>
                <a:spcPts val="95"/>
              </a:spcBef>
            </a:pPr>
            <a:r>
              <a:rPr sz="650" spc="5" dirty="0">
                <a:latin typeface="Arial"/>
                <a:cs typeface="Arial"/>
              </a:rPr>
              <a:t>1,710.00 </a:t>
            </a:r>
            <a:r>
              <a:rPr sz="650" dirty="0">
                <a:latin typeface="Arial"/>
                <a:cs typeface="Arial"/>
              </a:rPr>
              <a:t>Emails </a:t>
            </a:r>
            <a:r>
              <a:rPr sz="650" spc="-5" dirty="0">
                <a:latin typeface="Arial"/>
                <a:cs typeface="Arial"/>
              </a:rPr>
              <a:t>with </a:t>
            </a:r>
            <a:r>
              <a:rPr sz="650" spc="5" dirty="0">
                <a:latin typeface="Arial"/>
                <a:cs typeface="Arial"/>
              </a:rPr>
              <a:t>Foglesong and L. </a:t>
            </a:r>
            <a:r>
              <a:rPr sz="650" dirty="0">
                <a:latin typeface="Arial"/>
                <a:cs typeface="Arial"/>
              </a:rPr>
              <a:t>Lewis re arrestee </a:t>
            </a:r>
            <a:r>
              <a:rPr sz="650" spc="5" dirty="0">
                <a:latin typeface="Arial"/>
                <a:cs typeface="Arial"/>
              </a:rPr>
              <a:t>survey; </a:t>
            </a:r>
            <a:r>
              <a:rPr sz="650" dirty="0">
                <a:latin typeface="Arial"/>
                <a:cs typeface="Arial"/>
              </a:rPr>
              <a:t>emails </a:t>
            </a:r>
            <a:r>
              <a:rPr sz="650" spc="-5" dirty="0">
                <a:latin typeface="Arial"/>
                <a:cs typeface="Arial"/>
              </a:rPr>
              <a:t>with MT </a:t>
            </a:r>
            <a:r>
              <a:rPr sz="650" spc="5" dirty="0">
                <a:latin typeface="Arial"/>
                <a:cs typeface="Arial"/>
              </a:rPr>
              <a:t>and DOJ </a:t>
            </a:r>
            <a:r>
              <a:rPr sz="650" dirty="0">
                <a:latin typeface="Arial"/>
                <a:cs typeface="Arial"/>
              </a:rPr>
              <a:t>re  </a:t>
            </a:r>
            <a:r>
              <a:rPr sz="650" spc="5" dirty="0">
                <a:latin typeface="Arial"/>
                <a:cs typeface="Arial"/>
              </a:rPr>
              <a:t>proposed </a:t>
            </a:r>
            <a:r>
              <a:rPr sz="650" dirty="0">
                <a:latin typeface="Arial"/>
                <a:cs typeface="Arial"/>
              </a:rPr>
              <a:t>revisions to </a:t>
            </a:r>
            <a:r>
              <a:rPr sz="650" spc="5" dirty="0">
                <a:latin typeface="Arial"/>
                <a:cs typeface="Arial"/>
              </a:rPr>
              <a:t>SSA </a:t>
            </a:r>
            <a:r>
              <a:rPr sz="650" spc="-5" dirty="0">
                <a:latin typeface="Arial"/>
                <a:cs typeface="Arial"/>
              </a:rPr>
              <a:t>policies </a:t>
            </a:r>
            <a:r>
              <a:rPr sz="650" spc="5" dirty="0">
                <a:latin typeface="Arial"/>
                <a:cs typeface="Arial"/>
              </a:rPr>
              <a:t>and </a:t>
            </a:r>
            <a:r>
              <a:rPr sz="650" spc="-5" dirty="0">
                <a:latin typeface="Arial"/>
                <a:cs typeface="Arial"/>
              </a:rPr>
              <a:t>brief </a:t>
            </a:r>
            <a:r>
              <a:rPr sz="650" dirty="0">
                <a:latin typeface="Arial"/>
                <a:cs typeface="Arial"/>
              </a:rPr>
              <a:t>review of </a:t>
            </a:r>
            <a:r>
              <a:rPr sz="650" spc="5" dirty="0">
                <a:latin typeface="Arial"/>
                <a:cs typeface="Arial"/>
              </a:rPr>
              <a:t>proposed </a:t>
            </a:r>
            <a:r>
              <a:rPr sz="650" dirty="0">
                <a:latin typeface="Arial"/>
                <a:cs typeface="Arial"/>
              </a:rPr>
              <a:t>revisions; </a:t>
            </a:r>
            <a:r>
              <a:rPr sz="650" spc="5" dirty="0">
                <a:latin typeface="Arial"/>
                <a:cs typeface="Arial"/>
              </a:rPr>
              <a:t>review  UOF/FIP </a:t>
            </a:r>
            <a:r>
              <a:rPr sz="650" spc="-5" dirty="0">
                <a:latin typeface="Arial"/>
                <a:cs typeface="Arial"/>
              </a:rPr>
              <a:t>training pilot </a:t>
            </a:r>
            <a:r>
              <a:rPr sz="650" spc="5" dirty="0">
                <a:latin typeface="Arial"/>
                <a:cs typeface="Arial"/>
              </a:rPr>
              <a:t>schedule; </a:t>
            </a:r>
            <a:r>
              <a:rPr sz="650" dirty="0">
                <a:latin typeface="Arial"/>
                <a:cs typeface="Arial"/>
              </a:rPr>
              <a:t>emails </a:t>
            </a:r>
            <a:r>
              <a:rPr sz="650" spc="-5" dirty="0">
                <a:latin typeface="Arial"/>
                <a:cs typeface="Arial"/>
              </a:rPr>
              <a:t>with </a:t>
            </a:r>
            <a:r>
              <a:rPr sz="650" spc="5" dirty="0">
                <a:latin typeface="Arial"/>
                <a:cs typeface="Arial"/>
              </a:rPr>
              <a:t>Barge and DOJ </a:t>
            </a:r>
            <a:r>
              <a:rPr sz="650" dirty="0">
                <a:latin typeface="Arial"/>
                <a:cs typeface="Arial"/>
              </a:rPr>
              <a:t>re </a:t>
            </a:r>
            <a:r>
              <a:rPr sz="650" spc="5" dirty="0">
                <a:latin typeface="Arial"/>
                <a:cs typeface="Arial"/>
              </a:rPr>
              <a:t>outcome assessment  </a:t>
            </a:r>
            <a:r>
              <a:rPr sz="650" dirty="0">
                <a:latin typeface="Arial"/>
                <a:cs typeface="Arial"/>
              </a:rPr>
              <a:t>experts; </a:t>
            </a:r>
            <a:r>
              <a:rPr sz="650" spc="5" dirty="0">
                <a:latin typeface="Arial"/>
                <a:cs typeface="Arial"/>
              </a:rPr>
              <a:t>confer </a:t>
            </a:r>
            <a:r>
              <a:rPr sz="650" spc="-5" dirty="0">
                <a:latin typeface="Arial"/>
                <a:cs typeface="Arial"/>
              </a:rPr>
              <a:t>with </a:t>
            </a:r>
            <a:r>
              <a:rPr sz="650" spc="5" dirty="0">
                <a:latin typeface="Arial"/>
                <a:cs typeface="Arial"/>
              </a:rPr>
              <a:t>Thompson </a:t>
            </a:r>
            <a:r>
              <a:rPr sz="650" dirty="0">
                <a:latin typeface="Arial"/>
                <a:cs typeface="Arial"/>
              </a:rPr>
              <a:t>re</a:t>
            </a:r>
            <a:r>
              <a:rPr sz="650" spc="-20" dirty="0">
                <a:latin typeface="Arial"/>
                <a:cs typeface="Arial"/>
              </a:rPr>
              <a:t> </a:t>
            </a:r>
            <a:r>
              <a:rPr sz="650" dirty="0">
                <a:latin typeface="Arial"/>
                <a:cs typeface="Arial"/>
              </a:rPr>
              <a:t>various</a:t>
            </a:r>
            <a:endParaRPr sz="650">
              <a:latin typeface="Arial"/>
              <a:cs typeface="Arial"/>
            </a:endParaRPr>
          </a:p>
        </p:txBody>
      </p:sp>
      <p:sp>
        <p:nvSpPr>
          <p:cNvPr id="89" name="object 89"/>
          <p:cNvSpPr txBox="1"/>
          <p:nvPr/>
        </p:nvSpPr>
        <p:spPr>
          <a:xfrm>
            <a:off x="7779384" y="6331839"/>
            <a:ext cx="3642995" cy="4584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02590" marR="5080" indent="-390525">
              <a:lnSpc>
                <a:spcPct val="109200"/>
              </a:lnSpc>
              <a:spcBef>
                <a:spcPts val="95"/>
              </a:spcBef>
            </a:pPr>
            <a:r>
              <a:rPr sz="650" spc="5" dirty="0">
                <a:latin typeface="Arial"/>
                <a:cs typeface="Arial"/>
              </a:rPr>
              <a:t>1,235.00 </a:t>
            </a:r>
            <a:r>
              <a:rPr sz="650" dirty="0">
                <a:latin typeface="Arial"/>
                <a:cs typeface="Arial"/>
              </a:rPr>
              <a:t>Emails </a:t>
            </a:r>
            <a:r>
              <a:rPr sz="650" spc="-5" dirty="0">
                <a:latin typeface="Arial"/>
                <a:cs typeface="Arial"/>
              </a:rPr>
              <a:t>with </a:t>
            </a:r>
            <a:r>
              <a:rPr sz="650" dirty="0">
                <a:latin typeface="Arial"/>
                <a:cs typeface="Arial"/>
              </a:rPr>
              <a:t>Barge re preliminary </a:t>
            </a:r>
            <a:r>
              <a:rPr sz="650" spc="5" dirty="0">
                <a:latin typeface="Arial"/>
                <a:cs typeface="Arial"/>
              </a:rPr>
              <a:t>community survey </a:t>
            </a:r>
            <a:r>
              <a:rPr sz="650" dirty="0">
                <a:latin typeface="Arial"/>
                <a:cs typeface="Arial"/>
              </a:rPr>
              <a:t>results; emails </a:t>
            </a:r>
            <a:r>
              <a:rPr sz="650" spc="-5" dirty="0">
                <a:latin typeface="Arial"/>
                <a:cs typeface="Arial"/>
              </a:rPr>
              <a:t>with </a:t>
            </a:r>
            <a:r>
              <a:rPr sz="650" spc="5" dirty="0">
                <a:latin typeface="Arial"/>
                <a:cs typeface="Arial"/>
              </a:rPr>
              <a:t>Dupont </a:t>
            </a:r>
            <a:r>
              <a:rPr sz="650" dirty="0">
                <a:latin typeface="Arial"/>
                <a:cs typeface="Arial"/>
              </a:rPr>
              <a:t>re  CPIC work; </a:t>
            </a:r>
            <a:r>
              <a:rPr sz="650" spc="-5" dirty="0">
                <a:latin typeface="Arial"/>
                <a:cs typeface="Arial"/>
              </a:rPr>
              <a:t>finalize </a:t>
            </a:r>
            <a:r>
              <a:rPr sz="650" dirty="0">
                <a:latin typeface="Arial"/>
                <a:cs typeface="Arial"/>
              </a:rPr>
              <a:t>CPIC work plan notice for </a:t>
            </a:r>
            <a:r>
              <a:rPr sz="650" spc="-5" dirty="0">
                <a:latin typeface="Arial"/>
                <a:cs typeface="Arial"/>
              </a:rPr>
              <a:t>filing; </a:t>
            </a:r>
            <a:r>
              <a:rPr sz="650" dirty="0">
                <a:latin typeface="Arial"/>
                <a:cs typeface="Arial"/>
              </a:rPr>
              <a:t>emails </a:t>
            </a:r>
            <a:r>
              <a:rPr sz="650" spc="-5" dirty="0">
                <a:latin typeface="Arial"/>
                <a:cs typeface="Arial"/>
              </a:rPr>
              <a:t>with </a:t>
            </a:r>
            <a:r>
              <a:rPr sz="650" dirty="0">
                <a:latin typeface="Arial"/>
                <a:cs typeface="Arial"/>
              </a:rPr>
              <a:t>Goodrich re </a:t>
            </a:r>
            <a:r>
              <a:rPr sz="650" spc="10" dirty="0">
                <a:latin typeface="Arial"/>
                <a:cs typeface="Arial"/>
              </a:rPr>
              <a:t>BWC  </a:t>
            </a:r>
            <a:r>
              <a:rPr sz="650" dirty="0">
                <a:latin typeface="Arial"/>
                <a:cs typeface="Arial"/>
              </a:rPr>
              <a:t>policy </a:t>
            </a:r>
            <a:r>
              <a:rPr sz="650" spc="5" dirty="0">
                <a:latin typeface="Arial"/>
                <a:cs typeface="Arial"/>
              </a:rPr>
              <a:t>and US </a:t>
            </a:r>
            <a:r>
              <a:rPr sz="650" dirty="0">
                <a:latin typeface="Arial"/>
                <a:cs typeface="Arial"/>
              </a:rPr>
              <a:t>Marshals; emails re </a:t>
            </a:r>
            <a:r>
              <a:rPr sz="650" spc="-5" dirty="0">
                <a:latin typeface="Arial"/>
                <a:cs typeface="Arial"/>
              </a:rPr>
              <a:t>finalization </a:t>
            </a:r>
            <a:r>
              <a:rPr sz="650" spc="5" dirty="0">
                <a:latin typeface="Arial"/>
                <a:cs typeface="Arial"/>
              </a:rPr>
              <a:t>and </a:t>
            </a:r>
            <a:r>
              <a:rPr sz="650" dirty="0">
                <a:latin typeface="Arial"/>
                <a:cs typeface="Arial"/>
              </a:rPr>
              <a:t>delivery of </a:t>
            </a:r>
            <a:r>
              <a:rPr sz="650" spc="5" dirty="0">
                <a:latin typeface="Arial"/>
                <a:cs typeface="Arial"/>
              </a:rPr>
              <a:t>UOF </a:t>
            </a:r>
            <a:r>
              <a:rPr sz="650" dirty="0">
                <a:latin typeface="Arial"/>
                <a:cs typeface="Arial"/>
              </a:rPr>
              <a:t>e-learning; emails re  arrestee </a:t>
            </a:r>
            <a:r>
              <a:rPr sz="650" spc="5" dirty="0">
                <a:latin typeface="Arial"/>
                <a:cs typeface="Arial"/>
              </a:rPr>
              <a:t>survey; </a:t>
            </a:r>
            <a:r>
              <a:rPr sz="650" dirty="0">
                <a:latin typeface="Arial"/>
                <a:cs typeface="Arial"/>
              </a:rPr>
              <a:t>emails </a:t>
            </a:r>
            <a:r>
              <a:rPr sz="650" spc="-5" dirty="0">
                <a:latin typeface="Arial"/>
                <a:cs typeface="Arial"/>
              </a:rPr>
              <a:t>with </a:t>
            </a:r>
            <a:r>
              <a:rPr sz="650" spc="5" dirty="0">
                <a:latin typeface="Arial"/>
                <a:cs typeface="Arial"/>
              </a:rPr>
              <a:t>DOJ and </a:t>
            </a:r>
            <a:r>
              <a:rPr sz="650" spc="-5" dirty="0">
                <a:latin typeface="Arial"/>
                <a:cs typeface="Arial"/>
              </a:rPr>
              <a:t>MT </a:t>
            </a:r>
            <a:r>
              <a:rPr sz="650" dirty="0">
                <a:latin typeface="Arial"/>
                <a:cs typeface="Arial"/>
              </a:rPr>
              <a:t>re </a:t>
            </a:r>
            <a:r>
              <a:rPr sz="650" spc="5" dirty="0">
                <a:latin typeface="Arial"/>
                <a:cs typeface="Arial"/>
              </a:rPr>
              <a:t>proposed </a:t>
            </a:r>
            <a:r>
              <a:rPr sz="650" dirty="0">
                <a:latin typeface="Arial"/>
                <a:cs typeface="Arial"/>
              </a:rPr>
              <a:t>revisions to </a:t>
            </a:r>
            <a:r>
              <a:rPr sz="650" spc="5" dirty="0">
                <a:latin typeface="Arial"/>
                <a:cs typeface="Arial"/>
              </a:rPr>
              <a:t>SSA</a:t>
            </a:r>
            <a:r>
              <a:rPr sz="650" spc="20" dirty="0">
                <a:latin typeface="Arial"/>
                <a:cs typeface="Arial"/>
              </a:rPr>
              <a:t> </a:t>
            </a:r>
            <a:r>
              <a:rPr sz="650" dirty="0">
                <a:latin typeface="Arial"/>
                <a:cs typeface="Arial"/>
              </a:rPr>
              <a:t>policies</a:t>
            </a:r>
            <a:endParaRPr sz="650">
              <a:latin typeface="Arial"/>
              <a:cs typeface="Arial"/>
            </a:endParaRPr>
          </a:p>
        </p:txBody>
      </p:sp>
      <p:sp>
        <p:nvSpPr>
          <p:cNvPr id="90" name="object 90"/>
          <p:cNvSpPr txBox="1"/>
          <p:nvPr/>
        </p:nvSpPr>
        <p:spPr>
          <a:xfrm>
            <a:off x="7849489" y="3352546"/>
            <a:ext cx="3572510" cy="5226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32740" marR="160020" indent="-320675">
              <a:lnSpc>
                <a:spcPct val="109100"/>
              </a:lnSpc>
              <a:spcBef>
                <a:spcPts val="95"/>
              </a:spcBef>
            </a:pPr>
            <a:r>
              <a:rPr sz="650" spc="5" dirty="0">
                <a:latin typeface="Arial"/>
                <a:cs typeface="Arial"/>
              </a:rPr>
              <a:t>427.50 Community engagement team </a:t>
            </a:r>
            <a:r>
              <a:rPr sz="650" spc="-5" dirty="0">
                <a:latin typeface="Arial"/>
                <a:cs typeface="Arial"/>
              </a:rPr>
              <a:t>call; </a:t>
            </a:r>
            <a:r>
              <a:rPr sz="650" dirty="0">
                <a:latin typeface="Arial"/>
                <a:cs typeface="Arial"/>
              </a:rPr>
              <a:t>review </a:t>
            </a:r>
            <a:r>
              <a:rPr sz="650" spc="5" dirty="0">
                <a:latin typeface="Arial"/>
                <a:cs typeface="Arial"/>
              </a:rPr>
              <a:t>and </a:t>
            </a:r>
            <a:r>
              <a:rPr sz="650" dirty="0">
                <a:latin typeface="Arial"/>
                <a:cs typeface="Arial"/>
              </a:rPr>
              <a:t>emails </a:t>
            </a:r>
            <a:r>
              <a:rPr sz="650" spc="-5" dirty="0">
                <a:latin typeface="Arial"/>
                <a:cs typeface="Arial"/>
              </a:rPr>
              <a:t>with </a:t>
            </a:r>
            <a:r>
              <a:rPr sz="650" dirty="0">
                <a:latin typeface="Arial"/>
                <a:cs typeface="Arial"/>
              </a:rPr>
              <a:t>parties re </a:t>
            </a:r>
            <a:r>
              <a:rPr sz="650" spc="5" dirty="0">
                <a:latin typeface="Arial"/>
                <a:cs typeface="Arial"/>
              </a:rPr>
              <a:t>comments on  </a:t>
            </a:r>
            <a:r>
              <a:rPr sz="650" dirty="0">
                <a:latin typeface="Arial"/>
                <a:cs typeface="Arial"/>
              </a:rPr>
              <a:t>draft </a:t>
            </a:r>
            <a:r>
              <a:rPr sz="650" spc="5" dirty="0">
                <a:latin typeface="Arial"/>
                <a:cs typeface="Arial"/>
              </a:rPr>
              <a:t>UOF </a:t>
            </a:r>
            <a:r>
              <a:rPr sz="650" spc="-5" dirty="0">
                <a:latin typeface="Arial"/>
                <a:cs typeface="Arial"/>
              </a:rPr>
              <a:t>training</a:t>
            </a:r>
            <a:r>
              <a:rPr sz="650" spc="-10" dirty="0">
                <a:latin typeface="Arial"/>
                <a:cs typeface="Arial"/>
              </a:rPr>
              <a:t> </a:t>
            </a:r>
            <a:r>
              <a:rPr sz="650" dirty="0">
                <a:latin typeface="Arial"/>
                <a:cs typeface="Arial"/>
              </a:rPr>
              <a:t>curriculum</a:t>
            </a:r>
            <a:endParaRPr sz="650">
              <a:latin typeface="Arial"/>
              <a:cs typeface="Arial"/>
            </a:endParaRPr>
          </a:p>
          <a:p>
            <a:pPr marL="332740" marR="5080" indent="-320675">
              <a:lnSpc>
                <a:spcPct val="109400"/>
              </a:lnSpc>
              <a:spcBef>
                <a:spcPts val="505"/>
              </a:spcBef>
            </a:pPr>
            <a:r>
              <a:rPr sz="650" spc="5" dirty="0">
                <a:latin typeface="Arial"/>
                <a:cs typeface="Arial"/>
              </a:rPr>
              <a:t>332.50 </a:t>
            </a:r>
            <a:r>
              <a:rPr sz="650" dirty="0">
                <a:latin typeface="Arial"/>
                <a:cs typeface="Arial"/>
              </a:rPr>
              <a:t>Attention to </a:t>
            </a:r>
            <a:r>
              <a:rPr sz="650" spc="5" dirty="0">
                <a:latin typeface="Arial"/>
                <a:cs typeface="Arial"/>
              </a:rPr>
              <a:t>budget issues and email Smoot and Aden </a:t>
            </a:r>
            <a:r>
              <a:rPr sz="650" dirty="0">
                <a:latin typeface="Arial"/>
                <a:cs typeface="Arial"/>
              </a:rPr>
              <a:t>re </a:t>
            </a:r>
            <a:r>
              <a:rPr sz="650" spc="5" dirty="0">
                <a:latin typeface="Arial"/>
                <a:cs typeface="Arial"/>
              </a:rPr>
              <a:t>same; </a:t>
            </a:r>
            <a:r>
              <a:rPr sz="650" dirty="0">
                <a:latin typeface="Arial"/>
                <a:cs typeface="Arial"/>
              </a:rPr>
              <a:t>emails </a:t>
            </a:r>
            <a:r>
              <a:rPr sz="650" spc="-5" dirty="0">
                <a:latin typeface="Arial"/>
                <a:cs typeface="Arial"/>
              </a:rPr>
              <a:t>with </a:t>
            </a:r>
            <a:r>
              <a:rPr sz="650" spc="5" dirty="0">
                <a:latin typeface="Arial"/>
                <a:cs typeface="Arial"/>
              </a:rPr>
              <a:t>community  engagement team </a:t>
            </a:r>
            <a:r>
              <a:rPr sz="650" dirty="0">
                <a:latin typeface="Arial"/>
                <a:cs typeface="Arial"/>
              </a:rPr>
              <a:t>re </a:t>
            </a:r>
            <a:r>
              <a:rPr sz="650" spc="5" dirty="0">
                <a:latin typeface="Arial"/>
                <a:cs typeface="Arial"/>
              </a:rPr>
              <a:t>recent</a:t>
            </a:r>
            <a:r>
              <a:rPr sz="650" spc="-15" dirty="0">
                <a:latin typeface="Arial"/>
                <a:cs typeface="Arial"/>
              </a:rPr>
              <a:t> </a:t>
            </a:r>
            <a:r>
              <a:rPr sz="650" dirty="0">
                <a:latin typeface="Arial"/>
                <a:cs typeface="Arial"/>
              </a:rPr>
              <a:t>arrest</a:t>
            </a:r>
            <a:endParaRPr sz="650">
              <a:latin typeface="Arial"/>
              <a:cs typeface="Arial"/>
            </a:endParaRPr>
          </a:p>
        </p:txBody>
      </p:sp>
      <p:sp>
        <p:nvSpPr>
          <p:cNvPr id="91" name="object 91"/>
          <p:cNvSpPr/>
          <p:nvPr/>
        </p:nvSpPr>
        <p:spPr>
          <a:xfrm>
            <a:off x="643064" y="856614"/>
            <a:ext cx="0" cy="6196965"/>
          </a:xfrm>
          <a:custGeom>
            <a:avLst/>
            <a:gdLst/>
            <a:ahLst/>
            <a:cxnLst/>
            <a:rect l="l" t="t" r="r" b="b"/>
            <a:pathLst>
              <a:path h="6196965">
                <a:moveTo>
                  <a:pt x="0" y="0"/>
                </a:moveTo>
                <a:lnTo>
                  <a:pt x="0" y="6196457"/>
                </a:lnTo>
              </a:path>
            </a:pathLst>
          </a:custGeom>
          <a:ln w="181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12118720" y="856614"/>
            <a:ext cx="0" cy="6196965"/>
          </a:xfrm>
          <a:custGeom>
            <a:avLst/>
            <a:gdLst/>
            <a:ahLst/>
            <a:cxnLst/>
            <a:rect l="l" t="t" r="r" b="b"/>
            <a:pathLst>
              <a:path h="6196965">
                <a:moveTo>
                  <a:pt x="0" y="0"/>
                </a:moveTo>
                <a:lnTo>
                  <a:pt x="0" y="6196457"/>
                </a:lnTo>
              </a:path>
            </a:pathLst>
          </a:custGeom>
          <a:ln w="182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93" name="object 93"/>
          <p:cNvGraphicFramePr>
            <a:graphicFrameLocks noGrp="1"/>
          </p:cNvGraphicFramePr>
          <p:nvPr/>
        </p:nvGraphicFramePr>
        <p:xfrm>
          <a:off x="2334641" y="851916"/>
          <a:ext cx="4227830" cy="618934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227830"/>
              </a:tblGrid>
              <a:tr h="35941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2925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49554">
                <a:tc>
                  <a:txBody>
                    <a:bodyPr/>
                    <a:lstStyle/>
                    <a:p>
                      <a:pPr marL="20955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650" spc="5" dirty="0">
                          <a:latin typeface="Arial"/>
                          <a:cs typeface="Arial"/>
                        </a:rPr>
                        <a:t>Prepare </a:t>
                      </a:r>
                      <a:r>
                        <a:rPr sz="650" dirty="0">
                          <a:latin typeface="Arial"/>
                          <a:cs typeface="Arial"/>
                        </a:rPr>
                        <a:t>for </a:t>
                      </a:r>
                      <a:r>
                        <a:rPr sz="650" spc="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650" dirty="0">
                          <a:latin typeface="Arial"/>
                          <a:cs typeface="Arial"/>
                        </a:rPr>
                        <a:t>participate </a:t>
                      </a:r>
                      <a:r>
                        <a:rPr sz="650" spc="-5" dirty="0">
                          <a:latin typeface="Arial"/>
                          <a:cs typeface="Arial"/>
                        </a:rPr>
                        <a:t>in </a:t>
                      </a:r>
                      <a:r>
                        <a:rPr sz="650" dirty="0">
                          <a:latin typeface="Arial"/>
                          <a:cs typeface="Arial"/>
                        </a:rPr>
                        <a:t>quarterly </a:t>
                      </a:r>
                      <a:r>
                        <a:rPr sz="650" spc="-5" dirty="0">
                          <a:latin typeface="Arial"/>
                          <a:cs typeface="Arial"/>
                        </a:rPr>
                        <a:t>public </a:t>
                      </a:r>
                      <a:r>
                        <a:rPr sz="650" dirty="0">
                          <a:latin typeface="Arial"/>
                          <a:cs typeface="Arial"/>
                        </a:rPr>
                        <a:t>hearing </a:t>
                      </a:r>
                      <a:r>
                        <a:rPr sz="650" spc="-5" dirty="0">
                          <a:latin typeface="Arial"/>
                          <a:cs typeface="Arial"/>
                        </a:rPr>
                        <a:t>in </a:t>
                      </a:r>
                      <a:r>
                        <a:rPr sz="650" dirty="0">
                          <a:latin typeface="Arial"/>
                          <a:cs typeface="Arial"/>
                        </a:rPr>
                        <a:t>court; review </a:t>
                      </a:r>
                      <a:r>
                        <a:rPr sz="650" spc="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650" spc="10" dirty="0">
                          <a:latin typeface="Arial"/>
                          <a:cs typeface="Arial"/>
                        </a:rPr>
                        <a:t>comment </a:t>
                      </a:r>
                      <a:r>
                        <a:rPr sz="650" spc="5" dirty="0">
                          <a:latin typeface="Arial"/>
                          <a:cs typeface="Arial"/>
                        </a:rPr>
                        <a:t>on </a:t>
                      </a:r>
                      <a:r>
                        <a:rPr sz="650" dirty="0">
                          <a:latin typeface="Arial"/>
                          <a:cs typeface="Arial"/>
                        </a:rPr>
                        <a:t>draft </a:t>
                      </a:r>
                      <a:r>
                        <a:rPr sz="650" spc="-5" dirty="0">
                          <a:latin typeface="Arial"/>
                          <a:cs typeface="Arial"/>
                        </a:rPr>
                        <a:t>criticial</a:t>
                      </a:r>
                      <a:r>
                        <a:rPr sz="650" spc="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dirty="0">
                          <a:latin typeface="Arial"/>
                          <a:cs typeface="Arial"/>
                        </a:rPr>
                        <a:t>incident</a:t>
                      </a:r>
                      <a:endParaRPr sz="650">
                        <a:latin typeface="Arial"/>
                        <a:cs typeface="Arial"/>
                      </a:endParaRPr>
                    </a:p>
                    <a:p>
                      <a:pPr marL="20955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650" dirty="0">
                          <a:latin typeface="Arial"/>
                          <a:cs typeface="Arial"/>
                        </a:rPr>
                        <a:t>policy </a:t>
                      </a:r>
                      <a:r>
                        <a:rPr sz="650" spc="5" dirty="0">
                          <a:latin typeface="Arial"/>
                          <a:cs typeface="Arial"/>
                        </a:rPr>
                        <a:t>and confer </a:t>
                      </a:r>
                      <a:r>
                        <a:rPr sz="650" spc="-5" dirty="0">
                          <a:latin typeface="Arial"/>
                          <a:cs typeface="Arial"/>
                        </a:rPr>
                        <a:t>with </a:t>
                      </a:r>
                      <a:r>
                        <a:rPr sz="650" spc="5" dirty="0">
                          <a:latin typeface="Arial"/>
                          <a:cs typeface="Arial"/>
                        </a:rPr>
                        <a:t>Smoot and Thompson </a:t>
                      </a:r>
                      <a:r>
                        <a:rPr sz="650" dirty="0">
                          <a:latin typeface="Arial"/>
                          <a:cs typeface="Arial"/>
                        </a:rPr>
                        <a:t>re</a:t>
                      </a:r>
                      <a:r>
                        <a:rPr sz="65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10" dirty="0">
                          <a:latin typeface="Arial"/>
                          <a:cs typeface="Arial"/>
                        </a:rPr>
                        <a:t>same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33375">
                <a:tc>
                  <a:txBody>
                    <a:bodyPr/>
                    <a:lstStyle/>
                    <a:p>
                      <a:pPr marL="20955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650" dirty="0">
                          <a:latin typeface="Arial"/>
                          <a:cs typeface="Arial"/>
                        </a:rPr>
                        <a:t>Cal </a:t>
                      </a:r>
                      <a:r>
                        <a:rPr sz="650" spc="-5" dirty="0">
                          <a:latin typeface="Arial"/>
                          <a:cs typeface="Arial"/>
                        </a:rPr>
                        <a:t>with </a:t>
                      </a:r>
                      <a:r>
                        <a:rPr sz="650" dirty="0">
                          <a:latin typeface="Arial"/>
                          <a:cs typeface="Arial"/>
                        </a:rPr>
                        <a:t>parties </a:t>
                      </a:r>
                      <a:r>
                        <a:rPr sz="650" spc="5" dirty="0">
                          <a:latin typeface="Arial"/>
                          <a:cs typeface="Arial"/>
                        </a:rPr>
                        <a:t>on </a:t>
                      </a:r>
                      <a:r>
                        <a:rPr sz="650" dirty="0">
                          <a:latin typeface="Arial"/>
                          <a:cs typeface="Arial"/>
                        </a:rPr>
                        <a:t>draft </a:t>
                      </a:r>
                      <a:r>
                        <a:rPr sz="650" spc="5" dirty="0">
                          <a:latin typeface="Arial"/>
                          <a:cs typeface="Arial"/>
                        </a:rPr>
                        <a:t>BPD </a:t>
                      </a:r>
                      <a:r>
                        <a:rPr sz="650" dirty="0">
                          <a:latin typeface="Arial"/>
                          <a:cs typeface="Arial"/>
                        </a:rPr>
                        <a:t>policy </a:t>
                      </a:r>
                      <a:r>
                        <a:rPr sz="650" spc="5" dirty="0">
                          <a:latin typeface="Arial"/>
                          <a:cs typeface="Arial"/>
                        </a:rPr>
                        <a:t>on </a:t>
                      </a:r>
                      <a:r>
                        <a:rPr sz="650" dirty="0">
                          <a:latin typeface="Arial"/>
                          <a:cs typeface="Arial"/>
                        </a:rPr>
                        <a:t>public release of </a:t>
                      </a:r>
                      <a:r>
                        <a:rPr sz="650" spc="-5" dirty="0">
                          <a:latin typeface="Arial"/>
                          <a:cs typeface="Arial"/>
                        </a:rPr>
                        <a:t>critical </a:t>
                      </a:r>
                      <a:r>
                        <a:rPr sz="650" dirty="0">
                          <a:latin typeface="Arial"/>
                          <a:cs typeface="Arial"/>
                        </a:rPr>
                        <a:t>incident recordings </a:t>
                      </a:r>
                      <a:r>
                        <a:rPr sz="650" spc="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650" spc="-5" dirty="0">
                          <a:latin typeface="Arial"/>
                          <a:cs typeface="Arial"/>
                        </a:rPr>
                        <a:t>follow </a:t>
                      </a:r>
                      <a:r>
                        <a:rPr sz="650" spc="5" dirty="0">
                          <a:latin typeface="Arial"/>
                          <a:cs typeface="Arial"/>
                        </a:rPr>
                        <a:t>up </a:t>
                      </a:r>
                      <a:r>
                        <a:rPr sz="650" dirty="0">
                          <a:latin typeface="Arial"/>
                          <a:cs typeface="Arial"/>
                        </a:rPr>
                        <a:t>emails </a:t>
                      </a:r>
                      <a:r>
                        <a:rPr sz="650" spc="-5" dirty="0">
                          <a:latin typeface="Arial"/>
                          <a:cs typeface="Arial"/>
                        </a:rPr>
                        <a:t>with</a:t>
                      </a:r>
                      <a:r>
                        <a:rPr sz="650" spc="7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5" dirty="0">
                          <a:latin typeface="Arial"/>
                          <a:cs typeface="Arial"/>
                        </a:rPr>
                        <a:t>MT</a:t>
                      </a:r>
                      <a:endParaRPr sz="650">
                        <a:latin typeface="Arial"/>
                        <a:cs typeface="Arial"/>
                      </a:endParaRPr>
                    </a:p>
                    <a:p>
                      <a:pPr marL="20955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650" dirty="0">
                          <a:latin typeface="Arial"/>
                          <a:cs typeface="Arial"/>
                        </a:rPr>
                        <a:t>re</a:t>
                      </a:r>
                      <a:r>
                        <a:rPr sz="650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10" dirty="0">
                          <a:latin typeface="Arial"/>
                          <a:cs typeface="Arial"/>
                        </a:rPr>
                        <a:t>same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23545">
                <a:tc>
                  <a:txBody>
                    <a:bodyPr/>
                    <a:lstStyle/>
                    <a:p>
                      <a:pPr marL="20955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650" spc="5" dirty="0">
                          <a:latin typeface="Arial"/>
                          <a:cs typeface="Arial"/>
                        </a:rPr>
                        <a:t>Review and </a:t>
                      </a:r>
                      <a:r>
                        <a:rPr sz="650" spc="10" dirty="0">
                          <a:latin typeface="Arial"/>
                          <a:cs typeface="Arial"/>
                        </a:rPr>
                        <a:t>comment </a:t>
                      </a:r>
                      <a:r>
                        <a:rPr sz="650" spc="5" dirty="0">
                          <a:latin typeface="Arial"/>
                          <a:cs typeface="Arial"/>
                        </a:rPr>
                        <a:t>on </a:t>
                      </a:r>
                      <a:r>
                        <a:rPr sz="650" dirty="0">
                          <a:latin typeface="Arial"/>
                          <a:cs typeface="Arial"/>
                        </a:rPr>
                        <a:t>draft policy </a:t>
                      </a:r>
                      <a:r>
                        <a:rPr sz="650" spc="5" dirty="0">
                          <a:latin typeface="Arial"/>
                          <a:cs typeface="Arial"/>
                        </a:rPr>
                        <a:t>on </a:t>
                      </a:r>
                      <a:r>
                        <a:rPr sz="650" dirty="0">
                          <a:latin typeface="Arial"/>
                          <a:cs typeface="Arial"/>
                        </a:rPr>
                        <a:t>exculpatory </a:t>
                      </a:r>
                      <a:r>
                        <a:rPr sz="650" spc="5" dirty="0">
                          <a:latin typeface="Arial"/>
                          <a:cs typeface="Arial"/>
                        </a:rPr>
                        <a:t>evidence </a:t>
                      </a:r>
                      <a:r>
                        <a:rPr sz="650" dirty="0">
                          <a:latin typeface="Arial"/>
                          <a:cs typeface="Arial"/>
                        </a:rPr>
                        <a:t>disclosure </a:t>
                      </a:r>
                      <a:r>
                        <a:rPr sz="650" spc="5" dirty="0">
                          <a:latin typeface="Arial"/>
                          <a:cs typeface="Arial"/>
                        </a:rPr>
                        <a:t>requirements; </a:t>
                      </a:r>
                      <a:r>
                        <a:rPr sz="650" dirty="0">
                          <a:latin typeface="Arial"/>
                          <a:cs typeface="Arial"/>
                        </a:rPr>
                        <a:t>draft addition to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5" dirty="0">
                          <a:latin typeface="Arial"/>
                          <a:cs typeface="Arial"/>
                        </a:rPr>
                        <a:t>definition</a:t>
                      </a:r>
                      <a:endParaRPr sz="650">
                        <a:latin typeface="Arial"/>
                        <a:cs typeface="Arial"/>
                      </a:endParaRPr>
                    </a:p>
                    <a:p>
                      <a:pPr marL="20955" marR="36195">
                        <a:lnSpc>
                          <a:spcPct val="109200"/>
                        </a:lnSpc>
                      </a:pPr>
                      <a:r>
                        <a:rPr sz="650" spc="5" dirty="0">
                          <a:latin typeface="Arial"/>
                          <a:cs typeface="Arial"/>
                        </a:rPr>
                        <a:t>of </a:t>
                      </a:r>
                      <a:r>
                        <a:rPr sz="650" dirty="0">
                          <a:latin typeface="Arial"/>
                          <a:cs typeface="Arial"/>
                        </a:rPr>
                        <a:t>"critical incident" for draft policy </a:t>
                      </a:r>
                      <a:r>
                        <a:rPr sz="650" spc="5" dirty="0">
                          <a:latin typeface="Arial"/>
                          <a:cs typeface="Arial"/>
                        </a:rPr>
                        <a:t>on </a:t>
                      </a:r>
                      <a:r>
                        <a:rPr sz="650" dirty="0">
                          <a:latin typeface="Arial"/>
                          <a:cs typeface="Arial"/>
                        </a:rPr>
                        <a:t>public release of </a:t>
                      </a:r>
                      <a:r>
                        <a:rPr sz="650" spc="-5" dirty="0">
                          <a:latin typeface="Arial"/>
                          <a:cs typeface="Arial"/>
                        </a:rPr>
                        <a:t>critical </a:t>
                      </a:r>
                      <a:r>
                        <a:rPr sz="650" dirty="0">
                          <a:latin typeface="Arial"/>
                          <a:cs typeface="Arial"/>
                        </a:rPr>
                        <a:t>incident recordings, </a:t>
                      </a:r>
                      <a:r>
                        <a:rPr sz="650" spc="5" dirty="0">
                          <a:latin typeface="Arial"/>
                          <a:cs typeface="Arial"/>
                        </a:rPr>
                        <a:t>confer </a:t>
                      </a:r>
                      <a:r>
                        <a:rPr sz="650" spc="-5" dirty="0">
                          <a:latin typeface="Arial"/>
                          <a:cs typeface="Arial"/>
                        </a:rPr>
                        <a:t>with </a:t>
                      </a:r>
                      <a:r>
                        <a:rPr sz="650" dirty="0">
                          <a:latin typeface="Arial"/>
                          <a:cs typeface="Arial"/>
                        </a:rPr>
                        <a:t>MT chiefs re </a:t>
                      </a:r>
                      <a:r>
                        <a:rPr sz="650" spc="5" dirty="0">
                          <a:latin typeface="Arial"/>
                          <a:cs typeface="Arial"/>
                        </a:rPr>
                        <a:t>same,  and </a:t>
                      </a:r>
                      <a:r>
                        <a:rPr sz="650" dirty="0">
                          <a:latin typeface="Arial"/>
                          <a:cs typeface="Arial"/>
                        </a:rPr>
                        <a:t>email parties re</a:t>
                      </a:r>
                      <a:r>
                        <a:rPr sz="65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10" dirty="0">
                          <a:latin typeface="Arial"/>
                          <a:cs typeface="Arial"/>
                        </a:rPr>
                        <a:t>same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9177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91770">
                <a:tc>
                  <a:txBody>
                    <a:bodyPr/>
                    <a:lstStyle/>
                    <a:p>
                      <a:pPr marL="20955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650" spc="5" dirty="0">
                          <a:latin typeface="Arial"/>
                          <a:cs typeface="Arial"/>
                        </a:rPr>
                        <a:t>Review and </a:t>
                      </a:r>
                      <a:r>
                        <a:rPr sz="650" spc="10" dirty="0">
                          <a:latin typeface="Arial"/>
                          <a:cs typeface="Arial"/>
                        </a:rPr>
                        <a:t>comment </a:t>
                      </a:r>
                      <a:r>
                        <a:rPr sz="650" spc="5" dirty="0">
                          <a:latin typeface="Arial"/>
                          <a:cs typeface="Arial"/>
                        </a:rPr>
                        <a:t>on </a:t>
                      </a:r>
                      <a:r>
                        <a:rPr sz="650" dirty="0">
                          <a:latin typeface="Arial"/>
                          <a:cs typeface="Arial"/>
                        </a:rPr>
                        <a:t>draft policy </a:t>
                      </a:r>
                      <a:r>
                        <a:rPr sz="650" spc="5" dirty="0">
                          <a:latin typeface="Arial"/>
                          <a:cs typeface="Arial"/>
                        </a:rPr>
                        <a:t>on </a:t>
                      </a:r>
                      <a:r>
                        <a:rPr sz="650" dirty="0">
                          <a:latin typeface="Arial"/>
                          <a:cs typeface="Arial"/>
                        </a:rPr>
                        <a:t>exculpatory </a:t>
                      </a:r>
                      <a:r>
                        <a:rPr sz="650" spc="5" dirty="0">
                          <a:latin typeface="Arial"/>
                          <a:cs typeface="Arial"/>
                        </a:rPr>
                        <a:t>evidence </a:t>
                      </a:r>
                      <a:r>
                        <a:rPr sz="650" dirty="0">
                          <a:latin typeface="Arial"/>
                          <a:cs typeface="Arial"/>
                        </a:rPr>
                        <a:t>disclosure requirements </a:t>
                      </a:r>
                      <a:r>
                        <a:rPr sz="650" spc="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650" dirty="0">
                          <a:latin typeface="Arial"/>
                          <a:cs typeface="Arial"/>
                        </a:rPr>
                        <a:t>email </a:t>
                      </a:r>
                      <a:r>
                        <a:rPr sz="650" spc="5" dirty="0">
                          <a:latin typeface="Arial"/>
                          <a:cs typeface="Arial"/>
                        </a:rPr>
                        <a:t>DOJ </a:t>
                      </a:r>
                      <a:r>
                        <a:rPr sz="650" dirty="0">
                          <a:latin typeface="Arial"/>
                          <a:cs typeface="Arial"/>
                        </a:rPr>
                        <a:t>re </a:t>
                      </a:r>
                      <a:r>
                        <a:rPr sz="650" spc="10" dirty="0">
                          <a:latin typeface="Arial"/>
                          <a:cs typeface="Arial"/>
                        </a:rPr>
                        <a:t>same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3337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80035">
                <a:tc>
                  <a:txBody>
                    <a:bodyPr/>
                    <a:lstStyle/>
                    <a:p>
                      <a:pPr marL="20955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650" dirty="0">
                          <a:latin typeface="Arial"/>
                          <a:cs typeface="Arial"/>
                        </a:rPr>
                        <a:t>Telephone conference/emails </a:t>
                      </a:r>
                      <a:r>
                        <a:rPr sz="650" spc="-5" dirty="0">
                          <a:latin typeface="Arial"/>
                          <a:cs typeface="Arial"/>
                        </a:rPr>
                        <a:t>with </a:t>
                      </a:r>
                      <a:r>
                        <a:rPr sz="650" spc="5" dirty="0">
                          <a:latin typeface="Arial"/>
                          <a:cs typeface="Arial"/>
                        </a:rPr>
                        <a:t>Foglesong </a:t>
                      </a:r>
                      <a:r>
                        <a:rPr sz="650" dirty="0">
                          <a:latin typeface="Arial"/>
                          <a:cs typeface="Arial"/>
                        </a:rPr>
                        <a:t>re arrestee </a:t>
                      </a:r>
                      <a:r>
                        <a:rPr sz="650" spc="5" dirty="0">
                          <a:latin typeface="Arial"/>
                          <a:cs typeface="Arial"/>
                        </a:rPr>
                        <a:t>survey </a:t>
                      </a:r>
                      <a:r>
                        <a:rPr sz="650" dirty="0">
                          <a:latin typeface="Arial"/>
                          <a:cs typeface="Arial"/>
                        </a:rPr>
                        <a:t>logistics; telephone </a:t>
                      </a:r>
                      <a:r>
                        <a:rPr sz="650" spc="5" dirty="0">
                          <a:latin typeface="Arial"/>
                          <a:cs typeface="Arial"/>
                        </a:rPr>
                        <a:t>conference </a:t>
                      </a:r>
                      <a:r>
                        <a:rPr sz="650" spc="-5" dirty="0">
                          <a:latin typeface="Arial"/>
                          <a:cs typeface="Arial"/>
                        </a:rPr>
                        <a:t>with </a:t>
                      </a:r>
                      <a:r>
                        <a:rPr sz="650" dirty="0">
                          <a:latin typeface="Arial"/>
                          <a:cs typeface="Arial"/>
                        </a:rPr>
                        <a:t>parties</a:t>
                      </a:r>
                      <a:r>
                        <a:rPr sz="650" spc="1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5" dirty="0">
                          <a:latin typeface="Arial"/>
                          <a:cs typeface="Arial"/>
                        </a:rPr>
                        <a:t>and</a:t>
                      </a:r>
                      <a:endParaRPr sz="650">
                        <a:latin typeface="Arial"/>
                        <a:cs typeface="Arial"/>
                      </a:endParaRPr>
                    </a:p>
                    <a:p>
                      <a:pPr marL="20955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650" spc="-5" dirty="0">
                          <a:latin typeface="Arial"/>
                          <a:cs typeface="Arial"/>
                        </a:rPr>
                        <a:t>follow </a:t>
                      </a:r>
                      <a:r>
                        <a:rPr sz="650" spc="5" dirty="0">
                          <a:latin typeface="Arial"/>
                          <a:cs typeface="Arial"/>
                        </a:rPr>
                        <a:t>up </a:t>
                      </a:r>
                      <a:r>
                        <a:rPr sz="650" spc="-5" dirty="0">
                          <a:latin typeface="Arial"/>
                          <a:cs typeface="Arial"/>
                        </a:rPr>
                        <a:t>with </a:t>
                      </a:r>
                      <a:r>
                        <a:rPr sz="650" spc="5" dirty="0">
                          <a:latin typeface="Arial"/>
                          <a:cs typeface="Arial"/>
                        </a:rPr>
                        <a:t>Parker </a:t>
                      </a:r>
                      <a:r>
                        <a:rPr sz="650" dirty="0">
                          <a:latin typeface="Arial"/>
                          <a:cs typeface="Arial"/>
                        </a:rPr>
                        <a:t>re stops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dirty="0">
                          <a:latin typeface="Arial"/>
                          <a:cs typeface="Arial"/>
                        </a:rPr>
                        <a:t>reporting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49554">
                <a:tc>
                  <a:txBody>
                    <a:bodyPr/>
                    <a:lstStyle/>
                    <a:p>
                      <a:pPr marL="20955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650" spc="5" dirty="0">
                          <a:latin typeface="Arial"/>
                          <a:cs typeface="Arial"/>
                        </a:rPr>
                        <a:t>Conference </a:t>
                      </a:r>
                      <a:r>
                        <a:rPr sz="650" dirty="0">
                          <a:latin typeface="Arial"/>
                          <a:cs typeface="Arial"/>
                        </a:rPr>
                        <a:t>call </a:t>
                      </a:r>
                      <a:r>
                        <a:rPr sz="650" spc="-5" dirty="0">
                          <a:latin typeface="Arial"/>
                          <a:cs typeface="Arial"/>
                        </a:rPr>
                        <a:t>with </a:t>
                      </a:r>
                      <a:r>
                        <a:rPr sz="650" dirty="0">
                          <a:latin typeface="Arial"/>
                          <a:cs typeface="Arial"/>
                        </a:rPr>
                        <a:t>parties re </a:t>
                      </a:r>
                      <a:r>
                        <a:rPr sz="650" spc="5" dirty="0">
                          <a:latin typeface="Arial"/>
                          <a:cs typeface="Arial"/>
                        </a:rPr>
                        <a:t>outcome assessment </a:t>
                      </a:r>
                      <a:r>
                        <a:rPr sz="650" dirty="0">
                          <a:latin typeface="Arial"/>
                          <a:cs typeface="Arial"/>
                        </a:rPr>
                        <a:t>experts; telephone conference/emails </a:t>
                      </a:r>
                      <a:r>
                        <a:rPr sz="650" spc="-5" dirty="0">
                          <a:latin typeface="Arial"/>
                          <a:cs typeface="Arial"/>
                        </a:rPr>
                        <a:t>with </a:t>
                      </a:r>
                      <a:r>
                        <a:rPr sz="650" spc="5" dirty="0">
                          <a:latin typeface="Arial"/>
                          <a:cs typeface="Arial"/>
                        </a:rPr>
                        <a:t>Foglesong</a:t>
                      </a:r>
                      <a:r>
                        <a:rPr sz="650" spc="10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5" dirty="0">
                          <a:latin typeface="Arial"/>
                          <a:cs typeface="Arial"/>
                        </a:rPr>
                        <a:t>and</a:t>
                      </a:r>
                      <a:endParaRPr sz="650">
                        <a:latin typeface="Arial"/>
                        <a:cs typeface="Arial"/>
                      </a:endParaRPr>
                    </a:p>
                    <a:p>
                      <a:pPr marL="20955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650" spc="5" dirty="0">
                          <a:latin typeface="Arial"/>
                          <a:cs typeface="Arial"/>
                        </a:rPr>
                        <a:t>Commissioner </a:t>
                      </a:r>
                      <a:r>
                        <a:rPr sz="650" dirty="0">
                          <a:latin typeface="Arial"/>
                          <a:cs typeface="Arial"/>
                        </a:rPr>
                        <a:t>Lewis re custodial arrestee</a:t>
                      </a:r>
                      <a:r>
                        <a:rPr sz="65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5" dirty="0">
                          <a:latin typeface="Arial"/>
                          <a:cs typeface="Arial"/>
                        </a:rPr>
                        <a:t>survey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235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5367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600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9177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94005">
                <a:tc>
                  <a:txBody>
                    <a:bodyPr/>
                    <a:lstStyle/>
                    <a:p>
                      <a:pPr marL="20955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650" spc="5" dirty="0">
                          <a:latin typeface="Arial"/>
                          <a:cs typeface="Arial"/>
                        </a:rPr>
                        <a:t>Confer </a:t>
                      </a:r>
                      <a:r>
                        <a:rPr sz="650" spc="-5" dirty="0">
                          <a:latin typeface="Arial"/>
                          <a:cs typeface="Arial"/>
                        </a:rPr>
                        <a:t>with </a:t>
                      </a:r>
                      <a:r>
                        <a:rPr sz="650" spc="5" dirty="0">
                          <a:latin typeface="Arial"/>
                          <a:cs typeface="Arial"/>
                        </a:rPr>
                        <a:t>Barge </a:t>
                      </a:r>
                      <a:r>
                        <a:rPr sz="650" dirty="0">
                          <a:latin typeface="Arial"/>
                          <a:cs typeface="Arial"/>
                        </a:rPr>
                        <a:t>re </a:t>
                      </a:r>
                      <a:r>
                        <a:rPr sz="650" spc="5" dirty="0">
                          <a:latin typeface="Arial"/>
                          <a:cs typeface="Arial"/>
                        </a:rPr>
                        <a:t>surveys, compliance </a:t>
                      </a:r>
                      <a:r>
                        <a:rPr sz="650" dirty="0">
                          <a:latin typeface="Arial"/>
                          <a:cs typeface="Arial"/>
                        </a:rPr>
                        <a:t>reviews </a:t>
                      </a:r>
                      <a:r>
                        <a:rPr sz="650" spc="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650" dirty="0">
                          <a:latin typeface="Arial"/>
                          <a:cs typeface="Arial"/>
                        </a:rPr>
                        <a:t>training; emails </a:t>
                      </a:r>
                      <a:r>
                        <a:rPr sz="650" spc="-5" dirty="0">
                          <a:latin typeface="Arial"/>
                          <a:cs typeface="Arial"/>
                        </a:rPr>
                        <a:t>with </a:t>
                      </a:r>
                      <a:r>
                        <a:rPr sz="650" dirty="0">
                          <a:latin typeface="Arial"/>
                          <a:cs typeface="Arial"/>
                        </a:rPr>
                        <a:t>IUR re </a:t>
                      </a:r>
                      <a:r>
                        <a:rPr sz="650" spc="5" dirty="0">
                          <a:latin typeface="Arial"/>
                          <a:cs typeface="Arial"/>
                        </a:rPr>
                        <a:t>update on community</a:t>
                      </a:r>
                      <a:r>
                        <a:rPr sz="6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5" dirty="0">
                          <a:latin typeface="Arial"/>
                          <a:cs typeface="Arial"/>
                        </a:rPr>
                        <a:t>survey;</a:t>
                      </a:r>
                      <a:endParaRPr sz="650">
                        <a:latin typeface="Arial"/>
                        <a:cs typeface="Arial"/>
                      </a:endParaRPr>
                    </a:p>
                    <a:p>
                      <a:pPr marL="20955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650" dirty="0">
                          <a:latin typeface="Arial"/>
                          <a:cs typeface="Arial"/>
                        </a:rPr>
                        <a:t>emails </a:t>
                      </a:r>
                      <a:r>
                        <a:rPr sz="650" spc="-5" dirty="0">
                          <a:latin typeface="Arial"/>
                          <a:cs typeface="Arial"/>
                        </a:rPr>
                        <a:t>with </a:t>
                      </a:r>
                      <a:r>
                        <a:rPr sz="650" spc="5" dirty="0">
                          <a:latin typeface="Arial"/>
                          <a:cs typeface="Arial"/>
                        </a:rPr>
                        <a:t>BPD and DOJ </a:t>
                      </a:r>
                      <a:r>
                        <a:rPr sz="650" dirty="0">
                          <a:latin typeface="Arial"/>
                          <a:cs typeface="Arial"/>
                        </a:rPr>
                        <a:t>re exculpatory </a:t>
                      </a:r>
                      <a:r>
                        <a:rPr sz="650" spc="5" dirty="0">
                          <a:latin typeface="Arial"/>
                          <a:cs typeface="Arial"/>
                        </a:rPr>
                        <a:t>evidence </a:t>
                      </a:r>
                      <a:r>
                        <a:rPr sz="650" dirty="0">
                          <a:latin typeface="Arial"/>
                          <a:cs typeface="Arial"/>
                        </a:rPr>
                        <a:t>disclosure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dirty="0">
                          <a:latin typeface="Arial"/>
                          <a:cs typeface="Arial"/>
                        </a:rPr>
                        <a:t>policy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00685">
                <a:tc>
                  <a:txBody>
                    <a:bodyPr/>
                    <a:lstStyle/>
                    <a:p>
                      <a:pPr marL="20955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650" spc="5" dirty="0">
                          <a:latin typeface="Arial"/>
                          <a:cs typeface="Arial"/>
                        </a:rPr>
                        <a:t>Review DOJ comments on </a:t>
                      </a:r>
                      <a:r>
                        <a:rPr sz="650" dirty="0">
                          <a:latin typeface="Arial"/>
                          <a:cs typeface="Arial"/>
                        </a:rPr>
                        <a:t>exculpatory </a:t>
                      </a:r>
                      <a:r>
                        <a:rPr sz="650" spc="5" dirty="0">
                          <a:latin typeface="Arial"/>
                          <a:cs typeface="Arial"/>
                        </a:rPr>
                        <a:t>evidence </a:t>
                      </a:r>
                      <a:r>
                        <a:rPr sz="650" dirty="0">
                          <a:latin typeface="Arial"/>
                          <a:cs typeface="Arial"/>
                        </a:rPr>
                        <a:t>disclosure policy </a:t>
                      </a:r>
                      <a:r>
                        <a:rPr sz="650" spc="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650" dirty="0">
                          <a:latin typeface="Arial"/>
                          <a:cs typeface="Arial"/>
                        </a:rPr>
                        <a:t>emails </a:t>
                      </a:r>
                      <a:r>
                        <a:rPr sz="650" spc="-5" dirty="0">
                          <a:latin typeface="Arial"/>
                          <a:cs typeface="Arial"/>
                        </a:rPr>
                        <a:t>with </a:t>
                      </a:r>
                      <a:r>
                        <a:rPr sz="650" spc="5" dirty="0">
                          <a:latin typeface="Arial"/>
                          <a:cs typeface="Arial"/>
                        </a:rPr>
                        <a:t>DOJ </a:t>
                      </a:r>
                      <a:r>
                        <a:rPr sz="650" dirty="0">
                          <a:latin typeface="Arial"/>
                          <a:cs typeface="Arial"/>
                        </a:rPr>
                        <a:t>re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10" dirty="0">
                          <a:latin typeface="Arial"/>
                          <a:cs typeface="Arial"/>
                        </a:rPr>
                        <a:t>same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692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54355">
                <a:tc>
                  <a:txBody>
                    <a:bodyPr/>
                    <a:lstStyle/>
                    <a:p>
                      <a:pPr marL="20955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650" dirty="0">
                          <a:latin typeface="Arial"/>
                          <a:cs typeface="Arial"/>
                        </a:rPr>
                        <a:t>Meeting </a:t>
                      </a:r>
                      <a:r>
                        <a:rPr sz="650" spc="-5" dirty="0">
                          <a:latin typeface="Arial"/>
                          <a:cs typeface="Arial"/>
                        </a:rPr>
                        <a:t>with </a:t>
                      </a:r>
                      <a:r>
                        <a:rPr sz="650" spc="5" dirty="0">
                          <a:latin typeface="Arial"/>
                          <a:cs typeface="Arial"/>
                        </a:rPr>
                        <a:t>Thompson and D. </a:t>
                      </a:r>
                      <a:r>
                        <a:rPr sz="650" dirty="0">
                          <a:latin typeface="Arial"/>
                          <a:cs typeface="Arial"/>
                        </a:rPr>
                        <a:t>Murphy; telephone </a:t>
                      </a:r>
                      <a:r>
                        <a:rPr sz="650" spc="5" dirty="0">
                          <a:latin typeface="Arial"/>
                          <a:cs typeface="Arial"/>
                        </a:rPr>
                        <a:t>conference </a:t>
                      </a:r>
                      <a:r>
                        <a:rPr sz="650" spc="-5" dirty="0">
                          <a:latin typeface="Arial"/>
                          <a:cs typeface="Arial"/>
                        </a:rPr>
                        <a:t>with </a:t>
                      </a:r>
                      <a:r>
                        <a:rPr sz="650" spc="5" dirty="0">
                          <a:latin typeface="Arial"/>
                          <a:cs typeface="Arial"/>
                        </a:rPr>
                        <a:t>DOJ </a:t>
                      </a:r>
                      <a:r>
                        <a:rPr sz="650" dirty="0">
                          <a:latin typeface="Arial"/>
                          <a:cs typeface="Arial"/>
                        </a:rPr>
                        <a:t>re exculpatory </a:t>
                      </a:r>
                      <a:r>
                        <a:rPr sz="650" spc="5" dirty="0">
                          <a:latin typeface="Arial"/>
                          <a:cs typeface="Arial"/>
                        </a:rPr>
                        <a:t>evidence</a:t>
                      </a:r>
                      <a:r>
                        <a:rPr sz="650" spc="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dirty="0">
                          <a:latin typeface="Arial"/>
                          <a:cs typeface="Arial"/>
                        </a:rPr>
                        <a:t>disclosure</a:t>
                      </a:r>
                      <a:endParaRPr sz="650">
                        <a:latin typeface="Arial"/>
                        <a:cs typeface="Arial"/>
                      </a:endParaRPr>
                    </a:p>
                    <a:p>
                      <a:pPr marL="20955" marR="257810">
                        <a:lnSpc>
                          <a:spcPct val="109200"/>
                        </a:lnSpc>
                      </a:pPr>
                      <a:r>
                        <a:rPr sz="650" dirty="0">
                          <a:latin typeface="Arial"/>
                          <a:cs typeface="Arial"/>
                        </a:rPr>
                        <a:t>policy; draft notice </a:t>
                      </a:r>
                      <a:r>
                        <a:rPr sz="650" spc="5" dirty="0">
                          <a:latin typeface="Arial"/>
                          <a:cs typeface="Arial"/>
                        </a:rPr>
                        <a:t>of approval of </a:t>
                      </a:r>
                      <a:r>
                        <a:rPr sz="650" dirty="0">
                          <a:latin typeface="Arial"/>
                          <a:cs typeface="Arial"/>
                        </a:rPr>
                        <a:t>CPIC work plan </a:t>
                      </a:r>
                      <a:r>
                        <a:rPr sz="650" spc="5" dirty="0">
                          <a:latin typeface="Arial"/>
                          <a:cs typeface="Arial"/>
                        </a:rPr>
                        <a:t>and request </a:t>
                      </a:r>
                      <a:r>
                        <a:rPr sz="650" dirty="0">
                          <a:latin typeface="Arial"/>
                          <a:cs typeface="Arial"/>
                        </a:rPr>
                        <a:t>for extension of </a:t>
                      </a:r>
                      <a:r>
                        <a:rPr sz="650" spc="10" dirty="0">
                          <a:latin typeface="Arial"/>
                          <a:cs typeface="Arial"/>
                        </a:rPr>
                        <a:t>BWC </a:t>
                      </a:r>
                      <a:r>
                        <a:rPr sz="650" spc="-5" dirty="0">
                          <a:latin typeface="Arial"/>
                          <a:cs typeface="Arial"/>
                        </a:rPr>
                        <a:t>training </a:t>
                      </a:r>
                      <a:r>
                        <a:rPr sz="650" dirty="0">
                          <a:latin typeface="Arial"/>
                          <a:cs typeface="Arial"/>
                        </a:rPr>
                        <a:t>deadlines </a:t>
                      </a:r>
                      <a:r>
                        <a:rPr sz="650" spc="5" dirty="0">
                          <a:latin typeface="Arial"/>
                          <a:cs typeface="Arial"/>
                        </a:rPr>
                        <a:t>and  </a:t>
                      </a:r>
                      <a:r>
                        <a:rPr sz="650" dirty="0">
                          <a:latin typeface="Arial"/>
                          <a:cs typeface="Arial"/>
                        </a:rPr>
                        <a:t>emails </a:t>
                      </a:r>
                      <a:r>
                        <a:rPr sz="650" spc="-5" dirty="0">
                          <a:latin typeface="Arial"/>
                          <a:cs typeface="Arial"/>
                        </a:rPr>
                        <a:t>with </a:t>
                      </a:r>
                      <a:r>
                        <a:rPr sz="650" spc="5" dirty="0">
                          <a:latin typeface="Arial"/>
                          <a:cs typeface="Arial"/>
                        </a:rPr>
                        <a:t>Dupont and </a:t>
                      </a:r>
                      <a:r>
                        <a:rPr sz="650" dirty="0">
                          <a:latin typeface="Arial"/>
                          <a:cs typeface="Arial"/>
                        </a:rPr>
                        <a:t>parties re</a:t>
                      </a:r>
                      <a:r>
                        <a:rPr sz="650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10" dirty="0">
                          <a:latin typeface="Arial"/>
                          <a:cs typeface="Arial"/>
                        </a:rPr>
                        <a:t>same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41020">
                <a:tc>
                  <a:txBody>
                    <a:bodyPr/>
                    <a:lstStyle/>
                    <a:p>
                      <a:pPr marL="20955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650" dirty="0">
                          <a:latin typeface="Arial"/>
                          <a:cs typeface="Arial"/>
                        </a:rPr>
                        <a:t>Emails re </a:t>
                      </a:r>
                      <a:r>
                        <a:rPr sz="650" spc="5" dirty="0">
                          <a:latin typeface="Arial"/>
                          <a:cs typeface="Arial"/>
                        </a:rPr>
                        <a:t>guidance on squeegee/panhandling; </a:t>
                      </a:r>
                      <a:r>
                        <a:rPr sz="650" dirty="0">
                          <a:latin typeface="Arial"/>
                          <a:cs typeface="Arial"/>
                        </a:rPr>
                        <a:t>revise draft exculpatory </a:t>
                      </a:r>
                      <a:r>
                        <a:rPr sz="650" spc="5" dirty="0">
                          <a:latin typeface="Arial"/>
                          <a:cs typeface="Arial"/>
                        </a:rPr>
                        <a:t>evidence </a:t>
                      </a:r>
                      <a:r>
                        <a:rPr sz="650" dirty="0">
                          <a:latin typeface="Arial"/>
                          <a:cs typeface="Arial"/>
                        </a:rPr>
                        <a:t>disclosure policy </a:t>
                      </a:r>
                      <a:r>
                        <a:rPr sz="650" spc="5" dirty="0">
                          <a:latin typeface="Arial"/>
                          <a:cs typeface="Arial"/>
                        </a:rPr>
                        <a:t>and email</a:t>
                      </a:r>
                      <a:r>
                        <a:rPr sz="650" spc="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5" dirty="0">
                          <a:latin typeface="Arial"/>
                          <a:cs typeface="Arial"/>
                        </a:rPr>
                        <a:t>with</a:t>
                      </a:r>
                      <a:endParaRPr sz="650">
                        <a:latin typeface="Arial"/>
                        <a:cs typeface="Arial"/>
                      </a:endParaRPr>
                    </a:p>
                    <a:p>
                      <a:pPr marL="20955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650" spc="5" dirty="0">
                          <a:latin typeface="Arial"/>
                          <a:cs typeface="Arial"/>
                        </a:rPr>
                        <a:t>DOJ and BPD </a:t>
                      </a:r>
                      <a:r>
                        <a:rPr sz="650" dirty="0">
                          <a:latin typeface="Arial"/>
                          <a:cs typeface="Arial"/>
                        </a:rPr>
                        <a:t>re</a:t>
                      </a:r>
                      <a:r>
                        <a:rPr sz="650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10" dirty="0">
                          <a:latin typeface="Arial"/>
                          <a:cs typeface="Arial"/>
                        </a:rPr>
                        <a:t>same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5938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7772400" cy="10058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3152" y="0"/>
            <a:ext cx="7699248" cy="10058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7772400" cy="10058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7150100" cy="12712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5043" y="264668"/>
            <a:ext cx="100266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15" dirty="0">
                <a:latin typeface="Arial"/>
                <a:cs typeface="Arial"/>
              </a:rPr>
              <a:t>5/15/2019 </a:t>
            </a:r>
            <a:r>
              <a:rPr sz="900" spc="95" dirty="0">
                <a:latin typeface="Arial"/>
                <a:cs typeface="Arial"/>
              </a:rPr>
              <a:t>/</a:t>
            </a:r>
            <a:r>
              <a:rPr sz="900" spc="-150" dirty="0">
                <a:latin typeface="Arial"/>
                <a:cs typeface="Arial"/>
              </a:rPr>
              <a:t> </a:t>
            </a:r>
            <a:r>
              <a:rPr sz="900" spc="-40" dirty="0">
                <a:latin typeface="Arial"/>
                <a:cs typeface="Arial"/>
              </a:rPr>
              <a:t>4:34 </a:t>
            </a:r>
            <a:r>
              <a:rPr sz="900" spc="-60" dirty="0">
                <a:latin typeface="Arial"/>
                <a:cs typeface="Arial"/>
              </a:rPr>
              <a:t>PM</a:t>
            </a:r>
            <a:endParaRPr sz="9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575808" y="244855"/>
            <a:ext cx="1649095" cy="3213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29285" marR="5080" indent="-617220">
              <a:lnSpc>
                <a:spcPct val="107800"/>
              </a:lnSpc>
              <a:spcBef>
                <a:spcPts val="100"/>
              </a:spcBef>
            </a:pPr>
            <a:r>
              <a:rPr sz="900" spc="-30" dirty="0">
                <a:latin typeface="Arial"/>
                <a:cs typeface="Arial"/>
              </a:rPr>
              <a:t>Baltimore </a:t>
            </a:r>
            <a:r>
              <a:rPr sz="900" spc="-55" dirty="0">
                <a:latin typeface="Arial"/>
                <a:cs typeface="Arial"/>
              </a:rPr>
              <a:t>Consent Decree </a:t>
            </a:r>
            <a:r>
              <a:rPr sz="900" dirty="0">
                <a:latin typeface="Arial"/>
                <a:cs typeface="Arial"/>
              </a:rPr>
              <a:t>Monitor  </a:t>
            </a:r>
            <a:r>
              <a:rPr sz="900" spc="-95" dirty="0">
                <a:latin typeface="Arial"/>
                <a:cs typeface="Arial"/>
              </a:rPr>
              <a:t>INVOICE</a:t>
            </a:r>
            <a:endParaRPr sz="9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243307" y="264668"/>
            <a:ext cx="33337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85" dirty="0">
                <a:latin typeface="Arial"/>
                <a:cs typeface="Arial"/>
              </a:rPr>
              <a:t>Page</a:t>
            </a:r>
            <a:r>
              <a:rPr sz="900" spc="-114" dirty="0">
                <a:latin typeface="Arial"/>
                <a:cs typeface="Arial"/>
              </a:rPr>
              <a:t> </a:t>
            </a:r>
            <a:r>
              <a:rPr sz="900" spc="-45" dirty="0">
                <a:latin typeface="Arial"/>
                <a:cs typeface="Arial"/>
              </a:rPr>
              <a:t>1</a:t>
            </a:r>
            <a:endParaRPr sz="900">
              <a:latin typeface="Arial"/>
              <a:cs typeface="Arial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224027" y="681355"/>
          <a:ext cx="12171045" cy="60979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01394"/>
                <a:gridCol w="899159"/>
                <a:gridCol w="3426460"/>
                <a:gridCol w="1083944"/>
                <a:gridCol w="828040"/>
                <a:gridCol w="760729"/>
                <a:gridCol w="2738754"/>
                <a:gridCol w="687704"/>
                <a:gridCol w="719454"/>
              </a:tblGrid>
              <a:tr h="1216025">
                <a:tc gridSpan="9">
                  <a:txBody>
                    <a:bodyPr/>
                    <a:lstStyle/>
                    <a:p>
                      <a:pPr marL="42545">
                        <a:lnSpc>
                          <a:spcPts val="1505"/>
                        </a:lnSpc>
                        <a:tabLst>
                          <a:tab pos="7266305" algn="l"/>
                        </a:tabLst>
                      </a:pPr>
                      <a:r>
                        <a:rPr sz="1450" spc="-10" dirty="0">
                          <a:latin typeface="Arial"/>
                          <a:cs typeface="Arial"/>
                        </a:rPr>
                        <a:t>Baltimore </a:t>
                      </a:r>
                      <a:r>
                        <a:rPr sz="1450" spc="-85" dirty="0">
                          <a:latin typeface="Arial"/>
                          <a:cs typeface="Arial"/>
                        </a:rPr>
                        <a:t>Consent</a:t>
                      </a:r>
                      <a:r>
                        <a:rPr sz="145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50" spc="-80" dirty="0">
                          <a:latin typeface="Arial"/>
                          <a:cs typeface="Arial"/>
                        </a:rPr>
                        <a:t>Decree</a:t>
                      </a:r>
                      <a:r>
                        <a:rPr sz="14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50" spc="-15" dirty="0">
                          <a:latin typeface="Arial"/>
                          <a:cs typeface="Arial"/>
                        </a:rPr>
                        <a:t>Monitor	</a:t>
                      </a:r>
                      <a:r>
                        <a:rPr sz="1350" b="1" spc="-67" baseline="30864" dirty="0">
                          <a:latin typeface="Trebuchet MS"/>
                          <a:cs typeface="Trebuchet MS"/>
                        </a:rPr>
                        <a:t>INSTRUCTIONS</a:t>
                      </a:r>
                      <a:endParaRPr sz="1350" baseline="30864">
                        <a:latin typeface="Trebuchet MS"/>
                        <a:cs typeface="Trebuchet MS"/>
                      </a:endParaRPr>
                    </a:p>
                    <a:p>
                      <a:pPr marL="39370">
                        <a:lnSpc>
                          <a:spcPts val="1285"/>
                        </a:lnSpc>
                        <a:tabLst>
                          <a:tab pos="7266305" algn="l"/>
                        </a:tabLst>
                      </a:pPr>
                      <a:r>
                        <a:rPr sz="1950" spc="-97" baseline="-14957" dirty="0">
                          <a:latin typeface="Arial"/>
                          <a:cs typeface="Arial"/>
                        </a:rPr>
                        <a:t>750 </a:t>
                      </a:r>
                      <a:r>
                        <a:rPr sz="1950" spc="-187" baseline="-14957" dirty="0">
                          <a:latin typeface="Arial"/>
                          <a:cs typeface="Arial"/>
                        </a:rPr>
                        <a:t>E.  </a:t>
                      </a:r>
                      <a:r>
                        <a:rPr sz="1950" baseline="-14957" dirty="0">
                          <a:latin typeface="Arial"/>
                          <a:cs typeface="Arial"/>
                        </a:rPr>
                        <a:t>Pratt,</a:t>
                      </a:r>
                      <a:r>
                        <a:rPr sz="1950" spc="-240" baseline="-14957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950" spc="-135" baseline="-14957" dirty="0">
                          <a:latin typeface="Arial"/>
                          <a:cs typeface="Arial"/>
                        </a:rPr>
                        <a:t>Ste</a:t>
                      </a:r>
                      <a:r>
                        <a:rPr sz="1950" spc="-37" baseline="-14957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950" spc="22" baseline="-14957" dirty="0">
                          <a:latin typeface="Arial"/>
                          <a:cs typeface="Arial"/>
                        </a:rPr>
                        <a:t>900	</a:t>
                      </a:r>
                      <a:r>
                        <a:rPr sz="900" spc="-35" dirty="0">
                          <a:latin typeface="Arial"/>
                          <a:cs typeface="Arial"/>
                        </a:rPr>
                        <a:t>1.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Complete </a:t>
                      </a:r>
                      <a:r>
                        <a:rPr sz="900" spc="-1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30" dirty="0">
                          <a:latin typeface="Arial"/>
                          <a:cs typeface="Arial"/>
                        </a:rPr>
                        <a:t>blue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box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1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1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5" dirty="0">
                          <a:latin typeface="Arial"/>
                          <a:cs typeface="Arial"/>
                        </a:rPr>
                        <a:t>left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10" dirty="0">
                          <a:latin typeface="Arial"/>
                          <a:cs typeface="Arial"/>
                        </a:rPr>
                        <a:t>first.</a:t>
                      </a:r>
                      <a:r>
                        <a:rPr sz="900" spc="1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60" dirty="0">
                          <a:latin typeface="Arial"/>
                          <a:cs typeface="Arial"/>
                        </a:rPr>
                        <a:t>This</a:t>
                      </a:r>
                      <a:r>
                        <a:rPr sz="9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dirty="0">
                          <a:latin typeface="Arial"/>
                          <a:cs typeface="Arial"/>
                        </a:rPr>
                        <a:t>will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70" dirty="0">
                          <a:latin typeface="Arial"/>
                          <a:cs typeface="Arial"/>
                        </a:rPr>
                        <a:t>cause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15" dirty="0">
                          <a:latin typeface="Arial"/>
                          <a:cs typeface="Arial"/>
                        </a:rPr>
                        <a:t>month</a:t>
                      </a:r>
                      <a:r>
                        <a:rPr sz="9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20" dirty="0">
                          <a:latin typeface="Arial"/>
                          <a:cs typeface="Arial"/>
                        </a:rPr>
                        <a:t>rate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15" dirty="0">
                          <a:latin typeface="Arial"/>
                          <a:cs typeface="Arial"/>
                        </a:rPr>
                        <a:t>information</a:t>
                      </a:r>
                      <a:r>
                        <a:rPr sz="9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1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populate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15" dirty="0">
                          <a:latin typeface="Arial"/>
                          <a:cs typeface="Arial"/>
                        </a:rPr>
                        <a:t>the</a:t>
                      </a:r>
                      <a:endParaRPr sz="900">
                        <a:latin typeface="Arial"/>
                        <a:cs typeface="Arial"/>
                      </a:endParaRPr>
                    </a:p>
                    <a:p>
                      <a:pPr marL="42545">
                        <a:lnSpc>
                          <a:spcPts val="1639"/>
                        </a:lnSpc>
                        <a:tabLst>
                          <a:tab pos="7266305" algn="l"/>
                        </a:tabLst>
                      </a:pPr>
                      <a:r>
                        <a:rPr sz="2175" spc="-30" baseline="-19157" dirty="0">
                          <a:latin typeface="Arial"/>
                          <a:cs typeface="Arial"/>
                        </a:rPr>
                        <a:t>Baltimore,</a:t>
                      </a:r>
                      <a:r>
                        <a:rPr sz="2175" spc="-15" baseline="-19157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175" spc="-75" baseline="-19157" dirty="0">
                          <a:latin typeface="Arial"/>
                          <a:cs typeface="Arial"/>
                        </a:rPr>
                        <a:t>MD</a:t>
                      </a:r>
                      <a:r>
                        <a:rPr sz="2175" spc="-22" baseline="-19157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175" spc="-187" baseline="-19157" dirty="0">
                          <a:latin typeface="Arial"/>
                          <a:cs typeface="Arial"/>
                        </a:rPr>
                        <a:t>21202	</a:t>
                      </a:r>
                      <a:r>
                        <a:rPr sz="900" spc="-35" dirty="0">
                          <a:latin typeface="Arial"/>
                          <a:cs typeface="Arial"/>
                        </a:rPr>
                        <a:t>2.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Enter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35" dirty="0">
                          <a:latin typeface="Arial"/>
                          <a:cs typeface="Arial"/>
                        </a:rPr>
                        <a:t>descriptions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9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35" dirty="0">
                          <a:latin typeface="Arial"/>
                          <a:cs typeface="Arial"/>
                        </a:rPr>
                        <a:t>hours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15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9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1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20" dirty="0">
                          <a:latin typeface="Arial"/>
                          <a:cs typeface="Arial"/>
                        </a:rPr>
                        <a:t>"Time"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10" dirty="0">
                          <a:latin typeface="Arial"/>
                          <a:cs typeface="Arial"/>
                        </a:rPr>
                        <a:t>portion</a:t>
                      </a:r>
                      <a:r>
                        <a:rPr sz="9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dirty="0">
                          <a:latin typeface="Arial"/>
                          <a:cs typeface="Arial"/>
                        </a:rPr>
                        <a:t>of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1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20" dirty="0">
                          <a:latin typeface="Arial"/>
                          <a:cs typeface="Arial"/>
                        </a:rPr>
                        <a:t>matrix</a:t>
                      </a:r>
                      <a:r>
                        <a:rPr sz="9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35" dirty="0">
                          <a:latin typeface="Arial"/>
                          <a:cs typeface="Arial"/>
                        </a:rPr>
                        <a:t>consistent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dirty="0">
                          <a:latin typeface="Arial"/>
                          <a:cs typeface="Arial"/>
                        </a:rPr>
                        <a:t>with</a:t>
                      </a:r>
                      <a:r>
                        <a:rPr sz="9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1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"Sample</a:t>
                      </a:r>
                      <a:endParaRPr sz="900">
                        <a:latin typeface="Arial"/>
                        <a:cs typeface="Arial"/>
                      </a:endParaRPr>
                    </a:p>
                    <a:p>
                      <a:pPr marL="7266305" marR="180340">
                        <a:lnSpc>
                          <a:spcPct val="107800"/>
                        </a:lnSpc>
                        <a:spcBef>
                          <a:spcPts val="465"/>
                        </a:spcBef>
                        <a:buAutoNum type="arabicPeriod" startAt="3"/>
                        <a:tabLst>
                          <a:tab pos="7379334" algn="l"/>
                        </a:tabLst>
                      </a:pPr>
                      <a:r>
                        <a:rPr sz="900" spc="-70" dirty="0">
                          <a:latin typeface="Arial"/>
                          <a:cs typeface="Arial"/>
                        </a:rPr>
                        <a:t>You</a:t>
                      </a:r>
                      <a:r>
                        <a:rPr sz="9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may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latin typeface="Arial"/>
                          <a:cs typeface="Arial"/>
                        </a:rPr>
                        <a:t>not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10" dirty="0">
                          <a:latin typeface="Arial"/>
                          <a:cs typeface="Arial"/>
                        </a:rPr>
                        <a:t>bill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more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than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eight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35" dirty="0">
                          <a:latin typeface="Arial"/>
                          <a:cs typeface="Arial"/>
                        </a:rPr>
                        <a:t>(8)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35" dirty="0">
                          <a:latin typeface="Arial"/>
                          <a:cs typeface="Arial"/>
                        </a:rPr>
                        <a:t>hours</a:t>
                      </a:r>
                      <a:r>
                        <a:rPr sz="9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15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70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day,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even </a:t>
                      </a:r>
                      <a:r>
                        <a:rPr sz="900" spc="10" dirty="0">
                          <a:latin typeface="Arial"/>
                          <a:cs typeface="Arial"/>
                        </a:rPr>
                        <a:t>if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35" dirty="0">
                          <a:latin typeface="Arial"/>
                          <a:cs typeface="Arial"/>
                        </a:rPr>
                        <a:t>you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15" dirty="0">
                          <a:latin typeface="Arial"/>
                          <a:cs typeface="Arial"/>
                        </a:rPr>
                        <a:t>work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more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than</a:t>
                      </a:r>
                      <a:r>
                        <a:rPr sz="9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eight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35" dirty="0">
                          <a:latin typeface="Arial"/>
                          <a:cs typeface="Arial"/>
                        </a:rPr>
                        <a:t>(8)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35" dirty="0">
                          <a:latin typeface="Arial"/>
                          <a:cs typeface="Arial"/>
                        </a:rPr>
                        <a:t>hours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15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9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70" dirty="0">
                          <a:latin typeface="Arial"/>
                          <a:cs typeface="Arial"/>
                        </a:rPr>
                        <a:t>a  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day, </a:t>
                      </a:r>
                      <a:r>
                        <a:rPr sz="900" spc="-30" dirty="0">
                          <a:latin typeface="Arial"/>
                          <a:cs typeface="Arial"/>
                        </a:rPr>
                        <a:t>which </a:t>
                      </a:r>
                      <a:r>
                        <a:rPr sz="900" spc="-35" dirty="0">
                          <a:latin typeface="Arial"/>
                          <a:cs typeface="Arial"/>
                        </a:rPr>
                        <a:t>you 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inevitably </a:t>
                      </a:r>
                      <a:r>
                        <a:rPr sz="900" spc="-5" dirty="0">
                          <a:latin typeface="Arial"/>
                          <a:cs typeface="Arial"/>
                        </a:rPr>
                        <a:t>will. 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Leadership </a:t>
                      </a:r>
                      <a:r>
                        <a:rPr sz="900" spc="-30" dirty="0">
                          <a:latin typeface="Arial"/>
                          <a:cs typeface="Arial"/>
                        </a:rPr>
                        <a:t>must authorize 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more than eight </a:t>
                      </a:r>
                      <a:r>
                        <a:rPr sz="900" spc="-35" dirty="0">
                          <a:latin typeface="Arial"/>
                          <a:cs typeface="Arial"/>
                        </a:rPr>
                        <a:t>hours </a:t>
                      </a:r>
                      <a:r>
                        <a:rPr sz="900" spc="-20" dirty="0">
                          <a:latin typeface="Arial"/>
                          <a:cs typeface="Arial"/>
                        </a:rPr>
                        <a:t>billed </a:t>
                      </a:r>
                      <a:r>
                        <a:rPr sz="900" spc="-15" dirty="0">
                          <a:latin typeface="Arial"/>
                          <a:cs typeface="Arial"/>
                        </a:rPr>
                        <a:t>in </a:t>
                      </a:r>
                      <a:r>
                        <a:rPr sz="900" spc="-70" dirty="0">
                          <a:latin typeface="Arial"/>
                          <a:cs typeface="Arial"/>
                        </a:rPr>
                        <a:t>a 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day,  </a:t>
                      </a:r>
                      <a:r>
                        <a:rPr sz="900" spc="-30" dirty="0">
                          <a:latin typeface="Arial"/>
                          <a:cs typeface="Arial"/>
                        </a:rPr>
                        <a:t>itemized, </a:t>
                      </a:r>
                      <a:r>
                        <a:rPr sz="900" spc="-5" dirty="0">
                          <a:latin typeface="Arial"/>
                          <a:cs typeface="Arial"/>
                        </a:rPr>
                        <a:t>but </a:t>
                      </a:r>
                      <a:r>
                        <a:rPr sz="900" dirty="0">
                          <a:latin typeface="Arial"/>
                          <a:cs typeface="Arial"/>
                        </a:rPr>
                        <a:t>will </a:t>
                      </a:r>
                      <a:r>
                        <a:rPr sz="900" spc="-30" dirty="0">
                          <a:latin typeface="Arial"/>
                          <a:cs typeface="Arial"/>
                        </a:rPr>
                        <a:t>do </a:t>
                      </a:r>
                      <a:r>
                        <a:rPr sz="900" spc="-65" dirty="0">
                          <a:latin typeface="Arial"/>
                          <a:cs typeface="Arial"/>
                        </a:rPr>
                        <a:t>so 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sparingly. </a:t>
                      </a:r>
                      <a:r>
                        <a:rPr sz="900" spc="-30" dirty="0">
                          <a:latin typeface="Arial"/>
                          <a:cs typeface="Arial"/>
                        </a:rPr>
                        <a:t>All </a:t>
                      </a:r>
                      <a:r>
                        <a:rPr sz="900" spc="-10" dirty="0">
                          <a:latin typeface="Arial"/>
                          <a:cs typeface="Arial"/>
                        </a:rPr>
                        <a:t>time 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above 8 </a:t>
                      </a:r>
                      <a:r>
                        <a:rPr sz="900" spc="-35" dirty="0">
                          <a:latin typeface="Arial"/>
                          <a:cs typeface="Arial"/>
                        </a:rPr>
                        <a:t>hours </a:t>
                      </a:r>
                      <a:r>
                        <a:rPr sz="900" spc="-15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900" spc="-19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70" dirty="0">
                          <a:latin typeface="Arial"/>
                          <a:cs typeface="Arial"/>
                        </a:rPr>
                        <a:t>a 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day 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should 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be 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reflected </a:t>
                      </a:r>
                      <a:r>
                        <a:rPr sz="900" spc="-85" dirty="0">
                          <a:latin typeface="Arial"/>
                          <a:cs typeface="Arial"/>
                        </a:rPr>
                        <a:t>as </a:t>
                      </a:r>
                      <a:r>
                        <a:rPr sz="900" spc="-15" dirty="0">
                          <a:latin typeface="Arial"/>
                          <a:cs typeface="Arial"/>
                        </a:rPr>
                        <a:t>"unbilled."</a:t>
                      </a:r>
                      <a:endParaRPr sz="900">
                        <a:latin typeface="Arial"/>
                        <a:cs typeface="Arial"/>
                      </a:endParaRPr>
                    </a:p>
                    <a:p>
                      <a:pPr marL="7404734" indent="-138430">
                        <a:lnSpc>
                          <a:spcPts val="1070"/>
                        </a:lnSpc>
                        <a:buAutoNum type="arabicPeriod" startAt="3"/>
                        <a:tabLst>
                          <a:tab pos="7405370" algn="l"/>
                        </a:tabLst>
                      </a:pPr>
                      <a:r>
                        <a:rPr sz="900" spc="-70" dirty="0">
                          <a:latin typeface="Arial"/>
                          <a:cs typeface="Arial"/>
                        </a:rPr>
                        <a:t>You</a:t>
                      </a:r>
                      <a:r>
                        <a:rPr sz="9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may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b="1" spc="-50" dirty="0">
                          <a:latin typeface="Trebuchet MS"/>
                          <a:cs typeface="Trebuchet MS"/>
                        </a:rPr>
                        <a:t>NOT</a:t>
                      </a:r>
                      <a:r>
                        <a:rPr sz="900" b="1" spc="-6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00" spc="-10" dirty="0">
                          <a:latin typeface="Arial"/>
                          <a:cs typeface="Arial"/>
                        </a:rPr>
                        <a:t>bill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5" dirty="0">
                          <a:latin typeface="Arial"/>
                          <a:cs typeface="Arial"/>
                        </a:rPr>
                        <a:t>for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10" dirty="0">
                          <a:latin typeface="Arial"/>
                          <a:cs typeface="Arial"/>
                        </a:rPr>
                        <a:t>time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35" dirty="0">
                          <a:latin typeface="Arial"/>
                          <a:cs typeface="Arial"/>
                        </a:rPr>
                        <a:t>spent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traveling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1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latin typeface="Arial"/>
                          <a:cs typeface="Arial"/>
                        </a:rPr>
                        <a:t>or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latin typeface="Arial"/>
                          <a:cs typeface="Arial"/>
                        </a:rPr>
                        <a:t>from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30" dirty="0">
                          <a:latin typeface="Arial"/>
                          <a:cs typeface="Arial"/>
                        </a:rPr>
                        <a:t>Baltimore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latin typeface="Arial"/>
                          <a:cs typeface="Arial"/>
                        </a:rPr>
                        <a:t>or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anywhere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else.</a:t>
                      </a:r>
                      <a:r>
                        <a:rPr sz="9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Travel </a:t>
                      </a:r>
                      <a:r>
                        <a:rPr sz="900" spc="-10" dirty="0">
                          <a:latin typeface="Arial"/>
                          <a:cs typeface="Arial"/>
                        </a:rPr>
                        <a:t>time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is</a:t>
                      </a:r>
                      <a:r>
                        <a:rPr sz="9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30" dirty="0">
                          <a:latin typeface="Arial"/>
                          <a:cs typeface="Arial"/>
                        </a:rPr>
                        <a:t>non-re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solidFill>
                      <a:srgbClr val="CCBFD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68910">
                <a:tc gridSpan="2">
                  <a:txBody>
                    <a:bodyPr/>
                    <a:lstStyle/>
                    <a:p>
                      <a:pPr marL="243840">
                        <a:lnSpc>
                          <a:spcPts val="1215"/>
                        </a:lnSpc>
                      </a:pPr>
                      <a:r>
                        <a:rPr sz="1150" spc="-75" dirty="0">
                          <a:latin typeface="Arial"/>
                          <a:cs typeface="Arial"/>
                        </a:rPr>
                        <a:t>INVOICE </a:t>
                      </a:r>
                      <a:r>
                        <a:rPr sz="1150" spc="-105" dirty="0">
                          <a:latin typeface="Arial"/>
                          <a:cs typeface="Arial"/>
                        </a:rPr>
                        <a:t>FOR </a:t>
                      </a:r>
                      <a:r>
                        <a:rPr sz="1150" spc="-55" dirty="0">
                          <a:latin typeface="Arial"/>
                          <a:cs typeface="Arial"/>
                        </a:rPr>
                        <a:t>MONTH</a:t>
                      </a:r>
                      <a:r>
                        <a:rPr sz="1150" spc="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50" spc="-85" dirty="0">
                          <a:latin typeface="Arial"/>
                          <a:cs typeface="Arial"/>
                        </a:rPr>
                        <a:t>OF:</a:t>
                      </a:r>
                      <a:endParaRPr sz="11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15"/>
                        </a:lnSpc>
                      </a:pPr>
                      <a:r>
                        <a:rPr sz="1150" b="1" i="1" u="heavy" spc="-5" dirty="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cs typeface="Arial"/>
                        </a:rPr>
                        <a:t>April</a:t>
                      </a:r>
                      <a:endParaRPr sz="11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38100" marR="27305" algn="ctr">
                        <a:lnSpc>
                          <a:spcPct val="111200"/>
                        </a:lnSpc>
                        <a:spcBef>
                          <a:spcPts val="480"/>
                        </a:spcBef>
                      </a:pPr>
                      <a:r>
                        <a:rPr sz="800" spc="-30" dirty="0">
                          <a:latin typeface="Arial"/>
                          <a:cs typeface="Arial"/>
                        </a:rPr>
                        <a:t>Complete </a:t>
                      </a:r>
                      <a:r>
                        <a:rPr sz="800" spc="-25" dirty="0">
                          <a:latin typeface="Arial"/>
                          <a:cs typeface="Arial"/>
                        </a:rPr>
                        <a:t>these  </a:t>
                      </a:r>
                      <a:r>
                        <a:rPr sz="800" dirty="0">
                          <a:latin typeface="Arial"/>
                          <a:cs typeface="Arial"/>
                        </a:rPr>
                        <a:t>four </a:t>
                      </a:r>
                      <a:r>
                        <a:rPr sz="800" spc="-35" dirty="0">
                          <a:latin typeface="Arial"/>
                          <a:cs typeface="Arial"/>
                        </a:rPr>
                        <a:t>cells</a:t>
                      </a:r>
                      <a:r>
                        <a:rPr sz="800" spc="-1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15" dirty="0">
                          <a:latin typeface="Arial"/>
                          <a:cs typeface="Arial"/>
                        </a:rPr>
                        <a:t>before  </a:t>
                      </a:r>
                      <a:r>
                        <a:rPr sz="800" spc="-10" dirty="0">
                          <a:latin typeface="Arial"/>
                          <a:cs typeface="Arial"/>
                        </a:rPr>
                        <a:t>starting  </a:t>
                      </a:r>
                      <a:r>
                        <a:rPr sz="800" spc="-30" dirty="0">
                          <a:latin typeface="Arial"/>
                          <a:cs typeface="Arial"/>
                        </a:rPr>
                        <a:t>spreadsheet.</a:t>
                      </a:r>
                      <a:endParaRPr sz="800">
                        <a:latin typeface="Arial"/>
                        <a:cs typeface="Arial"/>
                      </a:endParaRPr>
                    </a:p>
                    <a:p>
                      <a:pPr marL="46990" marR="36830" algn="ctr">
                        <a:lnSpc>
                          <a:spcPct val="111300"/>
                        </a:lnSpc>
                      </a:pPr>
                      <a:r>
                        <a:rPr sz="800" spc="-55" dirty="0">
                          <a:latin typeface="Arial"/>
                          <a:cs typeface="Arial"/>
                        </a:rPr>
                        <a:t>Rates </a:t>
                      </a:r>
                      <a:r>
                        <a:rPr sz="800" spc="-30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800" spc="-7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5" dirty="0">
                          <a:latin typeface="Arial"/>
                          <a:cs typeface="Arial"/>
                        </a:rPr>
                        <a:t>other  </a:t>
                      </a:r>
                      <a:r>
                        <a:rPr sz="800" dirty="0">
                          <a:latin typeface="Arial"/>
                          <a:cs typeface="Arial"/>
                        </a:rPr>
                        <a:t>info </a:t>
                      </a:r>
                      <a:r>
                        <a:rPr sz="800" spc="5" dirty="0">
                          <a:latin typeface="Arial"/>
                          <a:cs typeface="Arial"/>
                        </a:rPr>
                        <a:t>will </a:t>
                      </a:r>
                      <a:r>
                        <a:rPr sz="800" spc="-20" dirty="0">
                          <a:latin typeface="Arial"/>
                          <a:cs typeface="Arial"/>
                        </a:rPr>
                        <a:t>self-  </a:t>
                      </a:r>
                      <a:r>
                        <a:rPr sz="800" spc="-15" dirty="0">
                          <a:latin typeface="Arial"/>
                          <a:cs typeface="Arial"/>
                        </a:rPr>
                        <a:t>populate.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60960" marB="0" vert="vert27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855344">
                        <a:lnSpc>
                          <a:spcPts val="1070"/>
                        </a:lnSpc>
                      </a:pPr>
                      <a:r>
                        <a:rPr sz="900" spc="-35" dirty="0">
                          <a:latin typeface="Arial"/>
                          <a:cs typeface="Arial"/>
                        </a:rPr>
                        <a:t>5.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70" dirty="0">
                          <a:latin typeface="Arial"/>
                          <a:cs typeface="Arial"/>
                        </a:rPr>
                        <a:t>Please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 make 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sure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all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65" dirty="0">
                          <a:latin typeface="Arial"/>
                          <a:cs typeface="Arial"/>
                        </a:rPr>
                        <a:t>expenses</a:t>
                      </a:r>
                      <a:r>
                        <a:rPr sz="9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meet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1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Guidelines</a:t>
                      </a:r>
                      <a:r>
                        <a:rPr sz="9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listed</a:t>
                      </a:r>
                      <a:r>
                        <a:rPr sz="9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15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9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1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35" dirty="0">
                          <a:latin typeface="Arial"/>
                          <a:cs typeface="Arial"/>
                        </a:rPr>
                        <a:t>Billing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Guidelines</a:t>
                      </a:r>
                      <a:r>
                        <a:rPr sz="9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20" dirty="0">
                          <a:latin typeface="Arial"/>
                          <a:cs typeface="Arial"/>
                        </a:rPr>
                        <a:t>tab.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solidFill>
                      <a:srgbClr val="CCBFD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76530">
                <a:tc gridSpan="2">
                  <a:txBody>
                    <a:bodyPr/>
                    <a:lstStyle/>
                    <a:p>
                      <a:pPr marL="335280">
                        <a:lnSpc>
                          <a:spcPts val="1215"/>
                        </a:lnSpc>
                      </a:pPr>
                      <a:r>
                        <a:rPr sz="1150" spc="-75" dirty="0">
                          <a:latin typeface="Arial"/>
                          <a:cs typeface="Arial"/>
                        </a:rPr>
                        <a:t>INVOICE </a:t>
                      </a:r>
                      <a:r>
                        <a:rPr sz="1150" spc="-105" dirty="0">
                          <a:latin typeface="Arial"/>
                          <a:cs typeface="Arial"/>
                        </a:rPr>
                        <a:t>SUBMITTED</a:t>
                      </a:r>
                      <a:r>
                        <a:rPr sz="11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50" spc="-85" dirty="0">
                          <a:latin typeface="Arial"/>
                          <a:cs typeface="Arial"/>
                        </a:rPr>
                        <a:t>BY:</a:t>
                      </a:r>
                      <a:endParaRPr sz="11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6670" algn="ctr">
                        <a:lnSpc>
                          <a:spcPts val="1245"/>
                        </a:lnSpc>
                      </a:pPr>
                      <a:r>
                        <a:rPr sz="1300" spc="-65" dirty="0">
                          <a:latin typeface="Arial"/>
                          <a:cs typeface="Arial"/>
                        </a:rPr>
                        <a:t>Bowman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0960" marB="0" vert="vert27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855344">
                        <a:lnSpc>
                          <a:spcPts val="1070"/>
                        </a:lnSpc>
                      </a:pPr>
                      <a:r>
                        <a:rPr sz="900" spc="-35" dirty="0">
                          <a:latin typeface="Arial"/>
                          <a:cs typeface="Arial"/>
                        </a:rPr>
                        <a:t>6.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65" dirty="0">
                          <a:latin typeface="Arial"/>
                          <a:cs typeface="Arial"/>
                        </a:rPr>
                        <a:t>Do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latin typeface="Arial"/>
                          <a:cs typeface="Arial"/>
                        </a:rPr>
                        <a:t>not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15" dirty="0">
                          <a:latin typeface="Arial"/>
                          <a:cs typeface="Arial"/>
                        </a:rPr>
                        <a:t>forget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1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10" dirty="0">
                          <a:latin typeface="Arial"/>
                          <a:cs typeface="Arial"/>
                        </a:rPr>
                        <a:t>initial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1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box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attesting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1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1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5" dirty="0">
                          <a:latin typeface="Arial"/>
                          <a:cs typeface="Arial"/>
                        </a:rPr>
                        <a:t>accuracy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dirty="0">
                          <a:latin typeface="Arial"/>
                          <a:cs typeface="Arial"/>
                        </a:rPr>
                        <a:t>of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this</a:t>
                      </a:r>
                      <a:r>
                        <a:rPr sz="9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statement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before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35" dirty="0">
                          <a:latin typeface="Arial"/>
                          <a:cs typeface="Arial"/>
                        </a:rPr>
                        <a:t>you</a:t>
                      </a:r>
                      <a:r>
                        <a:rPr sz="9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submit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5" dirty="0">
                          <a:latin typeface="Arial"/>
                          <a:cs typeface="Arial"/>
                        </a:rPr>
                        <a:t>it.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solidFill>
                      <a:srgbClr val="CCBFD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05740">
                <a:tc gridSpan="2">
                  <a:txBody>
                    <a:bodyPr/>
                    <a:lstStyle/>
                    <a:p>
                      <a:pPr marL="735965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1150" spc="-85" dirty="0">
                          <a:latin typeface="Arial"/>
                          <a:cs typeface="Arial"/>
                        </a:rPr>
                        <a:t>DATE</a:t>
                      </a:r>
                      <a:r>
                        <a:rPr sz="1150" spc="-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50" spc="-105" dirty="0">
                          <a:latin typeface="Arial"/>
                          <a:cs typeface="Arial"/>
                        </a:rPr>
                        <a:t>SUBMITTED:</a:t>
                      </a:r>
                      <a:endParaRPr sz="1150">
                        <a:latin typeface="Arial"/>
                        <a:cs typeface="Arial"/>
                      </a:endParaRPr>
                    </a:p>
                  </a:txBody>
                  <a:tcPr marL="0" marR="0" marT="762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7940" algn="ctr">
                        <a:lnSpc>
                          <a:spcPts val="1470"/>
                        </a:lnSpc>
                      </a:pPr>
                      <a:r>
                        <a:rPr sz="1300" spc="-20" dirty="0">
                          <a:latin typeface="Arial"/>
                          <a:cs typeface="Arial"/>
                        </a:rPr>
                        <a:t>5/14/2019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0960" marB="0" vert="vert27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855344">
                        <a:lnSpc>
                          <a:spcPts val="1070"/>
                        </a:lnSpc>
                      </a:pPr>
                      <a:r>
                        <a:rPr sz="900" spc="-35" dirty="0">
                          <a:latin typeface="Arial"/>
                          <a:cs typeface="Arial"/>
                        </a:rPr>
                        <a:t>7.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65" dirty="0">
                          <a:latin typeface="Arial"/>
                          <a:cs typeface="Arial"/>
                        </a:rPr>
                        <a:t>Do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latin typeface="Arial"/>
                          <a:cs typeface="Arial"/>
                        </a:rPr>
                        <a:t>not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30" dirty="0">
                          <a:latin typeface="Arial"/>
                          <a:cs typeface="Arial"/>
                        </a:rPr>
                        <a:t>hesitate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1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35" dirty="0">
                          <a:latin typeface="Arial"/>
                          <a:cs typeface="Arial"/>
                        </a:rPr>
                        <a:t>call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Deputy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15" dirty="0">
                          <a:latin typeface="Arial"/>
                          <a:cs typeface="Arial"/>
                        </a:rPr>
                        <a:t>Monitors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80" dirty="0">
                          <a:latin typeface="Arial"/>
                          <a:cs typeface="Arial"/>
                        </a:rPr>
                        <a:t>Hassan</a:t>
                      </a:r>
                      <a:r>
                        <a:rPr sz="900" spc="-55" dirty="0">
                          <a:latin typeface="Arial"/>
                          <a:cs typeface="Arial"/>
                        </a:rPr>
                        <a:t> Aden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latin typeface="Arial"/>
                          <a:cs typeface="Arial"/>
                        </a:rPr>
                        <a:t>or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60" dirty="0">
                          <a:latin typeface="Arial"/>
                          <a:cs typeface="Arial"/>
                        </a:rPr>
                        <a:t>Seth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 Rosenthal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dirty="0">
                          <a:latin typeface="Arial"/>
                          <a:cs typeface="Arial"/>
                        </a:rPr>
                        <a:t>with</a:t>
                      </a:r>
                      <a:r>
                        <a:rPr sz="9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any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questions.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solidFill>
                      <a:srgbClr val="CCBFD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133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>
                  <a:txBody>
                    <a:bodyPr/>
                    <a:lstStyle/>
                    <a:p>
                      <a:pPr marL="447675">
                        <a:lnSpc>
                          <a:spcPts val="1460"/>
                        </a:lnSpc>
                      </a:pPr>
                      <a:r>
                        <a:rPr sz="1300" spc="-110" dirty="0">
                          <a:latin typeface="Arial"/>
                          <a:cs typeface="Arial"/>
                        </a:rPr>
                        <a:t>YEAR: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>
                  <a:txBody>
                    <a:bodyPr/>
                    <a:lstStyle/>
                    <a:p>
                      <a:pPr marL="26670" algn="ctr">
                        <a:lnSpc>
                          <a:spcPts val="1460"/>
                        </a:lnSpc>
                      </a:pPr>
                      <a:r>
                        <a:rPr sz="1300" spc="-65" dirty="0">
                          <a:latin typeface="Arial"/>
                          <a:cs typeface="Arial"/>
                        </a:rPr>
                        <a:t>2019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0960" marB="0" vert="vert27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 grid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CBFD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150620">
                <a:tc gridSpan="9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marL="3101340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950" b="1" i="1" spc="-40" dirty="0">
                          <a:latin typeface="Trebuchet MS"/>
                          <a:cs typeface="Trebuchet MS"/>
                        </a:rPr>
                        <a:t>Sample</a:t>
                      </a:r>
                      <a:r>
                        <a:rPr sz="950" b="1" i="1" spc="-7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50" b="1" i="1" spc="-55" dirty="0">
                          <a:latin typeface="Trebuchet MS"/>
                          <a:cs typeface="Trebuchet MS"/>
                        </a:rPr>
                        <a:t>Description:</a:t>
                      </a:r>
                      <a:endParaRPr sz="950">
                        <a:latin typeface="Trebuchet MS"/>
                        <a:cs typeface="Trebuchet MS"/>
                      </a:endParaRPr>
                    </a:p>
                    <a:p>
                      <a:pPr marL="1924685" marR="4959985">
                        <a:lnSpc>
                          <a:spcPts val="1270"/>
                        </a:lnSpc>
                        <a:spcBef>
                          <a:spcPts val="55"/>
                        </a:spcBef>
                      </a:pPr>
                      <a:r>
                        <a:rPr sz="950" i="1" spc="-40" dirty="0">
                          <a:latin typeface="Trebuchet MS"/>
                          <a:cs typeface="Trebuchet MS"/>
                        </a:rPr>
                        <a:t>Prepare </a:t>
                      </a:r>
                      <a:r>
                        <a:rPr sz="950" i="1" spc="-55" dirty="0">
                          <a:latin typeface="Trebuchet MS"/>
                          <a:cs typeface="Trebuchet MS"/>
                        </a:rPr>
                        <a:t>for </a:t>
                      </a:r>
                      <a:r>
                        <a:rPr sz="950" i="1" spc="-15" dirty="0">
                          <a:latin typeface="Trebuchet MS"/>
                          <a:cs typeface="Trebuchet MS"/>
                        </a:rPr>
                        <a:t>and </a:t>
                      </a:r>
                      <a:r>
                        <a:rPr sz="950" i="1" spc="-45" dirty="0">
                          <a:latin typeface="Trebuchet MS"/>
                          <a:cs typeface="Trebuchet MS"/>
                        </a:rPr>
                        <a:t>attend </a:t>
                      </a:r>
                      <a:r>
                        <a:rPr sz="950" i="1" spc="-35" dirty="0">
                          <a:latin typeface="Trebuchet MS"/>
                          <a:cs typeface="Trebuchet MS"/>
                        </a:rPr>
                        <a:t>meeting </a:t>
                      </a:r>
                      <a:r>
                        <a:rPr sz="950" i="1" spc="-45" dirty="0">
                          <a:latin typeface="Trebuchet MS"/>
                          <a:cs typeface="Trebuchet MS"/>
                        </a:rPr>
                        <a:t>with </a:t>
                      </a:r>
                      <a:r>
                        <a:rPr sz="950" i="1" dirty="0">
                          <a:latin typeface="Trebuchet MS"/>
                          <a:cs typeface="Trebuchet MS"/>
                        </a:rPr>
                        <a:t>BPD </a:t>
                      </a:r>
                      <a:r>
                        <a:rPr sz="950" i="1" spc="-35" dirty="0">
                          <a:latin typeface="Trebuchet MS"/>
                          <a:cs typeface="Trebuchet MS"/>
                        </a:rPr>
                        <a:t>North </a:t>
                      </a:r>
                      <a:r>
                        <a:rPr sz="950" i="1" spc="-30" dirty="0">
                          <a:latin typeface="Trebuchet MS"/>
                          <a:cs typeface="Trebuchet MS"/>
                        </a:rPr>
                        <a:t>Division </a:t>
                      </a:r>
                      <a:r>
                        <a:rPr sz="950" i="1" spc="-45" dirty="0">
                          <a:latin typeface="Trebuchet MS"/>
                          <a:cs typeface="Trebuchet MS"/>
                        </a:rPr>
                        <a:t>DC; </a:t>
                      </a:r>
                      <a:r>
                        <a:rPr sz="950" i="1" spc="-40" dirty="0">
                          <a:latin typeface="Trebuchet MS"/>
                          <a:cs typeface="Trebuchet MS"/>
                        </a:rPr>
                        <a:t>prepare </a:t>
                      </a:r>
                      <a:r>
                        <a:rPr sz="950" i="1" spc="-45" dirty="0">
                          <a:latin typeface="Trebuchet MS"/>
                          <a:cs typeface="Trebuchet MS"/>
                        </a:rPr>
                        <a:t>checklist </a:t>
                      </a:r>
                      <a:r>
                        <a:rPr sz="950" i="1" spc="-55" dirty="0">
                          <a:latin typeface="Trebuchet MS"/>
                          <a:cs typeface="Trebuchet MS"/>
                        </a:rPr>
                        <a:t>for </a:t>
                      </a:r>
                      <a:r>
                        <a:rPr sz="950" i="1" spc="-45" dirty="0">
                          <a:latin typeface="Trebuchet MS"/>
                          <a:cs typeface="Trebuchet MS"/>
                        </a:rPr>
                        <a:t>review </a:t>
                      </a:r>
                      <a:r>
                        <a:rPr sz="950" i="1" spc="-50" dirty="0">
                          <a:latin typeface="Trebuchet MS"/>
                          <a:cs typeface="Trebuchet MS"/>
                        </a:rPr>
                        <a:t>of </a:t>
                      </a:r>
                      <a:r>
                        <a:rPr sz="950" i="1" spc="-45" dirty="0">
                          <a:latin typeface="Trebuchet MS"/>
                          <a:cs typeface="Trebuchet MS"/>
                        </a:rPr>
                        <a:t>in-service  training;</a:t>
                      </a:r>
                      <a:r>
                        <a:rPr sz="950" i="1" spc="-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50" i="1" spc="-45" dirty="0">
                          <a:latin typeface="Trebuchet MS"/>
                          <a:cs typeface="Trebuchet MS"/>
                        </a:rPr>
                        <a:t>meet</a:t>
                      </a:r>
                      <a:r>
                        <a:rPr sz="950" i="1" spc="-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50" i="1" spc="-45" dirty="0">
                          <a:latin typeface="Trebuchet MS"/>
                          <a:cs typeface="Trebuchet MS"/>
                        </a:rPr>
                        <a:t>with</a:t>
                      </a:r>
                      <a:r>
                        <a:rPr sz="950" i="1" spc="-6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50" i="1" dirty="0">
                          <a:latin typeface="Trebuchet MS"/>
                          <a:cs typeface="Trebuchet MS"/>
                        </a:rPr>
                        <a:t>Ms.</a:t>
                      </a:r>
                      <a:r>
                        <a:rPr sz="950" i="1" spc="-5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50" i="1" spc="-30" dirty="0">
                          <a:latin typeface="Trebuchet MS"/>
                          <a:cs typeface="Trebuchet MS"/>
                        </a:rPr>
                        <a:t>Williams</a:t>
                      </a:r>
                      <a:r>
                        <a:rPr sz="950" i="1" spc="-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50" i="1" spc="-55" dirty="0">
                          <a:latin typeface="Trebuchet MS"/>
                          <a:cs typeface="Trebuchet MS"/>
                        </a:rPr>
                        <a:t>re</a:t>
                      </a:r>
                      <a:r>
                        <a:rPr sz="950" i="1" spc="-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50" i="1" spc="-15" dirty="0">
                          <a:latin typeface="Trebuchet MS"/>
                          <a:cs typeface="Trebuchet MS"/>
                        </a:rPr>
                        <a:t>changes</a:t>
                      </a:r>
                      <a:r>
                        <a:rPr sz="950" i="1" spc="-5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50" i="1" spc="-45" dirty="0">
                          <a:latin typeface="Trebuchet MS"/>
                          <a:cs typeface="Trebuchet MS"/>
                        </a:rPr>
                        <a:t>to</a:t>
                      </a:r>
                      <a:r>
                        <a:rPr sz="950" i="1" spc="-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50" i="1" spc="-35" dirty="0">
                          <a:latin typeface="Trebuchet MS"/>
                          <a:cs typeface="Trebuchet MS"/>
                        </a:rPr>
                        <a:t>compliance</a:t>
                      </a:r>
                      <a:r>
                        <a:rPr sz="950" i="1" spc="-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50" i="1" spc="-50" dirty="0">
                          <a:latin typeface="Trebuchet MS"/>
                          <a:cs typeface="Trebuchet MS"/>
                        </a:rPr>
                        <a:t>matrix;</a:t>
                      </a:r>
                      <a:r>
                        <a:rPr sz="950" i="1" spc="-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50" i="1" spc="-35" dirty="0">
                          <a:latin typeface="Trebuchet MS"/>
                          <a:cs typeface="Trebuchet MS"/>
                        </a:rPr>
                        <a:t>copied</a:t>
                      </a:r>
                      <a:r>
                        <a:rPr sz="950" i="1" spc="-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50" i="1" spc="-25" dirty="0">
                          <a:latin typeface="Trebuchet MS"/>
                          <a:cs typeface="Trebuchet MS"/>
                        </a:rPr>
                        <a:t>use</a:t>
                      </a:r>
                      <a:r>
                        <a:rPr sz="950" i="1" spc="-6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50" i="1" spc="-50" dirty="0">
                          <a:latin typeface="Trebuchet MS"/>
                          <a:cs typeface="Trebuchet MS"/>
                        </a:rPr>
                        <a:t>of</a:t>
                      </a:r>
                      <a:r>
                        <a:rPr sz="950" i="1" spc="-5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50" i="1" spc="-50" dirty="0">
                          <a:latin typeface="Trebuchet MS"/>
                          <a:cs typeface="Trebuchet MS"/>
                        </a:rPr>
                        <a:t>force</a:t>
                      </a:r>
                      <a:r>
                        <a:rPr sz="950" i="1" spc="-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50" i="1" spc="-50" dirty="0">
                          <a:latin typeface="Trebuchet MS"/>
                          <a:cs typeface="Trebuchet MS"/>
                        </a:rPr>
                        <a:t>reports;</a:t>
                      </a:r>
                      <a:r>
                        <a:rPr sz="950" i="1" spc="-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50" i="1" spc="-40" dirty="0">
                          <a:latin typeface="Trebuchet MS"/>
                          <a:cs typeface="Trebuchet MS"/>
                        </a:rPr>
                        <a:t>reviewed  </a:t>
                      </a:r>
                      <a:r>
                        <a:rPr sz="950" i="1" dirty="0">
                          <a:latin typeface="Trebuchet MS"/>
                          <a:cs typeface="Trebuchet MS"/>
                        </a:rPr>
                        <a:t>UNDF </a:t>
                      </a:r>
                      <a:r>
                        <a:rPr sz="950" i="1" spc="-45" dirty="0">
                          <a:latin typeface="Trebuchet MS"/>
                          <a:cs typeface="Trebuchet MS"/>
                        </a:rPr>
                        <a:t>reports </a:t>
                      </a:r>
                      <a:r>
                        <a:rPr sz="950" i="1" dirty="0">
                          <a:latin typeface="Trebuchet MS"/>
                          <a:cs typeface="Trebuchet MS"/>
                        </a:rPr>
                        <a:t>1123454 </a:t>
                      </a:r>
                      <a:r>
                        <a:rPr sz="950" i="1" spc="-15" dirty="0">
                          <a:latin typeface="Trebuchet MS"/>
                          <a:cs typeface="Trebuchet MS"/>
                        </a:rPr>
                        <a:t>and</a:t>
                      </a:r>
                      <a:r>
                        <a:rPr sz="950" i="1" spc="-19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50" i="1" spc="-10" dirty="0">
                          <a:latin typeface="Trebuchet MS"/>
                          <a:cs typeface="Trebuchet MS"/>
                        </a:rPr>
                        <a:t>1123455.</a:t>
                      </a:r>
                      <a:endParaRPr sz="95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64795">
                <a:tc gridSpan="9">
                  <a:txBody>
                    <a:bodyPr/>
                    <a:lstStyle/>
                    <a:p>
                      <a:pPr marL="40640">
                        <a:lnSpc>
                          <a:spcPts val="1875"/>
                        </a:lnSpc>
                      </a:pPr>
                      <a:r>
                        <a:rPr sz="1650" spc="-130" dirty="0">
                          <a:solidFill>
                            <a:srgbClr val="006000"/>
                          </a:solidFill>
                          <a:latin typeface="Arial"/>
                          <a:cs typeface="Arial"/>
                        </a:rPr>
                        <a:t>TIME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CBFD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316865"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sz="1150" b="1" spc="-15" dirty="0">
                          <a:latin typeface="Trebuchet MS"/>
                          <a:cs typeface="Trebuchet MS"/>
                        </a:rPr>
                        <a:t>Month</a:t>
                      </a:r>
                      <a:r>
                        <a:rPr sz="1150" b="1" spc="-9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150" b="1" spc="-50" dirty="0">
                          <a:latin typeface="Trebuchet MS"/>
                          <a:cs typeface="Trebuchet MS"/>
                        </a:rPr>
                        <a:t>of</a:t>
                      </a:r>
                      <a:endParaRPr sz="1150">
                        <a:latin typeface="Trebuchet MS"/>
                        <a:cs typeface="Trebuchet MS"/>
                      </a:endParaRPr>
                    </a:p>
                  </a:txBody>
                  <a:tcPr marL="0" marR="0" marT="6096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970" algn="ctr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sz="1150" b="1" spc="-45" dirty="0">
                          <a:latin typeface="Trebuchet MS"/>
                          <a:cs typeface="Trebuchet MS"/>
                        </a:rPr>
                        <a:t>Day</a:t>
                      </a:r>
                      <a:endParaRPr sz="1150">
                        <a:latin typeface="Trebuchet MS"/>
                        <a:cs typeface="Trebuchet MS"/>
                      </a:endParaRPr>
                    </a:p>
                  </a:txBody>
                  <a:tcPr marL="0" marR="0" marT="6096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150" b="1" spc="-60" dirty="0">
                          <a:latin typeface="Trebuchet MS"/>
                          <a:cs typeface="Trebuchet MS"/>
                        </a:rPr>
                        <a:t>Description</a:t>
                      </a:r>
                      <a:endParaRPr sz="1150">
                        <a:latin typeface="Trebuchet MS"/>
                        <a:cs typeface="Trebuchet MS"/>
                      </a:endParaRPr>
                    </a:p>
                  </a:txBody>
                  <a:tcPr marL="0" marR="0" marT="5651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69570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sz="1150" b="1" spc="-55" dirty="0">
                          <a:latin typeface="Trebuchet MS"/>
                          <a:cs typeface="Trebuchet MS"/>
                        </a:rPr>
                        <a:t>Hours</a:t>
                      </a:r>
                      <a:endParaRPr sz="1150">
                        <a:latin typeface="Trebuchet MS"/>
                        <a:cs typeface="Trebuchet MS"/>
                      </a:endParaRPr>
                    </a:p>
                  </a:txBody>
                  <a:tcPr marL="0" marR="0" marT="6096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00355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sz="1150" b="1" spc="-65" dirty="0">
                          <a:latin typeface="Trebuchet MS"/>
                          <a:cs typeface="Trebuchet MS"/>
                        </a:rPr>
                        <a:t>Rate</a:t>
                      </a:r>
                      <a:endParaRPr sz="1150">
                        <a:latin typeface="Trebuchet MS"/>
                        <a:cs typeface="Trebuchet MS"/>
                      </a:endParaRPr>
                    </a:p>
                  </a:txBody>
                  <a:tcPr marL="0" marR="0" marT="6096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7970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900" b="1" spc="-55" dirty="0">
                          <a:latin typeface="Trebuchet MS"/>
                          <a:cs typeface="Trebuchet MS"/>
                        </a:rPr>
                        <a:t>Total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T="8191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42950">
                        <a:lnSpc>
                          <a:spcPct val="100000"/>
                        </a:lnSpc>
                        <a:spcBef>
                          <a:spcPts val="610"/>
                        </a:spcBef>
                      </a:pPr>
                      <a:r>
                        <a:rPr sz="900" b="1" spc="-50" dirty="0">
                          <a:latin typeface="Trebuchet MS"/>
                          <a:cs typeface="Trebuchet MS"/>
                        </a:rPr>
                        <a:t>Comments (Unbilled</a:t>
                      </a:r>
                      <a:r>
                        <a:rPr sz="900" b="1" spc="-10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00" b="1" spc="-65" dirty="0">
                          <a:latin typeface="Trebuchet MS"/>
                          <a:cs typeface="Trebuchet MS"/>
                        </a:rPr>
                        <a:t>Time)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T="774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10820" marR="129539" indent="-59690">
                        <a:lnSpc>
                          <a:spcPts val="1160"/>
                        </a:lnSpc>
                        <a:spcBef>
                          <a:spcPts val="40"/>
                        </a:spcBef>
                      </a:pPr>
                      <a:r>
                        <a:rPr sz="900" b="1" dirty="0">
                          <a:latin typeface="Trebuchet MS"/>
                          <a:cs typeface="Trebuchet MS"/>
                        </a:rPr>
                        <a:t>U</a:t>
                      </a:r>
                      <a:r>
                        <a:rPr sz="900" b="1" spc="-5" dirty="0">
                          <a:latin typeface="Trebuchet MS"/>
                          <a:cs typeface="Trebuchet MS"/>
                        </a:rPr>
                        <a:t>nbill</a:t>
                      </a:r>
                      <a:r>
                        <a:rPr sz="900" b="1" dirty="0">
                          <a:latin typeface="Trebuchet MS"/>
                          <a:cs typeface="Trebuchet MS"/>
                        </a:rPr>
                        <a:t>ed  </a:t>
                      </a:r>
                      <a:r>
                        <a:rPr sz="900" b="1" spc="-50" dirty="0">
                          <a:latin typeface="Trebuchet MS"/>
                          <a:cs typeface="Trebuchet MS"/>
                        </a:rPr>
                        <a:t>Hours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T="508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886460">
                <a:tc>
                  <a:txBody>
                    <a:bodyPr/>
                    <a:lstStyle/>
                    <a:p>
                      <a:pPr marL="26034" algn="ctr">
                        <a:lnSpc>
                          <a:spcPts val="1065"/>
                        </a:lnSpc>
                      </a:pPr>
                      <a:r>
                        <a:rPr sz="900" spc="-20" dirty="0">
                          <a:latin typeface="Arial"/>
                          <a:cs typeface="Arial"/>
                        </a:rPr>
                        <a:t>April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20955" algn="ctr">
                        <a:lnSpc>
                          <a:spcPts val="1065"/>
                        </a:lnSpc>
                      </a:pPr>
                      <a:r>
                        <a:rPr sz="900" dirty="0">
                          <a:latin typeface="Arial"/>
                          <a:cs typeface="Arial"/>
                        </a:rPr>
                        <a:t>1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29845">
                        <a:lnSpc>
                          <a:spcPts val="1065"/>
                        </a:lnSpc>
                      </a:pPr>
                      <a:r>
                        <a:rPr sz="900" spc="-40" dirty="0">
                          <a:latin typeface="Arial"/>
                          <a:cs typeface="Arial"/>
                        </a:rPr>
                        <a:t>Reviewed/responded </a:t>
                      </a:r>
                      <a:r>
                        <a:rPr sz="900" spc="10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12 </a:t>
                      </a:r>
                      <a:r>
                        <a:rPr sz="900" spc="-75" dirty="0">
                          <a:latin typeface="Arial"/>
                          <a:cs typeface="Arial"/>
                        </a:rPr>
                        <a:t>messages, </a:t>
                      </a:r>
                      <a:r>
                        <a:rPr sz="900" spc="-35" dirty="0">
                          <a:latin typeface="Arial"/>
                          <a:cs typeface="Arial"/>
                        </a:rPr>
                        <a:t>including </a:t>
                      </a:r>
                      <a:r>
                        <a:rPr sz="900" spc="-135" dirty="0">
                          <a:latin typeface="Arial"/>
                          <a:cs typeface="Arial"/>
                        </a:rPr>
                        <a:t>OPR</a:t>
                      </a:r>
                      <a:r>
                        <a:rPr sz="900" spc="-9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Technical</a:t>
                      </a:r>
                      <a:endParaRPr sz="900">
                        <a:latin typeface="Arial"/>
                        <a:cs typeface="Arial"/>
                      </a:endParaRPr>
                    </a:p>
                    <a:p>
                      <a:pPr marL="29845" marR="332105">
                        <a:lnSpc>
                          <a:spcPct val="107800"/>
                        </a:lnSpc>
                      </a:pPr>
                      <a:r>
                        <a:rPr sz="900" spc="-60" dirty="0">
                          <a:latin typeface="Arial"/>
                          <a:cs typeface="Arial"/>
                        </a:rPr>
                        <a:t>Assistance 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Meeting, </a:t>
                      </a:r>
                      <a:r>
                        <a:rPr sz="900" spc="-35" dirty="0">
                          <a:latin typeface="Arial"/>
                          <a:cs typeface="Arial"/>
                        </a:rPr>
                        <a:t>Follow 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Up: 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Psychological </a:t>
                      </a:r>
                      <a:r>
                        <a:rPr sz="900" spc="-65" dirty="0">
                          <a:latin typeface="Arial"/>
                          <a:cs typeface="Arial"/>
                        </a:rPr>
                        <a:t>Assessment </a:t>
                      </a:r>
                      <a:r>
                        <a:rPr sz="900" dirty="0">
                          <a:latin typeface="Arial"/>
                          <a:cs typeface="Arial"/>
                        </a:rPr>
                        <a:t>of </a:t>
                      </a:r>
                      <a:r>
                        <a:rPr sz="900" spc="-114" dirty="0">
                          <a:latin typeface="Arial"/>
                          <a:cs typeface="Arial"/>
                        </a:rPr>
                        <a:t>BPD  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Applicants 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Officer </a:t>
                      </a:r>
                      <a:r>
                        <a:rPr sz="900" spc="-60" dirty="0">
                          <a:latin typeface="Arial"/>
                          <a:cs typeface="Arial"/>
                        </a:rPr>
                        <a:t>Fitness </a:t>
                      </a:r>
                      <a:r>
                        <a:rPr sz="900" spc="5" dirty="0">
                          <a:latin typeface="Arial"/>
                          <a:cs typeface="Arial"/>
                        </a:rPr>
                        <a:t>for </a:t>
                      </a:r>
                      <a:r>
                        <a:rPr sz="900" spc="-35" dirty="0">
                          <a:latin typeface="Arial"/>
                          <a:cs typeface="Arial"/>
                        </a:rPr>
                        <a:t>Duty, </a:t>
                      </a:r>
                      <a:r>
                        <a:rPr sz="900" spc="-160" dirty="0">
                          <a:latin typeface="Arial"/>
                          <a:cs typeface="Arial"/>
                        </a:rPr>
                        <a:t>SSA 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Fair 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900" spc="-20" dirty="0">
                          <a:latin typeface="Arial"/>
                          <a:cs typeface="Arial"/>
                        </a:rPr>
                        <a:t>Impartial  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Policing </a:t>
                      </a:r>
                      <a:r>
                        <a:rPr sz="900" spc="-35" dirty="0">
                          <a:latin typeface="Arial"/>
                          <a:cs typeface="Arial"/>
                        </a:rPr>
                        <a:t>policies, Brady/Giglio </a:t>
                      </a:r>
                      <a:r>
                        <a:rPr sz="900" spc="-30" dirty="0">
                          <a:latin typeface="Arial"/>
                          <a:cs typeface="Arial"/>
                        </a:rPr>
                        <a:t>Collaboration, </a:t>
                      </a:r>
                      <a:r>
                        <a:rPr sz="900" spc="-85" dirty="0">
                          <a:latin typeface="Arial"/>
                          <a:cs typeface="Arial"/>
                        </a:rPr>
                        <a:t>BPD's </a:t>
                      </a:r>
                      <a:r>
                        <a:rPr sz="900" spc="-60" dirty="0">
                          <a:latin typeface="Arial"/>
                          <a:cs typeface="Arial"/>
                        </a:rPr>
                        <a:t>"Squeegee 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and  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Panhandling 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Plan" 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predictive </a:t>
                      </a:r>
                      <a:r>
                        <a:rPr sz="900" spc="-30" dirty="0">
                          <a:latin typeface="Arial"/>
                          <a:cs typeface="Arial"/>
                        </a:rPr>
                        <a:t>policing, 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900" spc="-160" dirty="0">
                          <a:latin typeface="Arial"/>
                          <a:cs typeface="Arial"/>
                        </a:rPr>
                        <a:t>SSA</a:t>
                      </a:r>
                      <a:r>
                        <a:rPr sz="900" spc="-1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Form.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927100">
                        <a:lnSpc>
                          <a:spcPts val="1065"/>
                        </a:lnSpc>
                        <a:tabLst>
                          <a:tab pos="1545590" algn="l"/>
                        </a:tabLst>
                      </a:pPr>
                      <a:r>
                        <a:rPr sz="900" spc="-40" dirty="0">
                          <a:latin typeface="Arial"/>
                          <a:cs typeface="Arial"/>
                        </a:rPr>
                        <a:t>1.9 </a:t>
                      </a:r>
                      <a:r>
                        <a:rPr sz="900" spc="1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$	235.00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62230">
                        <a:lnSpc>
                          <a:spcPts val="1065"/>
                        </a:lnSpc>
                        <a:tabLst>
                          <a:tab pos="394335" algn="l"/>
                        </a:tabLst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$	446.50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739140">
                <a:tc>
                  <a:txBody>
                    <a:bodyPr/>
                    <a:lstStyle/>
                    <a:p>
                      <a:pPr marL="26034" algn="ctr">
                        <a:lnSpc>
                          <a:spcPts val="1070"/>
                        </a:lnSpc>
                      </a:pPr>
                      <a:r>
                        <a:rPr sz="900" spc="-20" dirty="0">
                          <a:latin typeface="Arial"/>
                          <a:cs typeface="Arial"/>
                        </a:rPr>
                        <a:t>April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0955" algn="ctr">
                        <a:lnSpc>
                          <a:spcPts val="1070"/>
                        </a:lnSpc>
                      </a:pPr>
                      <a:r>
                        <a:rPr sz="900" dirty="0">
                          <a:latin typeface="Arial"/>
                          <a:cs typeface="Arial"/>
                        </a:rPr>
                        <a:t>2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9845">
                        <a:lnSpc>
                          <a:spcPts val="1070"/>
                        </a:lnSpc>
                      </a:pPr>
                      <a:r>
                        <a:rPr sz="900" spc="-40" dirty="0">
                          <a:latin typeface="Arial"/>
                          <a:cs typeface="Arial"/>
                        </a:rPr>
                        <a:t>Reviewed/responded </a:t>
                      </a:r>
                      <a:r>
                        <a:rPr sz="900" spc="10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23 </a:t>
                      </a:r>
                      <a:r>
                        <a:rPr sz="900" spc="-75" dirty="0">
                          <a:latin typeface="Arial"/>
                          <a:cs typeface="Arial"/>
                        </a:rPr>
                        <a:t>messages, </a:t>
                      </a:r>
                      <a:r>
                        <a:rPr sz="900" spc="-35" dirty="0">
                          <a:latin typeface="Arial"/>
                          <a:cs typeface="Arial"/>
                        </a:rPr>
                        <a:t>including </a:t>
                      </a:r>
                      <a:r>
                        <a:rPr sz="900" spc="-160" dirty="0">
                          <a:latin typeface="Arial"/>
                          <a:cs typeface="Arial"/>
                        </a:rPr>
                        <a:t>SSA </a:t>
                      </a:r>
                      <a:r>
                        <a:rPr sz="900" spc="-10" dirty="0">
                          <a:latin typeface="Arial"/>
                          <a:cs typeface="Arial"/>
                        </a:rPr>
                        <a:t>form,</a:t>
                      </a:r>
                      <a:r>
                        <a:rPr sz="900" spc="-7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80" dirty="0">
                          <a:latin typeface="Arial"/>
                          <a:cs typeface="Arial"/>
                        </a:rPr>
                        <a:t>PD's</a:t>
                      </a:r>
                      <a:endParaRPr sz="900">
                        <a:latin typeface="Arial"/>
                        <a:cs typeface="Arial"/>
                      </a:endParaRPr>
                    </a:p>
                    <a:p>
                      <a:pPr marL="29845" marR="20320">
                        <a:lnSpc>
                          <a:spcPct val="107800"/>
                        </a:lnSpc>
                      </a:pPr>
                      <a:r>
                        <a:rPr sz="900" spc="-60" dirty="0">
                          <a:latin typeface="Arial"/>
                          <a:cs typeface="Arial"/>
                        </a:rPr>
                        <a:t>"Squeegee 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Panhandling 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Plan" 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predictive </a:t>
                      </a:r>
                      <a:r>
                        <a:rPr sz="900" spc="-30" dirty="0">
                          <a:latin typeface="Arial"/>
                          <a:cs typeface="Arial"/>
                        </a:rPr>
                        <a:t>policing, 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Youth 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Policies,  </a:t>
                      </a:r>
                      <a:r>
                        <a:rPr sz="900" spc="-60" dirty="0">
                          <a:latin typeface="Arial"/>
                          <a:cs typeface="Arial"/>
                        </a:rPr>
                        <a:t>Stops, </a:t>
                      </a:r>
                      <a:r>
                        <a:rPr sz="900" spc="-70" dirty="0">
                          <a:latin typeface="Arial"/>
                          <a:cs typeface="Arial"/>
                        </a:rPr>
                        <a:t>Searches, </a:t>
                      </a:r>
                      <a:r>
                        <a:rPr sz="900" spc="10" dirty="0">
                          <a:latin typeface="Arial"/>
                          <a:cs typeface="Arial"/>
                        </a:rPr>
                        <a:t>&amp; </a:t>
                      </a:r>
                      <a:r>
                        <a:rPr sz="900" spc="-30" dirty="0">
                          <a:latin typeface="Arial"/>
                          <a:cs typeface="Arial"/>
                        </a:rPr>
                        <a:t>Arrest 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Policies, </a:t>
                      </a:r>
                      <a:r>
                        <a:rPr sz="900" spc="-10" dirty="0">
                          <a:latin typeface="Arial"/>
                          <a:cs typeface="Arial"/>
                        </a:rPr>
                        <a:t>Initial </a:t>
                      </a:r>
                      <a:r>
                        <a:rPr sz="900" spc="-55" dirty="0">
                          <a:latin typeface="Arial"/>
                          <a:cs typeface="Arial"/>
                        </a:rPr>
                        <a:t>Submission: 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Behavioral </a:t>
                      </a:r>
                      <a:r>
                        <a:rPr sz="900" spc="-35" dirty="0">
                          <a:latin typeface="Arial"/>
                          <a:cs typeface="Arial"/>
                        </a:rPr>
                        <a:t>Health  </a:t>
                      </a:r>
                      <a:r>
                        <a:rPr sz="900" spc="-65" dirty="0">
                          <a:latin typeface="Arial"/>
                          <a:cs typeface="Arial"/>
                        </a:rPr>
                        <a:t>Crisis 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and Dispatch 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Policies, 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900" spc="-30" dirty="0">
                          <a:latin typeface="Arial"/>
                          <a:cs typeface="Arial"/>
                        </a:rPr>
                        <a:t>University </a:t>
                      </a:r>
                      <a:r>
                        <a:rPr sz="900" dirty="0">
                          <a:latin typeface="Arial"/>
                          <a:cs typeface="Arial"/>
                        </a:rPr>
                        <a:t>of </a:t>
                      </a:r>
                      <a:r>
                        <a:rPr sz="900" spc="-30" dirty="0">
                          <a:latin typeface="Arial"/>
                          <a:cs typeface="Arial"/>
                        </a:rPr>
                        <a:t>Baltimore 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Training  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Outcomes</a:t>
                      </a:r>
                      <a:r>
                        <a:rPr sz="900" spc="-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Meeting.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927100">
                        <a:lnSpc>
                          <a:spcPts val="1070"/>
                        </a:lnSpc>
                        <a:tabLst>
                          <a:tab pos="1545590" algn="l"/>
                        </a:tabLst>
                      </a:pPr>
                      <a:r>
                        <a:rPr sz="900" spc="-40" dirty="0">
                          <a:latin typeface="Arial"/>
                          <a:cs typeface="Arial"/>
                        </a:rPr>
                        <a:t>1.4 </a:t>
                      </a:r>
                      <a:r>
                        <a:rPr sz="900" spc="1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$	235.00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62230">
                        <a:lnSpc>
                          <a:spcPts val="1070"/>
                        </a:lnSpc>
                        <a:tabLst>
                          <a:tab pos="394335" algn="l"/>
                        </a:tabLst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$	329.00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591185">
                <a:tc>
                  <a:txBody>
                    <a:bodyPr/>
                    <a:lstStyle/>
                    <a:p>
                      <a:pPr marL="26034" algn="ctr">
                        <a:lnSpc>
                          <a:spcPts val="1065"/>
                        </a:lnSpc>
                      </a:pPr>
                      <a:r>
                        <a:rPr sz="900" spc="-20" dirty="0">
                          <a:latin typeface="Arial"/>
                          <a:cs typeface="Arial"/>
                        </a:rPr>
                        <a:t>April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0955" algn="ctr">
                        <a:lnSpc>
                          <a:spcPts val="1065"/>
                        </a:lnSpc>
                      </a:pPr>
                      <a:r>
                        <a:rPr sz="900" dirty="0">
                          <a:latin typeface="Arial"/>
                          <a:cs typeface="Arial"/>
                        </a:rPr>
                        <a:t>3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9845">
                        <a:lnSpc>
                          <a:spcPts val="1065"/>
                        </a:lnSpc>
                      </a:pPr>
                      <a:r>
                        <a:rPr sz="900" spc="-40" dirty="0">
                          <a:latin typeface="Arial"/>
                          <a:cs typeface="Arial"/>
                        </a:rPr>
                        <a:t>Reviewed/responded </a:t>
                      </a:r>
                      <a:r>
                        <a:rPr sz="900" spc="10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7 </a:t>
                      </a:r>
                      <a:r>
                        <a:rPr sz="900" spc="-75" dirty="0">
                          <a:latin typeface="Arial"/>
                          <a:cs typeface="Arial"/>
                        </a:rPr>
                        <a:t>messages, </a:t>
                      </a:r>
                      <a:r>
                        <a:rPr sz="900" spc="-35" dirty="0">
                          <a:latin typeface="Arial"/>
                          <a:cs typeface="Arial"/>
                        </a:rPr>
                        <a:t>including </a:t>
                      </a:r>
                      <a:r>
                        <a:rPr sz="900" spc="-114" dirty="0">
                          <a:latin typeface="Arial"/>
                          <a:cs typeface="Arial"/>
                        </a:rPr>
                        <a:t>BPD </a:t>
                      </a:r>
                      <a:r>
                        <a:rPr sz="900" spc="10" dirty="0">
                          <a:latin typeface="Arial"/>
                          <a:cs typeface="Arial"/>
                        </a:rPr>
                        <a:t>&amp; 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predictive</a:t>
                      </a:r>
                      <a:r>
                        <a:rPr sz="900" spc="-19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30" dirty="0">
                          <a:latin typeface="Arial"/>
                          <a:cs typeface="Arial"/>
                        </a:rPr>
                        <a:t>policing,</a:t>
                      </a:r>
                      <a:endParaRPr sz="900">
                        <a:latin typeface="Arial"/>
                        <a:cs typeface="Arial"/>
                      </a:endParaRPr>
                    </a:p>
                    <a:p>
                      <a:pPr marL="29845" marR="56515">
                        <a:lnSpc>
                          <a:spcPct val="107800"/>
                        </a:lnSpc>
                      </a:pPr>
                      <a:r>
                        <a:rPr sz="900" spc="-30" dirty="0">
                          <a:latin typeface="Arial"/>
                          <a:cs typeface="Arial"/>
                        </a:rPr>
                        <a:t>University </a:t>
                      </a:r>
                      <a:r>
                        <a:rPr sz="900" dirty="0">
                          <a:latin typeface="Arial"/>
                          <a:cs typeface="Arial"/>
                        </a:rPr>
                        <a:t>of </a:t>
                      </a:r>
                      <a:r>
                        <a:rPr sz="900" spc="-30" dirty="0">
                          <a:latin typeface="Arial"/>
                          <a:cs typeface="Arial"/>
                        </a:rPr>
                        <a:t>Baltimore 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Training 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Outcomes 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Meeting, 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900" spc="-160" dirty="0">
                          <a:latin typeface="Arial"/>
                          <a:cs typeface="Arial"/>
                        </a:rPr>
                        <a:t>SSA </a:t>
                      </a:r>
                      <a:r>
                        <a:rPr sz="900" spc="-5" dirty="0">
                          <a:latin typeface="Arial"/>
                          <a:cs typeface="Arial"/>
                        </a:rPr>
                        <a:t>form </a:t>
                      </a:r>
                      <a:r>
                        <a:rPr sz="900" spc="-35" dirty="0">
                          <a:latin typeface="Arial"/>
                          <a:cs typeface="Arial"/>
                        </a:rPr>
                        <a:t>(0.5).  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Prepared </a:t>
                      </a:r>
                      <a:r>
                        <a:rPr sz="900" spc="5" dirty="0">
                          <a:latin typeface="Arial"/>
                          <a:cs typeface="Arial"/>
                        </a:rPr>
                        <a:t>for 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attended </a:t>
                      </a:r>
                      <a:r>
                        <a:rPr sz="900" spc="-35" dirty="0">
                          <a:latin typeface="Arial"/>
                          <a:cs typeface="Arial"/>
                        </a:rPr>
                        <a:t>call </a:t>
                      </a:r>
                      <a:r>
                        <a:rPr sz="900" spc="-10" dirty="0">
                          <a:latin typeface="Arial"/>
                          <a:cs typeface="Arial"/>
                        </a:rPr>
                        <a:t>ref </a:t>
                      </a:r>
                      <a:r>
                        <a:rPr sz="900" spc="-114" dirty="0">
                          <a:latin typeface="Arial"/>
                          <a:cs typeface="Arial"/>
                        </a:rPr>
                        <a:t>BPD 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incident </a:t>
                      </a:r>
                      <a:r>
                        <a:rPr sz="900" spc="-5" dirty="0">
                          <a:latin typeface="Arial"/>
                          <a:cs typeface="Arial"/>
                        </a:rPr>
                        <a:t>form</a:t>
                      </a:r>
                      <a:r>
                        <a:rPr sz="900" spc="-1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35" dirty="0">
                          <a:latin typeface="Arial"/>
                          <a:cs typeface="Arial"/>
                        </a:rPr>
                        <a:t>(0.5).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014094">
                        <a:lnSpc>
                          <a:spcPts val="1065"/>
                        </a:lnSpc>
                        <a:tabLst>
                          <a:tab pos="1545590" algn="l"/>
                        </a:tabLst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1 </a:t>
                      </a:r>
                      <a:r>
                        <a:rPr sz="900" spc="1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$	235.00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62230">
                        <a:lnSpc>
                          <a:spcPts val="1065"/>
                        </a:lnSpc>
                        <a:tabLst>
                          <a:tab pos="394335" algn="l"/>
                        </a:tabLst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$	235.00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47320">
                <a:tc>
                  <a:txBody>
                    <a:bodyPr/>
                    <a:lstStyle/>
                    <a:p>
                      <a:pPr marL="26034" algn="ctr">
                        <a:lnSpc>
                          <a:spcPts val="1065"/>
                        </a:lnSpc>
                      </a:pPr>
                      <a:r>
                        <a:rPr sz="900" spc="-20" dirty="0">
                          <a:latin typeface="Arial"/>
                          <a:cs typeface="Arial"/>
                        </a:rPr>
                        <a:t>April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0955" algn="ctr">
                        <a:lnSpc>
                          <a:spcPts val="1065"/>
                        </a:lnSpc>
                      </a:pPr>
                      <a:r>
                        <a:rPr sz="900" dirty="0">
                          <a:latin typeface="Arial"/>
                          <a:cs typeface="Arial"/>
                        </a:rPr>
                        <a:t>4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146810">
                        <a:lnSpc>
                          <a:spcPts val="1065"/>
                        </a:lnSpc>
                        <a:tabLst>
                          <a:tab pos="1545590" algn="l"/>
                        </a:tabLst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$	235.00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62230">
                        <a:lnSpc>
                          <a:spcPts val="1065"/>
                        </a:lnSpc>
                        <a:tabLst>
                          <a:tab pos="561975" algn="l"/>
                        </a:tabLst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-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</a:tbl>
          </a:graphicData>
        </a:graphic>
      </p:graphicFrame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5043" y="264668"/>
            <a:ext cx="100266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15" dirty="0">
                <a:latin typeface="Arial"/>
                <a:cs typeface="Arial"/>
              </a:rPr>
              <a:t>5/15/2019 </a:t>
            </a:r>
            <a:r>
              <a:rPr sz="900" spc="95" dirty="0">
                <a:latin typeface="Arial"/>
                <a:cs typeface="Arial"/>
              </a:rPr>
              <a:t>/</a:t>
            </a:r>
            <a:r>
              <a:rPr sz="900" spc="-150" dirty="0">
                <a:latin typeface="Arial"/>
                <a:cs typeface="Arial"/>
              </a:rPr>
              <a:t> </a:t>
            </a:r>
            <a:r>
              <a:rPr sz="900" spc="-40" dirty="0">
                <a:latin typeface="Arial"/>
                <a:cs typeface="Arial"/>
              </a:rPr>
              <a:t>4:34 </a:t>
            </a:r>
            <a:r>
              <a:rPr sz="900" spc="-60" dirty="0">
                <a:latin typeface="Arial"/>
                <a:cs typeface="Arial"/>
              </a:rPr>
              <a:t>PM</a:t>
            </a:r>
            <a:endParaRPr sz="9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2243307" y="264668"/>
            <a:ext cx="33337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85" dirty="0">
                <a:latin typeface="Arial"/>
                <a:cs typeface="Arial"/>
              </a:rPr>
              <a:t>Page</a:t>
            </a:r>
            <a:r>
              <a:rPr sz="900" spc="-114" dirty="0">
                <a:latin typeface="Arial"/>
                <a:cs typeface="Arial"/>
              </a:rPr>
              <a:t> </a:t>
            </a:r>
            <a:r>
              <a:rPr sz="900" spc="-45" dirty="0">
                <a:latin typeface="Arial"/>
                <a:cs typeface="Arial"/>
              </a:rPr>
              <a:t>2</a:t>
            </a:r>
            <a:endParaRPr sz="9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16712" y="676147"/>
            <a:ext cx="24257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85" dirty="0">
                <a:latin typeface="Arial"/>
                <a:cs typeface="Arial"/>
              </a:rPr>
              <a:t>A</a:t>
            </a:r>
            <a:r>
              <a:rPr sz="900" spc="-35" dirty="0">
                <a:latin typeface="Arial"/>
                <a:cs typeface="Arial"/>
              </a:rPr>
              <a:t>p</a:t>
            </a:r>
            <a:r>
              <a:rPr sz="900" spc="5" dirty="0">
                <a:latin typeface="Arial"/>
                <a:cs typeface="Arial"/>
              </a:rPr>
              <a:t>r</a:t>
            </a:r>
            <a:r>
              <a:rPr sz="900" dirty="0">
                <a:latin typeface="Arial"/>
                <a:cs typeface="Arial"/>
              </a:rPr>
              <a:t>i</a:t>
            </a:r>
            <a:r>
              <a:rPr sz="900" spc="5" dirty="0">
                <a:latin typeface="Arial"/>
                <a:cs typeface="Arial"/>
              </a:rPr>
              <a:t>l</a:t>
            </a:r>
            <a:endParaRPr sz="9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643888" y="676147"/>
            <a:ext cx="8382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45" dirty="0">
                <a:latin typeface="Arial"/>
                <a:cs typeface="Arial"/>
              </a:rPr>
              <a:t>5</a:t>
            </a:r>
            <a:endParaRPr sz="9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845043" y="676147"/>
            <a:ext cx="34417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45" dirty="0">
                <a:latin typeface="Arial"/>
                <a:cs typeface="Arial"/>
              </a:rPr>
              <a:t>54</a:t>
            </a:r>
            <a:r>
              <a:rPr sz="900" spc="-50" dirty="0">
                <a:latin typeface="Arial"/>
                <a:cs typeface="Arial"/>
              </a:rPr>
              <a:t>0</a:t>
            </a:r>
            <a:r>
              <a:rPr sz="900" spc="-25" dirty="0">
                <a:latin typeface="Arial"/>
                <a:cs typeface="Arial"/>
              </a:rPr>
              <a:t>.</a:t>
            </a:r>
            <a:r>
              <a:rPr sz="900" spc="-45" dirty="0">
                <a:latin typeface="Arial"/>
                <a:cs typeface="Arial"/>
              </a:rPr>
              <a:t>50</a:t>
            </a:r>
            <a:endParaRPr sz="9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575808" y="244855"/>
            <a:ext cx="2020570" cy="594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29285" marR="376555" indent="-617220">
              <a:lnSpc>
                <a:spcPct val="107800"/>
              </a:lnSpc>
              <a:spcBef>
                <a:spcPts val="100"/>
              </a:spcBef>
            </a:pPr>
            <a:r>
              <a:rPr sz="900" spc="-30" dirty="0">
                <a:latin typeface="Arial"/>
                <a:cs typeface="Arial"/>
              </a:rPr>
              <a:t>Baltimore </a:t>
            </a:r>
            <a:r>
              <a:rPr sz="900" spc="-55" dirty="0">
                <a:latin typeface="Arial"/>
                <a:cs typeface="Arial"/>
              </a:rPr>
              <a:t>Consent Decree </a:t>
            </a:r>
            <a:r>
              <a:rPr sz="900" dirty="0">
                <a:latin typeface="Arial"/>
                <a:cs typeface="Arial"/>
              </a:rPr>
              <a:t>Monitor  </a:t>
            </a:r>
            <a:r>
              <a:rPr sz="900" spc="-95" dirty="0">
                <a:latin typeface="Arial"/>
                <a:cs typeface="Arial"/>
              </a:rPr>
              <a:t>INVOICE</a:t>
            </a:r>
            <a:endParaRPr sz="9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900">
              <a:latin typeface="Times New Roman"/>
              <a:cs typeface="Times New Roman"/>
            </a:endParaRPr>
          </a:p>
          <a:p>
            <a:pPr marL="902335">
              <a:lnSpc>
                <a:spcPct val="100000"/>
              </a:lnSpc>
              <a:tabLst>
                <a:tab pos="1520825" algn="l"/>
              </a:tabLst>
            </a:pPr>
            <a:r>
              <a:rPr sz="900" spc="-40" dirty="0">
                <a:latin typeface="Arial"/>
                <a:cs typeface="Arial"/>
              </a:rPr>
              <a:t>2.3 </a:t>
            </a:r>
            <a:r>
              <a:rPr sz="900" spc="125" dirty="0">
                <a:latin typeface="Arial"/>
                <a:cs typeface="Arial"/>
              </a:rPr>
              <a:t> </a:t>
            </a:r>
            <a:r>
              <a:rPr sz="900" spc="-45" dirty="0">
                <a:latin typeface="Arial"/>
                <a:cs typeface="Arial"/>
              </a:rPr>
              <a:t>$	235.00</a:t>
            </a:r>
            <a:r>
              <a:rPr sz="900" spc="135" dirty="0">
                <a:latin typeface="Arial"/>
                <a:cs typeface="Arial"/>
              </a:rPr>
              <a:t> </a:t>
            </a:r>
            <a:r>
              <a:rPr sz="900" spc="-45" dirty="0">
                <a:latin typeface="Arial"/>
                <a:cs typeface="Arial"/>
              </a:rPr>
              <a:t>$</a:t>
            </a:r>
            <a:endParaRPr sz="9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16712" y="1552447"/>
            <a:ext cx="242570" cy="6172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7800"/>
              </a:lnSpc>
              <a:spcBef>
                <a:spcPts val="100"/>
              </a:spcBef>
            </a:pPr>
            <a:r>
              <a:rPr sz="900" spc="-85" dirty="0">
                <a:latin typeface="Arial"/>
                <a:cs typeface="Arial"/>
              </a:rPr>
              <a:t>A</a:t>
            </a:r>
            <a:r>
              <a:rPr sz="900" spc="-35" dirty="0">
                <a:latin typeface="Arial"/>
                <a:cs typeface="Arial"/>
              </a:rPr>
              <a:t>p</a:t>
            </a:r>
            <a:r>
              <a:rPr sz="900" spc="5" dirty="0">
                <a:latin typeface="Arial"/>
                <a:cs typeface="Arial"/>
              </a:rPr>
              <a:t>r</a:t>
            </a:r>
            <a:r>
              <a:rPr sz="900" dirty="0">
                <a:latin typeface="Arial"/>
                <a:cs typeface="Arial"/>
              </a:rPr>
              <a:t>i</a:t>
            </a:r>
            <a:r>
              <a:rPr sz="900" spc="5" dirty="0">
                <a:latin typeface="Arial"/>
                <a:cs typeface="Arial"/>
              </a:rPr>
              <a:t>l  </a:t>
            </a:r>
            <a:r>
              <a:rPr sz="900" spc="-85" dirty="0">
                <a:latin typeface="Arial"/>
                <a:cs typeface="Arial"/>
              </a:rPr>
              <a:t>A</a:t>
            </a:r>
            <a:r>
              <a:rPr sz="900" spc="-35" dirty="0">
                <a:latin typeface="Arial"/>
                <a:cs typeface="Arial"/>
              </a:rPr>
              <a:t>p</a:t>
            </a:r>
            <a:r>
              <a:rPr sz="900" spc="5" dirty="0">
                <a:latin typeface="Arial"/>
                <a:cs typeface="Arial"/>
              </a:rPr>
              <a:t>r</a:t>
            </a:r>
            <a:r>
              <a:rPr sz="900" dirty="0">
                <a:latin typeface="Arial"/>
                <a:cs typeface="Arial"/>
              </a:rPr>
              <a:t>i</a:t>
            </a:r>
            <a:r>
              <a:rPr sz="900" spc="5" dirty="0">
                <a:latin typeface="Arial"/>
                <a:cs typeface="Arial"/>
              </a:rPr>
              <a:t>l  </a:t>
            </a:r>
            <a:r>
              <a:rPr sz="900" spc="-85" dirty="0">
                <a:latin typeface="Arial"/>
                <a:cs typeface="Arial"/>
              </a:rPr>
              <a:t>A</a:t>
            </a:r>
            <a:r>
              <a:rPr sz="900" spc="-35" dirty="0">
                <a:latin typeface="Arial"/>
                <a:cs typeface="Arial"/>
              </a:rPr>
              <a:t>p</a:t>
            </a:r>
            <a:r>
              <a:rPr sz="900" spc="5" dirty="0">
                <a:latin typeface="Arial"/>
                <a:cs typeface="Arial"/>
              </a:rPr>
              <a:t>r</a:t>
            </a:r>
            <a:r>
              <a:rPr sz="900" dirty="0">
                <a:latin typeface="Arial"/>
                <a:cs typeface="Arial"/>
              </a:rPr>
              <a:t>i</a:t>
            </a:r>
            <a:r>
              <a:rPr sz="900" spc="5" dirty="0">
                <a:latin typeface="Arial"/>
                <a:cs typeface="Arial"/>
              </a:rPr>
              <a:t>l  </a:t>
            </a:r>
            <a:r>
              <a:rPr sz="900" spc="-85" dirty="0">
                <a:latin typeface="Arial"/>
                <a:cs typeface="Arial"/>
              </a:rPr>
              <a:t>A</a:t>
            </a:r>
            <a:r>
              <a:rPr sz="900" spc="-35" dirty="0">
                <a:latin typeface="Arial"/>
                <a:cs typeface="Arial"/>
              </a:rPr>
              <a:t>p</a:t>
            </a:r>
            <a:r>
              <a:rPr sz="900" spc="5" dirty="0">
                <a:latin typeface="Arial"/>
                <a:cs typeface="Arial"/>
              </a:rPr>
              <a:t>r</a:t>
            </a:r>
            <a:r>
              <a:rPr sz="900" dirty="0">
                <a:latin typeface="Arial"/>
                <a:cs typeface="Arial"/>
              </a:rPr>
              <a:t>i</a:t>
            </a:r>
            <a:r>
              <a:rPr sz="900" spc="5" dirty="0">
                <a:latin typeface="Arial"/>
                <a:cs typeface="Arial"/>
              </a:rPr>
              <a:t>l</a:t>
            </a:r>
            <a:endParaRPr sz="9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643888" y="1552447"/>
            <a:ext cx="83820" cy="617220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sz="900" spc="-45" dirty="0">
                <a:latin typeface="Arial"/>
                <a:cs typeface="Arial"/>
              </a:rPr>
              <a:t>6</a:t>
            </a:r>
            <a:endParaRPr sz="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sz="900" spc="-45" dirty="0">
                <a:latin typeface="Arial"/>
                <a:cs typeface="Arial"/>
              </a:rPr>
              <a:t>7</a:t>
            </a:r>
            <a:endParaRPr sz="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sz="900" spc="-45" dirty="0">
                <a:latin typeface="Arial"/>
                <a:cs typeface="Arial"/>
              </a:rPr>
              <a:t>8</a:t>
            </a:r>
            <a:endParaRPr sz="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sz="900" spc="-45" dirty="0">
                <a:latin typeface="Arial"/>
                <a:cs typeface="Arial"/>
              </a:rPr>
              <a:t>9</a:t>
            </a:r>
            <a:endParaRPr sz="9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465823" y="1552447"/>
            <a:ext cx="302895" cy="617220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185"/>
              </a:spcBef>
            </a:pPr>
            <a:r>
              <a:rPr sz="900" spc="-45" dirty="0">
                <a:latin typeface="Arial"/>
                <a:cs typeface="Arial"/>
              </a:rPr>
              <a:t>$</a:t>
            </a:r>
            <a:endParaRPr sz="90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  <a:spcBef>
                <a:spcPts val="80"/>
              </a:spcBef>
            </a:pPr>
            <a:r>
              <a:rPr sz="900" spc="-45" dirty="0">
                <a:latin typeface="Arial"/>
                <a:cs typeface="Arial"/>
              </a:rPr>
              <a:t>$</a:t>
            </a:r>
            <a:endParaRPr sz="90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  <a:spcBef>
                <a:spcPts val="85"/>
              </a:spcBef>
            </a:pPr>
            <a:r>
              <a:rPr sz="900" spc="-45" dirty="0">
                <a:latin typeface="Arial"/>
                <a:cs typeface="Arial"/>
              </a:rPr>
              <a:t>$</a:t>
            </a:r>
            <a:endParaRPr sz="90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  <a:spcBef>
                <a:spcPts val="85"/>
              </a:spcBef>
            </a:pPr>
            <a:r>
              <a:rPr sz="900" spc="-40" dirty="0">
                <a:latin typeface="Arial"/>
                <a:cs typeface="Arial"/>
              </a:rPr>
              <a:t>0.6</a:t>
            </a:r>
            <a:r>
              <a:rPr sz="900" spc="30" dirty="0">
                <a:latin typeface="Arial"/>
                <a:cs typeface="Arial"/>
              </a:rPr>
              <a:t> </a:t>
            </a:r>
            <a:r>
              <a:rPr sz="900" spc="-45" dirty="0">
                <a:latin typeface="Arial"/>
                <a:cs typeface="Arial"/>
              </a:rPr>
              <a:t>$</a:t>
            </a:r>
            <a:endParaRPr sz="9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845043" y="1552447"/>
            <a:ext cx="344170" cy="617220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79705">
              <a:lnSpc>
                <a:spcPct val="100000"/>
              </a:lnSpc>
              <a:spcBef>
                <a:spcPts val="185"/>
              </a:spcBef>
            </a:pPr>
            <a:r>
              <a:rPr sz="900" spc="-25" dirty="0">
                <a:latin typeface="Arial"/>
                <a:cs typeface="Arial"/>
              </a:rPr>
              <a:t>-</a:t>
            </a:r>
            <a:endParaRPr sz="900">
              <a:latin typeface="Arial"/>
              <a:cs typeface="Arial"/>
            </a:endParaRPr>
          </a:p>
          <a:p>
            <a:pPr marL="179705">
              <a:lnSpc>
                <a:spcPct val="100000"/>
              </a:lnSpc>
              <a:spcBef>
                <a:spcPts val="80"/>
              </a:spcBef>
            </a:pPr>
            <a:r>
              <a:rPr sz="900" spc="-25" dirty="0">
                <a:latin typeface="Arial"/>
                <a:cs typeface="Arial"/>
              </a:rPr>
              <a:t>-</a:t>
            </a:r>
            <a:endParaRPr sz="900">
              <a:latin typeface="Arial"/>
              <a:cs typeface="Arial"/>
            </a:endParaRPr>
          </a:p>
          <a:p>
            <a:pPr marL="12700" marR="5080" indent="167640">
              <a:lnSpc>
                <a:spcPct val="107800"/>
              </a:lnSpc>
            </a:pPr>
            <a:r>
              <a:rPr sz="900" spc="-25" dirty="0">
                <a:latin typeface="Arial"/>
                <a:cs typeface="Arial"/>
              </a:rPr>
              <a:t>-  </a:t>
            </a:r>
            <a:r>
              <a:rPr sz="900" spc="-45" dirty="0">
                <a:latin typeface="Arial"/>
                <a:cs typeface="Arial"/>
              </a:rPr>
              <a:t>14</a:t>
            </a:r>
            <a:r>
              <a:rPr sz="900" spc="-50" dirty="0">
                <a:latin typeface="Arial"/>
                <a:cs typeface="Arial"/>
              </a:rPr>
              <a:t>1</a:t>
            </a:r>
            <a:r>
              <a:rPr sz="900" spc="-25" dirty="0">
                <a:latin typeface="Arial"/>
                <a:cs typeface="Arial"/>
              </a:rPr>
              <a:t>.</a:t>
            </a:r>
            <a:r>
              <a:rPr sz="900" spc="-45" dirty="0">
                <a:latin typeface="Arial"/>
                <a:cs typeface="Arial"/>
              </a:rPr>
              <a:t>00</a:t>
            </a:r>
            <a:endParaRPr sz="9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084568" y="1552447"/>
            <a:ext cx="511809" cy="617220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sz="900" spc="-45" dirty="0">
                <a:latin typeface="Arial"/>
                <a:cs typeface="Arial"/>
              </a:rPr>
              <a:t>235.00  </a:t>
            </a:r>
            <a:r>
              <a:rPr sz="900" spc="120" dirty="0">
                <a:latin typeface="Arial"/>
                <a:cs typeface="Arial"/>
              </a:rPr>
              <a:t> </a:t>
            </a:r>
            <a:r>
              <a:rPr sz="900" spc="-45" dirty="0">
                <a:latin typeface="Arial"/>
                <a:cs typeface="Arial"/>
              </a:rPr>
              <a:t>$</a:t>
            </a:r>
            <a:endParaRPr sz="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sz="900" spc="-45" dirty="0">
                <a:latin typeface="Arial"/>
                <a:cs typeface="Arial"/>
              </a:rPr>
              <a:t>235.00  </a:t>
            </a:r>
            <a:r>
              <a:rPr sz="900" spc="120" dirty="0">
                <a:latin typeface="Arial"/>
                <a:cs typeface="Arial"/>
              </a:rPr>
              <a:t> </a:t>
            </a:r>
            <a:r>
              <a:rPr sz="900" spc="-45" dirty="0">
                <a:latin typeface="Arial"/>
                <a:cs typeface="Arial"/>
              </a:rPr>
              <a:t>$</a:t>
            </a:r>
            <a:endParaRPr sz="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sz="900" spc="-45" dirty="0">
                <a:latin typeface="Arial"/>
                <a:cs typeface="Arial"/>
              </a:rPr>
              <a:t>235.00  </a:t>
            </a:r>
            <a:r>
              <a:rPr sz="900" spc="120" dirty="0">
                <a:latin typeface="Arial"/>
                <a:cs typeface="Arial"/>
              </a:rPr>
              <a:t> </a:t>
            </a:r>
            <a:r>
              <a:rPr sz="900" spc="-45" dirty="0">
                <a:latin typeface="Arial"/>
                <a:cs typeface="Arial"/>
              </a:rPr>
              <a:t>$</a:t>
            </a:r>
            <a:endParaRPr sz="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sz="900" spc="-45" dirty="0">
                <a:latin typeface="Arial"/>
                <a:cs typeface="Arial"/>
              </a:rPr>
              <a:t>235.00  </a:t>
            </a:r>
            <a:r>
              <a:rPr sz="900" spc="120" dirty="0">
                <a:latin typeface="Arial"/>
                <a:cs typeface="Arial"/>
              </a:rPr>
              <a:t> </a:t>
            </a:r>
            <a:r>
              <a:rPr sz="900" spc="-45" dirty="0">
                <a:latin typeface="Arial"/>
                <a:cs typeface="Arial"/>
              </a:rPr>
              <a:t>$</a:t>
            </a:r>
            <a:endParaRPr sz="9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16712" y="2587243"/>
            <a:ext cx="242570" cy="3213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7800"/>
              </a:lnSpc>
              <a:spcBef>
                <a:spcPts val="100"/>
              </a:spcBef>
            </a:pPr>
            <a:r>
              <a:rPr sz="900" spc="-85" dirty="0">
                <a:latin typeface="Arial"/>
                <a:cs typeface="Arial"/>
              </a:rPr>
              <a:t>A</a:t>
            </a:r>
            <a:r>
              <a:rPr sz="900" spc="-35" dirty="0">
                <a:latin typeface="Arial"/>
                <a:cs typeface="Arial"/>
              </a:rPr>
              <a:t>p</a:t>
            </a:r>
            <a:r>
              <a:rPr sz="900" spc="5" dirty="0">
                <a:latin typeface="Arial"/>
                <a:cs typeface="Arial"/>
              </a:rPr>
              <a:t>r</a:t>
            </a:r>
            <a:r>
              <a:rPr sz="900" dirty="0">
                <a:latin typeface="Arial"/>
                <a:cs typeface="Arial"/>
              </a:rPr>
              <a:t>i</a:t>
            </a:r>
            <a:r>
              <a:rPr sz="900" spc="5" dirty="0">
                <a:latin typeface="Arial"/>
                <a:cs typeface="Arial"/>
              </a:rPr>
              <a:t>l  </a:t>
            </a:r>
            <a:r>
              <a:rPr sz="900" spc="-85" dirty="0">
                <a:latin typeface="Arial"/>
                <a:cs typeface="Arial"/>
              </a:rPr>
              <a:t>A</a:t>
            </a:r>
            <a:r>
              <a:rPr sz="900" spc="-35" dirty="0">
                <a:latin typeface="Arial"/>
                <a:cs typeface="Arial"/>
              </a:rPr>
              <a:t>p</a:t>
            </a:r>
            <a:r>
              <a:rPr sz="900" spc="5" dirty="0">
                <a:latin typeface="Arial"/>
                <a:cs typeface="Arial"/>
              </a:rPr>
              <a:t>r</a:t>
            </a:r>
            <a:r>
              <a:rPr sz="900" dirty="0">
                <a:latin typeface="Arial"/>
                <a:cs typeface="Arial"/>
              </a:rPr>
              <a:t>i</a:t>
            </a:r>
            <a:r>
              <a:rPr sz="900" spc="5" dirty="0">
                <a:latin typeface="Arial"/>
                <a:cs typeface="Arial"/>
              </a:rPr>
              <a:t>l</a:t>
            </a:r>
            <a:endParaRPr sz="9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614932" y="2587243"/>
            <a:ext cx="141605" cy="321310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sz="900" spc="-45" dirty="0">
                <a:latin typeface="Arial"/>
                <a:cs typeface="Arial"/>
              </a:rPr>
              <a:t>10</a:t>
            </a:r>
            <a:endParaRPr sz="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sz="900" spc="-45" dirty="0">
                <a:latin typeface="Arial"/>
                <a:cs typeface="Arial"/>
              </a:rPr>
              <a:t>11</a:t>
            </a:r>
            <a:endParaRPr sz="9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685280" y="2587243"/>
            <a:ext cx="83820" cy="321310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sz="900" spc="-45" dirty="0">
                <a:latin typeface="Arial"/>
                <a:cs typeface="Arial"/>
              </a:rPr>
              <a:t>$</a:t>
            </a:r>
            <a:endParaRPr sz="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sz="900" spc="-45" dirty="0">
                <a:latin typeface="Arial"/>
                <a:cs typeface="Arial"/>
              </a:rPr>
              <a:t>$</a:t>
            </a:r>
            <a:endParaRPr sz="9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084568" y="2587243"/>
            <a:ext cx="511809" cy="321310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sz="900" spc="-45" dirty="0">
                <a:latin typeface="Arial"/>
                <a:cs typeface="Arial"/>
              </a:rPr>
              <a:t>235.00  </a:t>
            </a:r>
            <a:r>
              <a:rPr sz="900" spc="120" dirty="0">
                <a:latin typeface="Arial"/>
                <a:cs typeface="Arial"/>
              </a:rPr>
              <a:t> </a:t>
            </a:r>
            <a:r>
              <a:rPr sz="900" spc="-45" dirty="0">
                <a:latin typeface="Arial"/>
                <a:cs typeface="Arial"/>
              </a:rPr>
              <a:t>$</a:t>
            </a:r>
            <a:endParaRPr sz="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sz="900" spc="-45" dirty="0">
                <a:latin typeface="Arial"/>
                <a:cs typeface="Arial"/>
              </a:rPr>
              <a:t>235.00  </a:t>
            </a:r>
            <a:r>
              <a:rPr sz="900" spc="120" dirty="0">
                <a:latin typeface="Arial"/>
                <a:cs typeface="Arial"/>
              </a:rPr>
              <a:t> </a:t>
            </a:r>
            <a:r>
              <a:rPr sz="900" spc="-45" dirty="0">
                <a:latin typeface="Arial"/>
                <a:cs typeface="Arial"/>
              </a:rPr>
              <a:t>$</a:t>
            </a:r>
            <a:endParaRPr sz="9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1479783" y="2892044"/>
            <a:ext cx="17018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40" dirty="0">
                <a:latin typeface="Arial"/>
                <a:cs typeface="Arial"/>
              </a:rPr>
              <a:t>0.3</a:t>
            </a:r>
            <a:endParaRPr sz="9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16712" y="3041396"/>
            <a:ext cx="24257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85" dirty="0">
                <a:latin typeface="Arial"/>
                <a:cs typeface="Arial"/>
              </a:rPr>
              <a:t>A</a:t>
            </a:r>
            <a:r>
              <a:rPr sz="900" spc="-35" dirty="0">
                <a:latin typeface="Arial"/>
                <a:cs typeface="Arial"/>
              </a:rPr>
              <a:t>p</a:t>
            </a:r>
            <a:r>
              <a:rPr sz="900" spc="5" dirty="0">
                <a:latin typeface="Arial"/>
                <a:cs typeface="Arial"/>
              </a:rPr>
              <a:t>r</a:t>
            </a:r>
            <a:r>
              <a:rPr sz="900" dirty="0">
                <a:latin typeface="Arial"/>
                <a:cs typeface="Arial"/>
              </a:rPr>
              <a:t>i</a:t>
            </a:r>
            <a:r>
              <a:rPr sz="900" spc="5" dirty="0">
                <a:latin typeface="Arial"/>
                <a:cs typeface="Arial"/>
              </a:rPr>
              <a:t>l</a:t>
            </a:r>
            <a:endParaRPr sz="9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614932" y="3041396"/>
            <a:ext cx="14160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45" dirty="0">
                <a:latin typeface="Arial"/>
                <a:cs typeface="Arial"/>
              </a:rPr>
              <a:t>12</a:t>
            </a:r>
            <a:endParaRPr sz="9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685280" y="3041396"/>
            <a:ext cx="8382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45" dirty="0">
                <a:latin typeface="Arial"/>
                <a:cs typeface="Arial"/>
              </a:rPr>
              <a:t>$</a:t>
            </a:r>
            <a:endParaRPr sz="9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084568" y="3041396"/>
            <a:ext cx="511809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45" dirty="0">
                <a:latin typeface="Arial"/>
                <a:cs typeface="Arial"/>
              </a:rPr>
              <a:t>235.00</a:t>
            </a:r>
            <a:r>
              <a:rPr sz="900" spc="125" dirty="0">
                <a:latin typeface="Arial"/>
                <a:cs typeface="Arial"/>
              </a:rPr>
              <a:t> </a:t>
            </a:r>
            <a:r>
              <a:rPr sz="900" spc="-45" dirty="0">
                <a:latin typeface="Arial"/>
                <a:cs typeface="Arial"/>
              </a:rPr>
              <a:t>$</a:t>
            </a:r>
            <a:endParaRPr sz="9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1479783" y="3187700"/>
            <a:ext cx="17018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40" dirty="0">
                <a:latin typeface="Arial"/>
                <a:cs typeface="Arial"/>
              </a:rPr>
              <a:t>0.3</a:t>
            </a:r>
            <a:endParaRPr sz="9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16712" y="3326384"/>
            <a:ext cx="242570" cy="4692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7800"/>
              </a:lnSpc>
              <a:spcBef>
                <a:spcPts val="100"/>
              </a:spcBef>
            </a:pPr>
            <a:r>
              <a:rPr sz="900" spc="-85" dirty="0">
                <a:latin typeface="Arial"/>
                <a:cs typeface="Arial"/>
              </a:rPr>
              <a:t>A</a:t>
            </a:r>
            <a:r>
              <a:rPr sz="900" spc="-35" dirty="0">
                <a:latin typeface="Arial"/>
                <a:cs typeface="Arial"/>
              </a:rPr>
              <a:t>p</a:t>
            </a:r>
            <a:r>
              <a:rPr sz="900" spc="5" dirty="0">
                <a:latin typeface="Arial"/>
                <a:cs typeface="Arial"/>
              </a:rPr>
              <a:t>r</a:t>
            </a:r>
            <a:r>
              <a:rPr sz="900" dirty="0">
                <a:latin typeface="Arial"/>
                <a:cs typeface="Arial"/>
              </a:rPr>
              <a:t>i</a:t>
            </a:r>
            <a:r>
              <a:rPr sz="900" spc="5" dirty="0">
                <a:latin typeface="Arial"/>
                <a:cs typeface="Arial"/>
              </a:rPr>
              <a:t>l  </a:t>
            </a:r>
            <a:r>
              <a:rPr sz="900" spc="-85" dirty="0">
                <a:latin typeface="Arial"/>
                <a:cs typeface="Arial"/>
              </a:rPr>
              <a:t>A</a:t>
            </a:r>
            <a:r>
              <a:rPr sz="900" spc="-35" dirty="0">
                <a:latin typeface="Arial"/>
                <a:cs typeface="Arial"/>
              </a:rPr>
              <a:t>p</a:t>
            </a:r>
            <a:r>
              <a:rPr sz="900" spc="5" dirty="0">
                <a:latin typeface="Arial"/>
                <a:cs typeface="Arial"/>
              </a:rPr>
              <a:t>r</a:t>
            </a:r>
            <a:r>
              <a:rPr sz="900" dirty="0">
                <a:latin typeface="Arial"/>
                <a:cs typeface="Arial"/>
              </a:rPr>
              <a:t>i</a:t>
            </a:r>
            <a:r>
              <a:rPr sz="900" spc="5" dirty="0">
                <a:latin typeface="Arial"/>
                <a:cs typeface="Arial"/>
              </a:rPr>
              <a:t>l  </a:t>
            </a:r>
            <a:r>
              <a:rPr sz="900" spc="-85" dirty="0">
                <a:latin typeface="Arial"/>
                <a:cs typeface="Arial"/>
              </a:rPr>
              <a:t>A</a:t>
            </a:r>
            <a:r>
              <a:rPr sz="900" spc="-35" dirty="0">
                <a:latin typeface="Arial"/>
                <a:cs typeface="Arial"/>
              </a:rPr>
              <a:t>p</a:t>
            </a:r>
            <a:r>
              <a:rPr sz="900" spc="5" dirty="0">
                <a:latin typeface="Arial"/>
                <a:cs typeface="Arial"/>
              </a:rPr>
              <a:t>r</a:t>
            </a:r>
            <a:r>
              <a:rPr sz="900" dirty="0">
                <a:latin typeface="Arial"/>
                <a:cs typeface="Arial"/>
              </a:rPr>
              <a:t>i</a:t>
            </a:r>
            <a:r>
              <a:rPr sz="900" spc="5" dirty="0">
                <a:latin typeface="Arial"/>
                <a:cs typeface="Arial"/>
              </a:rPr>
              <a:t>l</a:t>
            </a:r>
            <a:endParaRPr sz="9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614932" y="3326384"/>
            <a:ext cx="141605" cy="469265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sz="900" spc="-45" dirty="0">
                <a:latin typeface="Arial"/>
                <a:cs typeface="Arial"/>
              </a:rPr>
              <a:t>13</a:t>
            </a:r>
            <a:endParaRPr sz="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sz="900" spc="-45" dirty="0">
                <a:latin typeface="Arial"/>
                <a:cs typeface="Arial"/>
              </a:rPr>
              <a:t>14</a:t>
            </a:r>
            <a:endParaRPr sz="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sz="900" spc="-45" dirty="0">
                <a:latin typeface="Arial"/>
                <a:cs typeface="Arial"/>
              </a:rPr>
              <a:t>15</a:t>
            </a:r>
            <a:endParaRPr sz="9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465823" y="3326384"/>
            <a:ext cx="302895" cy="469265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180"/>
              </a:spcBef>
            </a:pPr>
            <a:r>
              <a:rPr sz="900" spc="-45" dirty="0">
                <a:latin typeface="Arial"/>
                <a:cs typeface="Arial"/>
              </a:rPr>
              <a:t>$</a:t>
            </a:r>
            <a:endParaRPr sz="90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  <a:spcBef>
                <a:spcPts val="85"/>
              </a:spcBef>
            </a:pPr>
            <a:r>
              <a:rPr sz="900" spc="-45" dirty="0">
                <a:latin typeface="Arial"/>
                <a:cs typeface="Arial"/>
              </a:rPr>
              <a:t>$</a:t>
            </a:r>
            <a:endParaRPr sz="90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  <a:spcBef>
                <a:spcPts val="85"/>
              </a:spcBef>
            </a:pPr>
            <a:r>
              <a:rPr sz="900" spc="-40" dirty="0">
                <a:latin typeface="Arial"/>
                <a:cs typeface="Arial"/>
              </a:rPr>
              <a:t>3.1</a:t>
            </a:r>
            <a:r>
              <a:rPr sz="900" spc="30" dirty="0">
                <a:latin typeface="Arial"/>
                <a:cs typeface="Arial"/>
              </a:rPr>
              <a:t> </a:t>
            </a:r>
            <a:r>
              <a:rPr sz="900" spc="-45" dirty="0">
                <a:latin typeface="Arial"/>
                <a:cs typeface="Arial"/>
              </a:rPr>
              <a:t>$</a:t>
            </a:r>
            <a:endParaRPr sz="9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7845043" y="3326384"/>
            <a:ext cx="344170" cy="469265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79705">
              <a:lnSpc>
                <a:spcPct val="100000"/>
              </a:lnSpc>
              <a:spcBef>
                <a:spcPts val="180"/>
              </a:spcBef>
            </a:pPr>
            <a:r>
              <a:rPr sz="900" spc="-25" dirty="0">
                <a:latin typeface="Arial"/>
                <a:cs typeface="Arial"/>
              </a:rPr>
              <a:t>-</a:t>
            </a:r>
            <a:endParaRPr sz="900">
              <a:latin typeface="Arial"/>
              <a:cs typeface="Arial"/>
            </a:endParaRPr>
          </a:p>
          <a:p>
            <a:pPr marL="12700" marR="5080" indent="167640">
              <a:lnSpc>
                <a:spcPct val="107800"/>
              </a:lnSpc>
            </a:pPr>
            <a:r>
              <a:rPr sz="900" spc="-25" dirty="0">
                <a:latin typeface="Arial"/>
                <a:cs typeface="Arial"/>
              </a:rPr>
              <a:t>-  </a:t>
            </a:r>
            <a:r>
              <a:rPr sz="900" spc="-45" dirty="0">
                <a:latin typeface="Arial"/>
                <a:cs typeface="Arial"/>
              </a:rPr>
              <a:t>72</a:t>
            </a:r>
            <a:r>
              <a:rPr sz="900" spc="-50" dirty="0">
                <a:latin typeface="Arial"/>
                <a:cs typeface="Arial"/>
              </a:rPr>
              <a:t>8</a:t>
            </a:r>
            <a:r>
              <a:rPr sz="900" spc="-25" dirty="0">
                <a:latin typeface="Arial"/>
                <a:cs typeface="Arial"/>
              </a:rPr>
              <a:t>.</a:t>
            </a:r>
            <a:r>
              <a:rPr sz="900" spc="-45" dirty="0">
                <a:latin typeface="Arial"/>
                <a:cs typeface="Arial"/>
              </a:rPr>
              <a:t>50</a:t>
            </a:r>
            <a:endParaRPr sz="9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7084568" y="3326384"/>
            <a:ext cx="511809" cy="469265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sz="900" spc="-45" dirty="0">
                <a:latin typeface="Arial"/>
                <a:cs typeface="Arial"/>
              </a:rPr>
              <a:t>235.00  </a:t>
            </a:r>
            <a:r>
              <a:rPr sz="900" spc="120" dirty="0">
                <a:latin typeface="Arial"/>
                <a:cs typeface="Arial"/>
              </a:rPr>
              <a:t> </a:t>
            </a:r>
            <a:r>
              <a:rPr sz="900" spc="-45" dirty="0">
                <a:latin typeface="Arial"/>
                <a:cs typeface="Arial"/>
              </a:rPr>
              <a:t>$</a:t>
            </a:r>
            <a:endParaRPr sz="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sz="900" spc="-45" dirty="0">
                <a:latin typeface="Arial"/>
                <a:cs typeface="Arial"/>
              </a:rPr>
              <a:t>235.00  </a:t>
            </a:r>
            <a:r>
              <a:rPr sz="900" spc="120" dirty="0">
                <a:latin typeface="Arial"/>
                <a:cs typeface="Arial"/>
              </a:rPr>
              <a:t> </a:t>
            </a:r>
            <a:r>
              <a:rPr sz="900" spc="-45" dirty="0">
                <a:latin typeface="Arial"/>
                <a:cs typeface="Arial"/>
              </a:rPr>
              <a:t>$</a:t>
            </a:r>
            <a:endParaRPr sz="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sz="900" spc="-45" dirty="0">
                <a:latin typeface="Arial"/>
                <a:cs typeface="Arial"/>
              </a:rPr>
              <a:t>235.00  </a:t>
            </a:r>
            <a:r>
              <a:rPr sz="900" spc="120" dirty="0">
                <a:latin typeface="Arial"/>
                <a:cs typeface="Arial"/>
              </a:rPr>
              <a:t> </a:t>
            </a:r>
            <a:r>
              <a:rPr sz="900" spc="-45" dirty="0">
                <a:latin typeface="Arial"/>
                <a:cs typeface="Arial"/>
              </a:rPr>
              <a:t>$</a:t>
            </a:r>
            <a:endParaRPr sz="9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616712" y="4371847"/>
            <a:ext cx="24257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85" dirty="0">
                <a:latin typeface="Arial"/>
                <a:cs typeface="Arial"/>
              </a:rPr>
              <a:t>A</a:t>
            </a:r>
            <a:r>
              <a:rPr sz="900" spc="-35" dirty="0">
                <a:latin typeface="Arial"/>
                <a:cs typeface="Arial"/>
              </a:rPr>
              <a:t>p</a:t>
            </a:r>
            <a:r>
              <a:rPr sz="900" spc="5" dirty="0">
                <a:latin typeface="Arial"/>
                <a:cs typeface="Arial"/>
              </a:rPr>
              <a:t>r</a:t>
            </a:r>
            <a:r>
              <a:rPr sz="900" dirty="0">
                <a:latin typeface="Arial"/>
                <a:cs typeface="Arial"/>
              </a:rPr>
              <a:t>i</a:t>
            </a:r>
            <a:r>
              <a:rPr sz="900" spc="5" dirty="0">
                <a:latin typeface="Arial"/>
                <a:cs typeface="Arial"/>
              </a:rPr>
              <a:t>l</a:t>
            </a:r>
            <a:endParaRPr sz="90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614932" y="4371847"/>
            <a:ext cx="14160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45" dirty="0">
                <a:latin typeface="Arial"/>
                <a:cs typeface="Arial"/>
              </a:rPr>
              <a:t>16</a:t>
            </a:r>
            <a:endParaRPr sz="90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6465823" y="4371847"/>
            <a:ext cx="30289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40" dirty="0">
                <a:latin typeface="Arial"/>
                <a:cs typeface="Arial"/>
              </a:rPr>
              <a:t>2.7</a:t>
            </a:r>
            <a:r>
              <a:rPr sz="900" spc="45" dirty="0">
                <a:latin typeface="Arial"/>
                <a:cs typeface="Arial"/>
              </a:rPr>
              <a:t> </a:t>
            </a:r>
            <a:r>
              <a:rPr sz="900" spc="-45" dirty="0">
                <a:latin typeface="Arial"/>
                <a:cs typeface="Arial"/>
              </a:rPr>
              <a:t>$</a:t>
            </a:r>
            <a:endParaRPr sz="90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7845043" y="4371847"/>
            <a:ext cx="34417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45" dirty="0">
                <a:latin typeface="Arial"/>
                <a:cs typeface="Arial"/>
              </a:rPr>
              <a:t>63</a:t>
            </a:r>
            <a:r>
              <a:rPr sz="900" spc="-50" dirty="0">
                <a:latin typeface="Arial"/>
                <a:cs typeface="Arial"/>
              </a:rPr>
              <a:t>4</a:t>
            </a:r>
            <a:r>
              <a:rPr sz="900" spc="-25" dirty="0">
                <a:latin typeface="Arial"/>
                <a:cs typeface="Arial"/>
              </a:rPr>
              <a:t>.</a:t>
            </a:r>
            <a:r>
              <a:rPr sz="900" spc="-45" dirty="0">
                <a:latin typeface="Arial"/>
                <a:cs typeface="Arial"/>
              </a:rPr>
              <a:t>50</a:t>
            </a:r>
            <a:endParaRPr sz="90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7084568" y="4371847"/>
            <a:ext cx="511809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45" dirty="0">
                <a:latin typeface="Arial"/>
                <a:cs typeface="Arial"/>
              </a:rPr>
              <a:t>235.00</a:t>
            </a:r>
            <a:r>
              <a:rPr sz="900" spc="125" dirty="0">
                <a:latin typeface="Arial"/>
                <a:cs typeface="Arial"/>
              </a:rPr>
              <a:t> </a:t>
            </a:r>
            <a:r>
              <a:rPr sz="900" spc="-45" dirty="0">
                <a:latin typeface="Arial"/>
                <a:cs typeface="Arial"/>
              </a:rPr>
              <a:t>$</a:t>
            </a:r>
            <a:endParaRPr sz="900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616712" y="4963159"/>
            <a:ext cx="24257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85" dirty="0">
                <a:latin typeface="Arial"/>
                <a:cs typeface="Arial"/>
              </a:rPr>
              <a:t>A</a:t>
            </a:r>
            <a:r>
              <a:rPr sz="900" spc="-35" dirty="0">
                <a:latin typeface="Arial"/>
                <a:cs typeface="Arial"/>
              </a:rPr>
              <a:t>p</a:t>
            </a:r>
            <a:r>
              <a:rPr sz="900" spc="5" dirty="0">
                <a:latin typeface="Arial"/>
                <a:cs typeface="Arial"/>
              </a:rPr>
              <a:t>r</a:t>
            </a:r>
            <a:r>
              <a:rPr sz="900" dirty="0">
                <a:latin typeface="Arial"/>
                <a:cs typeface="Arial"/>
              </a:rPr>
              <a:t>i</a:t>
            </a:r>
            <a:r>
              <a:rPr sz="900" spc="5" dirty="0">
                <a:latin typeface="Arial"/>
                <a:cs typeface="Arial"/>
              </a:rPr>
              <a:t>l</a:t>
            </a:r>
            <a:endParaRPr sz="900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1614932" y="4963159"/>
            <a:ext cx="14160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45" dirty="0">
                <a:latin typeface="Arial"/>
                <a:cs typeface="Arial"/>
              </a:rPr>
              <a:t>17</a:t>
            </a:r>
            <a:endParaRPr sz="90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6685280" y="4963159"/>
            <a:ext cx="8382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45" dirty="0">
                <a:latin typeface="Arial"/>
                <a:cs typeface="Arial"/>
              </a:rPr>
              <a:t>$</a:t>
            </a:r>
            <a:endParaRPr sz="900"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7084568" y="4963159"/>
            <a:ext cx="511809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45" dirty="0">
                <a:latin typeface="Arial"/>
                <a:cs typeface="Arial"/>
              </a:rPr>
              <a:t>235.00</a:t>
            </a:r>
            <a:r>
              <a:rPr sz="900" spc="125" dirty="0">
                <a:latin typeface="Arial"/>
                <a:cs typeface="Arial"/>
              </a:rPr>
              <a:t> </a:t>
            </a:r>
            <a:r>
              <a:rPr sz="900" spc="-45" dirty="0">
                <a:latin typeface="Arial"/>
                <a:cs typeface="Arial"/>
              </a:rPr>
              <a:t>$</a:t>
            </a:r>
            <a:endParaRPr sz="900"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11479783" y="5293867"/>
            <a:ext cx="17018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40" dirty="0">
                <a:latin typeface="Arial"/>
                <a:cs typeface="Arial"/>
              </a:rPr>
              <a:t>0.8</a:t>
            </a:r>
            <a:endParaRPr sz="900"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616712" y="5432552"/>
            <a:ext cx="242570" cy="10604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7800"/>
              </a:lnSpc>
              <a:spcBef>
                <a:spcPts val="100"/>
              </a:spcBef>
            </a:pPr>
            <a:r>
              <a:rPr sz="900" spc="-85" dirty="0">
                <a:latin typeface="Arial"/>
                <a:cs typeface="Arial"/>
              </a:rPr>
              <a:t>A</a:t>
            </a:r>
            <a:r>
              <a:rPr sz="900" spc="-35" dirty="0">
                <a:latin typeface="Arial"/>
                <a:cs typeface="Arial"/>
              </a:rPr>
              <a:t>p</a:t>
            </a:r>
            <a:r>
              <a:rPr sz="900" spc="5" dirty="0">
                <a:latin typeface="Arial"/>
                <a:cs typeface="Arial"/>
              </a:rPr>
              <a:t>r</a:t>
            </a:r>
            <a:r>
              <a:rPr sz="900" dirty="0">
                <a:latin typeface="Arial"/>
                <a:cs typeface="Arial"/>
              </a:rPr>
              <a:t>i</a:t>
            </a:r>
            <a:r>
              <a:rPr sz="900" spc="5" dirty="0">
                <a:latin typeface="Arial"/>
                <a:cs typeface="Arial"/>
              </a:rPr>
              <a:t>l  </a:t>
            </a:r>
            <a:r>
              <a:rPr sz="900" spc="-85" dirty="0">
                <a:latin typeface="Arial"/>
                <a:cs typeface="Arial"/>
              </a:rPr>
              <a:t>A</a:t>
            </a:r>
            <a:r>
              <a:rPr sz="900" spc="-35" dirty="0">
                <a:latin typeface="Arial"/>
                <a:cs typeface="Arial"/>
              </a:rPr>
              <a:t>p</a:t>
            </a:r>
            <a:r>
              <a:rPr sz="900" spc="5" dirty="0">
                <a:latin typeface="Arial"/>
                <a:cs typeface="Arial"/>
              </a:rPr>
              <a:t>r</a:t>
            </a:r>
            <a:r>
              <a:rPr sz="900" dirty="0">
                <a:latin typeface="Arial"/>
                <a:cs typeface="Arial"/>
              </a:rPr>
              <a:t>i</a:t>
            </a:r>
            <a:r>
              <a:rPr sz="900" spc="5" dirty="0">
                <a:latin typeface="Arial"/>
                <a:cs typeface="Arial"/>
              </a:rPr>
              <a:t>l  </a:t>
            </a:r>
            <a:r>
              <a:rPr sz="900" spc="-85" dirty="0">
                <a:latin typeface="Arial"/>
                <a:cs typeface="Arial"/>
              </a:rPr>
              <a:t>A</a:t>
            </a:r>
            <a:r>
              <a:rPr sz="900" spc="-35" dirty="0">
                <a:latin typeface="Arial"/>
                <a:cs typeface="Arial"/>
              </a:rPr>
              <a:t>p</a:t>
            </a:r>
            <a:r>
              <a:rPr sz="900" spc="5" dirty="0">
                <a:latin typeface="Arial"/>
                <a:cs typeface="Arial"/>
              </a:rPr>
              <a:t>r</a:t>
            </a:r>
            <a:r>
              <a:rPr sz="900" dirty="0">
                <a:latin typeface="Arial"/>
                <a:cs typeface="Arial"/>
              </a:rPr>
              <a:t>i</a:t>
            </a:r>
            <a:r>
              <a:rPr sz="900" spc="5" dirty="0">
                <a:latin typeface="Arial"/>
                <a:cs typeface="Arial"/>
              </a:rPr>
              <a:t>l  </a:t>
            </a:r>
            <a:r>
              <a:rPr sz="900" spc="-85" dirty="0">
                <a:latin typeface="Arial"/>
                <a:cs typeface="Arial"/>
              </a:rPr>
              <a:t>A</a:t>
            </a:r>
            <a:r>
              <a:rPr sz="900" spc="-35" dirty="0">
                <a:latin typeface="Arial"/>
                <a:cs typeface="Arial"/>
              </a:rPr>
              <a:t>p</a:t>
            </a:r>
            <a:r>
              <a:rPr sz="900" spc="5" dirty="0">
                <a:latin typeface="Arial"/>
                <a:cs typeface="Arial"/>
              </a:rPr>
              <a:t>r</a:t>
            </a:r>
            <a:r>
              <a:rPr sz="900" dirty="0">
                <a:latin typeface="Arial"/>
                <a:cs typeface="Arial"/>
              </a:rPr>
              <a:t>i</a:t>
            </a:r>
            <a:r>
              <a:rPr sz="900" spc="5" dirty="0">
                <a:latin typeface="Arial"/>
                <a:cs typeface="Arial"/>
              </a:rPr>
              <a:t>l  </a:t>
            </a:r>
            <a:r>
              <a:rPr sz="900" spc="-85" dirty="0">
                <a:latin typeface="Arial"/>
                <a:cs typeface="Arial"/>
              </a:rPr>
              <a:t>A</a:t>
            </a:r>
            <a:r>
              <a:rPr sz="900" spc="-35" dirty="0">
                <a:latin typeface="Arial"/>
                <a:cs typeface="Arial"/>
              </a:rPr>
              <a:t>p</a:t>
            </a:r>
            <a:r>
              <a:rPr sz="900" spc="5" dirty="0">
                <a:latin typeface="Arial"/>
                <a:cs typeface="Arial"/>
              </a:rPr>
              <a:t>r</a:t>
            </a:r>
            <a:r>
              <a:rPr sz="900" dirty="0">
                <a:latin typeface="Arial"/>
                <a:cs typeface="Arial"/>
              </a:rPr>
              <a:t>i</a:t>
            </a:r>
            <a:r>
              <a:rPr sz="900" spc="5" dirty="0">
                <a:latin typeface="Arial"/>
                <a:cs typeface="Arial"/>
              </a:rPr>
              <a:t>l  </a:t>
            </a:r>
            <a:r>
              <a:rPr sz="900" spc="-85" dirty="0">
                <a:latin typeface="Arial"/>
                <a:cs typeface="Arial"/>
              </a:rPr>
              <a:t>A</a:t>
            </a:r>
            <a:r>
              <a:rPr sz="900" spc="-35" dirty="0">
                <a:latin typeface="Arial"/>
                <a:cs typeface="Arial"/>
              </a:rPr>
              <a:t>p</a:t>
            </a:r>
            <a:r>
              <a:rPr sz="900" spc="5" dirty="0">
                <a:latin typeface="Arial"/>
                <a:cs typeface="Arial"/>
              </a:rPr>
              <a:t>r</a:t>
            </a:r>
            <a:r>
              <a:rPr sz="900" dirty="0">
                <a:latin typeface="Arial"/>
                <a:cs typeface="Arial"/>
              </a:rPr>
              <a:t>i</a:t>
            </a:r>
            <a:r>
              <a:rPr sz="900" spc="5" dirty="0">
                <a:latin typeface="Arial"/>
                <a:cs typeface="Arial"/>
              </a:rPr>
              <a:t>l  </a:t>
            </a:r>
            <a:r>
              <a:rPr sz="900" spc="-85" dirty="0">
                <a:latin typeface="Arial"/>
                <a:cs typeface="Arial"/>
              </a:rPr>
              <a:t>A</a:t>
            </a:r>
            <a:r>
              <a:rPr sz="900" spc="-35" dirty="0">
                <a:latin typeface="Arial"/>
                <a:cs typeface="Arial"/>
              </a:rPr>
              <a:t>p</a:t>
            </a:r>
            <a:r>
              <a:rPr sz="900" spc="5" dirty="0">
                <a:latin typeface="Arial"/>
                <a:cs typeface="Arial"/>
              </a:rPr>
              <a:t>r</a:t>
            </a:r>
            <a:r>
              <a:rPr sz="900" dirty="0">
                <a:latin typeface="Arial"/>
                <a:cs typeface="Arial"/>
              </a:rPr>
              <a:t>i</a:t>
            </a:r>
            <a:r>
              <a:rPr sz="900" spc="5" dirty="0">
                <a:latin typeface="Arial"/>
                <a:cs typeface="Arial"/>
              </a:rPr>
              <a:t>l</a:t>
            </a:r>
            <a:endParaRPr sz="900">
              <a:latin typeface="Arial"/>
              <a:cs typeface="Aria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1614932" y="5432552"/>
            <a:ext cx="141605" cy="106045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sz="900" spc="-45" dirty="0">
                <a:latin typeface="Arial"/>
                <a:cs typeface="Arial"/>
              </a:rPr>
              <a:t>18</a:t>
            </a:r>
            <a:endParaRPr sz="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sz="900" spc="-45" dirty="0">
                <a:latin typeface="Arial"/>
                <a:cs typeface="Arial"/>
              </a:rPr>
              <a:t>19</a:t>
            </a:r>
            <a:endParaRPr sz="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sz="900" spc="-45" dirty="0">
                <a:latin typeface="Arial"/>
                <a:cs typeface="Arial"/>
              </a:rPr>
              <a:t>20</a:t>
            </a:r>
            <a:endParaRPr sz="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sz="900" spc="-45" dirty="0">
                <a:latin typeface="Arial"/>
                <a:cs typeface="Arial"/>
              </a:rPr>
              <a:t>21</a:t>
            </a:r>
            <a:endParaRPr sz="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sz="900" spc="-45" dirty="0">
                <a:latin typeface="Arial"/>
                <a:cs typeface="Arial"/>
              </a:rPr>
              <a:t>22</a:t>
            </a:r>
            <a:endParaRPr sz="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sz="900" spc="-45" dirty="0">
                <a:latin typeface="Arial"/>
                <a:cs typeface="Arial"/>
              </a:rPr>
              <a:t>23</a:t>
            </a:r>
            <a:endParaRPr sz="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sz="900" spc="-45" dirty="0">
                <a:latin typeface="Arial"/>
                <a:cs typeface="Arial"/>
              </a:rPr>
              <a:t>24</a:t>
            </a:r>
            <a:endParaRPr sz="900">
              <a:latin typeface="Arial"/>
              <a:cs typeface="Aria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6465823" y="5432552"/>
            <a:ext cx="302895" cy="106045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180"/>
              </a:spcBef>
            </a:pPr>
            <a:r>
              <a:rPr sz="900" spc="-45" dirty="0">
                <a:latin typeface="Arial"/>
                <a:cs typeface="Arial"/>
              </a:rPr>
              <a:t>$</a:t>
            </a:r>
            <a:endParaRPr sz="90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  <a:spcBef>
                <a:spcPts val="85"/>
              </a:spcBef>
            </a:pPr>
            <a:r>
              <a:rPr sz="900" spc="-45" dirty="0">
                <a:latin typeface="Arial"/>
                <a:cs typeface="Arial"/>
              </a:rPr>
              <a:t>$</a:t>
            </a:r>
            <a:endParaRPr sz="90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  <a:spcBef>
                <a:spcPts val="85"/>
              </a:spcBef>
            </a:pPr>
            <a:r>
              <a:rPr sz="900" spc="-45" dirty="0">
                <a:latin typeface="Arial"/>
                <a:cs typeface="Arial"/>
              </a:rPr>
              <a:t>$</a:t>
            </a:r>
            <a:endParaRPr sz="90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  <a:spcBef>
                <a:spcPts val="85"/>
              </a:spcBef>
            </a:pPr>
            <a:r>
              <a:rPr sz="900" spc="-45" dirty="0">
                <a:latin typeface="Arial"/>
                <a:cs typeface="Arial"/>
              </a:rPr>
              <a:t>$</a:t>
            </a:r>
            <a:endParaRPr sz="90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  <a:spcBef>
                <a:spcPts val="85"/>
              </a:spcBef>
            </a:pPr>
            <a:r>
              <a:rPr sz="900" spc="-45" dirty="0">
                <a:latin typeface="Arial"/>
                <a:cs typeface="Arial"/>
              </a:rPr>
              <a:t>$</a:t>
            </a:r>
            <a:endParaRPr sz="90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  <a:spcBef>
                <a:spcPts val="80"/>
              </a:spcBef>
            </a:pPr>
            <a:r>
              <a:rPr sz="900" spc="-45" dirty="0">
                <a:latin typeface="Arial"/>
                <a:cs typeface="Arial"/>
              </a:rPr>
              <a:t>$</a:t>
            </a:r>
            <a:endParaRPr sz="90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  <a:spcBef>
                <a:spcPts val="85"/>
              </a:spcBef>
            </a:pPr>
            <a:r>
              <a:rPr sz="900" spc="-40" dirty="0">
                <a:latin typeface="Arial"/>
                <a:cs typeface="Arial"/>
              </a:rPr>
              <a:t>1.5</a:t>
            </a:r>
            <a:r>
              <a:rPr sz="900" spc="30" dirty="0">
                <a:latin typeface="Arial"/>
                <a:cs typeface="Arial"/>
              </a:rPr>
              <a:t> </a:t>
            </a:r>
            <a:r>
              <a:rPr sz="900" spc="-45" dirty="0">
                <a:latin typeface="Arial"/>
                <a:cs typeface="Arial"/>
              </a:rPr>
              <a:t>$</a:t>
            </a:r>
            <a:endParaRPr sz="900">
              <a:latin typeface="Arial"/>
              <a:cs typeface="Arial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7845043" y="5432552"/>
            <a:ext cx="344170" cy="106045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51435" algn="ctr">
              <a:lnSpc>
                <a:spcPct val="100000"/>
              </a:lnSpc>
              <a:spcBef>
                <a:spcPts val="180"/>
              </a:spcBef>
            </a:pPr>
            <a:r>
              <a:rPr sz="900" spc="-25" dirty="0">
                <a:latin typeface="Arial"/>
                <a:cs typeface="Arial"/>
              </a:rPr>
              <a:t>-</a:t>
            </a:r>
            <a:endParaRPr sz="900">
              <a:latin typeface="Arial"/>
              <a:cs typeface="Arial"/>
            </a:endParaRPr>
          </a:p>
          <a:p>
            <a:pPr marL="51435" algn="ctr">
              <a:lnSpc>
                <a:spcPct val="100000"/>
              </a:lnSpc>
              <a:spcBef>
                <a:spcPts val="85"/>
              </a:spcBef>
            </a:pPr>
            <a:r>
              <a:rPr sz="900" spc="-25" dirty="0">
                <a:latin typeface="Arial"/>
                <a:cs typeface="Arial"/>
              </a:rPr>
              <a:t>-</a:t>
            </a:r>
            <a:endParaRPr sz="900">
              <a:latin typeface="Arial"/>
              <a:cs typeface="Arial"/>
            </a:endParaRPr>
          </a:p>
          <a:p>
            <a:pPr marL="51435" algn="ctr">
              <a:lnSpc>
                <a:spcPct val="100000"/>
              </a:lnSpc>
              <a:spcBef>
                <a:spcPts val="85"/>
              </a:spcBef>
            </a:pPr>
            <a:r>
              <a:rPr sz="900" spc="-25" dirty="0">
                <a:latin typeface="Arial"/>
                <a:cs typeface="Arial"/>
              </a:rPr>
              <a:t>-</a:t>
            </a:r>
            <a:endParaRPr sz="900">
              <a:latin typeface="Arial"/>
              <a:cs typeface="Arial"/>
            </a:endParaRPr>
          </a:p>
          <a:p>
            <a:pPr marL="51435" algn="ctr">
              <a:lnSpc>
                <a:spcPct val="100000"/>
              </a:lnSpc>
              <a:spcBef>
                <a:spcPts val="85"/>
              </a:spcBef>
            </a:pPr>
            <a:r>
              <a:rPr sz="900" spc="-25" dirty="0">
                <a:latin typeface="Arial"/>
                <a:cs typeface="Arial"/>
              </a:rPr>
              <a:t>-</a:t>
            </a:r>
            <a:endParaRPr sz="900">
              <a:latin typeface="Arial"/>
              <a:cs typeface="Arial"/>
            </a:endParaRPr>
          </a:p>
          <a:p>
            <a:pPr marL="51435" algn="ctr">
              <a:lnSpc>
                <a:spcPct val="100000"/>
              </a:lnSpc>
              <a:spcBef>
                <a:spcPts val="85"/>
              </a:spcBef>
            </a:pPr>
            <a:r>
              <a:rPr sz="900" spc="-25" dirty="0">
                <a:latin typeface="Arial"/>
                <a:cs typeface="Arial"/>
              </a:rPr>
              <a:t>-</a:t>
            </a:r>
            <a:endParaRPr sz="900">
              <a:latin typeface="Arial"/>
              <a:cs typeface="Arial"/>
            </a:endParaRPr>
          </a:p>
          <a:p>
            <a:pPr marL="12700" marR="5080" indent="51435" algn="ctr">
              <a:lnSpc>
                <a:spcPct val="107800"/>
              </a:lnSpc>
            </a:pPr>
            <a:r>
              <a:rPr sz="900" spc="-25" dirty="0">
                <a:latin typeface="Arial"/>
                <a:cs typeface="Arial"/>
              </a:rPr>
              <a:t>-     </a:t>
            </a:r>
            <a:r>
              <a:rPr sz="900" spc="-45" dirty="0">
                <a:latin typeface="Arial"/>
                <a:cs typeface="Arial"/>
              </a:rPr>
              <a:t>35</a:t>
            </a:r>
            <a:r>
              <a:rPr sz="900" spc="-50" dirty="0">
                <a:latin typeface="Arial"/>
                <a:cs typeface="Arial"/>
              </a:rPr>
              <a:t>2</a:t>
            </a:r>
            <a:r>
              <a:rPr sz="900" spc="-25" dirty="0">
                <a:latin typeface="Arial"/>
                <a:cs typeface="Arial"/>
              </a:rPr>
              <a:t>.</a:t>
            </a:r>
            <a:r>
              <a:rPr sz="900" spc="-45" dirty="0">
                <a:latin typeface="Arial"/>
                <a:cs typeface="Arial"/>
              </a:rPr>
              <a:t>50</a:t>
            </a:r>
            <a:endParaRPr sz="900">
              <a:latin typeface="Arial"/>
              <a:cs typeface="Arial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7084568" y="5432552"/>
            <a:ext cx="511809" cy="106045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sz="900" spc="-45" dirty="0">
                <a:latin typeface="Arial"/>
                <a:cs typeface="Arial"/>
              </a:rPr>
              <a:t>235.00  </a:t>
            </a:r>
            <a:r>
              <a:rPr sz="900" spc="120" dirty="0">
                <a:latin typeface="Arial"/>
                <a:cs typeface="Arial"/>
              </a:rPr>
              <a:t> </a:t>
            </a:r>
            <a:r>
              <a:rPr sz="900" spc="-45" dirty="0">
                <a:latin typeface="Arial"/>
                <a:cs typeface="Arial"/>
              </a:rPr>
              <a:t>$</a:t>
            </a:r>
            <a:endParaRPr sz="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sz="900" spc="-45" dirty="0">
                <a:latin typeface="Arial"/>
                <a:cs typeface="Arial"/>
              </a:rPr>
              <a:t>235.00  </a:t>
            </a:r>
            <a:r>
              <a:rPr sz="900" spc="120" dirty="0">
                <a:latin typeface="Arial"/>
                <a:cs typeface="Arial"/>
              </a:rPr>
              <a:t> </a:t>
            </a:r>
            <a:r>
              <a:rPr sz="900" spc="-45" dirty="0">
                <a:latin typeface="Arial"/>
                <a:cs typeface="Arial"/>
              </a:rPr>
              <a:t>$</a:t>
            </a:r>
            <a:endParaRPr sz="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sz="900" spc="-45" dirty="0">
                <a:latin typeface="Arial"/>
                <a:cs typeface="Arial"/>
              </a:rPr>
              <a:t>235.00  </a:t>
            </a:r>
            <a:r>
              <a:rPr sz="900" spc="120" dirty="0">
                <a:latin typeface="Arial"/>
                <a:cs typeface="Arial"/>
              </a:rPr>
              <a:t> </a:t>
            </a:r>
            <a:r>
              <a:rPr sz="900" spc="-45" dirty="0">
                <a:latin typeface="Arial"/>
                <a:cs typeface="Arial"/>
              </a:rPr>
              <a:t>$</a:t>
            </a:r>
            <a:endParaRPr sz="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sz="900" spc="-45" dirty="0">
                <a:latin typeface="Arial"/>
                <a:cs typeface="Arial"/>
              </a:rPr>
              <a:t>235.00  </a:t>
            </a:r>
            <a:r>
              <a:rPr sz="900" spc="120" dirty="0">
                <a:latin typeface="Arial"/>
                <a:cs typeface="Arial"/>
              </a:rPr>
              <a:t> </a:t>
            </a:r>
            <a:r>
              <a:rPr sz="900" spc="-45" dirty="0">
                <a:latin typeface="Arial"/>
                <a:cs typeface="Arial"/>
              </a:rPr>
              <a:t>$</a:t>
            </a:r>
            <a:endParaRPr sz="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sz="900" spc="-45" dirty="0">
                <a:latin typeface="Arial"/>
                <a:cs typeface="Arial"/>
              </a:rPr>
              <a:t>235.00  </a:t>
            </a:r>
            <a:r>
              <a:rPr sz="900" spc="120" dirty="0">
                <a:latin typeface="Arial"/>
                <a:cs typeface="Arial"/>
              </a:rPr>
              <a:t> </a:t>
            </a:r>
            <a:r>
              <a:rPr sz="900" spc="-45" dirty="0">
                <a:latin typeface="Arial"/>
                <a:cs typeface="Arial"/>
              </a:rPr>
              <a:t>$</a:t>
            </a:r>
            <a:endParaRPr sz="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sz="900" spc="-45" dirty="0">
                <a:latin typeface="Arial"/>
                <a:cs typeface="Arial"/>
              </a:rPr>
              <a:t>235.00  </a:t>
            </a:r>
            <a:r>
              <a:rPr sz="900" spc="120" dirty="0">
                <a:latin typeface="Arial"/>
                <a:cs typeface="Arial"/>
              </a:rPr>
              <a:t> </a:t>
            </a:r>
            <a:r>
              <a:rPr sz="900" spc="-45" dirty="0">
                <a:latin typeface="Arial"/>
                <a:cs typeface="Arial"/>
              </a:rPr>
              <a:t>$</a:t>
            </a:r>
            <a:endParaRPr sz="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sz="900" spc="-45" dirty="0">
                <a:latin typeface="Arial"/>
                <a:cs typeface="Arial"/>
              </a:rPr>
              <a:t>235.00  </a:t>
            </a:r>
            <a:r>
              <a:rPr sz="900" spc="120" dirty="0">
                <a:latin typeface="Arial"/>
                <a:cs typeface="Arial"/>
              </a:rPr>
              <a:t> </a:t>
            </a:r>
            <a:r>
              <a:rPr sz="900" spc="-45" dirty="0">
                <a:latin typeface="Arial"/>
                <a:cs typeface="Arial"/>
              </a:rPr>
              <a:t>$</a:t>
            </a:r>
            <a:endParaRPr sz="900">
              <a:latin typeface="Arial"/>
              <a:cs typeface="Arial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8012683" y="4952491"/>
            <a:ext cx="2974340" cy="4692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38125" marR="5080" indent="-226060">
              <a:lnSpc>
                <a:spcPct val="107800"/>
              </a:lnSpc>
              <a:spcBef>
                <a:spcPts val="100"/>
              </a:spcBef>
              <a:tabLst>
                <a:tab pos="238125" algn="l"/>
              </a:tabLst>
            </a:pPr>
            <a:r>
              <a:rPr sz="900" spc="-25" dirty="0">
                <a:latin typeface="Arial"/>
                <a:cs typeface="Arial"/>
              </a:rPr>
              <a:t>-	</a:t>
            </a:r>
            <a:r>
              <a:rPr sz="900" spc="-40" dirty="0">
                <a:latin typeface="Arial"/>
                <a:cs typeface="Arial"/>
              </a:rPr>
              <a:t>Reviewed/responded </a:t>
            </a:r>
            <a:r>
              <a:rPr sz="900" spc="10" dirty="0">
                <a:latin typeface="Arial"/>
                <a:cs typeface="Arial"/>
              </a:rPr>
              <a:t>to </a:t>
            </a:r>
            <a:r>
              <a:rPr sz="900" spc="-45" dirty="0">
                <a:latin typeface="Arial"/>
                <a:cs typeface="Arial"/>
              </a:rPr>
              <a:t>8 </a:t>
            </a:r>
            <a:r>
              <a:rPr sz="900" spc="-75" dirty="0">
                <a:latin typeface="Arial"/>
                <a:cs typeface="Arial"/>
              </a:rPr>
              <a:t>messages, </a:t>
            </a:r>
            <a:r>
              <a:rPr sz="900" spc="-35" dirty="0">
                <a:latin typeface="Arial"/>
                <a:cs typeface="Arial"/>
              </a:rPr>
              <a:t>including Third  </a:t>
            </a:r>
            <a:r>
              <a:rPr sz="900" spc="-55" dirty="0">
                <a:latin typeface="Arial"/>
                <a:cs typeface="Arial"/>
              </a:rPr>
              <a:t>Thursday </a:t>
            </a:r>
            <a:r>
              <a:rPr sz="900" spc="-35" dirty="0">
                <a:latin typeface="Arial"/>
                <a:cs typeface="Arial"/>
              </a:rPr>
              <a:t>call, </a:t>
            </a:r>
            <a:r>
              <a:rPr sz="900" spc="-45" dirty="0">
                <a:latin typeface="Arial"/>
                <a:cs typeface="Arial"/>
              </a:rPr>
              <a:t>and Bi-Weekly </a:t>
            </a:r>
            <a:r>
              <a:rPr sz="900" spc="-35" dirty="0">
                <a:latin typeface="Arial"/>
                <a:cs typeface="Arial"/>
              </a:rPr>
              <a:t>Staffing </a:t>
            </a:r>
            <a:r>
              <a:rPr sz="900" spc="-45" dirty="0">
                <a:latin typeface="Arial"/>
                <a:cs typeface="Arial"/>
              </a:rPr>
              <a:t>and </a:t>
            </a:r>
            <a:r>
              <a:rPr sz="900" spc="-50" dirty="0">
                <a:latin typeface="Arial"/>
                <a:cs typeface="Arial"/>
              </a:rPr>
              <a:t>Supervision </a:t>
            </a:r>
            <a:r>
              <a:rPr sz="900" spc="-60" dirty="0">
                <a:latin typeface="Arial"/>
                <a:cs typeface="Arial"/>
              </a:rPr>
              <a:t>Call </a:t>
            </a:r>
            <a:r>
              <a:rPr sz="900" spc="-25" dirty="0">
                <a:latin typeface="Arial"/>
                <a:cs typeface="Arial"/>
              </a:rPr>
              <a:t>-  </a:t>
            </a:r>
            <a:r>
              <a:rPr sz="900" spc="-65" dirty="0">
                <a:latin typeface="Arial"/>
                <a:cs typeface="Arial"/>
              </a:rPr>
              <a:t>BPD/DOJ/MT</a:t>
            </a:r>
            <a:endParaRPr sz="900">
              <a:latin typeface="Arial"/>
              <a:cs typeface="Arial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8012683" y="2587243"/>
            <a:ext cx="2927985" cy="764540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sz="900" spc="-25" dirty="0">
                <a:latin typeface="Arial"/>
                <a:cs typeface="Arial"/>
              </a:rPr>
              <a:t>-</a:t>
            </a:r>
            <a:endParaRPr sz="900">
              <a:latin typeface="Arial"/>
              <a:cs typeface="Arial"/>
            </a:endParaRPr>
          </a:p>
          <a:p>
            <a:pPr marL="238125" marR="5080" indent="-225425">
              <a:lnSpc>
                <a:spcPct val="107800"/>
              </a:lnSpc>
              <a:buChar char="-"/>
              <a:tabLst>
                <a:tab pos="238125" algn="l"/>
                <a:tab pos="238760" algn="l"/>
              </a:tabLst>
            </a:pPr>
            <a:r>
              <a:rPr sz="900" spc="-55" dirty="0">
                <a:latin typeface="Arial"/>
                <a:cs typeface="Arial"/>
              </a:rPr>
              <a:t>Review </a:t>
            </a:r>
            <a:r>
              <a:rPr sz="900" spc="-30" dirty="0">
                <a:latin typeface="Arial"/>
                <a:cs typeface="Arial"/>
              </a:rPr>
              <a:t>Baltimore </a:t>
            </a:r>
            <a:r>
              <a:rPr sz="900" spc="-90" dirty="0">
                <a:latin typeface="Arial"/>
                <a:cs typeface="Arial"/>
              </a:rPr>
              <a:t>Sun </a:t>
            </a:r>
            <a:r>
              <a:rPr sz="900" spc="-20" dirty="0">
                <a:latin typeface="Arial"/>
                <a:cs typeface="Arial"/>
              </a:rPr>
              <a:t>article </a:t>
            </a:r>
            <a:r>
              <a:rPr sz="900" spc="-25" dirty="0">
                <a:latin typeface="Arial"/>
                <a:cs typeface="Arial"/>
              </a:rPr>
              <a:t>re </a:t>
            </a:r>
            <a:r>
              <a:rPr sz="900" spc="-30" dirty="0">
                <a:latin typeface="Arial"/>
                <a:cs typeface="Arial"/>
              </a:rPr>
              <a:t>Maryland </a:t>
            </a:r>
            <a:r>
              <a:rPr sz="900" spc="-45" dirty="0">
                <a:latin typeface="Arial"/>
                <a:cs typeface="Arial"/>
              </a:rPr>
              <a:t>lawmakers </a:t>
            </a:r>
            <a:r>
              <a:rPr sz="900" spc="-80" dirty="0">
                <a:latin typeface="Arial"/>
                <a:cs typeface="Arial"/>
              </a:rPr>
              <a:t>pass  </a:t>
            </a:r>
            <a:r>
              <a:rPr sz="900" spc="-10" dirty="0">
                <a:latin typeface="Arial"/>
                <a:cs typeface="Arial"/>
              </a:rPr>
              <a:t>bill</a:t>
            </a:r>
            <a:r>
              <a:rPr sz="900" spc="-55" dirty="0">
                <a:latin typeface="Arial"/>
                <a:cs typeface="Arial"/>
              </a:rPr>
              <a:t> </a:t>
            </a:r>
            <a:r>
              <a:rPr sz="900" spc="10" dirty="0">
                <a:latin typeface="Arial"/>
                <a:cs typeface="Arial"/>
              </a:rPr>
              <a:t>to</a:t>
            </a:r>
            <a:r>
              <a:rPr sz="900" spc="-45" dirty="0">
                <a:latin typeface="Arial"/>
                <a:cs typeface="Arial"/>
              </a:rPr>
              <a:t> </a:t>
            </a:r>
            <a:r>
              <a:rPr sz="900" spc="-50" dirty="0">
                <a:latin typeface="Arial"/>
                <a:cs typeface="Arial"/>
              </a:rPr>
              <a:t>make </a:t>
            </a:r>
            <a:r>
              <a:rPr sz="900" spc="25" dirty="0">
                <a:latin typeface="Arial"/>
                <a:cs typeface="Arial"/>
              </a:rPr>
              <a:t>it</a:t>
            </a:r>
            <a:r>
              <a:rPr sz="900" spc="-50" dirty="0">
                <a:latin typeface="Arial"/>
                <a:cs typeface="Arial"/>
              </a:rPr>
              <a:t> easier</a:t>
            </a:r>
            <a:r>
              <a:rPr sz="900" spc="-55" dirty="0">
                <a:latin typeface="Arial"/>
                <a:cs typeface="Arial"/>
              </a:rPr>
              <a:t> </a:t>
            </a:r>
            <a:r>
              <a:rPr sz="900" spc="5" dirty="0">
                <a:latin typeface="Arial"/>
                <a:cs typeface="Arial"/>
              </a:rPr>
              <a:t>for</a:t>
            </a:r>
            <a:r>
              <a:rPr sz="900" spc="-50" dirty="0">
                <a:latin typeface="Arial"/>
                <a:cs typeface="Arial"/>
              </a:rPr>
              <a:t> </a:t>
            </a:r>
            <a:r>
              <a:rPr sz="900" spc="-35" dirty="0">
                <a:latin typeface="Arial"/>
                <a:cs typeface="Arial"/>
              </a:rPr>
              <a:t>prosecutors</a:t>
            </a:r>
            <a:r>
              <a:rPr sz="900" spc="-55" dirty="0">
                <a:latin typeface="Arial"/>
                <a:cs typeface="Arial"/>
              </a:rPr>
              <a:t> </a:t>
            </a:r>
            <a:r>
              <a:rPr sz="900" spc="10" dirty="0">
                <a:latin typeface="Arial"/>
                <a:cs typeface="Arial"/>
              </a:rPr>
              <a:t>to</a:t>
            </a:r>
            <a:r>
              <a:rPr sz="900" spc="-45" dirty="0">
                <a:latin typeface="Arial"/>
                <a:cs typeface="Arial"/>
              </a:rPr>
              <a:t> </a:t>
            </a:r>
            <a:r>
              <a:rPr sz="900" spc="-15" dirty="0">
                <a:latin typeface="Arial"/>
                <a:cs typeface="Arial"/>
              </a:rPr>
              <a:t>overturn</a:t>
            </a:r>
            <a:endParaRPr sz="900">
              <a:latin typeface="Arial"/>
              <a:cs typeface="Arial"/>
            </a:endParaRPr>
          </a:p>
          <a:p>
            <a:pPr marL="238125" marR="281305" indent="-225425">
              <a:lnSpc>
                <a:spcPct val="107800"/>
              </a:lnSpc>
              <a:buChar char="-"/>
              <a:tabLst>
                <a:tab pos="238125" algn="l"/>
                <a:tab pos="238760" algn="l"/>
              </a:tabLst>
            </a:pPr>
            <a:r>
              <a:rPr sz="900" spc="-55" dirty="0">
                <a:latin typeface="Arial"/>
                <a:cs typeface="Arial"/>
              </a:rPr>
              <a:t>Reviewed </a:t>
            </a:r>
            <a:r>
              <a:rPr sz="900" spc="-40" dirty="0">
                <a:latin typeface="Arial"/>
                <a:cs typeface="Arial"/>
              </a:rPr>
              <a:t>media</a:t>
            </a:r>
            <a:r>
              <a:rPr sz="900" spc="-50" dirty="0">
                <a:latin typeface="Arial"/>
                <a:cs typeface="Arial"/>
              </a:rPr>
              <a:t> </a:t>
            </a:r>
            <a:r>
              <a:rPr sz="900" spc="-10" dirty="0">
                <a:latin typeface="Arial"/>
                <a:cs typeface="Arial"/>
              </a:rPr>
              <a:t>report</a:t>
            </a:r>
            <a:r>
              <a:rPr sz="900" spc="-50" dirty="0">
                <a:latin typeface="Arial"/>
                <a:cs typeface="Arial"/>
              </a:rPr>
              <a:t> </a:t>
            </a:r>
            <a:r>
              <a:rPr sz="900" spc="-10" dirty="0">
                <a:latin typeface="Arial"/>
                <a:cs typeface="Arial"/>
              </a:rPr>
              <a:t>ref</a:t>
            </a:r>
            <a:r>
              <a:rPr sz="900" spc="-45" dirty="0">
                <a:latin typeface="Arial"/>
                <a:cs typeface="Arial"/>
              </a:rPr>
              <a:t> </a:t>
            </a:r>
            <a:r>
              <a:rPr sz="900" spc="-5" dirty="0">
                <a:latin typeface="Arial"/>
                <a:cs typeface="Arial"/>
              </a:rPr>
              <a:t>"In</a:t>
            </a:r>
            <a:r>
              <a:rPr sz="900" spc="-55" dirty="0">
                <a:latin typeface="Arial"/>
                <a:cs typeface="Arial"/>
              </a:rPr>
              <a:t> </a:t>
            </a:r>
            <a:r>
              <a:rPr sz="900" spc="-45" dirty="0">
                <a:latin typeface="Arial"/>
                <a:cs typeface="Arial"/>
              </a:rPr>
              <a:t>defense</a:t>
            </a:r>
            <a:r>
              <a:rPr sz="900" spc="-50" dirty="0">
                <a:latin typeface="Arial"/>
                <a:cs typeface="Arial"/>
              </a:rPr>
              <a:t> </a:t>
            </a:r>
            <a:r>
              <a:rPr sz="900" dirty="0">
                <a:latin typeface="Arial"/>
                <a:cs typeface="Arial"/>
              </a:rPr>
              <a:t>of</a:t>
            </a:r>
            <a:r>
              <a:rPr sz="900" spc="-45" dirty="0">
                <a:latin typeface="Arial"/>
                <a:cs typeface="Arial"/>
              </a:rPr>
              <a:t> </a:t>
            </a:r>
            <a:r>
              <a:rPr sz="900" spc="-35" dirty="0">
                <a:latin typeface="Arial"/>
                <a:cs typeface="Arial"/>
              </a:rPr>
              <a:t>creating</a:t>
            </a:r>
            <a:r>
              <a:rPr sz="900" spc="-50" dirty="0">
                <a:latin typeface="Arial"/>
                <a:cs typeface="Arial"/>
              </a:rPr>
              <a:t> </a:t>
            </a:r>
            <a:r>
              <a:rPr sz="900" spc="-70" dirty="0">
                <a:latin typeface="Arial"/>
                <a:cs typeface="Arial"/>
              </a:rPr>
              <a:t>a  </a:t>
            </a:r>
            <a:r>
              <a:rPr sz="900" spc="-50" dirty="0">
                <a:latin typeface="Arial"/>
                <a:cs typeface="Arial"/>
              </a:rPr>
              <a:t>Hopkins </a:t>
            </a:r>
            <a:r>
              <a:rPr sz="900" spc="-30" dirty="0">
                <a:latin typeface="Arial"/>
                <a:cs typeface="Arial"/>
              </a:rPr>
              <a:t>police</a:t>
            </a:r>
            <a:r>
              <a:rPr sz="900" spc="-60" dirty="0">
                <a:latin typeface="Arial"/>
                <a:cs typeface="Arial"/>
              </a:rPr>
              <a:t> </a:t>
            </a:r>
            <a:r>
              <a:rPr sz="900" spc="-15" dirty="0">
                <a:latin typeface="Arial"/>
                <a:cs typeface="Arial"/>
              </a:rPr>
              <a:t>force."</a:t>
            </a:r>
            <a:endParaRPr sz="900">
              <a:latin typeface="Arial"/>
              <a:cs typeface="Arial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233172" y="690498"/>
            <a:ext cx="0" cy="6247130"/>
          </a:xfrm>
          <a:custGeom>
            <a:avLst/>
            <a:gdLst/>
            <a:ahLst/>
            <a:cxnLst/>
            <a:rect l="l" t="t" r="r" b="b"/>
            <a:pathLst>
              <a:path h="6247130">
                <a:moveTo>
                  <a:pt x="0" y="0"/>
                </a:moveTo>
                <a:lnTo>
                  <a:pt x="0" y="6246749"/>
                </a:lnTo>
              </a:path>
            </a:pathLst>
          </a:custGeom>
          <a:ln w="182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2376404" y="690498"/>
            <a:ext cx="0" cy="6247130"/>
          </a:xfrm>
          <a:custGeom>
            <a:avLst/>
            <a:gdLst/>
            <a:ahLst/>
            <a:cxnLst/>
            <a:rect l="l" t="t" r="r" b="b"/>
            <a:pathLst>
              <a:path h="6247130">
                <a:moveTo>
                  <a:pt x="0" y="0"/>
                </a:moveTo>
                <a:lnTo>
                  <a:pt x="0" y="6246749"/>
                </a:lnTo>
              </a:path>
            </a:pathLst>
          </a:custGeom>
          <a:ln w="182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47" name="object 47"/>
          <p:cNvGraphicFramePr>
            <a:graphicFrameLocks noGrp="1"/>
          </p:cNvGraphicFramePr>
          <p:nvPr/>
        </p:nvGraphicFramePr>
        <p:xfrm>
          <a:off x="2122932" y="685800"/>
          <a:ext cx="3446145" cy="62547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28365"/>
              </a:tblGrid>
              <a:tr h="886460">
                <a:tc>
                  <a:txBody>
                    <a:bodyPr/>
                    <a:lstStyle/>
                    <a:p>
                      <a:pPr marL="31750">
                        <a:lnSpc>
                          <a:spcPts val="1070"/>
                        </a:lnSpc>
                      </a:pPr>
                      <a:r>
                        <a:rPr sz="900" spc="-40" dirty="0">
                          <a:latin typeface="Arial"/>
                          <a:cs typeface="Arial"/>
                        </a:rPr>
                        <a:t>Reviewed/responded </a:t>
                      </a:r>
                      <a:r>
                        <a:rPr sz="900" spc="10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33 </a:t>
                      </a:r>
                      <a:r>
                        <a:rPr sz="900" spc="-75" dirty="0">
                          <a:latin typeface="Arial"/>
                          <a:cs typeface="Arial"/>
                        </a:rPr>
                        <a:t>messages, </a:t>
                      </a:r>
                      <a:r>
                        <a:rPr sz="900" spc="-35" dirty="0">
                          <a:latin typeface="Arial"/>
                          <a:cs typeface="Arial"/>
                        </a:rPr>
                        <a:t>including </a:t>
                      </a:r>
                      <a:r>
                        <a:rPr sz="900" spc="-60" dirty="0">
                          <a:latin typeface="Arial"/>
                          <a:cs typeface="Arial"/>
                        </a:rPr>
                        <a:t>Stops, </a:t>
                      </a:r>
                      <a:r>
                        <a:rPr sz="900" spc="-70" dirty="0">
                          <a:latin typeface="Arial"/>
                          <a:cs typeface="Arial"/>
                        </a:rPr>
                        <a:t>Searches,</a:t>
                      </a:r>
                      <a:r>
                        <a:rPr sz="900" spc="-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10" dirty="0">
                          <a:latin typeface="Arial"/>
                          <a:cs typeface="Arial"/>
                        </a:rPr>
                        <a:t>&amp;</a:t>
                      </a:r>
                      <a:endParaRPr sz="900">
                        <a:latin typeface="Arial"/>
                        <a:cs typeface="Arial"/>
                      </a:endParaRPr>
                    </a:p>
                    <a:p>
                      <a:pPr marL="31750" marR="13970">
                        <a:lnSpc>
                          <a:spcPct val="107800"/>
                        </a:lnSpc>
                      </a:pPr>
                      <a:r>
                        <a:rPr sz="900" spc="-30" dirty="0">
                          <a:latin typeface="Arial"/>
                          <a:cs typeface="Arial"/>
                        </a:rPr>
                        <a:t>Arrest 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Policies, </a:t>
                      </a:r>
                      <a:r>
                        <a:rPr sz="900" spc="-80" dirty="0">
                          <a:latin typeface="Arial"/>
                          <a:cs typeface="Arial"/>
                        </a:rPr>
                        <a:t>Use </a:t>
                      </a:r>
                      <a:r>
                        <a:rPr sz="900" dirty="0">
                          <a:latin typeface="Arial"/>
                          <a:cs typeface="Arial"/>
                        </a:rPr>
                        <a:t>of </a:t>
                      </a:r>
                      <a:r>
                        <a:rPr sz="900" spc="-60" dirty="0">
                          <a:latin typeface="Arial"/>
                          <a:cs typeface="Arial"/>
                        </a:rPr>
                        <a:t>Force 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Curriculum </a:t>
                      </a:r>
                      <a:r>
                        <a:rPr sz="900" spc="-55" dirty="0">
                          <a:latin typeface="Arial"/>
                          <a:cs typeface="Arial"/>
                        </a:rPr>
                        <a:t>Review 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Meeting, </a:t>
                      </a:r>
                      <a:r>
                        <a:rPr sz="900" spc="-85" dirty="0">
                          <a:latin typeface="Arial"/>
                          <a:cs typeface="Arial"/>
                        </a:rPr>
                        <a:t>BPD's  </a:t>
                      </a:r>
                      <a:r>
                        <a:rPr sz="900" spc="-60" dirty="0">
                          <a:latin typeface="Arial"/>
                          <a:cs typeface="Arial"/>
                        </a:rPr>
                        <a:t>"Squeegee 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Panhandling 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Plan" 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predictive </a:t>
                      </a:r>
                      <a:r>
                        <a:rPr sz="900" spc="-30" dirty="0">
                          <a:latin typeface="Arial"/>
                          <a:cs typeface="Arial"/>
                        </a:rPr>
                        <a:t>policing, 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MT Comments  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on </a:t>
                      </a:r>
                      <a:r>
                        <a:rPr sz="900" spc="-20" dirty="0">
                          <a:latin typeface="Arial"/>
                          <a:cs typeface="Arial"/>
                        </a:rPr>
                        <a:t>Draft </a:t>
                      </a:r>
                      <a:r>
                        <a:rPr sz="900" spc="-35" dirty="0">
                          <a:latin typeface="Arial"/>
                          <a:cs typeface="Arial"/>
                        </a:rPr>
                        <a:t>Critical 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Incident </a:t>
                      </a:r>
                      <a:r>
                        <a:rPr sz="900" spc="-55" dirty="0">
                          <a:latin typeface="Arial"/>
                          <a:cs typeface="Arial"/>
                        </a:rPr>
                        <a:t>Recordings 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Policy </a:t>
                      </a:r>
                      <a:r>
                        <a:rPr sz="900" spc="10" dirty="0">
                          <a:latin typeface="Arial"/>
                          <a:cs typeface="Arial"/>
                        </a:rPr>
                        <a:t>&amp; </a:t>
                      </a:r>
                      <a:r>
                        <a:rPr sz="900" spc="-60" dirty="0">
                          <a:latin typeface="Arial"/>
                          <a:cs typeface="Arial"/>
                        </a:rPr>
                        <a:t>Call 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Participation, </a:t>
                      </a:r>
                      <a:r>
                        <a:rPr sz="900" spc="-160" dirty="0">
                          <a:latin typeface="Arial"/>
                          <a:cs typeface="Arial"/>
                        </a:rPr>
                        <a:t>SSA  </a:t>
                      </a:r>
                      <a:r>
                        <a:rPr sz="900" spc="-10" dirty="0">
                          <a:latin typeface="Arial"/>
                          <a:cs typeface="Arial"/>
                        </a:rPr>
                        <a:t>form, 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900" spc="-20" dirty="0">
                          <a:latin typeface="Arial"/>
                          <a:cs typeface="Arial"/>
                        </a:rPr>
                        <a:t>April 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2019</a:t>
                      </a:r>
                      <a:r>
                        <a:rPr sz="900" spc="-1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30" dirty="0">
                          <a:latin typeface="Arial"/>
                          <a:cs typeface="Arial"/>
                        </a:rPr>
                        <a:t>Newsletter.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473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473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473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91185">
                <a:tc>
                  <a:txBody>
                    <a:bodyPr/>
                    <a:lstStyle/>
                    <a:p>
                      <a:pPr marL="31750">
                        <a:lnSpc>
                          <a:spcPts val="1070"/>
                        </a:lnSpc>
                      </a:pPr>
                      <a:r>
                        <a:rPr sz="900" spc="-40" dirty="0">
                          <a:latin typeface="Arial"/>
                          <a:cs typeface="Arial"/>
                        </a:rPr>
                        <a:t>Reviewed/responded </a:t>
                      </a:r>
                      <a:r>
                        <a:rPr sz="900" spc="10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9 </a:t>
                      </a:r>
                      <a:r>
                        <a:rPr sz="900" spc="-75" dirty="0">
                          <a:latin typeface="Arial"/>
                          <a:cs typeface="Arial"/>
                        </a:rPr>
                        <a:t>messages, </a:t>
                      </a:r>
                      <a:r>
                        <a:rPr sz="900" spc="-35" dirty="0">
                          <a:latin typeface="Arial"/>
                          <a:cs typeface="Arial"/>
                        </a:rPr>
                        <a:t>including </a:t>
                      </a:r>
                      <a:r>
                        <a:rPr sz="900" spc="-160" dirty="0">
                          <a:latin typeface="Arial"/>
                          <a:cs typeface="Arial"/>
                        </a:rPr>
                        <a:t>SSA  </a:t>
                      </a:r>
                      <a:r>
                        <a:rPr sz="900" spc="-10" dirty="0">
                          <a:latin typeface="Arial"/>
                          <a:cs typeface="Arial"/>
                        </a:rPr>
                        <a:t>form,  </a:t>
                      </a:r>
                      <a:r>
                        <a:rPr sz="900" spc="-35" dirty="0">
                          <a:latin typeface="Arial"/>
                          <a:cs typeface="Arial"/>
                        </a:rPr>
                        <a:t>Follow</a:t>
                      </a:r>
                      <a:r>
                        <a:rPr sz="900" spc="-1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Up:</a:t>
                      </a:r>
                      <a:endParaRPr sz="900">
                        <a:latin typeface="Arial"/>
                        <a:cs typeface="Arial"/>
                      </a:endParaRPr>
                    </a:p>
                    <a:p>
                      <a:pPr marL="31750" marR="26670">
                        <a:lnSpc>
                          <a:spcPct val="107800"/>
                        </a:lnSpc>
                      </a:pPr>
                      <a:r>
                        <a:rPr sz="900" spc="-50" dirty="0">
                          <a:latin typeface="Arial"/>
                          <a:cs typeface="Arial"/>
                        </a:rPr>
                        <a:t>Psychological </a:t>
                      </a:r>
                      <a:r>
                        <a:rPr sz="900" spc="-65" dirty="0">
                          <a:latin typeface="Arial"/>
                          <a:cs typeface="Arial"/>
                        </a:rPr>
                        <a:t>Assessment </a:t>
                      </a:r>
                      <a:r>
                        <a:rPr sz="900" dirty="0">
                          <a:latin typeface="Arial"/>
                          <a:cs typeface="Arial"/>
                        </a:rPr>
                        <a:t>of </a:t>
                      </a:r>
                      <a:r>
                        <a:rPr sz="900" spc="-114" dirty="0">
                          <a:latin typeface="Arial"/>
                          <a:cs typeface="Arial"/>
                        </a:rPr>
                        <a:t>BPD 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Applicants 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Officer </a:t>
                      </a:r>
                      <a:r>
                        <a:rPr sz="900" spc="-60" dirty="0">
                          <a:latin typeface="Arial"/>
                          <a:cs typeface="Arial"/>
                        </a:rPr>
                        <a:t>Fitness </a:t>
                      </a:r>
                      <a:r>
                        <a:rPr sz="900" spc="5" dirty="0">
                          <a:latin typeface="Arial"/>
                          <a:cs typeface="Arial"/>
                        </a:rPr>
                        <a:t>for </a:t>
                      </a:r>
                      <a:r>
                        <a:rPr sz="900" spc="-35" dirty="0">
                          <a:latin typeface="Arial"/>
                          <a:cs typeface="Arial"/>
                        </a:rPr>
                        <a:t>Duty,  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New </a:t>
                      </a:r>
                      <a:r>
                        <a:rPr sz="900" spc="-20" dirty="0">
                          <a:latin typeface="Arial"/>
                          <a:cs typeface="Arial"/>
                        </a:rPr>
                        <a:t>Draft 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Policy: 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Public </a:t>
                      </a:r>
                      <a:r>
                        <a:rPr sz="900" spc="-75" dirty="0">
                          <a:latin typeface="Arial"/>
                          <a:cs typeface="Arial"/>
                        </a:rPr>
                        <a:t>Release </a:t>
                      </a:r>
                      <a:r>
                        <a:rPr sz="900" dirty="0">
                          <a:latin typeface="Arial"/>
                          <a:cs typeface="Arial"/>
                        </a:rPr>
                        <a:t>of </a:t>
                      </a:r>
                      <a:r>
                        <a:rPr sz="900" spc="-35" dirty="0">
                          <a:latin typeface="Arial"/>
                          <a:cs typeface="Arial"/>
                        </a:rPr>
                        <a:t>Critical 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Incident</a:t>
                      </a:r>
                      <a:r>
                        <a:rPr sz="900" spc="-114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5" dirty="0">
                          <a:latin typeface="Arial"/>
                          <a:cs typeface="Arial"/>
                        </a:rPr>
                        <a:t>Recordings.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473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9527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9527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473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473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738505">
                <a:tc>
                  <a:txBody>
                    <a:bodyPr/>
                    <a:lstStyle/>
                    <a:p>
                      <a:pPr marL="31750">
                        <a:lnSpc>
                          <a:spcPts val="1065"/>
                        </a:lnSpc>
                      </a:pPr>
                      <a:r>
                        <a:rPr sz="900" spc="-50" dirty="0">
                          <a:latin typeface="Arial"/>
                          <a:cs typeface="Arial"/>
                        </a:rPr>
                        <a:t>Prepared </a:t>
                      </a:r>
                      <a:r>
                        <a:rPr sz="900" spc="5" dirty="0">
                          <a:latin typeface="Arial"/>
                          <a:cs typeface="Arial"/>
                        </a:rPr>
                        <a:t>for 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participated </a:t>
                      </a:r>
                      <a:r>
                        <a:rPr sz="900" spc="-15" dirty="0">
                          <a:latin typeface="Arial"/>
                          <a:cs typeface="Arial"/>
                        </a:rPr>
                        <a:t>in </a:t>
                      </a:r>
                      <a:r>
                        <a:rPr sz="900" spc="-85" dirty="0">
                          <a:latin typeface="Arial"/>
                          <a:cs typeface="Arial"/>
                        </a:rPr>
                        <a:t>MPG </a:t>
                      </a:r>
                      <a:r>
                        <a:rPr sz="900" spc="-35" dirty="0">
                          <a:latin typeface="Arial"/>
                          <a:cs typeface="Arial"/>
                        </a:rPr>
                        <a:t>call (0.6). </a:t>
                      </a:r>
                      <a:r>
                        <a:rPr sz="900" spc="-55" dirty="0">
                          <a:latin typeface="Arial"/>
                          <a:cs typeface="Arial"/>
                        </a:rPr>
                        <a:t>Reviewed</a:t>
                      </a:r>
                      <a:r>
                        <a:rPr sz="900" spc="-17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and</a:t>
                      </a:r>
                      <a:endParaRPr sz="900">
                        <a:latin typeface="Arial"/>
                        <a:cs typeface="Arial"/>
                      </a:endParaRPr>
                    </a:p>
                    <a:p>
                      <a:pPr marL="31750" marR="198755">
                        <a:lnSpc>
                          <a:spcPct val="107800"/>
                        </a:lnSpc>
                      </a:pPr>
                      <a:r>
                        <a:rPr sz="900" spc="-40" dirty="0">
                          <a:latin typeface="Arial"/>
                          <a:cs typeface="Arial"/>
                        </a:rPr>
                        <a:t>responded </a:t>
                      </a:r>
                      <a:r>
                        <a:rPr sz="900" spc="10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26 </a:t>
                      </a:r>
                      <a:r>
                        <a:rPr sz="900" spc="-75" dirty="0">
                          <a:latin typeface="Arial"/>
                          <a:cs typeface="Arial"/>
                        </a:rPr>
                        <a:t>messages, </a:t>
                      </a:r>
                      <a:r>
                        <a:rPr sz="900" spc="-35" dirty="0">
                          <a:latin typeface="Arial"/>
                          <a:cs typeface="Arial"/>
                        </a:rPr>
                        <a:t>including 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New 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forms 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discussion, </a:t>
                      </a:r>
                      <a:r>
                        <a:rPr sz="900" spc="-70" dirty="0">
                          <a:latin typeface="Arial"/>
                          <a:cs typeface="Arial"/>
                        </a:rPr>
                        <a:t>Sexual  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Assault eLearning </a:t>
                      </a:r>
                      <a:r>
                        <a:rPr sz="900" spc="-55" dirty="0">
                          <a:latin typeface="Arial"/>
                          <a:cs typeface="Arial"/>
                        </a:rPr>
                        <a:t>Submission, </a:t>
                      </a:r>
                      <a:r>
                        <a:rPr sz="900" spc="-10" dirty="0">
                          <a:latin typeface="Arial"/>
                          <a:cs typeface="Arial"/>
                        </a:rPr>
                        <a:t>Initial </a:t>
                      </a:r>
                      <a:r>
                        <a:rPr sz="900" spc="-55" dirty="0">
                          <a:latin typeface="Arial"/>
                          <a:cs typeface="Arial"/>
                        </a:rPr>
                        <a:t>Submission: </a:t>
                      </a:r>
                      <a:r>
                        <a:rPr sz="900" spc="-20" dirty="0">
                          <a:latin typeface="Arial"/>
                          <a:cs typeface="Arial"/>
                        </a:rPr>
                        <a:t>Draft </a:t>
                      </a:r>
                      <a:r>
                        <a:rPr sz="900" spc="-35" dirty="0">
                          <a:latin typeface="Arial"/>
                          <a:cs typeface="Arial"/>
                        </a:rPr>
                        <a:t>2nd </a:t>
                      </a:r>
                      <a:r>
                        <a:rPr sz="900" spc="-70" dirty="0">
                          <a:latin typeface="Arial"/>
                          <a:cs typeface="Arial"/>
                        </a:rPr>
                        <a:t>Year </a:t>
                      </a:r>
                      <a:r>
                        <a:rPr sz="900" spc="-130" dirty="0">
                          <a:latin typeface="Arial"/>
                          <a:cs typeface="Arial"/>
                        </a:rPr>
                        <a:t>CPIC  </a:t>
                      </a:r>
                      <a:r>
                        <a:rPr sz="900" spc="-30" dirty="0">
                          <a:latin typeface="Arial"/>
                          <a:cs typeface="Arial"/>
                        </a:rPr>
                        <a:t>Work </a:t>
                      </a:r>
                      <a:r>
                        <a:rPr sz="900" spc="-55" dirty="0">
                          <a:latin typeface="Arial"/>
                          <a:cs typeface="Arial"/>
                        </a:rPr>
                        <a:t>Plan, </a:t>
                      </a:r>
                      <a:r>
                        <a:rPr sz="900" spc="-30" dirty="0">
                          <a:latin typeface="Arial"/>
                          <a:cs typeface="Arial"/>
                        </a:rPr>
                        <a:t>Interactions </a:t>
                      </a:r>
                      <a:r>
                        <a:rPr sz="900" spc="-10" dirty="0">
                          <a:latin typeface="Arial"/>
                          <a:cs typeface="Arial"/>
                        </a:rPr>
                        <a:t>With 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Youths 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Policy, and 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Updated </a:t>
                      </a:r>
                      <a:r>
                        <a:rPr sz="900" spc="-85" dirty="0">
                          <a:latin typeface="Arial"/>
                          <a:cs typeface="Arial"/>
                        </a:rPr>
                        <a:t>UoF-FIP 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I  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Training Curriculum</a:t>
                      </a:r>
                      <a:r>
                        <a:rPr sz="900" spc="-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35" dirty="0">
                          <a:latin typeface="Arial"/>
                          <a:cs typeface="Arial"/>
                        </a:rPr>
                        <a:t>(2.5).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91185">
                <a:tc>
                  <a:txBody>
                    <a:bodyPr/>
                    <a:lstStyle/>
                    <a:p>
                      <a:pPr marL="31750">
                        <a:lnSpc>
                          <a:spcPts val="1070"/>
                        </a:lnSpc>
                      </a:pPr>
                      <a:r>
                        <a:rPr sz="900" spc="-50" dirty="0">
                          <a:latin typeface="Arial"/>
                          <a:cs typeface="Arial"/>
                        </a:rPr>
                        <a:t>Prepared </a:t>
                      </a:r>
                      <a:r>
                        <a:rPr sz="900" spc="5" dirty="0">
                          <a:latin typeface="Arial"/>
                          <a:cs typeface="Arial"/>
                        </a:rPr>
                        <a:t>for 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participated </a:t>
                      </a:r>
                      <a:r>
                        <a:rPr sz="900" spc="-15" dirty="0">
                          <a:latin typeface="Arial"/>
                          <a:cs typeface="Arial"/>
                        </a:rPr>
                        <a:t>in </a:t>
                      </a:r>
                      <a:r>
                        <a:rPr sz="900" spc="-35" dirty="0">
                          <a:latin typeface="Arial"/>
                          <a:cs typeface="Arial"/>
                        </a:rPr>
                        <a:t>call </a:t>
                      </a:r>
                      <a:r>
                        <a:rPr sz="900" dirty="0">
                          <a:latin typeface="Arial"/>
                          <a:cs typeface="Arial"/>
                        </a:rPr>
                        <a:t>with </a:t>
                      </a:r>
                      <a:r>
                        <a:rPr sz="900" spc="-100" dirty="0">
                          <a:latin typeface="Arial"/>
                          <a:cs typeface="Arial"/>
                        </a:rPr>
                        <a:t>DOJ, </a:t>
                      </a:r>
                      <a:r>
                        <a:rPr sz="900" spc="-114" dirty="0">
                          <a:latin typeface="Arial"/>
                          <a:cs typeface="Arial"/>
                        </a:rPr>
                        <a:t>BPD 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MT </a:t>
                      </a:r>
                      <a:r>
                        <a:rPr sz="900" spc="-10" dirty="0">
                          <a:latin typeface="Arial"/>
                          <a:cs typeface="Arial"/>
                        </a:rPr>
                        <a:t>ref </a:t>
                      </a:r>
                      <a:r>
                        <a:rPr sz="900" spc="-160" dirty="0">
                          <a:latin typeface="Arial"/>
                          <a:cs typeface="Arial"/>
                        </a:rPr>
                        <a:t>SSA</a:t>
                      </a:r>
                      <a:r>
                        <a:rPr sz="900" spc="-1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forms</a:t>
                      </a:r>
                      <a:endParaRPr sz="900">
                        <a:latin typeface="Arial"/>
                        <a:cs typeface="Arial"/>
                      </a:endParaRPr>
                    </a:p>
                    <a:p>
                      <a:pPr marL="31750" marR="365760">
                        <a:lnSpc>
                          <a:spcPct val="107800"/>
                        </a:lnSpc>
                      </a:pPr>
                      <a:r>
                        <a:rPr sz="900" spc="-35" dirty="0">
                          <a:latin typeface="Arial"/>
                          <a:cs typeface="Arial"/>
                        </a:rPr>
                        <a:t>(1.7). 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Reviewed/responded </a:t>
                      </a:r>
                      <a:r>
                        <a:rPr sz="900" spc="10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14 </a:t>
                      </a:r>
                      <a:r>
                        <a:rPr sz="900" spc="-75" dirty="0">
                          <a:latin typeface="Arial"/>
                          <a:cs typeface="Arial"/>
                        </a:rPr>
                        <a:t>messages, </a:t>
                      </a:r>
                      <a:r>
                        <a:rPr sz="900" spc="-35" dirty="0">
                          <a:latin typeface="Arial"/>
                          <a:cs typeface="Arial"/>
                        </a:rPr>
                        <a:t>including 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New </a:t>
                      </a:r>
                      <a:r>
                        <a:rPr sz="900" spc="-60" dirty="0">
                          <a:latin typeface="Arial"/>
                          <a:cs typeface="Arial"/>
                        </a:rPr>
                        <a:t>Forms  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discussion, 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New </a:t>
                      </a:r>
                      <a:r>
                        <a:rPr sz="900" spc="-20" dirty="0">
                          <a:latin typeface="Arial"/>
                          <a:cs typeface="Arial"/>
                        </a:rPr>
                        <a:t>Draft 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Policy: 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Immigration </a:t>
                      </a:r>
                      <a:r>
                        <a:rPr sz="900" spc="-55" dirty="0">
                          <a:latin typeface="Arial"/>
                          <a:cs typeface="Arial"/>
                        </a:rPr>
                        <a:t>Status</a:t>
                      </a:r>
                      <a:r>
                        <a:rPr sz="900" spc="10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35" dirty="0">
                          <a:latin typeface="Arial"/>
                          <a:cs typeface="Arial"/>
                        </a:rPr>
                        <a:t>(1.0).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8005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473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473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473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473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473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473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91185">
                <a:tc>
                  <a:txBody>
                    <a:bodyPr/>
                    <a:lstStyle/>
                    <a:p>
                      <a:pPr marL="31750">
                        <a:lnSpc>
                          <a:spcPts val="1070"/>
                        </a:lnSpc>
                      </a:pPr>
                      <a:r>
                        <a:rPr sz="900" spc="-40" dirty="0">
                          <a:latin typeface="Arial"/>
                          <a:cs typeface="Arial"/>
                        </a:rPr>
                        <a:t>Reviewed/responded </a:t>
                      </a:r>
                      <a:r>
                        <a:rPr sz="900" spc="10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20 </a:t>
                      </a:r>
                      <a:r>
                        <a:rPr sz="900" spc="-75" dirty="0">
                          <a:latin typeface="Arial"/>
                          <a:cs typeface="Arial"/>
                        </a:rPr>
                        <a:t>messages, </a:t>
                      </a:r>
                      <a:r>
                        <a:rPr sz="900" spc="-35" dirty="0">
                          <a:latin typeface="Arial"/>
                          <a:cs typeface="Arial"/>
                        </a:rPr>
                        <a:t>including </a:t>
                      </a:r>
                      <a:r>
                        <a:rPr sz="900" spc="-100" dirty="0">
                          <a:latin typeface="Arial"/>
                          <a:cs typeface="Arial"/>
                        </a:rPr>
                        <a:t>IAS 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Weekly </a:t>
                      </a:r>
                      <a:r>
                        <a:rPr sz="900" spc="-35" dirty="0">
                          <a:latin typeface="Arial"/>
                          <a:cs typeface="Arial"/>
                        </a:rPr>
                        <a:t>Report,</a:t>
                      </a:r>
                      <a:endParaRPr sz="900">
                        <a:latin typeface="Arial"/>
                        <a:cs typeface="Arial"/>
                      </a:endParaRPr>
                    </a:p>
                    <a:p>
                      <a:pPr marL="31750" marR="372110">
                        <a:lnSpc>
                          <a:spcPct val="107800"/>
                        </a:lnSpc>
                      </a:pPr>
                      <a:r>
                        <a:rPr sz="900" spc="-70" dirty="0">
                          <a:latin typeface="Arial"/>
                          <a:cs typeface="Arial"/>
                        </a:rPr>
                        <a:t>Sexual 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Assault eLearning </a:t>
                      </a:r>
                      <a:r>
                        <a:rPr sz="900" spc="-55" dirty="0">
                          <a:latin typeface="Arial"/>
                          <a:cs typeface="Arial"/>
                        </a:rPr>
                        <a:t>Submission, </a:t>
                      </a:r>
                      <a:r>
                        <a:rPr sz="900" spc="-75" dirty="0">
                          <a:latin typeface="Arial"/>
                          <a:cs typeface="Arial"/>
                        </a:rPr>
                        <a:t>Judge 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Bredar, Updated </a:t>
                      </a:r>
                      <a:r>
                        <a:rPr sz="900" spc="-114" dirty="0">
                          <a:latin typeface="Arial"/>
                          <a:cs typeface="Arial"/>
                        </a:rPr>
                        <a:t>BPD  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Organizational 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Chart, and Upcoming 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Community</a:t>
                      </a:r>
                      <a:r>
                        <a:rPr sz="900" spc="-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Briefings.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5043" y="264668"/>
            <a:ext cx="100266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15" dirty="0">
                <a:latin typeface="Arial"/>
                <a:cs typeface="Arial"/>
              </a:rPr>
              <a:t>5/15/2019 </a:t>
            </a:r>
            <a:r>
              <a:rPr sz="900" spc="95" dirty="0">
                <a:latin typeface="Arial"/>
                <a:cs typeface="Arial"/>
              </a:rPr>
              <a:t>/</a:t>
            </a:r>
            <a:r>
              <a:rPr sz="900" spc="-150" dirty="0">
                <a:latin typeface="Arial"/>
                <a:cs typeface="Arial"/>
              </a:rPr>
              <a:t> </a:t>
            </a:r>
            <a:r>
              <a:rPr sz="900" spc="-40" dirty="0">
                <a:latin typeface="Arial"/>
                <a:cs typeface="Arial"/>
              </a:rPr>
              <a:t>4:34 </a:t>
            </a:r>
            <a:r>
              <a:rPr sz="900" spc="-60" dirty="0">
                <a:latin typeface="Arial"/>
                <a:cs typeface="Arial"/>
              </a:rPr>
              <a:t>PM</a:t>
            </a:r>
            <a:endParaRPr sz="9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575808" y="244855"/>
            <a:ext cx="1649095" cy="3213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29285" marR="5080" indent="-617220">
              <a:lnSpc>
                <a:spcPct val="107800"/>
              </a:lnSpc>
              <a:spcBef>
                <a:spcPts val="100"/>
              </a:spcBef>
            </a:pPr>
            <a:r>
              <a:rPr sz="900" spc="-30" dirty="0">
                <a:latin typeface="Arial"/>
                <a:cs typeface="Arial"/>
              </a:rPr>
              <a:t>Baltimore </a:t>
            </a:r>
            <a:r>
              <a:rPr sz="900" spc="-55" dirty="0">
                <a:latin typeface="Arial"/>
                <a:cs typeface="Arial"/>
              </a:rPr>
              <a:t>Consent Decree </a:t>
            </a:r>
            <a:r>
              <a:rPr sz="900" dirty="0">
                <a:latin typeface="Arial"/>
                <a:cs typeface="Arial"/>
              </a:rPr>
              <a:t>Monitor  </a:t>
            </a:r>
            <a:r>
              <a:rPr sz="900" spc="-95" dirty="0">
                <a:latin typeface="Arial"/>
                <a:cs typeface="Arial"/>
              </a:rPr>
              <a:t>INVOICE</a:t>
            </a:r>
            <a:endParaRPr sz="9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243307" y="264668"/>
            <a:ext cx="33337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85" dirty="0">
                <a:latin typeface="Arial"/>
                <a:cs typeface="Arial"/>
              </a:rPr>
              <a:t>Page</a:t>
            </a:r>
            <a:r>
              <a:rPr sz="900" spc="-114" dirty="0">
                <a:latin typeface="Arial"/>
                <a:cs typeface="Arial"/>
              </a:rPr>
              <a:t> </a:t>
            </a:r>
            <a:r>
              <a:rPr sz="900" spc="-45" dirty="0">
                <a:latin typeface="Arial"/>
                <a:cs typeface="Arial"/>
              </a:rPr>
              <a:t>3</a:t>
            </a:r>
            <a:endParaRPr sz="900">
              <a:latin typeface="Arial"/>
              <a:cs typeface="Arial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224027" y="681227"/>
          <a:ext cx="12171045" cy="343090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03935"/>
                <a:gridCol w="894715"/>
                <a:gridCol w="3428365"/>
                <a:gridCol w="1083944"/>
                <a:gridCol w="828040"/>
                <a:gridCol w="760729"/>
                <a:gridCol w="2985770"/>
                <a:gridCol w="1160145"/>
              </a:tblGrid>
              <a:tr h="452755">
                <a:tc>
                  <a:txBody>
                    <a:bodyPr/>
                    <a:lstStyle/>
                    <a:p>
                      <a:pPr marL="23495" algn="ctr">
                        <a:lnSpc>
                          <a:spcPts val="1070"/>
                        </a:lnSpc>
                      </a:pPr>
                      <a:r>
                        <a:rPr sz="900" spc="-20" dirty="0">
                          <a:latin typeface="Arial"/>
                          <a:cs typeface="Arial"/>
                        </a:rPr>
                        <a:t>April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0320" algn="ctr">
                        <a:lnSpc>
                          <a:spcPts val="1070"/>
                        </a:lnSpc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25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31750">
                        <a:lnSpc>
                          <a:spcPts val="1070"/>
                        </a:lnSpc>
                      </a:pPr>
                      <a:r>
                        <a:rPr sz="900" spc="-40" dirty="0">
                          <a:latin typeface="Arial"/>
                          <a:cs typeface="Arial"/>
                        </a:rPr>
                        <a:t>Reviewed/responded </a:t>
                      </a:r>
                      <a:r>
                        <a:rPr sz="900" spc="10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11 </a:t>
                      </a:r>
                      <a:r>
                        <a:rPr sz="900" spc="-75" dirty="0">
                          <a:latin typeface="Arial"/>
                          <a:cs typeface="Arial"/>
                        </a:rPr>
                        <a:t>messages, </a:t>
                      </a:r>
                      <a:r>
                        <a:rPr sz="900" spc="-35" dirty="0">
                          <a:latin typeface="Arial"/>
                          <a:cs typeface="Arial"/>
                        </a:rPr>
                        <a:t>including </a:t>
                      </a:r>
                      <a:r>
                        <a:rPr sz="900" spc="-70" dirty="0">
                          <a:latin typeface="Arial"/>
                          <a:cs typeface="Arial"/>
                        </a:rPr>
                        <a:t>Sexual 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Assault eLearning</a:t>
                      </a:r>
                      <a:endParaRPr sz="900">
                        <a:latin typeface="Arial"/>
                        <a:cs typeface="Arial"/>
                      </a:endParaRPr>
                    </a:p>
                    <a:p>
                      <a:pPr marL="31750" marR="201295">
                        <a:lnSpc>
                          <a:spcPct val="107800"/>
                        </a:lnSpc>
                      </a:pPr>
                      <a:r>
                        <a:rPr sz="900" spc="-55" dirty="0">
                          <a:latin typeface="Arial"/>
                          <a:cs typeface="Arial"/>
                        </a:rPr>
                        <a:t>Submission, 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Annual </a:t>
                      </a:r>
                      <a:r>
                        <a:rPr sz="900" spc="-105" dirty="0">
                          <a:latin typeface="Arial"/>
                          <a:cs typeface="Arial"/>
                        </a:rPr>
                        <a:t>Sex 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Assault Data </a:t>
                      </a:r>
                      <a:r>
                        <a:rPr sz="900" spc="-35" dirty="0">
                          <a:latin typeface="Arial"/>
                          <a:cs typeface="Arial"/>
                        </a:rPr>
                        <a:t>Report, </a:t>
                      </a:r>
                      <a:r>
                        <a:rPr sz="900" spc="-10" dirty="0">
                          <a:latin typeface="Arial"/>
                          <a:cs typeface="Arial"/>
                        </a:rPr>
                        <a:t>Initial </a:t>
                      </a:r>
                      <a:r>
                        <a:rPr sz="900" spc="-55" dirty="0">
                          <a:latin typeface="Arial"/>
                          <a:cs typeface="Arial"/>
                        </a:rPr>
                        <a:t>Submission: </a:t>
                      </a:r>
                      <a:r>
                        <a:rPr sz="900" spc="-20" dirty="0">
                          <a:latin typeface="Arial"/>
                          <a:cs typeface="Arial"/>
                        </a:rPr>
                        <a:t>Draft  </a:t>
                      </a:r>
                      <a:r>
                        <a:rPr sz="900" spc="-35" dirty="0">
                          <a:latin typeface="Arial"/>
                          <a:cs typeface="Arial"/>
                        </a:rPr>
                        <a:t>2nd </a:t>
                      </a:r>
                      <a:r>
                        <a:rPr sz="900" spc="-70" dirty="0">
                          <a:latin typeface="Arial"/>
                          <a:cs typeface="Arial"/>
                        </a:rPr>
                        <a:t>Year </a:t>
                      </a:r>
                      <a:r>
                        <a:rPr sz="900" spc="-130" dirty="0">
                          <a:latin typeface="Arial"/>
                          <a:cs typeface="Arial"/>
                        </a:rPr>
                        <a:t>CPIC </a:t>
                      </a:r>
                      <a:r>
                        <a:rPr sz="900" spc="-30" dirty="0">
                          <a:latin typeface="Arial"/>
                          <a:cs typeface="Arial"/>
                        </a:rPr>
                        <a:t>Work </a:t>
                      </a:r>
                      <a:r>
                        <a:rPr sz="900" spc="-55" dirty="0">
                          <a:latin typeface="Arial"/>
                          <a:cs typeface="Arial"/>
                        </a:rPr>
                        <a:t>Plan, </a:t>
                      </a:r>
                      <a:r>
                        <a:rPr sz="900" spc="-60" dirty="0">
                          <a:latin typeface="Arial"/>
                          <a:cs typeface="Arial"/>
                        </a:rPr>
                        <a:t>Stops, </a:t>
                      </a:r>
                      <a:r>
                        <a:rPr sz="900" spc="-70" dirty="0">
                          <a:latin typeface="Arial"/>
                          <a:cs typeface="Arial"/>
                        </a:rPr>
                        <a:t>Searches, </a:t>
                      </a:r>
                      <a:r>
                        <a:rPr sz="900" spc="10" dirty="0">
                          <a:latin typeface="Arial"/>
                          <a:cs typeface="Arial"/>
                        </a:rPr>
                        <a:t>&amp; </a:t>
                      </a:r>
                      <a:r>
                        <a:rPr sz="900" spc="-30" dirty="0">
                          <a:latin typeface="Arial"/>
                          <a:cs typeface="Arial"/>
                        </a:rPr>
                        <a:t>Arrest</a:t>
                      </a:r>
                      <a:r>
                        <a:rPr sz="900" spc="-114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Policies.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 rowSpan="8">
                  <a:txBody>
                    <a:bodyPr/>
                    <a:lstStyle/>
                    <a:p>
                      <a:pPr marR="3810" algn="r">
                        <a:lnSpc>
                          <a:spcPts val="1070"/>
                        </a:lnSpc>
                      </a:pPr>
                      <a:r>
                        <a:rPr sz="900" dirty="0">
                          <a:latin typeface="Arial"/>
                          <a:cs typeface="Arial"/>
                        </a:rPr>
                        <a:t>1.7</a:t>
                      </a:r>
                      <a:endParaRPr sz="900">
                        <a:latin typeface="Arial"/>
                        <a:cs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R="3810" algn="r">
                        <a:lnSpc>
                          <a:spcPct val="100000"/>
                        </a:lnSpc>
                      </a:pPr>
                      <a:r>
                        <a:rPr sz="900" dirty="0">
                          <a:latin typeface="Arial"/>
                          <a:cs typeface="Arial"/>
                        </a:rPr>
                        <a:t>3.2</a:t>
                      </a:r>
                      <a:endParaRPr sz="900">
                        <a:latin typeface="Arial"/>
                        <a:cs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950">
                        <a:latin typeface="Times New Roman"/>
                        <a:cs typeface="Times New Roman"/>
                      </a:endParaRPr>
                    </a:p>
                    <a:p>
                      <a:pPr marR="3810" algn="r">
                        <a:lnSpc>
                          <a:spcPct val="100000"/>
                        </a:lnSpc>
                      </a:pPr>
                      <a:r>
                        <a:rPr sz="900" dirty="0">
                          <a:latin typeface="Arial"/>
                          <a:cs typeface="Arial"/>
                        </a:rPr>
                        <a:t>2.1</a:t>
                      </a:r>
                      <a:endParaRPr sz="900">
                        <a:latin typeface="Arial"/>
                        <a:cs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marR="3810" algn="r">
                        <a:lnSpc>
                          <a:spcPct val="100000"/>
                        </a:lnSpc>
                        <a:spcBef>
                          <a:spcPts val="730"/>
                        </a:spcBef>
                      </a:pPr>
                      <a:r>
                        <a:rPr sz="900" dirty="0">
                          <a:latin typeface="Arial"/>
                          <a:cs typeface="Arial"/>
                        </a:rPr>
                        <a:t>1.5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8">
                  <a:txBody>
                    <a:bodyPr/>
                    <a:lstStyle/>
                    <a:p>
                      <a:pPr marL="62865">
                        <a:lnSpc>
                          <a:spcPts val="1070"/>
                        </a:lnSpc>
                        <a:tabLst>
                          <a:tab pos="461645" algn="l"/>
                        </a:tabLst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$	235.00</a:t>
                      </a:r>
                      <a:endParaRPr sz="900">
                        <a:latin typeface="Arial"/>
                        <a:cs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62865">
                        <a:lnSpc>
                          <a:spcPct val="100000"/>
                        </a:lnSpc>
                        <a:tabLst>
                          <a:tab pos="461645" algn="l"/>
                        </a:tabLst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$	235.00</a:t>
                      </a:r>
                      <a:endParaRPr sz="900">
                        <a:latin typeface="Arial"/>
                        <a:cs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marL="62865">
                        <a:lnSpc>
                          <a:spcPct val="100000"/>
                        </a:lnSpc>
                        <a:spcBef>
                          <a:spcPts val="730"/>
                        </a:spcBef>
                        <a:tabLst>
                          <a:tab pos="461645" algn="l"/>
                        </a:tabLst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$	235.00</a:t>
                      </a:r>
                      <a:endParaRPr sz="900">
                        <a:latin typeface="Arial"/>
                        <a:cs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050">
                        <a:latin typeface="Times New Roman"/>
                        <a:cs typeface="Times New Roman"/>
                      </a:endParaRPr>
                    </a:p>
                    <a:p>
                      <a:pPr marL="62865">
                        <a:lnSpc>
                          <a:spcPct val="100000"/>
                        </a:lnSpc>
                        <a:tabLst>
                          <a:tab pos="461645" algn="l"/>
                        </a:tabLst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$	235.00</a:t>
                      </a:r>
                      <a:endParaRPr sz="900">
                        <a:latin typeface="Arial"/>
                        <a:cs typeface="Arial"/>
                      </a:endParaRPr>
                    </a:p>
                    <a:p>
                      <a:pPr marL="62865">
                        <a:lnSpc>
                          <a:spcPct val="100000"/>
                        </a:lnSpc>
                        <a:spcBef>
                          <a:spcPts val="85"/>
                        </a:spcBef>
                        <a:tabLst>
                          <a:tab pos="461645" algn="l"/>
                        </a:tabLst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$	235.00</a:t>
                      </a:r>
                      <a:endParaRPr sz="900">
                        <a:latin typeface="Arial"/>
                        <a:cs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marL="62865">
                        <a:lnSpc>
                          <a:spcPct val="100000"/>
                        </a:lnSpc>
                        <a:spcBef>
                          <a:spcPts val="730"/>
                        </a:spcBef>
                        <a:tabLst>
                          <a:tab pos="461645" algn="l"/>
                        </a:tabLst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$	235.00</a:t>
                      </a:r>
                      <a:endParaRPr sz="900">
                        <a:latin typeface="Arial"/>
                        <a:cs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050">
                        <a:latin typeface="Times New Roman"/>
                        <a:cs typeface="Times New Roman"/>
                      </a:endParaRPr>
                    </a:p>
                    <a:p>
                      <a:pPr marL="62865">
                        <a:lnSpc>
                          <a:spcPct val="100000"/>
                        </a:lnSpc>
                        <a:tabLst>
                          <a:tab pos="461645" algn="l"/>
                        </a:tabLst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$	235.00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2230">
                        <a:lnSpc>
                          <a:spcPts val="1070"/>
                        </a:lnSpc>
                        <a:tabLst>
                          <a:tab pos="394335" algn="l"/>
                        </a:tabLst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$	399.50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6670">
                        <a:lnSpc>
                          <a:spcPts val="1070"/>
                        </a:lnSpc>
                      </a:pPr>
                      <a:r>
                        <a:rPr sz="900" spc="-55" dirty="0">
                          <a:latin typeface="Arial"/>
                          <a:cs typeface="Arial"/>
                        </a:rPr>
                        <a:t>Reviewed 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Washington </a:t>
                      </a:r>
                      <a:r>
                        <a:rPr sz="900" spc="-55" dirty="0">
                          <a:latin typeface="Arial"/>
                          <a:cs typeface="Arial"/>
                        </a:rPr>
                        <a:t>Post </a:t>
                      </a:r>
                      <a:r>
                        <a:rPr sz="900" spc="-20" dirty="0">
                          <a:latin typeface="Arial"/>
                          <a:cs typeface="Arial"/>
                        </a:rPr>
                        <a:t>article </a:t>
                      </a:r>
                      <a:r>
                        <a:rPr sz="900" spc="-10" dirty="0">
                          <a:latin typeface="Arial"/>
                          <a:cs typeface="Arial"/>
                        </a:rPr>
                        <a:t>ref 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Federal</a:t>
                      </a:r>
                      <a:r>
                        <a:rPr sz="900" spc="-1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agents</a:t>
                      </a:r>
                      <a:endParaRPr sz="900">
                        <a:latin typeface="Arial"/>
                        <a:cs typeface="Arial"/>
                      </a:endParaRPr>
                    </a:p>
                    <a:p>
                      <a:pPr marL="26670" marR="423545">
                        <a:lnSpc>
                          <a:spcPct val="107800"/>
                        </a:lnSpc>
                      </a:pPr>
                      <a:r>
                        <a:rPr sz="900" spc="-55" dirty="0">
                          <a:latin typeface="Arial"/>
                          <a:cs typeface="Arial"/>
                        </a:rPr>
                        <a:t>search </a:t>
                      </a:r>
                      <a:r>
                        <a:rPr sz="900" spc="-30" dirty="0">
                          <a:latin typeface="Arial"/>
                          <a:cs typeface="Arial"/>
                        </a:rPr>
                        <a:t>Baltimore 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City 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Hall 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Mayor 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Catherine </a:t>
                      </a:r>
                      <a:r>
                        <a:rPr sz="900" spc="-60" dirty="0">
                          <a:latin typeface="Arial"/>
                          <a:cs typeface="Arial"/>
                        </a:rPr>
                        <a:t>Pugh's  </a:t>
                      </a:r>
                      <a:r>
                        <a:rPr sz="900" spc="-35" dirty="0">
                          <a:latin typeface="Arial"/>
                          <a:cs typeface="Arial"/>
                        </a:rPr>
                        <a:t>home.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377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82575">
                        <a:lnSpc>
                          <a:spcPts val="980"/>
                        </a:lnSpc>
                      </a:pPr>
                      <a:r>
                        <a:rPr sz="900" spc="-40" dirty="0">
                          <a:latin typeface="Arial"/>
                          <a:cs typeface="Arial"/>
                        </a:rPr>
                        <a:t>0.4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886460">
                <a:tc>
                  <a:txBody>
                    <a:bodyPr/>
                    <a:lstStyle/>
                    <a:p>
                      <a:pPr marL="23495" algn="ctr">
                        <a:lnSpc>
                          <a:spcPts val="1065"/>
                        </a:lnSpc>
                      </a:pPr>
                      <a:r>
                        <a:rPr sz="900" spc="-20" dirty="0">
                          <a:latin typeface="Arial"/>
                          <a:cs typeface="Arial"/>
                        </a:rPr>
                        <a:t>April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0320" algn="ctr">
                        <a:lnSpc>
                          <a:spcPts val="1065"/>
                        </a:lnSpc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26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31750">
                        <a:lnSpc>
                          <a:spcPts val="1065"/>
                        </a:lnSpc>
                      </a:pPr>
                      <a:r>
                        <a:rPr sz="900" spc="-40" dirty="0">
                          <a:latin typeface="Arial"/>
                          <a:cs typeface="Arial"/>
                        </a:rPr>
                        <a:t>Reviewed/responded </a:t>
                      </a:r>
                      <a:r>
                        <a:rPr sz="900" spc="10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22 </a:t>
                      </a:r>
                      <a:r>
                        <a:rPr sz="900" spc="-75" dirty="0">
                          <a:latin typeface="Arial"/>
                          <a:cs typeface="Arial"/>
                        </a:rPr>
                        <a:t>messages, </a:t>
                      </a:r>
                      <a:r>
                        <a:rPr sz="900" spc="-35" dirty="0">
                          <a:latin typeface="Arial"/>
                          <a:cs typeface="Arial"/>
                        </a:rPr>
                        <a:t>including </a:t>
                      </a:r>
                      <a:r>
                        <a:rPr sz="900" spc="-160" dirty="0">
                          <a:latin typeface="Arial"/>
                          <a:cs typeface="Arial"/>
                        </a:rPr>
                        <a:t>SSA </a:t>
                      </a:r>
                      <a:r>
                        <a:rPr sz="900" spc="-35" dirty="0">
                          <a:latin typeface="Arial"/>
                          <a:cs typeface="Arial"/>
                        </a:rPr>
                        <a:t>policies,</a:t>
                      </a:r>
                      <a:r>
                        <a:rPr sz="900" spc="-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125" dirty="0">
                          <a:latin typeface="Arial"/>
                          <a:cs typeface="Arial"/>
                        </a:rPr>
                        <a:t>DRAFT</a:t>
                      </a:r>
                      <a:endParaRPr sz="900">
                        <a:latin typeface="Arial"/>
                        <a:cs typeface="Arial"/>
                      </a:endParaRPr>
                    </a:p>
                    <a:p>
                      <a:pPr marL="31750" marR="12065">
                        <a:lnSpc>
                          <a:spcPct val="107800"/>
                        </a:lnSpc>
                      </a:pPr>
                      <a:r>
                        <a:rPr sz="900" spc="-50" dirty="0">
                          <a:latin typeface="Arial"/>
                          <a:cs typeface="Arial"/>
                        </a:rPr>
                        <a:t>Police Commissioner 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Memo: </a:t>
                      </a:r>
                      <a:r>
                        <a:rPr sz="900" spc="-110" dirty="0">
                          <a:latin typeface="Arial"/>
                          <a:cs typeface="Arial"/>
                        </a:rPr>
                        <a:t>BWC 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Provision, </a:t>
                      </a:r>
                      <a:r>
                        <a:rPr sz="900" spc="-10" dirty="0">
                          <a:latin typeface="Arial"/>
                          <a:cs typeface="Arial"/>
                        </a:rPr>
                        <a:t>Initial </a:t>
                      </a:r>
                      <a:r>
                        <a:rPr sz="900" spc="-55" dirty="0">
                          <a:latin typeface="Arial"/>
                          <a:cs typeface="Arial"/>
                        </a:rPr>
                        <a:t>Submission: </a:t>
                      </a:r>
                      <a:r>
                        <a:rPr sz="900" spc="-20" dirty="0">
                          <a:latin typeface="Arial"/>
                          <a:cs typeface="Arial"/>
                        </a:rPr>
                        <a:t>Draft  </a:t>
                      </a:r>
                      <a:r>
                        <a:rPr sz="900" spc="-35" dirty="0">
                          <a:latin typeface="Arial"/>
                          <a:cs typeface="Arial"/>
                        </a:rPr>
                        <a:t>2nd </a:t>
                      </a:r>
                      <a:r>
                        <a:rPr sz="900" spc="-70" dirty="0">
                          <a:latin typeface="Arial"/>
                          <a:cs typeface="Arial"/>
                        </a:rPr>
                        <a:t>Year </a:t>
                      </a:r>
                      <a:r>
                        <a:rPr sz="900" spc="-130" dirty="0">
                          <a:latin typeface="Arial"/>
                          <a:cs typeface="Arial"/>
                        </a:rPr>
                        <a:t>CPIC </a:t>
                      </a:r>
                      <a:r>
                        <a:rPr sz="900" spc="-30" dirty="0">
                          <a:latin typeface="Arial"/>
                          <a:cs typeface="Arial"/>
                        </a:rPr>
                        <a:t>Work </a:t>
                      </a:r>
                      <a:r>
                        <a:rPr sz="900" spc="-55" dirty="0">
                          <a:latin typeface="Arial"/>
                          <a:cs typeface="Arial"/>
                        </a:rPr>
                        <a:t>Plan, </a:t>
                      </a:r>
                      <a:r>
                        <a:rPr sz="900" spc="-80" dirty="0">
                          <a:latin typeface="Arial"/>
                          <a:cs typeface="Arial"/>
                        </a:rPr>
                        <a:t>Use </a:t>
                      </a:r>
                      <a:r>
                        <a:rPr sz="900" dirty="0">
                          <a:latin typeface="Arial"/>
                          <a:cs typeface="Arial"/>
                        </a:rPr>
                        <a:t>of </a:t>
                      </a:r>
                      <a:r>
                        <a:rPr sz="900" spc="-55" dirty="0">
                          <a:latin typeface="Arial"/>
                          <a:cs typeface="Arial"/>
                        </a:rPr>
                        <a:t>Force/FIP 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I 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Training 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Pilot, </a:t>
                      </a:r>
                      <a:r>
                        <a:rPr sz="900" spc="-60" dirty="0">
                          <a:latin typeface="Arial"/>
                          <a:cs typeface="Arial"/>
                        </a:rPr>
                        <a:t>Social 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media  </a:t>
                      </a:r>
                      <a:r>
                        <a:rPr sz="900" spc="-30" dirty="0">
                          <a:latin typeface="Arial"/>
                          <a:cs typeface="Arial"/>
                        </a:rPr>
                        <a:t>post 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regarding 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individual riding on </a:t>
                      </a:r>
                      <a:r>
                        <a:rPr sz="900" spc="-15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900" spc="5" dirty="0">
                          <a:latin typeface="Arial"/>
                          <a:cs typeface="Arial"/>
                        </a:rPr>
                        <a:t>front </a:t>
                      </a:r>
                      <a:r>
                        <a:rPr sz="900" dirty="0">
                          <a:latin typeface="Arial"/>
                          <a:cs typeface="Arial"/>
                        </a:rPr>
                        <a:t>of </a:t>
                      </a:r>
                      <a:r>
                        <a:rPr sz="900" spc="-70" dirty="0">
                          <a:latin typeface="Arial"/>
                          <a:cs typeface="Arial"/>
                        </a:rPr>
                        <a:t>a </a:t>
                      </a:r>
                      <a:r>
                        <a:rPr sz="900" spc="-114" dirty="0">
                          <a:latin typeface="Arial"/>
                          <a:cs typeface="Arial"/>
                        </a:rPr>
                        <a:t>BPD </a:t>
                      </a:r>
                      <a:r>
                        <a:rPr sz="900" spc="-30" dirty="0">
                          <a:latin typeface="Arial"/>
                          <a:cs typeface="Arial"/>
                        </a:rPr>
                        <a:t>police 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vehicle,  </a:t>
                      </a:r>
                      <a:r>
                        <a:rPr sz="900" spc="-65" dirty="0">
                          <a:latin typeface="Arial"/>
                          <a:cs typeface="Arial"/>
                        </a:rPr>
                        <a:t>DOJ/MT/BPD 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Bi-Weekly Policy </a:t>
                      </a:r>
                      <a:r>
                        <a:rPr sz="900" spc="-60" dirty="0">
                          <a:latin typeface="Arial"/>
                          <a:cs typeface="Arial"/>
                        </a:rPr>
                        <a:t>Discussion 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Conference </a:t>
                      </a:r>
                      <a:r>
                        <a:rPr sz="900" spc="-55" dirty="0">
                          <a:latin typeface="Arial"/>
                          <a:cs typeface="Arial"/>
                        </a:rPr>
                        <a:t>Call, 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900" spc="-75" dirty="0">
                          <a:latin typeface="Arial"/>
                          <a:cs typeface="Arial"/>
                        </a:rPr>
                        <a:t>Squeegee  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guidance.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2230">
                        <a:lnSpc>
                          <a:spcPts val="1065"/>
                        </a:lnSpc>
                        <a:tabLst>
                          <a:tab pos="394335" algn="l"/>
                        </a:tabLst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$	752.00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95275">
                <a:tc>
                  <a:txBody>
                    <a:bodyPr/>
                    <a:lstStyle/>
                    <a:p>
                      <a:pPr marL="23495" algn="ctr">
                        <a:lnSpc>
                          <a:spcPts val="1070"/>
                        </a:lnSpc>
                      </a:pPr>
                      <a:r>
                        <a:rPr sz="900" spc="-20" dirty="0">
                          <a:latin typeface="Arial"/>
                          <a:cs typeface="Arial"/>
                        </a:rPr>
                        <a:t>April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0320" algn="ctr">
                        <a:lnSpc>
                          <a:spcPts val="1070"/>
                        </a:lnSpc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27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3">
                  <a:txBody>
                    <a:bodyPr/>
                    <a:lstStyle/>
                    <a:p>
                      <a:pPr marL="62230">
                        <a:lnSpc>
                          <a:spcPts val="1070"/>
                        </a:lnSpc>
                        <a:tabLst>
                          <a:tab pos="561975" algn="l"/>
                        </a:tabLst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-</a:t>
                      </a:r>
                      <a:endParaRPr sz="900">
                        <a:latin typeface="Arial"/>
                        <a:cs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050">
                        <a:latin typeface="Times New Roman"/>
                        <a:cs typeface="Times New Roman"/>
                      </a:endParaRPr>
                    </a:p>
                    <a:p>
                      <a:pPr marL="62230">
                        <a:lnSpc>
                          <a:spcPct val="100000"/>
                        </a:lnSpc>
                        <a:tabLst>
                          <a:tab pos="561975" algn="l"/>
                        </a:tabLst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-</a:t>
                      </a:r>
                      <a:endParaRPr sz="900">
                        <a:latin typeface="Arial"/>
                        <a:cs typeface="Arial"/>
                      </a:endParaRPr>
                    </a:p>
                    <a:p>
                      <a:pPr marL="62230">
                        <a:lnSpc>
                          <a:spcPct val="100000"/>
                        </a:lnSpc>
                        <a:spcBef>
                          <a:spcPts val="85"/>
                        </a:spcBef>
                        <a:tabLst>
                          <a:tab pos="394335" algn="l"/>
                        </a:tabLst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$	493.50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rowSpan="3">
                  <a:txBody>
                    <a:bodyPr/>
                    <a:lstStyle/>
                    <a:p>
                      <a:pPr marL="26670">
                        <a:lnSpc>
                          <a:spcPts val="1070"/>
                        </a:lnSpc>
                      </a:pPr>
                      <a:r>
                        <a:rPr sz="900" spc="-55" dirty="0">
                          <a:latin typeface="Arial"/>
                          <a:cs typeface="Arial"/>
                        </a:rPr>
                        <a:t>Reviewed Yahoo, </a:t>
                      </a:r>
                      <a:r>
                        <a:rPr sz="900" spc="-95" dirty="0">
                          <a:latin typeface="Arial"/>
                          <a:cs typeface="Arial"/>
                        </a:rPr>
                        <a:t>WBAL </a:t>
                      </a:r>
                      <a:r>
                        <a:rPr sz="900" spc="-55" dirty="0">
                          <a:latin typeface="Arial"/>
                          <a:cs typeface="Arial"/>
                        </a:rPr>
                        <a:t>Radio, </a:t>
                      </a:r>
                      <a:r>
                        <a:rPr sz="900" spc="-35" dirty="0">
                          <a:latin typeface="Arial"/>
                          <a:cs typeface="Arial"/>
                        </a:rPr>
                        <a:t>Philly.com, 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900" spc="-1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70" dirty="0">
                          <a:latin typeface="Arial"/>
                          <a:cs typeface="Arial"/>
                        </a:rPr>
                        <a:t>WRAL.com</a:t>
                      </a:r>
                      <a:endParaRPr sz="900">
                        <a:latin typeface="Arial"/>
                        <a:cs typeface="Arial"/>
                      </a:endParaRPr>
                    </a:p>
                    <a:p>
                      <a:pPr marL="26670" marR="1408430">
                        <a:lnSpc>
                          <a:spcPct val="107800"/>
                        </a:lnSpc>
                      </a:pPr>
                      <a:r>
                        <a:rPr sz="900" spc="-50" dirty="0">
                          <a:latin typeface="Arial"/>
                          <a:cs typeface="Arial"/>
                        </a:rPr>
                        <a:t>news 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reports </a:t>
                      </a:r>
                      <a:r>
                        <a:rPr sz="900" spc="-10" dirty="0">
                          <a:latin typeface="Arial"/>
                          <a:cs typeface="Arial"/>
                        </a:rPr>
                        <a:t>ref </a:t>
                      </a:r>
                      <a:r>
                        <a:rPr sz="900" spc="-30" dirty="0">
                          <a:latin typeface="Arial"/>
                          <a:cs typeface="Arial"/>
                        </a:rPr>
                        <a:t>Baltimore.  </a:t>
                      </a:r>
                      <a:r>
                        <a:rPr sz="900" spc="-55" dirty="0">
                          <a:latin typeface="Arial"/>
                          <a:cs typeface="Arial"/>
                        </a:rPr>
                        <a:t>Reviewed 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2 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news 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reports </a:t>
                      </a:r>
                      <a:r>
                        <a:rPr sz="900" spc="-10" dirty="0">
                          <a:latin typeface="Arial"/>
                          <a:cs typeface="Arial"/>
                        </a:rPr>
                        <a:t>ref</a:t>
                      </a:r>
                      <a:r>
                        <a:rPr sz="900" spc="-1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114" dirty="0">
                          <a:latin typeface="Arial"/>
                          <a:cs typeface="Arial"/>
                        </a:rPr>
                        <a:t>BPD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950">
                        <a:latin typeface="Times New Roman"/>
                        <a:cs typeface="Times New Roman"/>
                      </a:endParaRPr>
                    </a:p>
                    <a:p>
                      <a:pPr marL="282575">
                        <a:lnSpc>
                          <a:spcPct val="100000"/>
                        </a:lnSpc>
                      </a:pPr>
                      <a:r>
                        <a:rPr sz="900" spc="-40" dirty="0">
                          <a:latin typeface="Arial"/>
                          <a:cs typeface="Arial"/>
                        </a:rPr>
                        <a:t>1.2</a:t>
                      </a:r>
                      <a:endParaRPr sz="900">
                        <a:latin typeface="Arial"/>
                        <a:cs typeface="Arial"/>
                      </a:endParaRPr>
                    </a:p>
                    <a:p>
                      <a:pPr marL="282575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900" spc="-40" dirty="0">
                          <a:latin typeface="Arial"/>
                          <a:cs typeface="Arial"/>
                        </a:rPr>
                        <a:t>0.5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5715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47320">
                <a:tc rowSpan="2">
                  <a:txBody>
                    <a:bodyPr/>
                    <a:lstStyle/>
                    <a:p>
                      <a:pPr marL="23495" algn="ctr">
                        <a:lnSpc>
                          <a:spcPts val="1070"/>
                        </a:lnSpc>
                      </a:pPr>
                      <a:r>
                        <a:rPr sz="900" spc="-20" dirty="0">
                          <a:latin typeface="Arial"/>
                          <a:cs typeface="Arial"/>
                        </a:rPr>
                        <a:t>April</a:t>
                      </a:r>
                      <a:endParaRPr sz="900">
                        <a:latin typeface="Arial"/>
                        <a:cs typeface="Arial"/>
                      </a:endParaRPr>
                    </a:p>
                    <a:p>
                      <a:pPr marL="23495" algn="ctr">
                        <a:lnSpc>
                          <a:spcPct val="100000"/>
                        </a:lnSpc>
                        <a:spcBef>
                          <a:spcPts val="80"/>
                        </a:spcBef>
                      </a:pPr>
                      <a:r>
                        <a:rPr sz="900" spc="-20" dirty="0">
                          <a:latin typeface="Arial"/>
                          <a:cs typeface="Arial"/>
                        </a:rPr>
                        <a:t>April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 rowSpan="2">
                  <a:txBody>
                    <a:bodyPr/>
                    <a:lstStyle/>
                    <a:p>
                      <a:pPr marL="20320" algn="ctr">
                        <a:lnSpc>
                          <a:spcPts val="1070"/>
                        </a:lnSpc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28</a:t>
                      </a:r>
                      <a:endParaRPr sz="900">
                        <a:latin typeface="Arial"/>
                        <a:cs typeface="Arial"/>
                      </a:endParaRPr>
                    </a:p>
                    <a:p>
                      <a:pPr marL="20320" algn="ctr">
                        <a:lnSpc>
                          <a:spcPct val="100000"/>
                        </a:lnSpc>
                        <a:spcBef>
                          <a:spcPts val="80"/>
                        </a:spcBef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29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5715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88646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31750">
                        <a:lnSpc>
                          <a:spcPts val="1065"/>
                        </a:lnSpc>
                      </a:pPr>
                      <a:r>
                        <a:rPr sz="900" spc="-85" dirty="0">
                          <a:latin typeface="Arial"/>
                          <a:cs typeface="Arial"/>
                        </a:rPr>
                        <a:t>MPG </a:t>
                      </a:r>
                      <a:r>
                        <a:rPr sz="900" spc="-35" dirty="0">
                          <a:latin typeface="Arial"/>
                          <a:cs typeface="Arial"/>
                        </a:rPr>
                        <a:t>call </a:t>
                      </a:r>
                      <a:r>
                        <a:rPr sz="900" dirty="0">
                          <a:latin typeface="Arial"/>
                          <a:cs typeface="Arial"/>
                        </a:rPr>
                        <a:t>with 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MT, </a:t>
                      </a:r>
                      <a:r>
                        <a:rPr sz="900" spc="-100" dirty="0">
                          <a:latin typeface="Arial"/>
                          <a:cs typeface="Arial"/>
                        </a:rPr>
                        <a:t>DOJ, 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900" spc="-114" dirty="0">
                          <a:latin typeface="Arial"/>
                          <a:cs typeface="Arial"/>
                        </a:rPr>
                        <a:t>BPD </a:t>
                      </a:r>
                      <a:r>
                        <a:rPr sz="900" spc="-35" dirty="0">
                          <a:latin typeface="Arial"/>
                          <a:cs typeface="Arial"/>
                        </a:rPr>
                        <a:t>(0.3). 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Reviewed/responded </a:t>
                      </a:r>
                      <a:r>
                        <a:rPr sz="900" spc="1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900" spc="-1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28</a:t>
                      </a:r>
                      <a:endParaRPr sz="900">
                        <a:latin typeface="Arial"/>
                        <a:cs typeface="Arial"/>
                      </a:endParaRPr>
                    </a:p>
                    <a:p>
                      <a:pPr marL="31750" marR="30480">
                        <a:lnSpc>
                          <a:spcPct val="107800"/>
                        </a:lnSpc>
                      </a:pPr>
                      <a:r>
                        <a:rPr sz="900" spc="-75" dirty="0">
                          <a:latin typeface="Arial"/>
                          <a:cs typeface="Arial"/>
                        </a:rPr>
                        <a:t>messages, </a:t>
                      </a:r>
                      <a:r>
                        <a:rPr sz="900" spc="-35" dirty="0">
                          <a:latin typeface="Arial"/>
                          <a:cs typeface="Arial"/>
                        </a:rPr>
                        <a:t>including </a:t>
                      </a:r>
                      <a:r>
                        <a:rPr sz="900" spc="-80" dirty="0">
                          <a:latin typeface="Arial"/>
                          <a:cs typeface="Arial"/>
                        </a:rPr>
                        <a:t>Sqeegee </a:t>
                      </a:r>
                      <a:r>
                        <a:rPr sz="900" spc="-55" dirty="0">
                          <a:latin typeface="Arial"/>
                          <a:cs typeface="Arial"/>
                        </a:rPr>
                        <a:t>Guidance, </a:t>
                      </a:r>
                      <a:r>
                        <a:rPr sz="900" spc="-160" dirty="0">
                          <a:latin typeface="Arial"/>
                          <a:cs typeface="Arial"/>
                        </a:rPr>
                        <a:t>SSA </a:t>
                      </a:r>
                      <a:r>
                        <a:rPr sz="900" spc="-35" dirty="0">
                          <a:latin typeface="Arial"/>
                          <a:cs typeface="Arial"/>
                        </a:rPr>
                        <a:t>policies, </a:t>
                      </a:r>
                      <a:r>
                        <a:rPr sz="900" spc="-20" dirty="0">
                          <a:latin typeface="Arial"/>
                          <a:cs typeface="Arial"/>
                        </a:rPr>
                        <a:t>Draft </a:t>
                      </a:r>
                      <a:r>
                        <a:rPr sz="900" spc="-35" dirty="0">
                          <a:latin typeface="Arial"/>
                          <a:cs typeface="Arial"/>
                        </a:rPr>
                        <a:t>2nd </a:t>
                      </a:r>
                      <a:r>
                        <a:rPr sz="900" spc="-70" dirty="0">
                          <a:latin typeface="Arial"/>
                          <a:cs typeface="Arial"/>
                        </a:rPr>
                        <a:t>Year </a:t>
                      </a:r>
                      <a:r>
                        <a:rPr sz="900" spc="-130" dirty="0">
                          <a:latin typeface="Arial"/>
                          <a:cs typeface="Arial"/>
                        </a:rPr>
                        <a:t>CPIC  </a:t>
                      </a:r>
                      <a:r>
                        <a:rPr sz="900" spc="-30" dirty="0">
                          <a:latin typeface="Arial"/>
                          <a:cs typeface="Arial"/>
                        </a:rPr>
                        <a:t>Work </a:t>
                      </a:r>
                      <a:r>
                        <a:rPr sz="900" spc="-55" dirty="0">
                          <a:latin typeface="Arial"/>
                          <a:cs typeface="Arial"/>
                        </a:rPr>
                        <a:t>Plan, </a:t>
                      </a:r>
                      <a:r>
                        <a:rPr sz="900" spc="-65" dirty="0">
                          <a:latin typeface="Arial"/>
                          <a:cs typeface="Arial"/>
                        </a:rPr>
                        <a:t>DOJ/MT/BPD 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Bi-Weekly Policy </a:t>
                      </a:r>
                      <a:r>
                        <a:rPr sz="900" spc="-60" dirty="0">
                          <a:latin typeface="Arial"/>
                          <a:cs typeface="Arial"/>
                        </a:rPr>
                        <a:t>Discussion 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Conference </a:t>
                      </a:r>
                      <a:r>
                        <a:rPr sz="900" spc="-55" dirty="0">
                          <a:latin typeface="Arial"/>
                          <a:cs typeface="Arial"/>
                        </a:rPr>
                        <a:t>Call,  </a:t>
                      </a:r>
                      <a:r>
                        <a:rPr sz="900" spc="-70" dirty="0">
                          <a:latin typeface="Arial"/>
                          <a:cs typeface="Arial"/>
                        </a:rPr>
                        <a:t>Sexual 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Assault eLearning </a:t>
                      </a:r>
                      <a:r>
                        <a:rPr sz="900" spc="-55" dirty="0">
                          <a:latin typeface="Arial"/>
                          <a:cs typeface="Arial"/>
                        </a:rPr>
                        <a:t>Submission, </a:t>
                      </a:r>
                      <a:r>
                        <a:rPr sz="900" spc="-70" dirty="0">
                          <a:latin typeface="Arial"/>
                          <a:cs typeface="Arial"/>
                        </a:rPr>
                        <a:t>Process </a:t>
                      </a:r>
                      <a:r>
                        <a:rPr sz="900" spc="10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Handle </a:t>
                      </a:r>
                      <a:r>
                        <a:rPr sz="900" spc="-60" dirty="0">
                          <a:latin typeface="Arial"/>
                          <a:cs typeface="Arial"/>
                        </a:rPr>
                        <a:t>Revisions </a:t>
                      </a:r>
                      <a:r>
                        <a:rPr sz="900" spc="10" dirty="0">
                          <a:latin typeface="Arial"/>
                          <a:cs typeface="Arial"/>
                        </a:rPr>
                        <a:t>to  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Previously 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Approved 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Policies, 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900" spc="-35" dirty="0">
                          <a:latin typeface="Arial"/>
                          <a:cs typeface="Arial"/>
                        </a:rPr>
                        <a:t>1st </a:t>
                      </a:r>
                      <a:r>
                        <a:rPr sz="900" spc="-30" dirty="0">
                          <a:latin typeface="Arial"/>
                          <a:cs typeface="Arial"/>
                        </a:rPr>
                        <a:t>Quarter </a:t>
                      </a:r>
                      <a:r>
                        <a:rPr sz="900" spc="-65" dirty="0">
                          <a:latin typeface="Arial"/>
                          <a:cs typeface="Arial"/>
                        </a:rPr>
                        <a:t>Stops 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Report</a:t>
                      </a:r>
                      <a:r>
                        <a:rPr sz="900" spc="-7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20" dirty="0">
                          <a:latin typeface="Arial"/>
                          <a:cs typeface="Arial"/>
                        </a:rPr>
                        <a:t>Draft.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5715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95275">
                <a:tc>
                  <a:txBody>
                    <a:bodyPr/>
                    <a:lstStyle/>
                    <a:p>
                      <a:pPr marL="23495" algn="ctr">
                        <a:lnSpc>
                          <a:spcPts val="1065"/>
                        </a:lnSpc>
                      </a:pPr>
                      <a:r>
                        <a:rPr sz="900" spc="-20" dirty="0">
                          <a:latin typeface="Arial"/>
                          <a:cs typeface="Arial"/>
                        </a:rPr>
                        <a:t>April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0320" algn="ctr">
                        <a:lnSpc>
                          <a:spcPts val="1065"/>
                        </a:lnSpc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30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31750">
                        <a:lnSpc>
                          <a:spcPts val="1065"/>
                        </a:lnSpc>
                      </a:pPr>
                      <a:r>
                        <a:rPr sz="900" spc="-25" dirty="0">
                          <a:latin typeface="Arial"/>
                          <a:cs typeface="Arial"/>
                        </a:rPr>
                        <a:t>Reviewed/initiated/responded </a:t>
                      </a:r>
                      <a:r>
                        <a:rPr sz="900" spc="10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16 </a:t>
                      </a:r>
                      <a:r>
                        <a:rPr sz="900" spc="-75" dirty="0">
                          <a:latin typeface="Arial"/>
                          <a:cs typeface="Arial"/>
                        </a:rPr>
                        <a:t>messages, </a:t>
                      </a:r>
                      <a:r>
                        <a:rPr sz="900" spc="-35" dirty="0">
                          <a:latin typeface="Arial"/>
                          <a:cs typeface="Arial"/>
                        </a:rPr>
                        <a:t>including</a:t>
                      </a:r>
                      <a:r>
                        <a:rPr sz="900" spc="-10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5" dirty="0">
                          <a:latin typeface="Arial"/>
                          <a:cs typeface="Arial"/>
                        </a:rPr>
                        <a:t>Consent</a:t>
                      </a:r>
                      <a:endParaRPr sz="900">
                        <a:latin typeface="Arial"/>
                        <a:cs typeface="Arial"/>
                      </a:endParaRPr>
                    </a:p>
                    <a:p>
                      <a:pPr marL="31750">
                        <a:lnSpc>
                          <a:spcPts val="1075"/>
                        </a:lnSpc>
                        <a:spcBef>
                          <a:spcPts val="85"/>
                        </a:spcBef>
                      </a:pPr>
                      <a:r>
                        <a:rPr sz="900" spc="-55" dirty="0">
                          <a:latin typeface="Arial"/>
                          <a:cs typeface="Arial"/>
                        </a:rPr>
                        <a:t>Decree 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Conference, 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900" spc="-80" dirty="0">
                          <a:latin typeface="Arial"/>
                          <a:cs typeface="Arial"/>
                        </a:rPr>
                        <a:t>Changes </a:t>
                      </a:r>
                      <a:r>
                        <a:rPr sz="900" spc="10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900" spc="-130" dirty="0">
                          <a:latin typeface="Arial"/>
                          <a:cs typeface="Arial"/>
                        </a:rPr>
                        <a:t>CEW</a:t>
                      </a:r>
                      <a:r>
                        <a:rPr sz="900" spc="-7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30" dirty="0">
                          <a:latin typeface="Arial"/>
                          <a:cs typeface="Arial"/>
                        </a:rPr>
                        <a:t>policy.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2230">
                        <a:lnSpc>
                          <a:spcPts val="1065"/>
                        </a:lnSpc>
                        <a:tabLst>
                          <a:tab pos="394335" algn="l"/>
                        </a:tabLst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$	352.50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53670">
                <a:tc>
                  <a:txBody>
                    <a:bodyPr/>
                    <a:lstStyle/>
                    <a:p>
                      <a:pPr marL="23495" algn="ctr">
                        <a:lnSpc>
                          <a:spcPts val="1065"/>
                        </a:lnSpc>
                      </a:pPr>
                      <a:r>
                        <a:rPr sz="900" spc="-20" dirty="0">
                          <a:latin typeface="Arial"/>
                          <a:cs typeface="Arial"/>
                        </a:rPr>
                        <a:t>April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0320" algn="ctr">
                        <a:lnSpc>
                          <a:spcPts val="1065"/>
                        </a:lnSpc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31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2230">
                        <a:lnSpc>
                          <a:spcPts val="1065"/>
                        </a:lnSpc>
                        <a:tabLst>
                          <a:tab pos="561975" algn="l"/>
                        </a:tabLst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-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53670">
                <a:tc gridSpan="4">
                  <a:txBody>
                    <a:bodyPr/>
                    <a:lstStyle/>
                    <a:p>
                      <a:pPr marR="3810" algn="r">
                        <a:lnSpc>
                          <a:spcPts val="1030"/>
                        </a:lnSpc>
                      </a:pPr>
                      <a:r>
                        <a:rPr sz="900" dirty="0">
                          <a:latin typeface="Arial"/>
                          <a:cs typeface="Arial"/>
                        </a:rPr>
                        <a:t>23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2865">
                        <a:lnSpc>
                          <a:spcPts val="1030"/>
                        </a:lnSpc>
                      </a:pPr>
                      <a:r>
                        <a:rPr sz="900" b="1" spc="-80" dirty="0">
                          <a:latin typeface="Trebuchet MS"/>
                          <a:cs typeface="Trebuchet MS"/>
                        </a:rPr>
                        <a:t>TOTAL: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8EDF2"/>
                    </a:solidFill>
                  </a:tcPr>
                </a:tc>
                <a:tc>
                  <a:txBody>
                    <a:bodyPr/>
                    <a:lstStyle/>
                    <a:p>
                      <a:pPr marL="62230">
                        <a:lnSpc>
                          <a:spcPts val="1030"/>
                        </a:lnSpc>
                        <a:tabLst>
                          <a:tab pos="306070" algn="l"/>
                        </a:tabLst>
                      </a:pPr>
                      <a:r>
                        <a:rPr sz="900" b="1" spc="-75" dirty="0">
                          <a:latin typeface="Trebuchet MS"/>
                          <a:cs typeface="Trebuchet MS"/>
                        </a:rPr>
                        <a:t>$	</a:t>
                      </a:r>
                      <a:r>
                        <a:rPr sz="900" b="1" spc="-85" dirty="0">
                          <a:latin typeface="Trebuchet MS"/>
                          <a:cs typeface="Trebuchet MS"/>
                        </a:rPr>
                        <a:t>5,405.00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8EDF2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R="724535" algn="r">
                        <a:lnSpc>
                          <a:spcPts val="1030"/>
                        </a:lnSpc>
                      </a:pPr>
                      <a:r>
                        <a:rPr sz="900" dirty="0">
                          <a:latin typeface="Arial"/>
                          <a:cs typeface="Arial"/>
                        </a:rPr>
                        <a:t>3.5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</a:tbl>
          </a:graphicData>
        </a:graphic>
      </p:graphicFrame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5043" y="264668"/>
            <a:ext cx="100266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15" dirty="0">
                <a:latin typeface="Arial"/>
                <a:cs typeface="Arial"/>
              </a:rPr>
              <a:t>5/15/2019 </a:t>
            </a:r>
            <a:r>
              <a:rPr sz="900" spc="95" dirty="0">
                <a:latin typeface="Arial"/>
                <a:cs typeface="Arial"/>
              </a:rPr>
              <a:t>/</a:t>
            </a:r>
            <a:r>
              <a:rPr sz="900" spc="-150" dirty="0">
                <a:latin typeface="Arial"/>
                <a:cs typeface="Arial"/>
              </a:rPr>
              <a:t> </a:t>
            </a:r>
            <a:r>
              <a:rPr sz="900" spc="-40" dirty="0">
                <a:latin typeface="Arial"/>
                <a:cs typeface="Arial"/>
              </a:rPr>
              <a:t>4:34 </a:t>
            </a:r>
            <a:r>
              <a:rPr sz="900" spc="-60" dirty="0">
                <a:latin typeface="Arial"/>
                <a:cs typeface="Arial"/>
              </a:rPr>
              <a:t>PM</a:t>
            </a:r>
            <a:endParaRPr sz="9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575808" y="244855"/>
            <a:ext cx="1649095" cy="3213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29285" marR="5080" indent="-617220">
              <a:lnSpc>
                <a:spcPct val="107800"/>
              </a:lnSpc>
              <a:spcBef>
                <a:spcPts val="100"/>
              </a:spcBef>
            </a:pPr>
            <a:r>
              <a:rPr sz="900" spc="-30" dirty="0">
                <a:latin typeface="Arial"/>
                <a:cs typeface="Arial"/>
              </a:rPr>
              <a:t>Baltimore </a:t>
            </a:r>
            <a:r>
              <a:rPr sz="900" spc="-55" dirty="0">
                <a:latin typeface="Arial"/>
                <a:cs typeface="Arial"/>
              </a:rPr>
              <a:t>Consent Decree </a:t>
            </a:r>
            <a:r>
              <a:rPr sz="900" dirty="0">
                <a:latin typeface="Arial"/>
                <a:cs typeface="Arial"/>
              </a:rPr>
              <a:t>Monitor  </a:t>
            </a:r>
            <a:r>
              <a:rPr sz="900" spc="-95" dirty="0">
                <a:latin typeface="Arial"/>
                <a:cs typeface="Arial"/>
              </a:rPr>
              <a:t>INVOICE</a:t>
            </a:r>
            <a:endParaRPr sz="9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243307" y="264668"/>
            <a:ext cx="33337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85" dirty="0">
                <a:latin typeface="Arial"/>
                <a:cs typeface="Arial"/>
              </a:rPr>
              <a:t>Page</a:t>
            </a:r>
            <a:r>
              <a:rPr sz="900" spc="-114" dirty="0">
                <a:latin typeface="Arial"/>
                <a:cs typeface="Arial"/>
              </a:rPr>
              <a:t> </a:t>
            </a:r>
            <a:r>
              <a:rPr sz="900" spc="-45" dirty="0">
                <a:latin typeface="Arial"/>
                <a:cs typeface="Arial"/>
              </a:rPr>
              <a:t>4</a:t>
            </a:r>
            <a:endParaRPr sz="900">
              <a:latin typeface="Arial"/>
              <a:cs typeface="Arial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224027" y="681355"/>
          <a:ext cx="12171045" cy="63017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01394"/>
                <a:gridCol w="897255"/>
                <a:gridCol w="3428365"/>
                <a:gridCol w="1083944"/>
                <a:gridCol w="828040"/>
                <a:gridCol w="760729"/>
                <a:gridCol w="868679"/>
                <a:gridCol w="984250"/>
                <a:gridCol w="2291715"/>
              </a:tblGrid>
              <a:tr h="264795">
                <a:tc gridSpan="9">
                  <a:txBody>
                    <a:bodyPr/>
                    <a:lstStyle/>
                    <a:p>
                      <a:pPr marL="40640">
                        <a:lnSpc>
                          <a:spcPts val="1875"/>
                        </a:lnSpc>
                      </a:pPr>
                      <a:r>
                        <a:rPr sz="1650" spc="-280" dirty="0">
                          <a:solidFill>
                            <a:srgbClr val="006000"/>
                          </a:solidFill>
                          <a:latin typeface="Arial"/>
                          <a:cs typeface="Arial"/>
                        </a:rPr>
                        <a:t>EXPENSES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solidFill>
                      <a:srgbClr val="CCBFD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53670"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433705">
                        <a:lnSpc>
                          <a:spcPts val="1019"/>
                        </a:lnSpc>
                      </a:pPr>
                      <a:r>
                        <a:rPr sz="900" b="1" spc="-30" dirty="0">
                          <a:latin typeface="Trebuchet MS"/>
                          <a:cs typeface="Trebuchet MS"/>
                        </a:rPr>
                        <a:t>MEALS </a:t>
                      </a:r>
                      <a:r>
                        <a:rPr sz="900" b="1" spc="-80" dirty="0">
                          <a:latin typeface="Trebuchet MS"/>
                          <a:cs typeface="Trebuchet MS"/>
                        </a:rPr>
                        <a:t>+</a:t>
                      </a:r>
                      <a:r>
                        <a:rPr sz="900" b="1" spc="-12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00" b="1" spc="-50" dirty="0">
                          <a:latin typeface="Trebuchet MS"/>
                          <a:cs typeface="Trebuchet MS"/>
                        </a:rPr>
                        <a:t>INCIDENTALS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531495">
                        <a:lnSpc>
                          <a:spcPts val="1019"/>
                        </a:lnSpc>
                      </a:pPr>
                      <a:r>
                        <a:rPr sz="900" b="1" spc="-15" dirty="0">
                          <a:latin typeface="Trebuchet MS"/>
                          <a:cs typeface="Trebuchet MS"/>
                        </a:rPr>
                        <a:t>NON</a:t>
                      </a:r>
                      <a:r>
                        <a:rPr sz="900" b="1" spc="-8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00" b="1" spc="-30" dirty="0">
                          <a:latin typeface="Trebuchet MS"/>
                          <a:cs typeface="Trebuchet MS"/>
                        </a:rPr>
                        <a:t>MEALS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8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244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solidFill>
                      <a:srgbClr val="C4D8EF"/>
                    </a:solidFill>
                  </a:tcPr>
                </a:tc>
                <a:tc>
                  <a:txBody>
                    <a:bodyPr/>
                    <a:lstStyle/>
                    <a:p>
                      <a:pPr marL="17780" algn="ctr">
                        <a:lnSpc>
                          <a:spcPts val="805"/>
                        </a:lnSpc>
                      </a:pPr>
                      <a:r>
                        <a:rPr sz="900" b="1" spc="-55" dirty="0">
                          <a:latin typeface="Trebuchet MS"/>
                          <a:cs typeface="Trebuchet MS"/>
                        </a:rPr>
                        <a:t>Total </a:t>
                      </a:r>
                      <a:r>
                        <a:rPr sz="900" b="1" spc="-10" dirty="0">
                          <a:latin typeface="Trebuchet MS"/>
                          <a:cs typeface="Trebuchet MS"/>
                        </a:rPr>
                        <a:t>Meal</a:t>
                      </a:r>
                      <a:r>
                        <a:rPr sz="900" b="1" spc="-12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00" b="1" spc="-80" dirty="0">
                          <a:latin typeface="Trebuchet MS"/>
                          <a:cs typeface="Trebuchet MS"/>
                        </a:rPr>
                        <a:t>+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solidFill>
                      <a:srgbClr val="C4D8EF"/>
                    </a:solidFill>
                  </a:tcPr>
                </a:tc>
                <a:tc row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1150">
                        <a:latin typeface="Times New Roman"/>
                        <a:cs typeface="Times New Roman"/>
                      </a:endParaRPr>
                    </a:p>
                    <a:p>
                      <a:pPr marL="116839" marR="93980" indent="33020">
                        <a:lnSpc>
                          <a:spcPct val="107800"/>
                        </a:lnSpc>
                      </a:pPr>
                      <a:r>
                        <a:rPr sz="900" b="1" spc="-25" dirty="0">
                          <a:latin typeface="Trebuchet MS"/>
                          <a:cs typeface="Trebuchet MS"/>
                        </a:rPr>
                        <a:t>Non-Meal  </a:t>
                      </a:r>
                      <a:r>
                        <a:rPr sz="900" b="1" spc="-5" dirty="0">
                          <a:latin typeface="Trebuchet MS"/>
                          <a:cs typeface="Trebuchet MS"/>
                        </a:rPr>
                        <a:t>D</a:t>
                      </a:r>
                      <a:r>
                        <a:rPr sz="900" b="1" dirty="0">
                          <a:latin typeface="Trebuchet MS"/>
                          <a:cs typeface="Trebuchet MS"/>
                        </a:rPr>
                        <a:t>es</a:t>
                      </a:r>
                      <a:r>
                        <a:rPr sz="900" b="1" spc="-5" dirty="0">
                          <a:latin typeface="Trebuchet MS"/>
                          <a:cs typeface="Trebuchet MS"/>
                        </a:rPr>
                        <a:t>c</a:t>
                      </a:r>
                      <a:r>
                        <a:rPr sz="900" b="1" dirty="0">
                          <a:latin typeface="Trebuchet MS"/>
                          <a:cs typeface="Trebuchet MS"/>
                        </a:rPr>
                        <a:t>r</a:t>
                      </a:r>
                      <a:r>
                        <a:rPr sz="900" b="1" spc="-5" dirty="0">
                          <a:latin typeface="Trebuchet MS"/>
                          <a:cs typeface="Trebuchet MS"/>
                        </a:rPr>
                        <a:t>ip</a:t>
                      </a:r>
                      <a:r>
                        <a:rPr sz="900" b="1" dirty="0">
                          <a:latin typeface="Trebuchet MS"/>
                          <a:cs typeface="Trebuchet MS"/>
                        </a:rPr>
                        <a:t>t</a:t>
                      </a:r>
                      <a:r>
                        <a:rPr sz="900" b="1" spc="-10" dirty="0">
                          <a:latin typeface="Trebuchet MS"/>
                          <a:cs typeface="Trebuchet MS"/>
                        </a:rPr>
                        <a:t>i</a:t>
                      </a:r>
                      <a:r>
                        <a:rPr sz="900" b="1" spc="-5" dirty="0">
                          <a:latin typeface="Trebuchet MS"/>
                          <a:cs typeface="Trebuchet MS"/>
                        </a:rPr>
                        <a:t>o</a:t>
                      </a:r>
                      <a:r>
                        <a:rPr sz="900" b="1" dirty="0">
                          <a:latin typeface="Trebuchet MS"/>
                          <a:cs typeface="Trebuchet MS"/>
                        </a:rPr>
                        <a:t>n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T="698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 row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1150">
                        <a:latin typeface="Times New Roman"/>
                        <a:cs typeface="Times New Roman"/>
                      </a:endParaRPr>
                    </a:p>
                    <a:p>
                      <a:pPr marL="246379" marR="180340" indent="-41275">
                        <a:lnSpc>
                          <a:spcPct val="107800"/>
                        </a:lnSpc>
                      </a:pPr>
                      <a:r>
                        <a:rPr sz="900" b="1" spc="-5" dirty="0">
                          <a:latin typeface="Trebuchet MS"/>
                          <a:cs typeface="Trebuchet MS"/>
                        </a:rPr>
                        <a:t>Non-</a:t>
                      </a:r>
                      <a:r>
                        <a:rPr sz="900" b="1" spc="5" dirty="0">
                          <a:latin typeface="Trebuchet MS"/>
                          <a:cs typeface="Trebuchet MS"/>
                        </a:rPr>
                        <a:t>M</a:t>
                      </a:r>
                      <a:r>
                        <a:rPr sz="900" b="1" dirty="0">
                          <a:latin typeface="Trebuchet MS"/>
                          <a:cs typeface="Trebuchet MS"/>
                        </a:rPr>
                        <a:t>eal  </a:t>
                      </a:r>
                      <a:r>
                        <a:rPr sz="900" b="1" spc="-60" dirty="0">
                          <a:latin typeface="Trebuchet MS"/>
                          <a:cs typeface="Trebuchet MS"/>
                        </a:rPr>
                        <a:t>Expense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T="698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473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C4D8EF"/>
                    </a:solidFill>
                  </a:tcPr>
                </a:tc>
                <a:tc>
                  <a:txBody>
                    <a:bodyPr/>
                    <a:lstStyle/>
                    <a:p>
                      <a:pPr marL="17780" algn="ctr">
                        <a:lnSpc>
                          <a:spcPts val="985"/>
                        </a:lnSpc>
                      </a:pPr>
                      <a:r>
                        <a:rPr sz="900" b="1" spc="-50" dirty="0">
                          <a:latin typeface="Trebuchet MS"/>
                          <a:cs typeface="Trebuchet MS"/>
                        </a:rPr>
                        <a:t>Incidentals</a:t>
                      </a:r>
                      <a:r>
                        <a:rPr sz="900" b="1" spc="-10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00" b="1" spc="-60" dirty="0">
                          <a:latin typeface="Trebuchet MS"/>
                          <a:cs typeface="Trebuchet MS"/>
                        </a:rPr>
                        <a:t>(per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solidFill>
                      <a:srgbClr val="C4D8E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98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98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47320">
                <a:tc>
                  <a:txBody>
                    <a:bodyPr/>
                    <a:lstStyle/>
                    <a:p>
                      <a:pPr marL="19050" algn="ctr">
                        <a:lnSpc>
                          <a:spcPts val="985"/>
                        </a:lnSpc>
                      </a:pPr>
                      <a:r>
                        <a:rPr sz="900" b="1" spc="-40" dirty="0">
                          <a:latin typeface="Trebuchet MS"/>
                          <a:cs typeface="Trebuchet MS"/>
                        </a:rPr>
                        <a:t>Date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41935">
                        <a:lnSpc>
                          <a:spcPts val="985"/>
                        </a:lnSpc>
                      </a:pPr>
                      <a:r>
                        <a:rPr sz="900" b="1" spc="-50" dirty="0">
                          <a:latin typeface="Trebuchet MS"/>
                          <a:cs typeface="Trebuchet MS"/>
                        </a:rPr>
                        <a:t>Category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1146175">
                        <a:lnSpc>
                          <a:spcPts val="985"/>
                        </a:lnSpc>
                      </a:pPr>
                      <a:r>
                        <a:rPr sz="900" b="1" spc="-50" dirty="0">
                          <a:latin typeface="Trebuchet MS"/>
                          <a:cs typeface="Trebuchet MS"/>
                        </a:rPr>
                        <a:t>Comments </a:t>
                      </a:r>
                      <a:r>
                        <a:rPr sz="900" b="1" spc="-55" dirty="0">
                          <a:latin typeface="Trebuchet MS"/>
                          <a:cs typeface="Trebuchet MS"/>
                        </a:rPr>
                        <a:t>(if</a:t>
                      </a:r>
                      <a:r>
                        <a:rPr sz="900" b="1" spc="-9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00" b="1" spc="-55" dirty="0">
                          <a:latin typeface="Trebuchet MS"/>
                          <a:cs typeface="Trebuchet MS"/>
                        </a:rPr>
                        <a:t>necessary)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99085">
                        <a:lnSpc>
                          <a:spcPts val="985"/>
                        </a:lnSpc>
                      </a:pPr>
                      <a:r>
                        <a:rPr sz="900" b="1" spc="-65" dirty="0">
                          <a:latin typeface="Trebuchet MS"/>
                          <a:cs typeface="Trebuchet MS"/>
                        </a:rPr>
                        <a:t>Travel</a:t>
                      </a:r>
                      <a:r>
                        <a:rPr sz="900" b="1" spc="-8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00" b="1" spc="-40" dirty="0">
                          <a:latin typeface="Trebuchet MS"/>
                          <a:cs typeface="Trebuchet MS"/>
                        </a:rPr>
                        <a:t>Day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C4D8EF"/>
                    </a:solidFill>
                  </a:tcPr>
                </a:tc>
                <a:tc>
                  <a:txBody>
                    <a:bodyPr/>
                    <a:lstStyle/>
                    <a:p>
                      <a:pPr marL="17145" algn="ctr">
                        <a:lnSpc>
                          <a:spcPts val="985"/>
                        </a:lnSpc>
                      </a:pPr>
                      <a:r>
                        <a:rPr sz="900" b="1" spc="-50" dirty="0">
                          <a:latin typeface="Trebuchet MS"/>
                          <a:cs typeface="Trebuchet MS"/>
                        </a:rPr>
                        <a:t>daily</a:t>
                      </a:r>
                      <a:r>
                        <a:rPr sz="900" b="1" spc="-10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00" b="1" spc="-50" dirty="0">
                          <a:latin typeface="Trebuchet MS"/>
                          <a:cs typeface="Trebuchet MS"/>
                        </a:rPr>
                        <a:t>Guidelines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solidFill>
                      <a:srgbClr val="C4D8E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98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98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ts val="985"/>
                        </a:lnSpc>
                      </a:pPr>
                      <a:r>
                        <a:rPr sz="900" b="1" spc="-55" dirty="0">
                          <a:latin typeface="Trebuchet MS"/>
                          <a:cs typeface="Trebuchet MS"/>
                        </a:rPr>
                        <a:t>Total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473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C4D8EF"/>
                    </a:solidFill>
                  </a:tcPr>
                </a:tc>
                <a:tc>
                  <a:txBody>
                    <a:bodyPr/>
                    <a:lstStyle/>
                    <a:p>
                      <a:pPr marL="16510" algn="ctr">
                        <a:lnSpc>
                          <a:spcPts val="985"/>
                        </a:lnSpc>
                      </a:pPr>
                      <a:r>
                        <a:rPr sz="900" b="1" spc="-60" dirty="0">
                          <a:latin typeface="Trebuchet MS"/>
                          <a:cs typeface="Trebuchet MS"/>
                        </a:rPr>
                        <a:t>cap </a:t>
                      </a:r>
                      <a:r>
                        <a:rPr sz="900" b="1" spc="-40" dirty="0">
                          <a:latin typeface="Trebuchet MS"/>
                          <a:cs typeface="Trebuchet MS"/>
                        </a:rPr>
                        <a:t>of </a:t>
                      </a:r>
                      <a:r>
                        <a:rPr sz="900" b="1" spc="-75" dirty="0">
                          <a:latin typeface="Trebuchet MS"/>
                          <a:cs typeface="Trebuchet MS"/>
                        </a:rPr>
                        <a:t>$69</a:t>
                      </a:r>
                      <a:r>
                        <a:rPr sz="900" b="1" spc="-15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00" b="1" spc="-60" dirty="0">
                          <a:latin typeface="Trebuchet MS"/>
                          <a:cs typeface="Trebuchet MS"/>
                        </a:rPr>
                        <a:t>per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solidFill>
                      <a:srgbClr val="C4D8E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98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98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035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>
                  <a:txBody>
                    <a:bodyPr/>
                    <a:lstStyle/>
                    <a:p>
                      <a:pPr marL="17780" algn="ctr">
                        <a:lnSpc>
                          <a:spcPts val="720"/>
                        </a:lnSpc>
                      </a:pPr>
                      <a:r>
                        <a:rPr sz="900" b="1" spc="-45" dirty="0">
                          <a:latin typeface="Trebuchet MS"/>
                          <a:cs typeface="Trebuchet MS"/>
                        </a:rPr>
                        <a:t>day)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98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98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236220">
                <a:tc rowSpan="22"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rowSpan="2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62230">
                        <a:lnSpc>
                          <a:spcPct val="100000"/>
                        </a:lnSpc>
                        <a:spcBef>
                          <a:spcPts val="670"/>
                        </a:spcBef>
                        <a:tabLst>
                          <a:tab pos="785495" algn="l"/>
                        </a:tabLst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-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8509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236220">
                <a:tc gridSpan="3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62230">
                        <a:lnSpc>
                          <a:spcPct val="100000"/>
                        </a:lnSpc>
                        <a:spcBef>
                          <a:spcPts val="670"/>
                        </a:spcBef>
                        <a:tabLst>
                          <a:tab pos="785495" algn="l"/>
                        </a:tabLst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-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8509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235585">
                <a:tc gridSpan="3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62230">
                        <a:lnSpc>
                          <a:spcPct val="100000"/>
                        </a:lnSpc>
                        <a:spcBef>
                          <a:spcPts val="670"/>
                        </a:spcBef>
                        <a:tabLst>
                          <a:tab pos="785495" algn="l"/>
                        </a:tabLst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-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8509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236220">
                <a:tc gridSpan="3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62230">
                        <a:lnSpc>
                          <a:spcPct val="100000"/>
                        </a:lnSpc>
                        <a:spcBef>
                          <a:spcPts val="670"/>
                        </a:spcBef>
                        <a:tabLst>
                          <a:tab pos="785495" algn="l"/>
                        </a:tabLst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-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8509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235585">
                <a:tc gridSpan="3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62230">
                        <a:lnSpc>
                          <a:spcPct val="100000"/>
                        </a:lnSpc>
                        <a:spcBef>
                          <a:spcPts val="670"/>
                        </a:spcBef>
                        <a:tabLst>
                          <a:tab pos="785495" algn="l"/>
                        </a:tabLst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-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8509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236220">
                <a:tc gridSpan="3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62230">
                        <a:lnSpc>
                          <a:spcPct val="100000"/>
                        </a:lnSpc>
                        <a:spcBef>
                          <a:spcPts val="670"/>
                        </a:spcBef>
                        <a:tabLst>
                          <a:tab pos="785495" algn="l"/>
                        </a:tabLst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-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8509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236220">
                <a:tc gridSpan="3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62230">
                        <a:lnSpc>
                          <a:spcPct val="100000"/>
                        </a:lnSpc>
                        <a:spcBef>
                          <a:spcPts val="670"/>
                        </a:spcBef>
                        <a:tabLst>
                          <a:tab pos="785495" algn="l"/>
                        </a:tabLst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-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8509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235585">
                <a:tc gridSpan="3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62230">
                        <a:lnSpc>
                          <a:spcPct val="100000"/>
                        </a:lnSpc>
                        <a:spcBef>
                          <a:spcPts val="670"/>
                        </a:spcBef>
                        <a:tabLst>
                          <a:tab pos="785495" algn="l"/>
                        </a:tabLst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-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8509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236220">
                <a:tc gridSpan="3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62230">
                        <a:lnSpc>
                          <a:spcPct val="100000"/>
                        </a:lnSpc>
                        <a:spcBef>
                          <a:spcPts val="670"/>
                        </a:spcBef>
                        <a:tabLst>
                          <a:tab pos="785495" algn="l"/>
                        </a:tabLst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-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8509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235585">
                <a:tc gridSpan="3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62230">
                        <a:lnSpc>
                          <a:spcPct val="100000"/>
                        </a:lnSpc>
                        <a:spcBef>
                          <a:spcPts val="670"/>
                        </a:spcBef>
                        <a:tabLst>
                          <a:tab pos="785495" algn="l"/>
                        </a:tabLst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-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8509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236220">
                <a:tc gridSpan="3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62230">
                        <a:lnSpc>
                          <a:spcPct val="100000"/>
                        </a:lnSpc>
                        <a:spcBef>
                          <a:spcPts val="670"/>
                        </a:spcBef>
                        <a:tabLst>
                          <a:tab pos="785495" algn="l"/>
                        </a:tabLst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-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8509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236220">
                <a:tc gridSpan="3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62230">
                        <a:lnSpc>
                          <a:spcPct val="100000"/>
                        </a:lnSpc>
                        <a:spcBef>
                          <a:spcPts val="670"/>
                        </a:spcBef>
                        <a:tabLst>
                          <a:tab pos="785495" algn="l"/>
                        </a:tabLst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-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8509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235585">
                <a:tc gridSpan="3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62230">
                        <a:lnSpc>
                          <a:spcPct val="100000"/>
                        </a:lnSpc>
                        <a:spcBef>
                          <a:spcPts val="670"/>
                        </a:spcBef>
                        <a:tabLst>
                          <a:tab pos="785495" algn="l"/>
                        </a:tabLst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-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8509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236220">
                <a:tc gridSpan="3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62230">
                        <a:lnSpc>
                          <a:spcPct val="100000"/>
                        </a:lnSpc>
                        <a:spcBef>
                          <a:spcPts val="670"/>
                        </a:spcBef>
                        <a:tabLst>
                          <a:tab pos="785495" algn="l"/>
                        </a:tabLst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-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8509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235585">
                <a:tc gridSpan="3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62230">
                        <a:lnSpc>
                          <a:spcPct val="100000"/>
                        </a:lnSpc>
                        <a:spcBef>
                          <a:spcPts val="670"/>
                        </a:spcBef>
                        <a:tabLst>
                          <a:tab pos="785495" algn="l"/>
                        </a:tabLst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-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8509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235585">
                <a:tc gridSpan="3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62230">
                        <a:lnSpc>
                          <a:spcPct val="100000"/>
                        </a:lnSpc>
                        <a:spcBef>
                          <a:spcPts val="670"/>
                        </a:spcBef>
                        <a:tabLst>
                          <a:tab pos="785495" algn="l"/>
                        </a:tabLst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-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8509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236220">
                <a:tc gridSpan="3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62230">
                        <a:lnSpc>
                          <a:spcPct val="100000"/>
                        </a:lnSpc>
                        <a:spcBef>
                          <a:spcPts val="670"/>
                        </a:spcBef>
                        <a:tabLst>
                          <a:tab pos="785495" algn="l"/>
                        </a:tabLst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-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8509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235585">
                <a:tc gridSpan="3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62230">
                        <a:lnSpc>
                          <a:spcPct val="100000"/>
                        </a:lnSpc>
                        <a:spcBef>
                          <a:spcPts val="670"/>
                        </a:spcBef>
                        <a:tabLst>
                          <a:tab pos="785495" algn="l"/>
                        </a:tabLst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-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8509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236220">
                <a:tc gridSpan="3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62230">
                        <a:lnSpc>
                          <a:spcPct val="100000"/>
                        </a:lnSpc>
                        <a:spcBef>
                          <a:spcPts val="670"/>
                        </a:spcBef>
                        <a:tabLst>
                          <a:tab pos="785495" algn="l"/>
                        </a:tabLst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-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8509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235585">
                <a:tc gridSpan="3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62230">
                        <a:lnSpc>
                          <a:spcPct val="100000"/>
                        </a:lnSpc>
                        <a:spcBef>
                          <a:spcPts val="670"/>
                        </a:spcBef>
                        <a:tabLst>
                          <a:tab pos="785495" algn="l"/>
                        </a:tabLst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-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8509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235585">
                <a:tc gridSpan="3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62230">
                        <a:lnSpc>
                          <a:spcPct val="100000"/>
                        </a:lnSpc>
                        <a:spcBef>
                          <a:spcPts val="670"/>
                        </a:spcBef>
                        <a:tabLst>
                          <a:tab pos="785495" algn="l"/>
                        </a:tabLst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-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8509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236220">
                <a:tc gridSpan="3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62230">
                        <a:lnSpc>
                          <a:spcPct val="100000"/>
                        </a:lnSpc>
                        <a:spcBef>
                          <a:spcPts val="670"/>
                        </a:spcBef>
                        <a:tabLst>
                          <a:tab pos="785495" algn="l"/>
                        </a:tabLst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-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8509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5043" y="264668"/>
            <a:ext cx="100266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15" dirty="0">
                <a:latin typeface="Arial"/>
                <a:cs typeface="Arial"/>
              </a:rPr>
              <a:t>5/15/2019 </a:t>
            </a:r>
            <a:r>
              <a:rPr sz="900" spc="95" dirty="0">
                <a:latin typeface="Arial"/>
                <a:cs typeface="Arial"/>
              </a:rPr>
              <a:t>/</a:t>
            </a:r>
            <a:r>
              <a:rPr sz="900" spc="-150" dirty="0">
                <a:latin typeface="Arial"/>
                <a:cs typeface="Arial"/>
              </a:rPr>
              <a:t> </a:t>
            </a:r>
            <a:r>
              <a:rPr sz="900" spc="-40" dirty="0">
                <a:latin typeface="Arial"/>
                <a:cs typeface="Arial"/>
              </a:rPr>
              <a:t>4:34 </a:t>
            </a:r>
            <a:r>
              <a:rPr sz="900" spc="-60" dirty="0">
                <a:latin typeface="Arial"/>
                <a:cs typeface="Arial"/>
              </a:rPr>
              <a:t>PM</a:t>
            </a:r>
            <a:endParaRPr sz="9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575808" y="244855"/>
            <a:ext cx="1649095" cy="3213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29285" marR="5080" indent="-617220">
              <a:lnSpc>
                <a:spcPct val="107800"/>
              </a:lnSpc>
              <a:spcBef>
                <a:spcPts val="100"/>
              </a:spcBef>
            </a:pPr>
            <a:r>
              <a:rPr sz="900" spc="-30" dirty="0">
                <a:latin typeface="Arial"/>
                <a:cs typeface="Arial"/>
              </a:rPr>
              <a:t>Baltimore </a:t>
            </a:r>
            <a:r>
              <a:rPr sz="900" spc="-55" dirty="0">
                <a:latin typeface="Arial"/>
                <a:cs typeface="Arial"/>
              </a:rPr>
              <a:t>Consent Decree </a:t>
            </a:r>
            <a:r>
              <a:rPr sz="900" dirty="0">
                <a:latin typeface="Arial"/>
                <a:cs typeface="Arial"/>
              </a:rPr>
              <a:t>Monitor  </a:t>
            </a:r>
            <a:r>
              <a:rPr sz="900" spc="-95" dirty="0">
                <a:latin typeface="Arial"/>
                <a:cs typeface="Arial"/>
              </a:rPr>
              <a:t>INVOICE</a:t>
            </a:r>
            <a:endParaRPr sz="9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243307" y="264668"/>
            <a:ext cx="33337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85" dirty="0">
                <a:latin typeface="Arial"/>
                <a:cs typeface="Arial"/>
              </a:rPr>
              <a:t>Page</a:t>
            </a:r>
            <a:r>
              <a:rPr sz="900" spc="-114" dirty="0">
                <a:latin typeface="Arial"/>
                <a:cs typeface="Arial"/>
              </a:rPr>
              <a:t> </a:t>
            </a:r>
            <a:r>
              <a:rPr sz="900" spc="-45" dirty="0">
                <a:latin typeface="Arial"/>
                <a:cs typeface="Arial"/>
              </a:rPr>
              <a:t>5</a:t>
            </a:r>
            <a:endParaRPr sz="9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865868" y="763016"/>
            <a:ext cx="6096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5" dirty="0">
                <a:latin typeface="Arial"/>
                <a:cs typeface="Arial"/>
              </a:rPr>
              <a:t>-</a:t>
            </a:r>
            <a:endParaRPr sz="9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141968" y="763016"/>
            <a:ext cx="8382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45" dirty="0">
                <a:latin typeface="Arial"/>
                <a:cs typeface="Arial"/>
              </a:rPr>
              <a:t>$</a:t>
            </a:r>
            <a:endParaRPr sz="9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865868" y="999235"/>
            <a:ext cx="6096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5" dirty="0">
                <a:latin typeface="Arial"/>
                <a:cs typeface="Arial"/>
              </a:rPr>
              <a:t>-</a:t>
            </a:r>
            <a:endParaRPr sz="9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141968" y="999235"/>
            <a:ext cx="8382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45" dirty="0">
                <a:latin typeface="Arial"/>
                <a:cs typeface="Arial"/>
              </a:rPr>
              <a:t>$</a:t>
            </a:r>
            <a:endParaRPr sz="9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865868" y="1235455"/>
            <a:ext cx="6096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5" dirty="0">
                <a:latin typeface="Arial"/>
                <a:cs typeface="Arial"/>
              </a:rPr>
              <a:t>-</a:t>
            </a:r>
            <a:endParaRPr sz="9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141968" y="1235455"/>
            <a:ext cx="8382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45" dirty="0">
                <a:latin typeface="Arial"/>
                <a:cs typeface="Arial"/>
              </a:rPr>
              <a:t>$</a:t>
            </a:r>
            <a:endParaRPr sz="9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865868" y="1471676"/>
            <a:ext cx="6096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5" dirty="0">
                <a:latin typeface="Arial"/>
                <a:cs typeface="Arial"/>
              </a:rPr>
              <a:t>-</a:t>
            </a:r>
            <a:endParaRPr sz="9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141968" y="1471676"/>
            <a:ext cx="8382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45" dirty="0">
                <a:latin typeface="Arial"/>
                <a:cs typeface="Arial"/>
              </a:rPr>
              <a:t>$</a:t>
            </a:r>
            <a:endParaRPr sz="9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865868" y="1707896"/>
            <a:ext cx="6096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5" dirty="0">
                <a:latin typeface="Arial"/>
                <a:cs typeface="Arial"/>
              </a:rPr>
              <a:t>-</a:t>
            </a:r>
            <a:endParaRPr sz="9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9141968" y="1707896"/>
            <a:ext cx="8382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45" dirty="0">
                <a:latin typeface="Arial"/>
                <a:cs typeface="Arial"/>
              </a:rPr>
              <a:t>$</a:t>
            </a:r>
            <a:endParaRPr sz="9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9865868" y="1944115"/>
            <a:ext cx="6096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5" dirty="0">
                <a:latin typeface="Arial"/>
                <a:cs typeface="Arial"/>
              </a:rPr>
              <a:t>-</a:t>
            </a:r>
            <a:endParaRPr sz="9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9141968" y="1944115"/>
            <a:ext cx="8382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45" dirty="0">
                <a:latin typeface="Arial"/>
                <a:cs typeface="Arial"/>
              </a:rPr>
              <a:t>$</a:t>
            </a:r>
            <a:endParaRPr sz="9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9865868" y="2180335"/>
            <a:ext cx="6096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5" dirty="0">
                <a:latin typeface="Arial"/>
                <a:cs typeface="Arial"/>
              </a:rPr>
              <a:t>-</a:t>
            </a:r>
            <a:endParaRPr sz="9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9141968" y="2180335"/>
            <a:ext cx="8382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45" dirty="0">
                <a:latin typeface="Arial"/>
                <a:cs typeface="Arial"/>
              </a:rPr>
              <a:t>$</a:t>
            </a:r>
            <a:endParaRPr sz="9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9865868" y="2416555"/>
            <a:ext cx="6096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5" dirty="0">
                <a:latin typeface="Arial"/>
                <a:cs typeface="Arial"/>
              </a:rPr>
              <a:t>-</a:t>
            </a:r>
            <a:endParaRPr sz="9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9141968" y="2416555"/>
            <a:ext cx="8382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45" dirty="0">
                <a:latin typeface="Arial"/>
                <a:cs typeface="Arial"/>
              </a:rPr>
              <a:t>$</a:t>
            </a:r>
            <a:endParaRPr sz="9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9865868" y="2652776"/>
            <a:ext cx="6096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5" dirty="0">
                <a:latin typeface="Arial"/>
                <a:cs typeface="Arial"/>
              </a:rPr>
              <a:t>-</a:t>
            </a:r>
            <a:endParaRPr sz="9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9141968" y="2652776"/>
            <a:ext cx="8382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45" dirty="0">
                <a:latin typeface="Arial"/>
                <a:cs typeface="Arial"/>
              </a:rPr>
              <a:t>$</a:t>
            </a:r>
            <a:endParaRPr sz="9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9865868" y="2888996"/>
            <a:ext cx="6096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5" dirty="0">
                <a:latin typeface="Arial"/>
                <a:cs typeface="Arial"/>
              </a:rPr>
              <a:t>-</a:t>
            </a:r>
            <a:endParaRPr sz="9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9141968" y="2888996"/>
            <a:ext cx="8382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45" dirty="0">
                <a:latin typeface="Arial"/>
                <a:cs typeface="Arial"/>
              </a:rPr>
              <a:t>$</a:t>
            </a:r>
            <a:endParaRPr sz="9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9865868" y="3125215"/>
            <a:ext cx="6096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5" dirty="0">
                <a:latin typeface="Arial"/>
                <a:cs typeface="Arial"/>
              </a:rPr>
              <a:t>-</a:t>
            </a:r>
            <a:endParaRPr sz="9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9141968" y="3125215"/>
            <a:ext cx="8382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45" dirty="0">
                <a:latin typeface="Arial"/>
                <a:cs typeface="Arial"/>
              </a:rPr>
              <a:t>$</a:t>
            </a:r>
            <a:endParaRPr sz="9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9865868" y="3361435"/>
            <a:ext cx="6096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5" dirty="0">
                <a:latin typeface="Arial"/>
                <a:cs typeface="Arial"/>
              </a:rPr>
              <a:t>-</a:t>
            </a:r>
            <a:endParaRPr sz="9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9141968" y="3361435"/>
            <a:ext cx="8382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45" dirty="0">
                <a:latin typeface="Arial"/>
                <a:cs typeface="Arial"/>
              </a:rPr>
              <a:t>$</a:t>
            </a:r>
            <a:endParaRPr sz="90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9865868" y="3597655"/>
            <a:ext cx="6096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5" dirty="0">
                <a:latin typeface="Arial"/>
                <a:cs typeface="Arial"/>
              </a:rPr>
              <a:t>-</a:t>
            </a:r>
            <a:endParaRPr sz="90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9141968" y="3597655"/>
            <a:ext cx="8382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45" dirty="0">
                <a:latin typeface="Arial"/>
                <a:cs typeface="Arial"/>
              </a:rPr>
              <a:t>$</a:t>
            </a:r>
            <a:endParaRPr sz="90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9865868" y="3833876"/>
            <a:ext cx="6096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5" dirty="0">
                <a:latin typeface="Arial"/>
                <a:cs typeface="Arial"/>
              </a:rPr>
              <a:t>-</a:t>
            </a:r>
            <a:endParaRPr sz="90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9141968" y="3833876"/>
            <a:ext cx="8382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45" dirty="0">
                <a:latin typeface="Arial"/>
                <a:cs typeface="Arial"/>
              </a:rPr>
              <a:t>$</a:t>
            </a:r>
            <a:endParaRPr sz="900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9865868" y="4070096"/>
            <a:ext cx="6096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5" dirty="0">
                <a:latin typeface="Arial"/>
                <a:cs typeface="Arial"/>
              </a:rPr>
              <a:t>-</a:t>
            </a:r>
            <a:endParaRPr sz="900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9141968" y="4070096"/>
            <a:ext cx="8382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45" dirty="0">
                <a:latin typeface="Arial"/>
                <a:cs typeface="Arial"/>
              </a:rPr>
              <a:t>$</a:t>
            </a:r>
            <a:endParaRPr sz="90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9865868" y="4306315"/>
            <a:ext cx="6096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5" dirty="0">
                <a:latin typeface="Arial"/>
                <a:cs typeface="Arial"/>
              </a:rPr>
              <a:t>-</a:t>
            </a:r>
            <a:endParaRPr sz="900"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9141968" y="4306315"/>
            <a:ext cx="8382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45" dirty="0">
                <a:latin typeface="Arial"/>
                <a:cs typeface="Arial"/>
              </a:rPr>
              <a:t>$</a:t>
            </a:r>
            <a:endParaRPr sz="900"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9865868" y="4542535"/>
            <a:ext cx="6096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5" dirty="0">
                <a:latin typeface="Arial"/>
                <a:cs typeface="Arial"/>
              </a:rPr>
              <a:t>-</a:t>
            </a:r>
            <a:endParaRPr sz="900"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9141968" y="4542535"/>
            <a:ext cx="8382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45" dirty="0">
                <a:latin typeface="Arial"/>
                <a:cs typeface="Arial"/>
              </a:rPr>
              <a:t>$</a:t>
            </a:r>
            <a:endParaRPr sz="900">
              <a:latin typeface="Arial"/>
              <a:cs typeface="Aria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9865868" y="4778755"/>
            <a:ext cx="6096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5" dirty="0">
                <a:latin typeface="Arial"/>
                <a:cs typeface="Arial"/>
              </a:rPr>
              <a:t>-</a:t>
            </a:r>
            <a:endParaRPr sz="900">
              <a:latin typeface="Arial"/>
              <a:cs typeface="Aria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9141968" y="4778755"/>
            <a:ext cx="8382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45" dirty="0">
                <a:latin typeface="Arial"/>
                <a:cs typeface="Arial"/>
              </a:rPr>
              <a:t>$</a:t>
            </a:r>
            <a:endParaRPr sz="900">
              <a:latin typeface="Arial"/>
              <a:cs typeface="Arial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9865868" y="5014976"/>
            <a:ext cx="6096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5" dirty="0">
                <a:latin typeface="Arial"/>
                <a:cs typeface="Arial"/>
              </a:rPr>
              <a:t>-</a:t>
            </a:r>
            <a:endParaRPr sz="900">
              <a:latin typeface="Arial"/>
              <a:cs typeface="Arial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9141968" y="5014976"/>
            <a:ext cx="8382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45" dirty="0">
                <a:latin typeface="Arial"/>
                <a:cs typeface="Arial"/>
              </a:rPr>
              <a:t>$</a:t>
            </a:r>
            <a:endParaRPr sz="900">
              <a:latin typeface="Arial"/>
              <a:cs typeface="Arial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9865868" y="5251195"/>
            <a:ext cx="6096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5" dirty="0">
                <a:latin typeface="Arial"/>
                <a:cs typeface="Arial"/>
              </a:rPr>
              <a:t>-</a:t>
            </a:r>
            <a:endParaRPr sz="900">
              <a:latin typeface="Arial"/>
              <a:cs typeface="Arial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9141968" y="5251195"/>
            <a:ext cx="8382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45" dirty="0">
                <a:latin typeface="Arial"/>
                <a:cs typeface="Arial"/>
              </a:rPr>
              <a:t>$</a:t>
            </a:r>
            <a:endParaRPr sz="900">
              <a:latin typeface="Arial"/>
              <a:cs typeface="Arial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9865868" y="5487416"/>
            <a:ext cx="6096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5" dirty="0">
                <a:latin typeface="Arial"/>
                <a:cs typeface="Arial"/>
              </a:rPr>
              <a:t>-</a:t>
            </a:r>
            <a:endParaRPr sz="900">
              <a:latin typeface="Arial"/>
              <a:cs typeface="Arial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9141968" y="5487416"/>
            <a:ext cx="8382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45" dirty="0">
                <a:latin typeface="Arial"/>
                <a:cs typeface="Arial"/>
              </a:rPr>
              <a:t>$</a:t>
            </a:r>
            <a:endParaRPr sz="900">
              <a:latin typeface="Arial"/>
              <a:cs typeface="Arial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9865868" y="5723635"/>
            <a:ext cx="6096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5" dirty="0">
                <a:latin typeface="Arial"/>
                <a:cs typeface="Arial"/>
              </a:rPr>
              <a:t>-</a:t>
            </a:r>
            <a:endParaRPr sz="900">
              <a:latin typeface="Arial"/>
              <a:cs typeface="Arial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9141968" y="5723635"/>
            <a:ext cx="8382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45" dirty="0">
                <a:latin typeface="Arial"/>
                <a:cs typeface="Arial"/>
              </a:rPr>
              <a:t>$</a:t>
            </a:r>
            <a:endParaRPr sz="900">
              <a:latin typeface="Arial"/>
              <a:cs typeface="Arial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9865868" y="5959855"/>
            <a:ext cx="6096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5" dirty="0">
                <a:latin typeface="Arial"/>
                <a:cs typeface="Arial"/>
              </a:rPr>
              <a:t>-</a:t>
            </a:r>
            <a:endParaRPr sz="900">
              <a:latin typeface="Arial"/>
              <a:cs typeface="Arial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9141968" y="5959855"/>
            <a:ext cx="8382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45" dirty="0">
                <a:latin typeface="Arial"/>
                <a:cs typeface="Arial"/>
              </a:rPr>
              <a:t>$</a:t>
            </a:r>
            <a:endParaRPr sz="900">
              <a:latin typeface="Arial"/>
              <a:cs typeface="Arial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9865868" y="6196076"/>
            <a:ext cx="6096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5" dirty="0">
                <a:latin typeface="Arial"/>
                <a:cs typeface="Arial"/>
              </a:rPr>
              <a:t>-</a:t>
            </a:r>
            <a:endParaRPr sz="900">
              <a:latin typeface="Arial"/>
              <a:cs typeface="Arial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9141968" y="6196076"/>
            <a:ext cx="8382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45" dirty="0">
                <a:latin typeface="Arial"/>
                <a:cs typeface="Arial"/>
              </a:rPr>
              <a:t>$</a:t>
            </a:r>
            <a:endParaRPr sz="900">
              <a:latin typeface="Arial"/>
              <a:cs typeface="Arial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9865868" y="6432296"/>
            <a:ext cx="6096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5" dirty="0">
                <a:latin typeface="Arial"/>
                <a:cs typeface="Arial"/>
              </a:rPr>
              <a:t>-</a:t>
            </a:r>
            <a:endParaRPr sz="900">
              <a:latin typeface="Arial"/>
              <a:cs typeface="Arial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9141968" y="6432296"/>
            <a:ext cx="8382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45" dirty="0">
                <a:latin typeface="Arial"/>
                <a:cs typeface="Arial"/>
              </a:rPr>
              <a:t>$</a:t>
            </a:r>
            <a:endParaRPr sz="900">
              <a:latin typeface="Arial"/>
              <a:cs typeface="Arial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9865868" y="6668516"/>
            <a:ext cx="6096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5" dirty="0">
                <a:latin typeface="Arial"/>
                <a:cs typeface="Arial"/>
              </a:rPr>
              <a:t>-</a:t>
            </a:r>
            <a:endParaRPr sz="900">
              <a:latin typeface="Arial"/>
              <a:cs typeface="Arial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9141968" y="6668516"/>
            <a:ext cx="8382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45" dirty="0">
                <a:latin typeface="Arial"/>
                <a:cs typeface="Arial"/>
              </a:rPr>
              <a:t>$</a:t>
            </a:r>
            <a:endParaRPr sz="900">
              <a:latin typeface="Arial"/>
              <a:cs typeface="Arial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9865868" y="6904735"/>
            <a:ext cx="6096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5" dirty="0">
                <a:latin typeface="Arial"/>
                <a:cs typeface="Arial"/>
              </a:rPr>
              <a:t>-</a:t>
            </a:r>
            <a:endParaRPr sz="900">
              <a:latin typeface="Arial"/>
              <a:cs typeface="Arial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9141968" y="6904735"/>
            <a:ext cx="8382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45" dirty="0">
                <a:latin typeface="Arial"/>
                <a:cs typeface="Arial"/>
              </a:rPr>
              <a:t>$</a:t>
            </a:r>
            <a:endParaRPr sz="900">
              <a:latin typeface="Arial"/>
              <a:cs typeface="Arial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233172" y="690498"/>
            <a:ext cx="0" cy="6379845"/>
          </a:xfrm>
          <a:custGeom>
            <a:avLst/>
            <a:gdLst/>
            <a:ahLst/>
            <a:cxnLst/>
            <a:rect l="l" t="t" r="r" b="b"/>
            <a:pathLst>
              <a:path h="6379845">
                <a:moveTo>
                  <a:pt x="0" y="0"/>
                </a:moveTo>
                <a:lnTo>
                  <a:pt x="0" y="6379464"/>
                </a:lnTo>
              </a:path>
            </a:pathLst>
          </a:custGeom>
          <a:ln w="182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10084307" y="690498"/>
            <a:ext cx="0" cy="6379845"/>
          </a:xfrm>
          <a:custGeom>
            <a:avLst/>
            <a:gdLst/>
            <a:ahLst/>
            <a:cxnLst/>
            <a:rect l="l" t="t" r="r" b="b"/>
            <a:pathLst>
              <a:path h="6379845">
                <a:moveTo>
                  <a:pt x="0" y="0"/>
                </a:moveTo>
                <a:lnTo>
                  <a:pt x="0" y="6379464"/>
                </a:lnTo>
              </a:path>
            </a:pathLst>
          </a:custGeom>
          <a:ln w="182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61" name="object 61"/>
          <p:cNvGraphicFramePr>
            <a:graphicFrameLocks noGrp="1"/>
          </p:cNvGraphicFramePr>
          <p:nvPr/>
        </p:nvGraphicFramePr>
        <p:xfrm>
          <a:off x="5550408" y="685800"/>
          <a:ext cx="3568065" cy="63874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83310"/>
                <a:gridCol w="827404"/>
                <a:gridCol w="760094"/>
                <a:gridCol w="868044"/>
              </a:tblGrid>
              <a:tr h="2362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</a:tr>
              <a:tr h="2362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</a:tr>
              <a:tr h="2362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</a:tr>
              <a:tr h="23558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</a:tr>
              <a:tr h="23558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</a:tr>
              <a:tr h="2362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</a:tr>
              <a:tr h="23558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</a:tr>
              <a:tr h="2362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</a:tr>
              <a:tr h="23558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</a:tr>
              <a:tr h="23558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</a:tr>
              <a:tr h="2362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</a:tr>
              <a:tr h="23558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</a:tr>
              <a:tr h="2362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</a:tr>
              <a:tr h="23558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</a:tr>
              <a:tr h="23558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</a:tr>
              <a:tr h="2362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</a:tr>
              <a:tr h="23558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</a:tr>
              <a:tr h="2362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</a:tr>
              <a:tr h="23558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</a:tr>
              <a:tr h="23558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</a:tr>
              <a:tr h="2362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</a:tr>
              <a:tr h="23558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</a:tr>
              <a:tr h="2362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</a:tr>
              <a:tr h="23558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</a:tr>
              <a:tr h="23558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</a:tr>
              <a:tr h="2362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</a:tr>
              <a:tr h="23558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5043" y="264668"/>
            <a:ext cx="100266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15" dirty="0">
                <a:latin typeface="Arial"/>
                <a:cs typeface="Arial"/>
              </a:rPr>
              <a:t>5/15/2019 </a:t>
            </a:r>
            <a:r>
              <a:rPr sz="900" spc="95" dirty="0">
                <a:latin typeface="Arial"/>
                <a:cs typeface="Arial"/>
              </a:rPr>
              <a:t>/</a:t>
            </a:r>
            <a:r>
              <a:rPr sz="900" spc="-150" dirty="0">
                <a:latin typeface="Arial"/>
                <a:cs typeface="Arial"/>
              </a:rPr>
              <a:t> </a:t>
            </a:r>
            <a:r>
              <a:rPr sz="900" spc="-40" dirty="0">
                <a:latin typeface="Arial"/>
                <a:cs typeface="Arial"/>
              </a:rPr>
              <a:t>4:34 </a:t>
            </a:r>
            <a:r>
              <a:rPr sz="900" spc="-60" dirty="0">
                <a:latin typeface="Arial"/>
                <a:cs typeface="Arial"/>
              </a:rPr>
              <a:t>PM</a:t>
            </a:r>
            <a:endParaRPr sz="9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575808" y="244855"/>
            <a:ext cx="1649095" cy="3213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29285" marR="5080" indent="-617220">
              <a:lnSpc>
                <a:spcPct val="107800"/>
              </a:lnSpc>
              <a:spcBef>
                <a:spcPts val="100"/>
              </a:spcBef>
            </a:pPr>
            <a:r>
              <a:rPr sz="900" spc="-30" dirty="0">
                <a:latin typeface="Arial"/>
                <a:cs typeface="Arial"/>
              </a:rPr>
              <a:t>Baltimore </a:t>
            </a:r>
            <a:r>
              <a:rPr sz="900" spc="-55" dirty="0">
                <a:latin typeface="Arial"/>
                <a:cs typeface="Arial"/>
              </a:rPr>
              <a:t>Consent Decree </a:t>
            </a:r>
            <a:r>
              <a:rPr sz="900" dirty="0">
                <a:latin typeface="Arial"/>
                <a:cs typeface="Arial"/>
              </a:rPr>
              <a:t>Monitor  </a:t>
            </a:r>
            <a:r>
              <a:rPr sz="900" spc="-95" dirty="0">
                <a:latin typeface="Arial"/>
                <a:cs typeface="Arial"/>
              </a:rPr>
              <a:t>INVOICE</a:t>
            </a:r>
            <a:endParaRPr sz="9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243307" y="264668"/>
            <a:ext cx="33337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85" dirty="0">
                <a:latin typeface="Arial"/>
                <a:cs typeface="Arial"/>
              </a:rPr>
              <a:t>Page</a:t>
            </a:r>
            <a:r>
              <a:rPr sz="900" spc="-114" dirty="0">
                <a:latin typeface="Arial"/>
                <a:cs typeface="Arial"/>
              </a:rPr>
              <a:t> </a:t>
            </a:r>
            <a:r>
              <a:rPr sz="900" spc="-45" dirty="0">
                <a:latin typeface="Arial"/>
                <a:cs typeface="Arial"/>
              </a:rPr>
              <a:t>6</a:t>
            </a:r>
            <a:endParaRPr sz="900">
              <a:latin typeface="Arial"/>
              <a:cs typeface="Arial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224027" y="685800"/>
          <a:ext cx="9878695" cy="13493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326380"/>
                <a:gridCol w="1083945"/>
                <a:gridCol w="828040"/>
                <a:gridCol w="760729"/>
                <a:gridCol w="868679"/>
                <a:gridCol w="984250"/>
              </a:tblGrid>
              <a:tr h="236220">
                <a:tc row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 rowSpan="5">
                  <a:txBody>
                    <a:bodyPr/>
                    <a:lstStyle/>
                    <a:p>
                      <a:pPr marL="62865">
                        <a:lnSpc>
                          <a:spcPct val="100000"/>
                        </a:lnSpc>
                        <a:spcBef>
                          <a:spcPts val="670"/>
                        </a:spcBef>
                        <a:tabLst>
                          <a:tab pos="786130" algn="l"/>
                        </a:tabLst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-</a:t>
                      </a:r>
                      <a:endParaRPr sz="900">
                        <a:latin typeface="Arial"/>
                        <a:cs typeface="Arial"/>
                      </a:endParaRPr>
                    </a:p>
                    <a:p>
                      <a:pPr marL="62865">
                        <a:lnSpc>
                          <a:spcPct val="100000"/>
                        </a:lnSpc>
                        <a:spcBef>
                          <a:spcPts val="780"/>
                        </a:spcBef>
                        <a:tabLst>
                          <a:tab pos="786130" algn="l"/>
                        </a:tabLst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-</a:t>
                      </a:r>
                      <a:endParaRPr sz="900">
                        <a:latin typeface="Arial"/>
                        <a:cs typeface="Arial"/>
                      </a:endParaRPr>
                    </a:p>
                    <a:p>
                      <a:pPr marL="62865">
                        <a:lnSpc>
                          <a:spcPct val="100000"/>
                        </a:lnSpc>
                        <a:spcBef>
                          <a:spcPts val="780"/>
                        </a:spcBef>
                        <a:tabLst>
                          <a:tab pos="786130" algn="l"/>
                        </a:tabLst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-</a:t>
                      </a:r>
                      <a:endParaRPr sz="900">
                        <a:latin typeface="Arial"/>
                        <a:cs typeface="Arial"/>
                      </a:endParaRPr>
                    </a:p>
                    <a:p>
                      <a:pPr marL="62865">
                        <a:lnSpc>
                          <a:spcPct val="100000"/>
                        </a:lnSpc>
                        <a:spcBef>
                          <a:spcPts val="780"/>
                        </a:spcBef>
                        <a:tabLst>
                          <a:tab pos="786130" algn="l"/>
                        </a:tabLst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-</a:t>
                      </a:r>
                      <a:endParaRPr sz="900">
                        <a:latin typeface="Arial"/>
                        <a:cs typeface="Arial"/>
                      </a:endParaRPr>
                    </a:p>
                    <a:p>
                      <a:pPr marL="62865">
                        <a:lnSpc>
                          <a:spcPct val="100000"/>
                        </a:lnSpc>
                        <a:spcBef>
                          <a:spcPts val="710"/>
                        </a:spcBef>
                        <a:tabLst>
                          <a:tab pos="786130" algn="l"/>
                        </a:tabLst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-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8509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3622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8509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3622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8509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3558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8509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3622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8509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53670"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27305">
                        <a:lnSpc>
                          <a:spcPts val="1030"/>
                        </a:lnSpc>
                        <a:tabLst>
                          <a:tab pos="930910" algn="l"/>
                          <a:tab pos="1654810" algn="l"/>
                        </a:tabLst>
                      </a:pPr>
                      <a:r>
                        <a:rPr sz="900" spc="-90" dirty="0">
                          <a:latin typeface="Arial"/>
                          <a:cs typeface="Arial"/>
                        </a:rPr>
                        <a:t>TOTAL:	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-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8ED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</a:tbl>
          </a:graphicData>
        </a:graphic>
      </p:graphicFrame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224027" y="2170302"/>
          <a:ext cx="7265034" cy="9620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01394"/>
                <a:gridCol w="893444"/>
                <a:gridCol w="5343525"/>
              </a:tblGrid>
              <a:tr h="147320">
                <a:tc>
                  <a:txBody>
                    <a:bodyPr/>
                    <a:lstStyle/>
                    <a:p>
                      <a:pPr marR="3175" algn="r">
                        <a:lnSpc>
                          <a:spcPts val="1055"/>
                        </a:lnSpc>
                      </a:pPr>
                      <a:r>
                        <a:rPr sz="900" b="1" spc="-45" dirty="0">
                          <a:latin typeface="Trebuchet MS"/>
                          <a:cs typeface="Trebuchet MS"/>
                        </a:rPr>
                        <a:t>Subtotal</a:t>
                      </a:r>
                      <a:r>
                        <a:rPr sz="900" b="1" spc="-14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00" b="1" spc="-75" dirty="0">
                          <a:latin typeface="Trebuchet MS"/>
                          <a:cs typeface="Trebuchet MS"/>
                        </a:rPr>
                        <a:t>Time: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DF2"/>
                    </a:solidFill>
                  </a:tcPr>
                </a:tc>
                <a:tc>
                  <a:txBody>
                    <a:bodyPr/>
                    <a:lstStyle/>
                    <a:p>
                      <a:pPr marL="63500">
                        <a:lnSpc>
                          <a:spcPts val="1055"/>
                        </a:lnSpc>
                        <a:tabLst>
                          <a:tab pos="440055" algn="l"/>
                        </a:tabLst>
                      </a:pPr>
                      <a:r>
                        <a:rPr sz="900" b="1" spc="-75" dirty="0">
                          <a:latin typeface="Trebuchet MS"/>
                          <a:cs typeface="Trebuchet MS"/>
                        </a:rPr>
                        <a:t>$	</a:t>
                      </a:r>
                      <a:r>
                        <a:rPr sz="900" b="1" spc="-85" dirty="0">
                          <a:latin typeface="Trebuchet MS"/>
                          <a:cs typeface="Trebuchet MS"/>
                        </a:rPr>
                        <a:t>5,405.00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DF2"/>
                    </a:solidFill>
                  </a:tcPr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47320">
                <a:tc>
                  <a:txBody>
                    <a:bodyPr/>
                    <a:lstStyle/>
                    <a:p>
                      <a:pPr marR="3175" algn="r">
                        <a:lnSpc>
                          <a:spcPts val="1055"/>
                        </a:lnSpc>
                      </a:pPr>
                      <a:r>
                        <a:rPr sz="900" b="1" spc="-45" dirty="0">
                          <a:latin typeface="Trebuchet MS"/>
                          <a:cs typeface="Trebuchet MS"/>
                        </a:rPr>
                        <a:t>Subtotal</a:t>
                      </a:r>
                      <a:r>
                        <a:rPr sz="900" b="1" spc="-15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00" b="1" spc="-60" dirty="0">
                          <a:latin typeface="Trebuchet MS"/>
                          <a:cs typeface="Trebuchet MS"/>
                        </a:rPr>
                        <a:t>Expenses: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DF2"/>
                    </a:solidFill>
                  </a:tcPr>
                </a:tc>
                <a:tc>
                  <a:txBody>
                    <a:bodyPr/>
                    <a:lstStyle/>
                    <a:p>
                      <a:pPr marL="63500">
                        <a:lnSpc>
                          <a:spcPts val="1055"/>
                        </a:lnSpc>
                        <a:tabLst>
                          <a:tab pos="695960" algn="l"/>
                        </a:tabLst>
                      </a:pPr>
                      <a:r>
                        <a:rPr sz="900" b="1" spc="-75" dirty="0">
                          <a:latin typeface="Trebuchet MS"/>
                          <a:cs typeface="Trebuchet MS"/>
                        </a:rPr>
                        <a:t>$	</a:t>
                      </a:r>
                      <a:r>
                        <a:rPr sz="900" b="1" spc="-55" dirty="0">
                          <a:latin typeface="Trebuchet MS"/>
                          <a:cs typeface="Trebuchet MS"/>
                        </a:rPr>
                        <a:t>-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DF2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53670">
                <a:tc>
                  <a:txBody>
                    <a:bodyPr/>
                    <a:lstStyle/>
                    <a:p>
                      <a:pPr marR="3175" algn="r">
                        <a:lnSpc>
                          <a:spcPts val="1030"/>
                        </a:lnSpc>
                      </a:pPr>
                      <a:r>
                        <a:rPr sz="900" b="1" spc="-5" dirty="0">
                          <a:latin typeface="Trebuchet MS"/>
                          <a:cs typeface="Trebuchet MS"/>
                        </a:rPr>
                        <a:t>T</a:t>
                      </a:r>
                      <a:r>
                        <a:rPr sz="900" b="1" dirty="0">
                          <a:latin typeface="Trebuchet MS"/>
                          <a:cs typeface="Trebuchet MS"/>
                        </a:rPr>
                        <a:t>O</a:t>
                      </a:r>
                      <a:r>
                        <a:rPr sz="900" b="1" spc="-5" dirty="0">
                          <a:latin typeface="Trebuchet MS"/>
                          <a:cs typeface="Trebuchet MS"/>
                        </a:rPr>
                        <a:t>T</a:t>
                      </a:r>
                      <a:r>
                        <a:rPr sz="900" b="1" spc="-10" dirty="0">
                          <a:latin typeface="Trebuchet MS"/>
                          <a:cs typeface="Trebuchet MS"/>
                        </a:rPr>
                        <a:t>A</a:t>
                      </a:r>
                      <a:r>
                        <a:rPr sz="900" b="1" dirty="0">
                          <a:latin typeface="Trebuchet MS"/>
                          <a:cs typeface="Trebuchet MS"/>
                        </a:rPr>
                        <a:t>L: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8EDF2"/>
                    </a:solidFill>
                  </a:tcPr>
                </a:tc>
                <a:tc>
                  <a:txBody>
                    <a:bodyPr/>
                    <a:lstStyle/>
                    <a:p>
                      <a:pPr marL="63500">
                        <a:lnSpc>
                          <a:spcPts val="1030"/>
                        </a:lnSpc>
                        <a:tabLst>
                          <a:tab pos="440055" algn="l"/>
                        </a:tabLst>
                      </a:pPr>
                      <a:r>
                        <a:rPr sz="900" b="1" spc="-75" dirty="0">
                          <a:latin typeface="Trebuchet MS"/>
                          <a:cs typeface="Trebuchet MS"/>
                        </a:rPr>
                        <a:t>$	</a:t>
                      </a:r>
                      <a:r>
                        <a:rPr sz="900" b="1" spc="-85" dirty="0">
                          <a:latin typeface="Trebuchet MS"/>
                          <a:cs typeface="Trebuchet MS"/>
                        </a:rPr>
                        <a:t>5,405.00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8EDF2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53670">
                <a:tc>
                  <a:txBody>
                    <a:bodyPr/>
                    <a:lstStyle/>
                    <a:p>
                      <a:pPr marR="3175" algn="r">
                        <a:lnSpc>
                          <a:spcPts val="1030"/>
                        </a:lnSpc>
                      </a:pPr>
                      <a:r>
                        <a:rPr sz="900" b="1" spc="-50" dirty="0">
                          <a:latin typeface="Trebuchet MS"/>
                          <a:cs typeface="Trebuchet MS"/>
                        </a:rPr>
                        <a:t>Unbilled</a:t>
                      </a:r>
                      <a:r>
                        <a:rPr sz="900" b="1" spc="-13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00" b="1" spc="-50" dirty="0">
                          <a:latin typeface="Trebuchet MS"/>
                          <a:cs typeface="Trebuchet MS"/>
                        </a:rPr>
                        <a:t>Hours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8EDF2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679450">
                        <a:lnSpc>
                          <a:spcPts val="1030"/>
                        </a:lnSpc>
                      </a:pPr>
                      <a:r>
                        <a:rPr sz="900" spc="-40" dirty="0">
                          <a:latin typeface="Arial"/>
                          <a:cs typeface="Arial"/>
                        </a:rPr>
                        <a:t>3.50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339725">
                <a:tc gridSpan="3">
                  <a:txBody>
                    <a:bodyPr/>
                    <a:lstStyle/>
                    <a:p>
                      <a:pPr marR="196215" algn="r">
                        <a:lnSpc>
                          <a:spcPts val="1055"/>
                        </a:lnSpc>
                      </a:pPr>
                      <a:r>
                        <a:rPr sz="900" b="1" dirty="0">
                          <a:latin typeface="Trebuchet MS"/>
                          <a:cs typeface="Trebuchet MS"/>
                        </a:rPr>
                        <a:t>I</a:t>
                      </a:r>
                      <a:r>
                        <a:rPr sz="900" b="1" spc="-5" dirty="0">
                          <a:latin typeface="Trebuchet MS"/>
                          <a:cs typeface="Trebuchet MS"/>
                        </a:rPr>
                        <a:t>N</a:t>
                      </a:r>
                      <a:r>
                        <a:rPr sz="900" b="1" dirty="0">
                          <a:latin typeface="Trebuchet MS"/>
                          <a:cs typeface="Trebuchet MS"/>
                        </a:rPr>
                        <a:t>I</a:t>
                      </a:r>
                      <a:r>
                        <a:rPr sz="900" b="1" spc="-5" dirty="0">
                          <a:latin typeface="Trebuchet MS"/>
                          <a:cs typeface="Trebuchet MS"/>
                        </a:rPr>
                        <a:t>T</a:t>
                      </a:r>
                      <a:r>
                        <a:rPr sz="900" b="1" dirty="0">
                          <a:latin typeface="Trebuchet MS"/>
                          <a:cs typeface="Trebuchet MS"/>
                        </a:rPr>
                        <a:t>I</a:t>
                      </a:r>
                      <a:r>
                        <a:rPr sz="900" b="1" spc="-10" dirty="0">
                          <a:latin typeface="Trebuchet MS"/>
                          <a:cs typeface="Trebuchet MS"/>
                        </a:rPr>
                        <a:t>A</a:t>
                      </a:r>
                      <a:r>
                        <a:rPr sz="900" b="1" dirty="0">
                          <a:latin typeface="Trebuchet MS"/>
                          <a:cs typeface="Trebuchet MS"/>
                        </a:rPr>
                        <a:t>LS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  <a:p>
                      <a:pPr marL="33020">
                        <a:lnSpc>
                          <a:spcPct val="100000"/>
                        </a:lnSpc>
                        <a:spcBef>
                          <a:spcPts val="50"/>
                        </a:spcBef>
                        <a:tabLst>
                          <a:tab pos="6473825" algn="l"/>
                        </a:tabLst>
                      </a:pPr>
                      <a:r>
                        <a:rPr sz="1150" spc="-70" dirty="0">
                          <a:latin typeface="Arial"/>
                          <a:cs typeface="Arial"/>
                        </a:rPr>
                        <a:t>Your </a:t>
                      </a:r>
                      <a:r>
                        <a:rPr sz="1150" spc="-25" dirty="0">
                          <a:latin typeface="Arial"/>
                          <a:cs typeface="Arial"/>
                        </a:rPr>
                        <a:t>initials </a:t>
                      </a:r>
                      <a:r>
                        <a:rPr sz="1150" spc="-45" dirty="0">
                          <a:latin typeface="Arial"/>
                          <a:cs typeface="Arial"/>
                        </a:rPr>
                        <a:t>here signify </a:t>
                      </a:r>
                      <a:r>
                        <a:rPr sz="1150" spc="-5" dirty="0">
                          <a:latin typeface="Arial"/>
                          <a:cs typeface="Arial"/>
                        </a:rPr>
                        <a:t>that </a:t>
                      </a:r>
                      <a:r>
                        <a:rPr sz="1150" spc="-20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1150" spc="-75" dirty="0">
                          <a:latin typeface="Arial"/>
                          <a:cs typeface="Arial"/>
                        </a:rPr>
                        <a:t>charges </a:t>
                      </a:r>
                      <a:r>
                        <a:rPr sz="1150" spc="-35" dirty="0">
                          <a:latin typeface="Arial"/>
                          <a:cs typeface="Arial"/>
                        </a:rPr>
                        <a:t>on </a:t>
                      </a:r>
                      <a:r>
                        <a:rPr sz="1150" spc="-30" dirty="0">
                          <a:latin typeface="Arial"/>
                          <a:cs typeface="Arial"/>
                        </a:rPr>
                        <a:t>this </a:t>
                      </a:r>
                      <a:r>
                        <a:rPr sz="1150" spc="-45" dirty="0">
                          <a:latin typeface="Arial"/>
                          <a:cs typeface="Arial"/>
                        </a:rPr>
                        <a:t>invoice</a:t>
                      </a:r>
                      <a:r>
                        <a:rPr sz="1150" spc="-1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50" spc="-50" dirty="0">
                          <a:latin typeface="Arial"/>
                          <a:cs typeface="Arial"/>
                        </a:rPr>
                        <a:t>are </a:t>
                      </a:r>
                      <a:r>
                        <a:rPr sz="11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50" spc="-50" dirty="0">
                          <a:latin typeface="Arial"/>
                          <a:cs typeface="Arial"/>
                        </a:rPr>
                        <a:t>accurate:	</a:t>
                      </a:r>
                      <a:r>
                        <a:rPr sz="900" spc="-114" dirty="0">
                          <a:latin typeface="Arial"/>
                          <a:cs typeface="Arial"/>
                        </a:rPr>
                        <a:t>TLB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CBFD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36523" y="266318"/>
            <a:ext cx="957580" cy="14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10" dirty="0">
                <a:latin typeface="Arial"/>
                <a:cs typeface="Arial"/>
              </a:rPr>
              <a:t>6/12/2019 </a:t>
            </a:r>
            <a:r>
              <a:rPr sz="800" spc="85" dirty="0">
                <a:latin typeface="Arial"/>
                <a:cs typeface="Arial"/>
              </a:rPr>
              <a:t>/</a:t>
            </a:r>
            <a:r>
              <a:rPr sz="800" spc="-150" dirty="0">
                <a:latin typeface="Arial"/>
                <a:cs typeface="Arial"/>
              </a:rPr>
              <a:t> </a:t>
            </a:r>
            <a:r>
              <a:rPr sz="800" spc="-35" dirty="0">
                <a:latin typeface="Arial"/>
                <a:cs typeface="Arial"/>
              </a:rPr>
              <a:t>11:52 </a:t>
            </a:r>
            <a:r>
              <a:rPr sz="800" spc="-25" dirty="0">
                <a:latin typeface="Arial"/>
                <a:cs typeface="Arial"/>
              </a:rPr>
              <a:t>AM</a:t>
            </a:r>
            <a:endParaRPr sz="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667121" y="245693"/>
            <a:ext cx="1466215" cy="2933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59435" marR="5080" indent="-547370">
              <a:lnSpc>
                <a:spcPct val="109900"/>
              </a:lnSpc>
              <a:spcBef>
                <a:spcPts val="100"/>
              </a:spcBef>
            </a:pPr>
            <a:r>
              <a:rPr sz="800" spc="-25" dirty="0">
                <a:latin typeface="Arial"/>
                <a:cs typeface="Arial"/>
              </a:rPr>
              <a:t>Baltimore </a:t>
            </a:r>
            <a:r>
              <a:rPr sz="800" spc="-50" dirty="0">
                <a:latin typeface="Arial"/>
                <a:cs typeface="Arial"/>
              </a:rPr>
              <a:t>Consent Decree </a:t>
            </a:r>
            <a:r>
              <a:rPr sz="800" spc="-5" dirty="0">
                <a:latin typeface="Arial"/>
                <a:cs typeface="Arial"/>
              </a:rPr>
              <a:t>Monitor  </a:t>
            </a:r>
            <a:r>
              <a:rPr sz="800" spc="-85" dirty="0">
                <a:latin typeface="Arial"/>
                <a:cs typeface="Arial"/>
              </a:rPr>
              <a:t>INVOICE</a:t>
            </a:r>
            <a:endParaRPr sz="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863831" y="266318"/>
            <a:ext cx="301625" cy="14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75" dirty="0">
                <a:latin typeface="Arial"/>
                <a:cs typeface="Arial"/>
              </a:rPr>
              <a:t>Page</a:t>
            </a:r>
            <a:r>
              <a:rPr sz="800" spc="-100" dirty="0">
                <a:latin typeface="Arial"/>
                <a:cs typeface="Arial"/>
              </a:rPr>
              <a:t> </a:t>
            </a:r>
            <a:r>
              <a:rPr sz="800" spc="-40" dirty="0">
                <a:latin typeface="Arial"/>
                <a:cs typeface="Arial"/>
              </a:rPr>
              <a:t>3</a:t>
            </a:r>
            <a:endParaRPr sz="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017256" y="830198"/>
            <a:ext cx="53340" cy="12636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650" spc="-20" dirty="0">
                <a:latin typeface="Trebuchet MS"/>
                <a:cs typeface="Trebuchet MS"/>
              </a:rPr>
              <a:t>-</a:t>
            </a:r>
            <a:endParaRPr sz="650">
              <a:latin typeface="Trebuchet MS"/>
              <a:cs typeface="Trebuchet MS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6940336" y="865122"/>
          <a:ext cx="656589" cy="2539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8279"/>
                <a:gridCol w="330835"/>
                <a:gridCol w="117475"/>
              </a:tblGrid>
              <a:tr h="127635">
                <a:tc>
                  <a:txBody>
                    <a:bodyPr/>
                    <a:lstStyle/>
                    <a:p>
                      <a:pPr marR="24130" algn="r">
                        <a:lnSpc>
                          <a:spcPts val="735"/>
                        </a:lnSpc>
                      </a:pPr>
                      <a:r>
                        <a:rPr sz="650" dirty="0">
                          <a:latin typeface="Arial"/>
                          <a:cs typeface="Arial"/>
                        </a:rPr>
                        <a:t>$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2384">
                        <a:lnSpc>
                          <a:spcPts val="735"/>
                        </a:lnSpc>
                      </a:pPr>
                      <a:r>
                        <a:rPr sz="650" spc="5" dirty="0">
                          <a:latin typeface="Arial"/>
                          <a:cs typeface="Arial"/>
                        </a:rPr>
                        <a:t>475.00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615"/>
                        </a:lnSpc>
                      </a:pPr>
                      <a:r>
                        <a:rPr sz="650" dirty="0">
                          <a:latin typeface="Trebuchet MS"/>
                          <a:cs typeface="Trebuchet MS"/>
                        </a:rPr>
                        <a:t>$</a:t>
                      </a:r>
                      <a:endParaRPr sz="65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</a:tr>
              <a:tr h="126364">
                <a:tc>
                  <a:txBody>
                    <a:bodyPr/>
                    <a:lstStyle/>
                    <a:p>
                      <a:pPr marR="24130" algn="r">
                        <a:lnSpc>
                          <a:spcPts val="690"/>
                        </a:lnSpc>
                        <a:spcBef>
                          <a:spcPts val="204"/>
                        </a:spcBef>
                      </a:pPr>
                      <a:r>
                        <a:rPr sz="650" spc="5" dirty="0">
                          <a:latin typeface="Arial"/>
                          <a:cs typeface="Arial"/>
                        </a:rPr>
                        <a:t>2</a:t>
                      </a:r>
                      <a:r>
                        <a:rPr sz="650" spc="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5" dirty="0">
                          <a:latin typeface="Arial"/>
                          <a:cs typeface="Arial"/>
                        </a:rPr>
                        <a:t>$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26034" marB="0"/>
                </a:tc>
                <a:tc>
                  <a:txBody>
                    <a:bodyPr/>
                    <a:lstStyle/>
                    <a:p>
                      <a:pPr marL="32384">
                        <a:lnSpc>
                          <a:spcPts val="690"/>
                        </a:lnSpc>
                        <a:spcBef>
                          <a:spcPts val="204"/>
                        </a:spcBef>
                      </a:pPr>
                      <a:r>
                        <a:rPr sz="650" spc="5" dirty="0">
                          <a:latin typeface="Arial"/>
                          <a:cs typeface="Arial"/>
                        </a:rPr>
                        <a:t>475.00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26034" marB="0"/>
                </a:tc>
                <a:tc>
                  <a:txBody>
                    <a:bodyPr/>
                    <a:lstStyle/>
                    <a:p>
                      <a:pPr marL="27305" algn="ctr">
                        <a:lnSpc>
                          <a:spcPts val="690"/>
                        </a:lnSpc>
                        <a:spcBef>
                          <a:spcPts val="204"/>
                        </a:spcBef>
                      </a:pPr>
                      <a:r>
                        <a:rPr sz="650" dirty="0">
                          <a:latin typeface="Arial"/>
                          <a:cs typeface="Arial"/>
                        </a:rPr>
                        <a:t>$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26034" marB="0"/>
                </a:tc>
              </a:tr>
            </a:tbl>
          </a:graphicData>
        </a:graphic>
      </p:graphicFrame>
      <p:sp>
        <p:nvSpPr>
          <p:cNvPr id="7" name="object 7"/>
          <p:cNvSpPr txBox="1"/>
          <p:nvPr/>
        </p:nvSpPr>
        <p:spPr>
          <a:xfrm>
            <a:off x="11690095" y="1316227"/>
            <a:ext cx="142240" cy="12636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650" spc="5" dirty="0">
                <a:latin typeface="Arial"/>
                <a:cs typeface="Arial"/>
              </a:rPr>
              <a:t>0</a:t>
            </a:r>
            <a:r>
              <a:rPr sz="650" spc="-5" dirty="0">
                <a:latin typeface="Arial"/>
                <a:cs typeface="Arial"/>
              </a:rPr>
              <a:t>.</a:t>
            </a:r>
            <a:r>
              <a:rPr sz="650" spc="5" dirty="0">
                <a:latin typeface="Arial"/>
                <a:cs typeface="Arial"/>
              </a:rPr>
              <a:t>7</a:t>
            </a:r>
            <a:endParaRPr sz="65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878828" y="1435226"/>
            <a:ext cx="709295" cy="12636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650" dirty="0">
                <a:latin typeface="Arial"/>
                <a:cs typeface="Arial"/>
              </a:rPr>
              <a:t>3.4 </a:t>
            </a:r>
            <a:r>
              <a:rPr sz="650" spc="5" dirty="0">
                <a:latin typeface="Arial"/>
                <a:cs typeface="Arial"/>
              </a:rPr>
              <a:t>$ 475.00</a:t>
            </a:r>
            <a:r>
              <a:rPr sz="650" spc="145" dirty="0">
                <a:latin typeface="Arial"/>
                <a:cs typeface="Arial"/>
              </a:rPr>
              <a:t> </a:t>
            </a:r>
            <a:r>
              <a:rPr sz="650" spc="5" dirty="0">
                <a:latin typeface="Arial"/>
                <a:cs typeface="Arial"/>
              </a:rPr>
              <a:t>$</a:t>
            </a:r>
            <a:endParaRPr sz="65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057008" y="2064639"/>
            <a:ext cx="395605" cy="12636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650" spc="5" dirty="0">
                <a:latin typeface="Arial"/>
                <a:cs typeface="Arial"/>
              </a:rPr>
              <a:t>$</a:t>
            </a:r>
            <a:r>
              <a:rPr sz="650" spc="65" dirty="0">
                <a:latin typeface="Arial"/>
                <a:cs typeface="Arial"/>
              </a:rPr>
              <a:t> </a:t>
            </a:r>
            <a:r>
              <a:rPr sz="650" spc="5" dirty="0">
                <a:latin typeface="Arial"/>
                <a:cs typeface="Arial"/>
              </a:rPr>
              <a:t>475.00</a:t>
            </a:r>
            <a:endParaRPr sz="65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831583" y="2482088"/>
            <a:ext cx="189865" cy="12636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650" spc="10" dirty="0">
                <a:latin typeface="Arial"/>
                <a:cs typeface="Arial"/>
              </a:rPr>
              <a:t>4</a:t>
            </a:r>
            <a:r>
              <a:rPr sz="650" spc="5" dirty="0">
                <a:latin typeface="Arial"/>
                <a:cs typeface="Arial"/>
              </a:rPr>
              <a:t>0</a:t>
            </a:r>
            <a:r>
              <a:rPr sz="650" spc="-5" dirty="0">
                <a:latin typeface="Arial"/>
                <a:cs typeface="Arial"/>
              </a:rPr>
              <a:t>.</a:t>
            </a:r>
            <a:r>
              <a:rPr sz="650" spc="5" dirty="0">
                <a:latin typeface="Arial"/>
                <a:cs typeface="Arial"/>
              </a:rPr>
              <a:t>5</a:t>
            </a:r>
            <a:endParaRPr sz="6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025640" y="2493327"/>
            <a:ext cx="1139825" cy="140335"/>
          </a:xfrm>
          <a:prstGeom prst="rect">
            <a:avLst/>
          </a:prstGeom>
          <a:solidFill>
            <a:srgbClr val="DAEDF3"/>
          </a:solidFill>
          <a:ln w="18288">
            <a:solidFill>
              <a:srgbClr val="000000"/>
            </a:solidFill>
          </a:ln>
        </p:spPr>
        <p:txBody>
          <a:bodyPr vert="horz" wrap="square" lIns="0" tIns="8255" rIns="0" bIns="0" rtlCol="0">
            <a:spAutoFit/>
          </a:bodyPr>
          <a:lstStyle/>
          <a:p>
            <a:pPr marL="48260">
              <a:lnSpc>
                <a:spcPct val="100000"/>
              </a:lnSpc>
              <a:spcBef>
                <a:spcPts val="65"/>
              </a:spcBef>
            </a:pPr>
            <a:r>
              <a:rPr sz="700" b="1" spc="5" dirty="0">
                <a:latin typeface="Arial"/>
                <a:cs typeface="Arial"/>
              </a:rPr>
              <a:t>TOTAL: </a:t>
            </a:r>
            <a:r>
              <a:rPr sz="700" b="1" spc="15" dirty="0">
                <a:latin typeface="Arial"/>
                <a:cs typeface="Arial"/>
              </a:rPr>
              <a:t>$</a:t>
            </a:r>
            <a:r>
              <a:rPr sz="700" b="1" spc="20" dirty="0">
                <a:latin typeface="Arial"/>
                <a:cs typeface="Arial"/>
              </a:rPr>
              <a:t> </a:t>
            </a:r>
            <a:r>
              <a:rPr sz="700" b="1" spc="15" dirty="0">
                <a:latin typeface="Arial"/>
                <a:cs typeface="Arial"/>
              </a:rPr>
              <a:t>19,237.50</a:t>
            </a:r>
            <a:endParaRPr sz="7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1642852" y="2494279"/>
            <a:ext cx="189865" cy="12636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650" spc="10" dirty="0">
                <a:latin typeface="Arial"/>
                <a:cs typeface="Arial"/>
              </a:rPr>
              <a:t>1</a:t>
            </a:r>
            <a:r>
              <a:rPr sz="650" spc="5" dirty="0">
                <a:latin typeface="Arial"/>
                <a:cs typeface="Arial"/>
              </a:rPr>
              <a:t>9</a:t>
            </a:r>
            <a:r>
              <a:rPr sz="650" spc="-5" dirty="0">
                <a:latin typeface="Arial"/>
                <a:cs typeface="Arial"/>
              </a:rPr>
              <a:t>.</a:t>
            </a:r>
            <a:r>
              <a:rPr sz="650" spc="5" dirty="0">
                <a:latin typeface="Arial"/>
                <a:cs typeface="Arial"/>
              </a:rPr>
              <a:t>5</a:t>
            </a:r>
            <a:endParaRPr sz="65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779384" y="997839"/>
            <a:ext cx="3571875" cy="5638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02590" marR="5080" indent="-320675">
              <a:lnSpc>
                <a:spcPct val="109200"/>
              </a:lnSpc>
              <a:spcBef>
                <a:spcPts val="95"/>
              </a:spcBef>
            </a:pPr>
            <a:r>
              <a:rPr sz="650" spc="5" dirty="0">
                <a:latin typeface="Arial"/>
                <a:cs typeface="Arial"/>
              </a:rPr>
              <a:t>950.00 </a:t>
            </a:r>
            <a:r>
              <a:rPr sz="650" dirty="0">
                <a:latin typeface="Arial"/>
                <a:cs typeface="Arial"/>
              </a:rPr>
              <a:t>Confer/emails </a:t>
            </a:r>
            <a:r>
              <a:rPr sz="650" spc="-5" dirty="0">
                <a:latin typeface="Arial"/>
                <a:cs typeface="Arial"/>
              </a:rPr>
              <a:t>with </a:t>
            </a:r>
            <a:r>
              <a:rPr sz="650" spc="5" dirty="0">
                <a:latin typeface="Arial"/>
                <a:cs typeface="Arial"/>
              </a:rPr>
              <a:t>Aden and Drake </a:t>
            </a:r>
            <a:r>
              <a:rPr sz="650" dirty="0">
                <a:latin typeface="Arial"/>
                <a:cs typeface="Arial"/>
              </a:rPr>
              <a:t>re </a:t>
            </a:r>
            <a:r>
              <a:rPr sz="650" spc="5" dirty="0">
                <a:latin typeface="Arial"/>
                <a:cs typeface="Arial"/>
              </a:rPr>
              <a:t>OPR manual and </a:t>
            </a:r>
            <a:r>
              <a:rPr sz="650" spc="10" dirty="0">
                <a:latin typeface="Arial"/>
                <a:cs typeface="Arial"/>
              </a:rPr>
              <a:t>BWC </a:t>
            </a:r>
            <a:r>
              <a:rPr sz="650" spc="-5" dirty="0">
                <a:latin typeface="Arial"/>
                <a:cs typeface="Arial"/>
              </a:rPr>
              <a:t>training </a:t>
            </a:r>
            <a:r>
              <a:rPr sz="650" dirty="0">
                <a:latin typeface="Arial"/>
                <a:cs typeface="Arial"/>
              </a:rPr>
              <a:t>deadlines;  emails re officer </a:t>
            </a:r>
            <a:r>
              <a:rPr sz="650" spc="5" dirty="0">
                <a:latin typeface="Arial"/>
                <a:cs typeface="Arial"/>
              </a:rPr>
              <a:t>focus groups; </a:t>
            </a:r>
            <a:r>
              <a:rPr sz="650" dirty="0">
                <a:latin typeface="Arial"/>
                <a:cs typeface="Arial"/>
              </a:rPr>
              <a:t>emails </a:t>
            </a:r>
            <a:r>
              <a:rPr sz="650" spc="-5" dirty="0">
                <a:latin typeface="Arial"/>
                <a:cs typeface="Arial"/>
              </a:rPr>
              <a:t>with MT </a:t>
            </a:r>
            <a:r>
              <a:rPr sz="650" spc="5" dirty="0">
                <a:latin typeface="Arial"/>
                <a:cs typeface="Arial"/>
              </a:rPr>
              <a:t>and DOJ </a:t>
            </a:r>
            <a:r>
              <a:rPr sz="650" dirty="0">
                <a:latin typeface="Arial"/>
                <a:cs typeface="Arial"/>
              </a:rPr>
              <a:t>re </a:t>
            </a:r>
            <a:r>
              <a:rPr sz="650" spc="5" dirty="0">
                <a:latin typeface="Arial"/>
                <a:cs typeface="Arial"/>
              </a:rPr>
              <a:t>proposed changes </a:t>
            </a:r>
            <a:r>
              <a:rPr sz="650" dirty="0">
                <a:latin typeface="Arial"/>
                <a:cs typeface="Arial"/>
              </a:rPr>
              <a:t>to </a:t>
            </a:r>
            <a:r>
              <a:rPr sz="650" spc="5" dirty="0">
                <a:latin typeface="Arial"/>
                <a:cs typeface="Arial"/>
              </a:rPr>
              <a:t>SSA  </a:t>
            </a:r>
            <a:r>
              <a:rPr sz="650" dirty="0">
                <a:latin typeface="Arial"/>
                <a:cs typeface="Arial"/>
              </a:rPr>
              <a:t>policies; emails </a:t>
            </a:r>
            <a:r>
              <a:rPr sz="650" spc="-5" dirty="0">
                <a:latin typeface="Arial"/>
                <a:cs typeface="Arial"/>
              </a:rPr>
              <a:t>with </a:t>
            </a:r>
            <a:r>
              <a:rPr sz="650" spc="5" dirty="0">
                <a:latin typeface="Arial"/>
                <a:cs typeface="Arial"/>
              </a:rPr>
              <a:t>community engagement team </a:t>
            </a:r>
            <a:r>
              <a:rPr sz="650" dirty="0">
                <a:latin typeface="Arial"/>
                <a:cs typeface="Arial"/>
              </a:rPr>
              <a:t>re </a:t>
            </a:r>
            <a:r>
              <a:rPr sz="650" spc="5" dirty="0">
                <a:latin typeface="Arial"/>
                <a:cs typeface="Arial"/>
              </a:rPr>
              <a:t>guidance </a:t>
            </a:r>
            <a:r>
              <a:rPr sz="650" dirty="0">
                <a:latin typeface="Arial"/>
                <a:cs typeface="Arial"/>
              </a:rPr>
              <a:t>to </a:t>
            </a:r>
            <a:r>
              <a:rPr sz="650" spc="5" dirty="0">
                <a:latin typeface="Arial"/>
                <a:cs typeface="Arial"/>
              </a:rPr>
              <a:t>neighborhood  </a:t>
            </a:r>
            <a:r>
              <a:rPr sz="650" dirty="0">
                <a:latin typeface="Arial"/>
                <a:cs typeface="Arial"/>
              </a:rPr>
              <a:t>liaisons</a:t>
            </a:r>
            <a:endParaRPr sz="6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sz="650" spc="5" dirty="0">
                <a:latin typeface="Arial"/>
                <a:cs typeface="Arial"/>
              </a:rPr>
              <a:t>1,615.00</a:t>
            </a:r>
            <a:endParaRPr sz="65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7034783" y="2493327"/>
            <a:ext cx="4404360" cy="0"/>
          </a:xfrm>
          <a:custGeom>
            <a:avLst/>
            <a:gdLst/>
            <a:ahLst/>
            <a:cxnLst/>
            <a:rect l="l" t="t" r="r" b="b"/>
            <a:pathLst>
              <a:path w="4404359">
                <a:moveTo>
                  <a:pt x="0" y="0"/>
                </a:moveTo>
                <a:lnTo>
                  <a:pt x="4404233" y="0"/>
                </a:lnTo>
              </a:path>
            </a:pathLst>
          </a:custGeom>
          <a:ln w="1816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034783" y="2633535"/>
            <a:ext cx="4404360" cy="0"/>
          </a:xfrm>
          <a:custGeom>
            <a:avLst/>
            <a:gdLst/>
            <a:ahLst/>
            <a:cxnLst/>
            <a:rect l="l" t="t" r="r" b="b"/>
            <a:pathLst>
              <a:path w="4404359">
                <a:moveTo>
                  <a:pt x="0" y="0"/>
                </a:moveTo>
                <a:lnTo>
                  <a:pt x="4404233" y="0"/>
                </a:lnTo>
              </a:path>
            </a:pathLst>
          </a:custGeom>
          <a:ln w="1816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2118720" y="856614"/>
            <a:ext cx="0" cy="1786255"/>
          </a:xfrm>
          <a:custGeom>
            <a:avLst/>
            <a:gdLst/>
            <a:ahLst/>
            <a:cxnLst/>
            <a:rect l="l" t="t" r="r" b="b"/>
            <a:pathLst>
              <a:path h="1786255">
                <a:moveTo>
                  <a:pt x="0" y="0"/>
                </a:moveTo>
                <a:lnTo>
                  <a:pt x="0" y="1786001"/>
                </a:lnTo>
              </a:path>
            </a:pathLst>
          </a:custGeom>
          <a:ln w="182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7" name="object 17"/>
          <p:cNvGraphicFramePr>
            <a:graphicFrameLocks noGrp="1"/>
          </p:cNvGraphicFramePr>
          <p:nvPr/>
        </p:nvGraphicFramePr>
        <p:xfrm>
          <a:off x="633983" y="851916"/>
          <a:ext cx="5923915" cy="177501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96085"/>
                <a:gridCol w="4227830"/>
              </a:tblGrid>
              <a:tr h="159385">
                <a:tc rowSpan="4">
                  <a:txBody>
                    <a:bodyPr/>
                    <a:lstStyle/>
                    <a:p>
                      <a:pPr marL="367030">
                        <a:lnSpc>
                          <a:spcPct val="100000"/>
                        </a:lnSpc>
                        <a:spcBef>
                          <a:spcPts val="20"/>
                        </a:spcBef>
                        <a:tabLst>
                          <a:tab pos="1256665" algn="l"/>
                        </a:tabLst>
                      </a:pPr>
                      <a:r>
                        <a:rPr sz="700" spc="10" dirty="0">
                          <a:latin typeface="Arial"/>
                          <a:cs typeface="Arial"/>
                        </a:rPr>
                        <a:t>April	</a:t>
                      </a:r>
                      <a:r>
                        <a:rPr sz="700" spc="15" dirty="0">
                          <a:latin typeface="Arial"/>
                          <a:cs typeface="Arial"/>
                        </a:rPr>
                        <a:t>28</a:t>
                      </a:r>
                      <a:endParaRPr sz="700">
                        <a:latin typeface="Arial"/>
                        <a:cs typeface="Arial"/>
                      </a:endParaRPr>
                    </a:p>
                    <a:p>
                      <a:pPr marL="367030">
                        <a:lnSpc>
                          <a:spcPct val="100000"/>
                        </a:lnSpc>
                        <a:spcBef>
                          <a:spcPts val="420"/>
                        </a:spcBef>
                        <a:tabLst>
                          <a:tab pos="1256665" algn="l"/>
                        </a:tabLst>
                      </a:pPr>
                      <a:r>
                        <a:rPr sz="700" spc="10" dirty="0">
                          <a:latin typeface="Arial"/>
                          <a:cs typeface="Arial"/>
                        </a:rPr>
                        <a:t>April	</a:t>
                      </a:r>
                      <a:r>
                        <a:rPr sz="700" spc="15" dirty="0">
                          <a:latin typeface="Arial"/>
                          <a:cs typeface="Arial"/>
                        </a:rPr>
                        <a:t>29</a:t>
                      </a:r>
                      <a:endParaRPr sz="700">
                        <a:latin typeface="Arial"/>
                        <a:cs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 marL="367030">
                        <a:lnSpc>
                          <a:spcPct val="100000"/>
                        </a:lnSpc>
                        <a:spcBef>
                          <a:spcPts val="705"/>
                        </a:spcBef>
                        <a:tabLst>
                          <a:tab pos="1256665" algn="l"/>
                        </a:tabLst>
                      </a:pPr>
                      <a:r>
                        <a:rPr sz="700" spc="10" dirty="0">
                          <a:latin typeface="Arial"/>
                          <a:cs typeface="Arial"/>
                        </a:rPr>
                        <a:t>April	</a:t>
                      </a:r>
                      <a:r>
                        <a:rPr sz="700" spc="15" dirty="0">
                          <a:latin typeface="Arial"/>
                          <a:cs typeface="Arial"/>
                        </a:rPr>
                        <a:t>30</a:t>
                      </a:r>
                      <a:endParaRPr sz="700">
                        <a:latin typeface="Arial"/>
                        <a:cs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150">
                        <a:latin typeface="Times New Roman"/>
                        <a:cs typeface="Times New Roman"/>
                      </a:endParaRPr>
                    </a:p>
                    <a:p>
                      <a:pPr marL="367030">
                        <a:lnSpc>
                          <a:spcPct val="100000"/>
                        </a:lnSpc>
                        <a:spcBef>
                          <a:spcPts val="5"/>
                        </a:spcBef>
                        <a:tabLst>
                          <a:tab pos="1256665" algn="l"/>
                        </a:tabLst>
                      </a:pPr>
                      <a:r>
                        <a:rPr sz="700" spc="10" dirty="0">
                          <a:latin typeface="Arial"/>
                          <a:cs typeface="Arial"/>
                        </a:rPr>
                        <a:t>April	</a:t>
                      </a:r>
                      <a:r>
                        <a:rPr sz="700" spc="15" dirty="0">
                          <a:latin typeface="Arial"/>
                          <a:cs typeface="Arial"/>
                        </a:rPr>
                        <a:t>31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29259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254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0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650" dirty="0">
                          <a:latin typeface="Arial"/>
                          <a:cs typeface="Arial"/>
                        </a:rPr>
                        <a:t>Preliminary review of draft of </a:t>
                      </a:r>
                      <a:r>
                        <a:rPr sz="650" spc="5" dirty="0">
                          <a:latin typeface="Arial"/>
                          <a:cs typeface="Arial"/>
                        </a:rPr>
                        <a:t>BPD stops </a:t>
                      </a:r>
                      <a:r>
                        <a:rPr sz="650" dirty="0">
                          <a:latin typeface="Arial"/>
                          <a:cs typeface="Arial"/>
                        </a:rPr>
                        <a:t>report; emails re </a:t>
                      </a:r>
                      <a:r>
                        <a:rPr sz="650" spc="5" dirty="0">
                          <a:latin typeface="Arial"/>
                          <a:cs typeface="Arial"/>
                        </a:rPr>
                        <a:t>UOF/FIP </a:t>
                      </a:r>
                      <a:r>
                        <a:rPr sz="650" dirty="0">
                          <a:latin typeface="Arial"/>
                          <a:cs typeface="Arial"/>
                        </a:rPr>
                        <a:t>I </a:t>
                      </a:r>
                      <a:r>
                        <a:rPr sz="650" spc="-5" dirty="0">
                          <a:latin typeface="Arial"/>
                          <a:cs typeface="Arial"/>
                        </a:rPr>
                        <a:t>pilot </a:t>
                      </a:r>
                      <a:r>
                        <a:rPr sz="650" dirty="0">
                          <a:latin typeface="Arial"/>
                          <a:cs typeface="Arial"/>
                        </a:rPr>
                        <a:t>testing of </a:t>
                      </a:r>
                      <a:r>
                        <a:rPr sz="650" spc="-5" dirty="0">
                          <a:latin typeface="Arial"/>
                          <a:cs typeface="Arial"/>
                        </a:rPr>
                        <a:t>training </a:t>
                      </a:r>
                      <a:r>
                        <a:rPr sz="650" dirty="0">
                          <a:latin typeface="Arial"/>
                          <a:cs typeface="Arial"/>
                        </a:rPr>
                        <a:t>curriculum;</a:t>
                      </a:r>
                      <a:r>
                        <a:rPr sz="650" spc="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dirty="0">
                          <a:latin typeface="Arial"/>
                          <a:cs typeface="Arial"/>
                        </a:rPr>
                        <a:t>review</a:t>
                      </a:r>
                      <a:endParaRPr sz="650">
                        <a:latin typeface="Arial"/>
                        <a:cs typeface="Arial"/>
                      </a:endParaRPr>
                    </a:p>
                    <a:p>
                      <a:pPr marL="25400" marR="349885">
                        <a:lnSpc>
                          <a:spcPct val="109200"/>
                        </a:lnSpc>
                      </a:pPr>
                      <a:r>
                        <a:rPr sz="650" spc="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650" dirty="0">
                          <a:latin typeface="Arial"/>
                          <a:cs typeface="Arial"/>
                        </a:rPr>
                        <a:t>emails </a:t>
                      </a:r>
                      <a:r>
                        <a:rPr sz="650" spc="-5" dirty="0">
                          <a:latin typeface="Arial"/>
                          <a:cs typeface="Arial"/>
                        </a:rPr>
                        <a:t>with </a:t>
                      </a:r>
                      <a:r>
                        <a:rPr sz="650" dirty="0">
                          <a:latin typeface="Arial"/>
                          <a:cs typeface="Arial"/>
                        </a:rPr>
                        <a:t>Barge re preliminary results for </a:t>
                      </a:r>
                      <a:r>
                        <a:rPr sz="650" spc="5" dirty="0">
                          <a:latin typeface="Arial"/>
                          <a:cs typeface="Arial"/>
                        </a:rPr>
                        <a:t>community survey; </a:t>
                      </a:r>
                      <a:r>
                        <a:rPr sz="650" dirty="0">
                          <a:latin typeface="Arial"/>
                          <a:cs typeface="Arial"/>
                        </a:rPr>
                        <a:t>telephone </a:t>
                      </a:r>
                      <a:r>
                        <a:rPr sz="650" spc="5" dirty="0">
                          <a:latin typeface="Arial"/>
                          <a:cs typeface="Arial"/>
                        </a:rPr>
                        <a:t>conference </a:t>
                      </a:r>
                      <a:r>
                        <a:rPr sz="650" spc="-5" dirty="0">
                          <a:latin typeface="Arial"/>
                          <a:cs typeface="Arial"/>
                        </a:rPr>
                        <a:t>with </a:t>
                      </a:r>
                      <a:r>
                        <a:rPr sz="650" dirty="0">
                          <a:latin typeface="Arial"/>
                          <a:cs typeface="Arial"/>
                        </a:rPr>
                        <a:t>parties re  </a:t>
                      </a:r>
                      <a:r>
                        <a:rPr sz="650" spc="5" dirty="0">
                          <a:latin typeface="Arial"/>
                          <a:cs typeface="Arial"/>
                        </a:rPr>
                        <a:t>guidance on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5" dirty="0">
                          <a:latin typeface="Arial"/>
                          <a:cs typeface="Arial"/>
                        </a:rPr>
                        <a:t>squeegee/panhandling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62928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254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0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650" dirty="0">
                          <a:latin typeface="Arial"/>
                          <a:cs typeface="Arial"/>
                        </a:rPr>
                        <a:t>Telephone </a:t>
                      </a:r>
                      <a:r>
                        <a:rPr sz="650" spc="5" dirty="0">
                          <a:latin typeface="Arial"/>
                          <a:cs typeface="Arial"/>
                        </a:rPr>
                        <a:t>conference </a:t>
                      </a:r>
                      <a:r>
                        <a:rPr sz="650" spc="-5" dirty="0">
                          <a:latin typeface="Arial"/>
                          <a:cs typeface="Arial"/>
                        </a:rPr>
                        <a:t>with </a:t>
                      </a:r>
                      <a:r>
                        <a:rPr sz="650" spc="5" dirty="0">
                          <a:latin typeface="Arial"/>
                          <a:cs typeface="Arial"/>
                        </a:rPr>
                        <a:t>Wirzberger and </a:t>
                      </a:r>
                      <a:r>
                        <a:rPr sz="650" dirty="0">
                          <a:latin typeface="Arial"/>
                          <a:cs typeface="Arial"/>
                        </a:rPr>
                        <a:t>emails </a:t>
                      </a:r>
                      <a:r>
                        <a:rPr sz="650" spc="-5" dirty="0">
                          <a:latin typeface="Arial"/>
                          <a:cs typeface="Arial"/>
                        </a:rPr>
                        <a:t>with </a:t>
                      </a:r>
                      <a:r>
                        <a:rPr sz="650" spc="5" dirty="0">
                          <a:latin typeface="Arial"/>
                          <a:cs typeface="Arial"/>
                        </a:rPr>
                        <a:t>Bethel and Dupont </a:t>
                      </a:r>
                      <a:r>
                        <a:rPr sz="650" dirty="0">
                          <a:latin typeface="Arial"/>
                          <a:cs typeface="Arial"/>
                        </a:rPr>
                        <a:t>re </a:t>
                      </a:r>
                      <a:r>
                        <a:rPr sz="650" spc="5" dirty="0">
                          <a:latin typeface="Arial"/>
                          <a:cs typeface="Arial"/>
                        </a:rPr>
                        <a:t>squeegee/panhandler</a:t>
                      </a:r>
                      <a:r>
                        <a:rPr sz="650" spc="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5" dirty="0">
                          <a:latin typeface="Arial"/>
                          <a:cs typeface="Arial"/>
                        </a:rPr>
                        <a:t>guidance;</a:t>
                      </a:r>
                      <a:endParaRPr sz="650">
                        <a:latin typeface="Arial"/>
                        <a:cs typeface="Arial"/>
                      </a:endParaRPr>
                    </a:p>
                    <a:p>
                      <a:pPr marL="25400" marR="3175">
                        <a:lnSpc>
                          <a:spcPts val="850"/>
                        </a:lnSpc>
                        <a:spcBef>
                          <a:spcPts val="45"/>
                        </a:spcBef>
                      </a:pPr>
                      <a:r>
                        <a:rPr sz="650" dirty="0">
                          <a:latin typeface="Arial"/>
                          <a:cs typeface="Arial"/>
                        </a:rPr>
                        <a:t>telephone </a:t>
                      </a:r>
                      <a:r>
                        <a:rPr sz="650" spc="5" dirty="0">
                          <a:latin typeface="Arial"/>
                          <a:cs typeface="Arial"/>
                        </a:rPr>
                        <a:t>conferences </a:t>
                      </a:r>
                      <a:r>
                        <a:rPr sz="650" spc="-5" dirty="0">
                          <a:latin typeface="Arial"/>
                          <a:cs typeface="Arial"/>
                        </a:rPr>
                        <a:t>with </a:t>
                      </a:r>
                      <a:r>
                        <a:rPr sz="650" spc="5" dirty="0">
                          <a:latin typeface="Arial"/>
                          <a:cs typeface="Arial"/>
                        </a:rPr>
                        <a:t>Barge </a:t>
                      </a:r>
                      <a:r>
                        <a:rPr sz="650" dirty="0">
                          <a:latin typeface="Arial"/>
                          <a:cs typeface="Arial"/>
                        </a:rPr>
                        <a:t>re </a:t>
                      </a:r>
                      <a:r>
                        <a:rPr sz="650" spc="5" dirty="0">
                          <a:latin typeface="Arial"/>
                          <a:cs typeface="Arial"/>
                        </a:rPr>
                        <a:t>OPR compliance </a:t>
                      </a:r>
                      <a:r>
                        <a:rPr sz="650" dirty="0">
                          <a:latin typeface="Arial"/>
                          <a:cs typeface="Arial"/>
                        </a:rPr>
                        <a:t>reviews; confer/emails </a:t>
                      </a:r>
                      <a:r>
                        <a:rPr sz="650" spc="-5" dirty="0">
                          <a:latin typeface="Arial"/>
                          <a:cs typeface="Arial"/>
                        </a:rPr>
                        <a:t>with </a:t>
                      </a:r>
                      <a:r>
                        <a:rPr sz="650" dirty="0">
                          <a:latin typeface="Arial"/>
                          <a:cs typeface="Arial"/>
                        </a:rPr>
                        <a:t>Villasenor re </a:t>
                      </a:r>
                      <a:r>
                        <a:rPr sz="650" spc="5" dirty="0">
                          <a:latin typeface="Arial"/>
                          <a:cs typeface="Arial"/>
                        </a:rPr>
                        <a:t>changes </a:t>
                      </a:r>
                      <a:r>
                        <a:rPr sz="650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650" spc="5" dirty="0">
                          <a:latin typeface="Arial"/>
                          <a:cs typeface="Arial"/>
                        </a:rPr>
                        <a:t>CEW  </a:t>
                      </a:r>
                      <a:r>
                        <a:rPr sz="650" dirty="0">
                          <a:latin typeface="Arial"/>
                          <a:cs typeface="Arial"/>
                        </a:rPr>
                        <a:t>policy; prepare </a:t>
                      </a:r>
                      <a:r>
                        <a:rPr sz="650" spc="5" dirty="0">
                          <a:latin typeface="Arial"/>
                          <a:cs typeface="Arial"/>
                        </a:rPr>
                        <a:t>key </a:t>
                      </a:r>
                      <a:r>
                        <a:rPr sz="650" dirty="0">
                          <a:latin typeface="Arial"/>
                          <a:cs typeface="Arial"/>
                        </a:rPr>
                        <a:t>May </a:t>
                      </a:r>
                      <a:r>
                        <a:rPr sz="650" spc="5" dirty="0">
                          <a:latin typeface="Arial"/>
                          <a:cs typeface="Arial"/>
                        </a:rPr>
                        <a:t>dates </a:t>
                      </a:r>
                      <a:r>
                        <a:rPr sz="650" spc="-5" dirty="0">
                          <a:latin typeface="Arial"/>
                          <a:cs typeface="Arial"/>
                        </a:rPr>
                        <a:t>outline </a:t>
                      </a:r>
                      <a:r>
                        <a:rPr sz="650" dirty="0">
                          <a:latin typeface="Arial"/>
                          <a:cs typeface="Arial"/>
                        </a:rPr>
                        <a:t>for liaisons </a:t>
                      </a:r>
                      <a:r>
                        <a:rPr sz="650" spc="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650" dirty="0">
                          <a:latin typeface="Arial"/>
                          <a:cs typeface="Arial"/>
                        </a:rPr>
                        <a:t>Monthly Monitor </a:t>
                      </a:r>
                      <a:r>
                        <a:rPr sz="650" spc="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650" dirty="0">
                          <a:latin typeface="Arial"/>
                          <a:cs typeface="Arial"/>
                        </a:rPr>
                        <a:t>review </a:t>
                      </a:r>
                      <a:r>
                        <a:rPr sz="650" spc="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650" dirty="0">
                          <a:latin typeface="Arial"/>
                          <a:cs typeface="Arial"/>
                        </a:rPr>
                        <a:t>revise Monthly Monitor  draft; telephone </a:t>
                      </a:r>
                      <a:r>
                        <a:rPr sz="650" spc="5" dirty="0">
                          <a:latin typeface="Arial"/>
                          <a:cs typeface="Arial"/>
                        </a:rPr>
                        <a:t>conference </a:t>
                      </a:r>
                      <a:r>
                        <a:rPr sz="650" spc="-5" dirty="0">
                          <a:latin typeface="Arial"/>
                          <a:cs typeface="Arial"/>
                        </a:rPr>
                        <a:t>with </a:t>
                      </a:r>
                      <a:r>
                        <a:rPr sz="650" spc="5" dirty="0">
                          <a:latin typeface="Arial"/>
                          <a:cs typeface="Arial"/>
                        </a:rPr>
                        <a:t>DOJ </a:t>
                      </a:r>
                      <a:r>
                        <a:rPr sz="650" dirty="0">
                          <a:latin typeface="Arial"/>
                          <a:cs typeface="Arial"/>
                        </a:rPr>
                        <a:t>re exculpatory </a:t>
                      </a:r>
                      <a:r>
                        <a:rPr sz="650" spc="5" dirty="0">
                          <a:latin typeface="Arial"/>
                          <a:cs typeface="Arial"/>
                        </a:rPr>
                        <a:t>evidence </a:t>
                      </a:r>
                      <a:r>
                        <a:rPr sz="650" dirty="0">
                          <a:latin typeface="Arial"/>
                          <a:cs typeface="Arial"/>
                        </a:rPr>
                        <a:t>disclosure </a:t>
                      </a:r>
                      <a:r>
                        <a:rPr sz="650" spc="-5" dirty="0">
                          <a:latin typeface="Arial"/>
                          <a:cs typeface="Arial"/>
                        </a:rPr>
                        <a:t>policy, </a:t>
                      </a:r>
                      <a:r>
                        <a:rPr sz="650" spc="10" dirty="0">
                          <a:latin typeface="Arial"/>
                          <a:cs typeface="Arial"/>
                        </a:rPr>
                        <a:t>make </a:t>
                      </a:r>
                      <a:r>
                        <a:rPr sz="650" dirty="0">
                          <a:latin typeface="Arial"/>
                          <a:cs typeface="Arial"/>
                        </a:rPr>
                        <a:t>additional revisions to  policy </a:t>
                      </a:r>
                      <a:r>
                        <a:rPr sz="650" spc="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650" dirty="0">
                          <a:latin typeface="Arial"/>
                          <a:cs typeface="Arial"/>
                        </a:rPr>
                        <a:t>emails </a:t>
                      </a:r>
                      <a:r>
                        <a:rPr sz="650" spc="-5" dirty="0">
                          <a:latin typeface="Arial"/>
                          <a:cs typeface="Arial"/>
                        </a:rPr>
                        <a:t>with </a:t>
                      </a:r>
                      <a:r>
                        <a:rPr sz="650" spc="5" dirty="0">
                          <a:latin typeface="Arial"/>
                          <a:cs typeface="Arial"/>
                        </a:rPr>
                        <a:t>BPD </a:t>
                      </a:r>
                      <a:r>
                        <a:rPr sz="650" dirty="0">
                          <a:latin typeface="Arial"/>
                          <a:cs typeface="Arial"/>
                        </a:rPr>
                        <a:t>re </a:t>
                      </a:r>
                      <a:r>
                        <a:rPr sz="650" spc="5" dirty="0">
                          <a:latin typeface="Arial"/>
                          <a:cs typeface="Arial"/>
                        </a:rPr>
                        <a:t>same; confer </a:t>
                      </a:r>
                      <a:r>
                        <a:rPr sz="650" spc="-5" dirty="0">
                          <a:latin typeface="Arial"/>
                          <a:cs typeface="Arial"/>
                        </a:rPr>
                        <a:t>with </a:t>
                      </a:r>
                      <a:r>
                        <a:rPr sz="650" spc="5" dirty="0">
                          <a:latin typeface="Arial"/>
                          <a:cs typeface="Arial"/>
                        </a:rPr>
                        <a:t>Thompson and </a:t>
                      </a:r>
                      <a:r>
                        <a:rPr sz="650" spc="-5" dirty="0">
                          <a:latin typeface="Arial"/>
                          <a:cs typeface="Arial"/>
                        </a:rPr>
                        <a:t>Kelly </a:t>
                      </a:r>
                      <a:r>
                        <a:rPr sz="650" dirty="0">
                          <a:latin typeface="Arial"/>
                          <a:cs typeface="Arial"/>
                        </a:rPr>
                        <a:t>re </a:t>
                      </a:r>
                      <a:r>
                        <a:rPr sz="650" spc="5" dirty="0">
                          <a:latin typeface="Arial"/>
                          <a:cs typeface="Arial"/>
                        </a:rPr>
                        <a:t>guidance </a:t>
                      </a:r>
                      <a:r>
                        <a:rPr sz="650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650" spc="5" dirty="0">
                          <a:latin typeface="Arial"/>
                          <a:cs typeface="Arial"/>
                        </a:rPr>
                        <a:t>neighborhood </a:t>
                      </a:r>
                      <a:r>
                        <a:rPr sz="650" spc="-5" dirty="0">
                          <a:latin typeface="Arial"/>
                          <a:cs typeface="Arial"/>
                        </a:rPr>
                        <a:t>liaisons </a:t>
                      </a:r>
                      <a:r>
                        <a:rPr sz="650" dirty="0">
                          <a:latin typeface="Arial"/>
                          <a:cs typeface="Arial"/>
                        </a:rPr>
                        <a:t>re  interactions </a:t>
                      </a:r>
                      <a:r>
                        <a:rPr sz="650" spc="-5" dirty="0">
                          <a:latin typeface="Arial"/>
                          <a:cs typeface="Arial"/>
                        </a:rPr>
                        <a:t>with</a:t>
                      </a:r>
                      <a:r>
                        <a:rPr sz="650" dirty="0">
                          <a:latin typeface="Arial"/>
                          <a:cs typeface="Arial"/>
                        </a:rPr>
                        <a:t> residents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9960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254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39700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</a:tbl>
          </a:graphicData>
        </a:graphic>
      </p:graphicFrame>
      <p:sp>
        <p:nvSpPr>
          <p:cNvPr id="18" name="object 18"/>
          <p:cNvSpPr/>
          <p:nvPr/>
        </p:nvSpPr>
        <p:spPr>
          <a:xfrm>
            <a:off x="11836781" y="2493327"/>
            <a:ext cx="291465" cy="0"/>
          </a:xfrm>
          <a:custGeom>
            <a:avLst/>
            <a:gdLst/>
            <a:ahLst/>
            <a:cxnLst/>
            <a:rect l="l" t="t" r="r" b="b"/>
            <a:pathLst>
              <a:path w="291465">
                <a:moveTo>
                  <a:pt x="0" y="0"/>
                </a:moveTo>
                <a:lnTo>
                  <a:pt x="291083" y="0"/>
                </a:lnTo>
              </a:path>
            </a:pathLst>
          </a:custGeom>
          <a:ln w="1816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1836781" y="2633535"/>
            <a:ext cx="291465" cy="0"/>
          </a:xfrm>
          <a:custGeom>
            <a:avLst/>
            <a:gdLst/>
            <a:ahLst/>
            <a:cxnLst/>
            <a:rect l="l" t="t" r="r" b="b"/>
            <a:pathLst>
              <a:path w="291465">
                <a:moveTo>
                  <a:pt x="0" y="0"/>
                </a:moveTo>
                <a:lnTo>
                  <a:pt x="291083" y="0"/>
                </a:lnTo>
              </a:path>
            </a:pathLst>
          </a:custGeom>
          <a:ln w="1816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83767" y="414058"/>
            <a:ext cx="1158240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20" dirty="0">
                <a:latin typeface="Arial"/>
                <a:cs typeface="Arial"/>
              </a:rPr>
              <a:t>5/7/2019 </a:t>
            </a:r>
            <a:r>
              <a:rPr sz="1100" spc="120" dirty="0">
                <a:latin typeface="Arial"/>
                <a:cs typeface="Arial"/>
              </a:rPr>
              <a:t>/</a:t>
            </a:r>
            <a:r>
              <a:rPr sz="1100" spc="-140" dirty="0">
                <a:latin typeface="Arial"/>
                <a:cs typeface="Arial"/>
              </a:rPr>
              <a:t> </a:t>
            </a:r>
            <a:r>
              <a:rPr sz="1100" spc="-50" dirty="0">
                <a:latin typeface="Arial"/>
                <a:cs typeface="Arial"/>
              </a:rPr>
              <a:t>9:45 </a:t>
            </a:r>
            <a:r>
              <a:rPr sz="1100" spc="-35" dirty="0">
                <a:latin typeface="Arial"/>
                <a:cs typeface="Arial"/>
              </a:rPr>
              <a:t>AM</a:t>
            </a:r>
            <a:endParaRPr sz="11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827643" y="388052"/>
            <a:ext cx="203708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81685" marR="5080" indent="-769620">
              <a:lnSpc>
                <a:spcPct val="109200"/>
              </a:lnSpc>
              <a:spcBef>
                <a:spcPts val="100"/>
              </a:spcBef>
            </a:pPr>
            <a:r>
              <a:rPr sz="1100" spc="-25" dirty="0">
                <a:latin typeface="Arial"/>
                <a:cs typeface="Arial"/>
              </a:rPr>
              <a:t>Baltimore </a:t>
            </a:r>
            <a:r>
              <a:rPr sz="1100" spc="-60" dirty="0">
                <a:latin typeface="Arial"/>
                <a:cs typeface="Arial"/>
              </a:rPr>
              <a:t>Consent </a:t>
            </a:r>
            <a:r>
              <a:rPr sz="1100" spc="-65" dirty="0">
                <a:latin typeface="Arial"/>
                <a:cs typeface="Arial"/>
              </a:rPr>
              <a:t>Decree </a:t>
            </a:r>
            <a:r>
              <a:rPr sz="1100" spc="5" dirty="0">
                <a:latin typeface="Arial"/>
                <a:cs typeface="Arial"/>
              </a:rPr>
              <a:t>Monitor  </a:t>
            </a:r>
            <a:r>
              <a:rPr sz="1100" spc="-110" dirty="0">
                <a:latin typeface="Arial"/>
                <a:cs typeface="Arial"/>
              </a:rPr>
              <a:t>INVOICE</a:t>
            </a:r>
            <a:endParaRPr sz="11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8308065" y="414058"/>
            <a:ext cx="406400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100" dirty="0">
                <a:latin typeface="Arial"/>
                <a:cs typeface="Arial"/>
              </a:rPr>
              <a:t>Page</a:t>
            </a:r>
            <a:r>
              <a:rPr sz="1100" spc="-120" dirty="0">
                <a:latin typeface="Arial"/>
                <a:cs typeface="Arial"/>
              </a:rPr>
              <a:t> </a:t>
            </a:r>
            <a:r>
              <a:rPr sz="1100" spc="-55" dirty="0">
                <a:latin typeface="Arial"/>
                <a:cs typeface="Arial"/>
              </a:rPr>
              <a:t>1</a:t>
            </a:r>
            <a:endParaRPr sz="1100">
              <a:latin typeface="Arial"/>
              <a:cs typeface="Arial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977709" y="1301544"/>
          <a:ext cx="17472660" cy="95999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18565"/>
                <a:gridCol w="1091565"/>
                <a:gridCol w="1410334"/>
                <a:gridCol w="4327525"/>
                <a:gridCol w="1309370"/>
                <a:gridCol w="1005204"/>
                <a:gridCol w="923290"/>
                <a:gridCol w="4440555"/>
                <a:gridCol w="834390"/>
                <a:gridCol w="873125"/>
              </a:tblGrid>
              <a:tr h="274955">
                <a:tc gridSpan="3">
                  <a:txBody>
                    <a:bodyPr/>
                    <a:lstStyle/>
                    <a:p>
                      <a:pPr marL="53340">
                        <a:lnSpc>
                          <a:spcPts val="2070"/>
                        </a:lnSpc>
                      </a:pPr>
                      <a:r>
                        <a:rPr sz="1800" spc="-35" dirty="0">
                          <a:latin typeface="Arial"/>
                          <a:cs typeface="Arial"/>
                        </a:rPr>
                        <a:t>Baltimore </a:t>
                      </a:r>
                      <a:r>
                        <a:rPr sz="1800" spc="-120" dirty="0">
                          <a:latin typeface="Arial"/>
                          <a:cs typeface="Arial"/>
                        </a:rPr>
                        <a:t>Consent </a:t>
                      </a:r>
                      <a:r>
                        <a:rPr sz="1800" spc="-110" dirty="0">
                          <a:latin typeface="Arial"/>
                          <a:cs typeface="Arial"/>
                        </a:rPr>
                        <a:t>Decree</a:t>
                      </a:r>
                      <a:r>
                        <a:rPr sz="1800" spc="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35" dirty="0">
                          <a:latin typeface="Arial"/>
                          <a:cs typeface="Arial"/>
                        </a:rPr>
                        <a:t>Monitor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T w="28575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28575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28575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28575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 marR="635" algn="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100" b="1" dirty="0">
                          <a:latin typeface="Arial"/>
                          <a:cs typeface="Arial"/>
                        </a:rPr>
                        <a:t>I</a:t>
                      </a:r>
                      <a:r>
                        <a:rPr sz="1100" b="1" spc="5" dirty="0">
                          <a:latin typeface="Arial"/>
                          <a:cs typeface="Arial"/>
                        </a:rPr>
                        <a:t>N</a:t>
                      </a:r>
                      <a:r>
                        <a:rPr sz="1100" b="1" spc="-10" dirty="0">
                          <a:latin typeface="Arial"/>
                          <a:cs typeface="Arial"/>
                        </a:rPr>
                        <a:t>S</a:t>
                      </a:r>
                      <a:r>
                        <a:rPr sz="1100" b="1" dirty="0">
                          <a:latin typeface="Arial"/>
                          <a:cs typeface="Arial"/>
                        </a:rPr>
                        <a:t>TRUC</a:t>
                      </a:r>
                      <a:r>
                        <a:rPr sz="1100" b="1" spc="5" dirty="0">
                          <a:latin typeface="Arial"/>
                          <a:cs typeface="Arial"/>
                        </a:rPr>
                        <a:t>T</a:t>
                      </a:r>
                      <a:r>
                        <a:rPr sz="1100" b="1" dirty="0">
                          <a:latin typeface="Arial"/>
                          <a:cs typeface="Arial"/>
                        </a:rPr>
                        <a:t>I</a:t>
                      </a:r>
                      <a:r>
                        <a:rPr sz="1100" b="1" spc="5" dirty="0">
                          <a:latin typeface="Arial"/>
                          <a:cs typeface="Arial"/>
                        </a:rPr>
                        <a:t>ON</a:t>
                      </a:r>
                      <a:r>
                        <a:rPr sz="1100" b="1" dirty="0">
                          <a:latin typeface="Arial"/>
                          <a:cs typeface="Arial"/>
                        </a:rPr>
                        <a:t>S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635" marB="0">
                    <a:lnT w="28575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28575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28575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A"/>
                    </a:solidFill>
                  </a:tcPr>
                </a:tc>
              </a:tr>
              <a:tr h="241300">
                <a:tc gridSpan="2">
                  <a:txBody>
                    <a:bodyPr/>
                    <a:lstStyle/>
                    <a:p>
                      <a:pPr marL="48895">
                        <a:lnSpc>
                          <a:spcPts val="1800"/>
                        </a:lnSpc>
                      </a:pPr>
                      <a:r>
                        <a:rPr sz="1600" spc="-90" dirty="0">
                          <a:latin typeface="Arial"/>
                          <a:cs typeface="Arial"/>
                        </a:rPr>
                        <a:t>750 </a:t>
                      </a:r>
                      <a:r>
                        <a:rPr sz="1600" spc="-155" dirty="0">
                          <a:latin typeface="Arial"/>
                          <a:cs typeface="Arial"/>
                        </a:rPr>
                        <a:t>E. </a:t>
                      </a:r>
                      <a:r>
                        <a:rPr sz="1600" spc="5" dirty="0">
                          <a:latin typeface="Arial"/>
                          <a:cs typeface="Arial"/>
                        </a:rPr>
                        <a:t>Pratt, </a:t>
                      </a:r>
                      <a:r>
                        <a:rPr sz="1600" spc="-110" dirty="0">
                          <a:latin typeface="Arial"/>
                          <a:cs typeface="Arial"/>
                        </a:rPr>
                        <a:t>Ste</a:t>
                      </a:r>
                      <a:r>
                        <a:rPr sz="1600" spc="-2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20" dirty="0">
                          <a:latin typeface="Arial"/>
                          <a:cs typeface="Arial"/>
                        </a:rPr>
                        <a:t>900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solidFill>
                      <a:srgbClr val="CCC0D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A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36830">
                        <a:lnSpc>
                          <a:spcPct val="100000"/>
                        </a:lnSpc>
                      </a:pPr>
                      <a:r>
                        <a:rPr sz="1100" spc="-45" dirty="0">
                          <a:latin typeface="Arial"/>
                          <a:cs typeface="Arial"/>
                        </a:rPr>
                        <a:t>1. Complete </a:t>
                      </a:r>
                      <a:r>
                        <a:rPr sz="1100" spc="-10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1100" spc="-30" dirty="0">
                          <a:latin typeface="Arial"/>
                          <a:cs typeface="Arial"/>
                        </a:rPr>
                        <a:t>blue </a:t>
                      </a:r>
                      <a:r>
                        <a:rPr sz="1100" spc="-40" dirty="0">
                          <a:latin typeface="Arial"/>
                          <a:cs typeface="Arial"/>
                        </a:rPr>
                        <a:t>box </a:t>
                      </a:r>
                      <a:r>
                        <a:rPr sz="1100" spc="15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1100" spc="-10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1100" spc="10" dirty="0">
                          <a:latin typeface="Arial"/>
                          <a:cs typeface="Arial"/>
                        </a:rPr>
                        <a:t>left </a:t>
                      </a:r>
                      <a:r>
                        <a:rPr sz="1100" spc="-10" dirty="0">
                          <a:latin typeface="Arial"/>
                          <a:cs typeface="Arial"/>
                        </a:rPr>
                        <a:t>first. </a:t>
                      </a:r>
                      <a:r>
                        <a:rPr sz="1100" spc="-70" dirty="0">
                          <a:latin typeface="Arial"/>
                          <a:cs typeface="Arial"/>
                        </a:rPr>
                        <a:t>This </a:t>
                      </a:r>
                      <a:r>
                        <a:rPr sz="1100" spc="5" dirty="0">
                          <a:latin typeface="Arial"/>
                          <a:cs typeface="Arial"/>
                        </a:rPr>
                        <a:t>will </a:t>
                      </a:r>
                      <a:r>
                        <a:rPr sz="1100" spc="-80" dirty="0">
                          <a:latin typeface="Arial"/>
                          <a:cs typeface="Arial"/>
                        </a:rPr>
                        <a:t>cause </a:t>
                      </a:r>
                      <a:r>
                        <a:rPr sz="1100" spc="-10" dirty="0">
                          <a:latin typeface="Arial"/>
                          <a:cs typeface="Arial"/>
                        </a:rPr>
                        <a:t>month </a:t>
                      </a:r>
                      <a:r>
                        <a:rPr sz="1100" spc="-50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1100" spc="-15" dirty="0">
                          <a:latin typeface="Arial"/>
                          <a:cs typeface="Arial"/>
                        </a:rPr>
                        <a:t>rate </a:t>
                      </a:r>
                      <a:r>
                        <a:rPr sz="1100" spc="-10" dirty="0">
                          <a:latin typeface="Arial"/>
                          <a:cs typeface="Arial"/>
                        </a:rPr>
                        <a:t>information </a:t>
                      </a:r>
                      <a:r>
                        <a:rPr sz="1100" spc="15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1100" spc="-25" dirty="0">
                          <a:latin typeface="Arial"/>
                          <a:cs typeface="Arial"/>
                        </a:rPr>
                        <a:t>populate </a:t>
                      </a:r>
                      <a:r>
                        <a:rPr sz="1100" spc="-1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1100" spc="-19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45" dirty="0">
                          <a:latin typeface="Arial"/>
                          <a:cs typeface="Arial"/>
                        </a:rPr>
                        <a:t>spreadsheet.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28575">
                      <a:solidFill>
                        <a:srgbClr val="000000"/>
                      </a:solidFill>
                      <a:prstDash val="solid"/>
                    </a:lnR>
                    <a:solidFill>
                      <a:srgbClr val="CCC0D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82575">
                <a:tc gridSpan="2">
                  <a:txBody>
                    <a:bodyPr/>
                    <a:lstStyle/>
                    <a:p>
                      <a:pPr marL="53340">
                        <a:lnSpc>
                          <a:spcPts val="2050"/>
                        </a:lnSpc>
                      </a:pPr>
                      <a:r>
                        <a:rPr sz="1800" spc="-40" dirty="0">
                          <a:latin typeface="Arial"/>
                          <a:cs typeface="Arial"/>
                        </a:rPr>
                        <a:t>Baltimore, </a:t>
                      </a:r>
                      <a:r>
                        <a:rPr sz="1800" spc="-75" dirty="0">
                          <a:latin typeface="Arial"/>
                          <a:cs typeface="Arial"/>
                        </a:rPr>
                        <a:t>MD</a:t>
                      </a:r>
                      <a:r>
                        <a:rPr sz="1800" spc="-7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160" dirty="0">
                          <a:latin typeface="Arial"/>
                          <a:cs typeface="Arial"/>
                        </a:rPr>
                        <a:t>21202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solidFill>
                      <a:srgbClr val="CCC0D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A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36830">
                        <a:lnSpc>
                          <a:spcPts val="1280"/>
                        </a:lnSpc>
                      </a:pPr>
                      <a:r>
                        <a:rPr sz="1100" spc="-45" dirty="0">
                          <a:latin typeface="Arial"/>
                          <a:cs typeface="Arial"/>
                        </a:rPr>
                        <a:t>2.</a:t>
                      </a:r>
                      <a:r>
                        <a:rPr sz="11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45" dirty="0">
                          <a:latin typeface="Arial"/>
                          <a:cs typeface="Arial"/>
                        </a:rPr>
                        <a:t>Enter </a:t>
                      </a:r>
                      <a:r>
                        <a:rPr sz="1100" spc="-35" dirty="0">
                          <a:latin typeface="Arial"/>
                          <a:cs typeface="Arial"/>
                        </a:rPr>
                        <a:t>descriptions</a:t>
                      </a:r>
                      <a:r>
                        <a:rPr sz="11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50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11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35" dirty="0">
                          <a:latin typeface="Arial"/>
                          <a:cs typeface="Arial"/>
                        </a:rPr>
                        <a:t>hours</a:t>
                      </a:r>
                      <a:r>
                        <a:rPr sz="11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10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11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1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11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20" dirty="0">
                          <a:latin typeface="Arial"/>
                          <a:cs typeface="Arial"/>
                        </a:rPr>
                        <a:t>"Time"</a:t>
                      </a:r>
                      <a:r>
                        <a:rPr sz="11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portion</a:t>
                      </a:r>
                      <a:r>
                        <a:rPr sz="11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of</a:t>
                      </a:r>
                      <a:r>
                        <a:rPr sz="11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1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11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15" dirty="0">
                          <a:latin typeface="Arial"/>
                          <a:cs typeface="Arial"/>
                        </a:rPr>
                        <a:t>matrix</a:t>
                      </a:r>
                      <a:r>
                        <a:rPr sz="11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35" dirty="0">
                          <a:latin typeface="Arial"/>
                          <a:cs typeface="Arial"/>
                        </a:rPr>
                        <a:t>consistent</a:t>
                      </a:r>
                      <a:r>
                        <a:rPr sz="11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10" dirty="0">
                          <a:latin typeface="Arial"/>
                          <a:cs typeface="Arial"/>
                        </a:rPr>
                        <a:t>with</a:t>
                      </a:r>
                      <a:r>
                        <a:rPr sz="11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1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11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55" dirty="0">
                          <a:latin typeface="Arial"/>
                          <a:cs typeface="Arial"/>
                        </a:rPr>
                        <a:t>"Sample</a:t>
                      </a:r>
                      <a:r>
                        <a:rPr sz="11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30" dirty="0">
                          <a:latin typeface="Arial"/>
                          <a:cs typeface="Arial"/>
                        </a:rPr>
                        <a:t>Description"</a:t>
                      </a:r>
                      <a:r>
                        <a:rPr sz="11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25" dirty="0">
                          <a:latin typeface="Arial"/>
                          <a:cs typeface="Arial"/>
                        </a:rPr>
                        <a:t>below.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28575">
                      <a:solidFill>
                        <a:srgbClr val="000000"/>
                      </a:solidFill>
                      <a:prstDash val="solid"/>
                    </a:lnR>
                    <a:solidFill>
                      <a:srgbClr val="CCC0D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540385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solidFill>
                      <a:srgbClr val="CCC0D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A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36830">
                        <a:lnSpc>
                          <a:spcPts val="1220"/>
                        </a:lnSpc>
                      </a:pPr>
                      <a:r>
                        <a:rPr sz="1100" spc="-45" dirty="0">
                          <a:latin typeface="Arial"/>
                          <a:cs typeface="Arial"/>
                        </a:rPr>
                        <a:t>3.</a:t>
                      </a:r>
                      <a:r>
                        <a:rPr sz="11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85" dirty="0">
                          <a:latin typeface="Arial"/>
                          <a:cs typeface="Arial"/>
                        </a:rPr>
                        <a:t>You</a:t>
                      </a:r>
                      <a:r>
                        <a:rPr sz="11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55" dirty="0">
                          <a:latin typeface="Arial"/>
                          <a:cs typeface="Arial"/>
                        </a:rPr>
                        <a:t>may</a:t>
                      </a:r>
                      <a:r>
                        <a:rPr sz="11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5" dirty="0">
                          <a:latin typeface="Arial"/>
                          <a:cs typeface="Arial"/>
                        </a:rPr>
                        <a:t>not</a:t>
                      </a:r>
                      <a:r>
                        <a:rPr sz="11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bill</a:t>
                      </a:r>
                      <a:r>
                        <a:rPr sz="11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25" dirty="0">
                          <a:latin typeface="Arial"/>
                          <a:cs typeface="Arial"/>
                        </a:rPr>
                        <a:t>more</a:t>
                      </a:r>
                      <a:r>
                        <a:rPr sz="11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20" dirty="0">
                          <a:latin typeface="Arial"/>
                          <a:cs typeface="Arial"/>
                        </a:rPr>
                        <a:t>than</a:t>
                      </a:r>
                      <a:r>
                        <a:rPr sz="11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25" dirty="0">
                          <a:latin typeface="Arial"/>
                          <a:cs typeface="Arial"/>
                        </a:rPr>
                        <a:t>eight</a:t>
                      </a:r>
                      <a:r>
                        <a:rPr sz="11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45" dirty="0">
                          <a:latin typeface="Arial"/>
                          <a:cs typeface="Arial"/>
                        </a:rPr>
                        <a:t>(8)</a:t>
                      </a:r>
                      <a:r>
                        <a:rPr sz="11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35" dirty="0">
                          <a:latin typeface="Arial"/>
                          <a:cs typeface="Arial"/>
                        </a:rPr>
                        <a:t>hours</a:t>
                      </a:r>
                      <a:r>
                        <a:rPr sz="11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10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11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85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11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50" dirty="0">
                          <a:latin typeface="Arial"/>
                          <a:cs typeface="Arial"/>
                        </a:rPr>
                        <a:t>day, </a:t>
                      </a:r>
                      <a:r>
                        <a:rPr sz="1100" spc="-55" dirty="0">
                          <a:latin typeface="Arial"/>
                          <a:cs typeface="Arial"/>
                        </a:rPr>
                        <a:t>even</a:t>
                      </a:r>
                      <a:r>
                        <a:rPr sz="11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20" dirty="0">
                          <a:latin typeface="Arial"/>
                          <a:cs typeface="Arial"/>
                        </a:rPr>
                        <a:t>if</a:t>
                      </a:r>
                      <a:r>
                        <a:rPr sz="11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40" dirty="0">
                          <a:latin typeface="Arial"/>
                          <a:cs typeface="Arial"/>
                        </a:rPr>
                        <a:t>you </a:t>
                      </a:r>
                      <a:r>
                        <a:rPr sz="1100" spc="-15" dirty="0">
                          <a:latin typeface="Arial"/>
                          <a:cs typeface="Arial"/>
                        </a:rPr>
                        <a:t>work</a:t>
                      </a:r>
                      <a:r>
                        <a:rPr sz="11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25" dirty="0">
                          <a:latin typeface="Arial"/>
                          <a:cs typeface="Arial"/>
                        </a:rPr>
                        <a:t>more</a:t>
                      </a:r>
                      <a:r>
                        <a:rPr sz="11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20" dirty="0">
                          <a:latin typeface="Arial"/>
                          <a:cs typeface="Arial"/>
                        </a:rPr>
                        <a:t>than</a:t>
                      </a:r>
                      <a:r>
                        <a:rPr sz="11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25" dirty="0">
                          <a:latin typeface="Arial"/>
                          <a:cs typeface="Arial"/>
                        </a:rPr>
                        <a:t>eight</a:t>
                      </a:r>
                      <a:r>
                        <a:rPr sz="1100" spc="-45" dirty="0">
                          <a:latin typeface="Arial"/>
                          <a:cs typeface="Arial"/>
                        </a:rPr>
                        <a:t> (8)</a:t>
                      </a:r>
                      <a:r>
                        <a:rPr sz="11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35" dirty="0">
                          <a:latin typeface="Arial"/>
                          <a:cs typeface="Arial"/>
                        </a:rPr>
                        <a:t>hours</a:t>
                      </a:r>
                      <a:r>
                        <a:rPr sz="1100" spc="-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10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11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85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11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50" dirty="0">
                          <a:latin typeface="Arial"/>
                          <a:cs typeface="Arial"/>
                        </a:rPr>
                        <a:t>day,</a:t>
                      </a:r>
                      <a:r>
                        <a:rPr sz="11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30" dirty="0">
                          <a:latin typeface="Arial"/>
                          <a:cs typeface="Arial"/>
                        </a:rPr>
                        <a:t>which</a:t>
                      </a:r>
                      <a:r>
                        <a:rPr sz="1100" spc="-40" dirty="0">
                          <a:latin typeface="Arial"/>
                          <a:cs typeface="Arial"/>
                        </a:rPr>
                        <a:t> you</a:t>
                      </a:r>
                      <a:endParaRPr sz="1100">
                        <a:latin typeface="Arial"/>
                        <a:cs typeface="Arial"/>
                      </a:endParaRPr>
                    </a:p>
                    <a:p>
                      <a:pPr marL="36830" marR="257175">
                        <a:lnSpc>
                          <a:spcPct val="109100"/>
                        </a:lnSpc>
                      </a:pPr>
                      <a:r>
                        <a:rPr sz="1100" spc="-20" dirty="0">
                          <a:latin typeface="Arial"/>
                          <a:cs typeface="Arial"/>
                        </a:rPr>
                        <a:t>inevitably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will. </a:t>
                      </a:r>
                      <a:r>
                        <a:rPr sz="1100" spc="-55" dirty="0">
                          <a:latin typeface="Arial"/>
                          <a:cs typeface="Arial"/>
                        </a:rPr>
                        <a:t>Leadership </a:t>
                      </a:r>
                      <a:r>
                        <a:rPr sz="1100" spc="-30" dirty="0">
                          <a:latin typeface="Arial"/>
                          <a:cs typeface="Arial"/>
                        </a:rPr>
                        <a:t>must authorize </a:t>
                      </a:r>
                      <a:r>
                        <a:rPr sz="1100" spc="-25" dirty="0">
                          <a:latin typeface="Arial"/>
                          <a:cs typeface="Arial"/>
                        </a:rPr>
                        <a:t>more </a:t>
                      </a:r>
                      <a:r>
                        <a:rPr sz="1100" spc="-20" dirty="0">
                          <a:latin typeface="Arial"/>
                          <a:cs typeface="Arial"/>
                        </a:rPr>
                        <a:t>than </a:t>
                      </a:r>
                      <a:r>
                        <a:rPr sz="1100" spc="-25" dirty="0">
                          <a:latin typeface="Arial"/>
                          <a:cs typeface="Arial"/>
                        </a:rPr>
                        <a:t>eight </a:t>
                      </a:r>
                      <a:r>
                        <a:rPr sz="1100" spc="-35" dirty="0">
                          <a:latin typeface="Arial"/>
                          <a:cs typeface="Arial"/>
                        </a:rPr>
                        <a:t>hours </a:t>
                      </a:r>
                      <a:r>
                        <a:rPr sz="1100" spc="-15" dirty="0">
                          <a:latin typeface="Arial"/>
                          <a:cs typeface="Arial"/>
                        </a:rPr>
                        <a:t>billed </a:t>
                      </a:r>
                      <a:r>
                        <a:rPr sz="1100" spc="-10" dirty="0">
                          <a:latin typeface="Arial"/>
                          <a:cs typeface="Arial"/>
                        </a:rPr>
                        <a:t>in </a:t>
                      </a:r>
                      <a:r>
                        <a:rPr sz="1100" spc="-85" dirty="0">
                          <a:latin typeface="Arial"/>
                          <a:cs typeface="Arial"/>
                        </a:rPr>
                        <a:t>a </a:t>
                      </a:r>
                      <a:r>
                        <a:rPr sz="1100" spc="-50" dirty="0">
                          <a:latin typeface="Arial"/>
                          <a:cs typeface="Arial"/>
                        </a:rPr>
                        <a:t>day, </a:t>
                      </a:r>
                      <a:r>
                        <a:rPr sz="1100" spc="-30" dirty="0">
                          <a:latin typeface="Arial"/>
                          <a:cs typeface="Arial"/>
                        </a:rPr>
                        <a:t>itemized, </a:t>
                      </a:r>
                      <a:r>
                        <a:rPr sz="1100" spc="5" dirty="0">
                          <a:latin typeface="Arial"/>
                          <a:cs typeface="Arial"/>
                        </a:rPr>
                        <a:t>but will </a:t>
                      </a:r>
                      <a:r>
                        <a:rPr sz="1100" spc="-30" dirty="0">
                          <a:latin typeface="Arial"/>
                          <a:cs typeface="Arial"/>
                        </a:rPr>
                        <a:t>do </a:t>
                      </a:r>
                      <a:r>
                        <a:rPr sz="1100" spc="-80" dirty="0">
                          <a:latin typeface="Arial"/>
                          <a:cs typeface="Arial"/>
                        </a:rPr>
                        <a:t>so </a:t>
                      </a:r>
                      <a:r>
                        <a:rPr sz="1100" spc="-40" dirty="0">
                          <a:latin typeface="Arial"/>
                          <a:cs typeface="Arial"/>
                        </a:rPr>
                        <a:t>sparingly. </a:t>
                      </a:r>
                      <a:r>
                        <a:rPr sz="1100" spc="-25" dirty="0">
                          <a:latin typeface="Arial"/>
                          <a:cs typeface="Arial"/>
                        </a:rPr>
                        <a:t>All 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time </a:t>
                      </a:r>
                      <a:r>
                        <a:rPr sz="1100" spc="-50" dirty="0">
                          <a:latin typeface="Arial"/>
                          <a:cs typeface="Arial"/>
                        </a:rPr>
                        <a:t>above </a:t>
                      </a:r>
                      <a:r>
                        <a:rPr sz="1100" spc="-55" dirty="0">
                          <a:latin typeface="Arial"/>
                          <a:cs typeface="Arial"/>
                        </a:rPr>
                        <a:t>8 </a:t>
                      </a:r>
                      <a:r>
                        <a:rPr sz="1100" spc="-35" dirty="0">
                          <a:latin typeface="Arial"/>
                          <a:cs typeface="Arial"/>
                        </a:rPr>
                        <a:t>hours </a:t>
                      </a:r>
                      <a:r>
                        <a:rPr sz="1100" spc="-10" dirty="0">
                          <a:latin typeface="Arial"/>
                          <a:cs typeface="Arial"/>
                        </a:rPr>
                        <a:t>in </a:t>
                      </a:r>
                      <a:r>
                        <a:rPr sz="1100" spc="-85" dirty="0">
                          <a:latin typeface="Arial"/>
                          <a:cs typeface="Arial"/>
                        </a:rPr>
                        <a:t>a </a:t>
                      </a:r>
                      <a:r>
                        <a:rPr sz="1100" spc="-55" dirty="0">
                          <a:latin typeface="Arial"/>
                          <a:cs typeface="Arial"/>
                        </a:rPr>
                        <a:t>day </a:t>
                      </a:r>
                      <a:r>
                        <a:rPr sz="1100" spc="-40" dirty="0">
                          <a:latin typeface="Arial"/>
                          <a:cs typeface="Arial"/>
                        </a:rPr>
                        <a:t>should </a:t>
                      </a:r>
                      <a:r>
                        <a:rPr sz="1100" spc="-45" dirty="0">
                          <a:latin typeface="Arial"/>
                          <a:cs typeface="Arial"/>
                        </a:rPr>
                        <a:t>be </a:t>
                      </a:r>
                      <a:r>
                        <a:rPr sz="1100" spc="-25" dirty="0">
                          <a:latin typeface="Arial"/>
                          <a:cs typeface="Arial"/>
                        </a:rPr>
                        <a:t>reflected </a:t>
                      </a:r>
                      <a:r>
                        <a:rPr sz="1100" spc="-100" dirty="0">
                          <a:latin typeface="Arial"/>
                          <a:cs typeface="Arial"/>
                        </a:rPr>
                        <a:t>as</a:t>
                      </a:r>
                      <a:r>
                        <a:rPr sz="1100" spc="-1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"unbilled."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28575">
                      <a:solidFill>
                        <a:srgbClr val="000000"/>
                      </a:solidFill>
                      <a:prstDash val="solid"/>
                    </a:lnR>
                    <a:solidFill>
                      <a:srgbClr val="CCC0D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61290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A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36830">
                        <a:lnSpc>
                          <a:spcPts val="1150"/>
                        </a:lnSpc>
                      </a:pPr>
                      <a:r>
                        <a:rPr sz="1100" spc="-45" dirty="0">
                          <a:latin typeface="Arial"/>
                          <a:cs typeface="Arial"/>
                        </a:rPr>
                        <a:t>4. </a:t>
                      </a:r>
                      <a:r>
                        <a:rPr sz="1100" spc="-85" dirty="0">
                          <a:latin typeface="Arial"/>
                          <a:cs typeface="Arial"/>
                        </a:rPr>
                        <a:t>You </a:t>
                      </a:r>
                      <a:r>
                        <a:rPr sz="1100" spc="-55" dirty="0">
                          <a:latin typeface="Arial"/>
                          <a:cs typeface="Arial"/>
                        </a:rPr>
                        <a:t>may </a:t>
                      </a:r>
                      <a:r>
                        <a:rPr sz="1100" b="1" spc="-95" dirty="0">
                          <a:latin typeface="Arial"/>
                          <a:cs typeface="Arial"/>
                        </a:rPr>
                        <a:t>NOT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bill </a:t>
                      </a:r>
                      <a:r>
                        <a:rPr sz="1100" spc="5" dirty="0">
                          <a:latin typeface="Arial"/>
                          <a:cs typeface="Arial"/>
                        </a:rPr>
                        <a:t>for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time </a:t>
                      </a:r>
                      <a:r>
                        <a:rPr sz="1100" spc="-35" dirty="0">
                          <a:latin typeface="Arial"/>
                          <a:cs typeface="Arial"/>
                        </a:rPr>
                        <a:t>spent </a:t>
                      </a:r>
                      <a:r>
                        <a:rPr sz="1100" spc="-25" dirty="0">
                          <a:latin typeface="Arial"/>
                          <a:cs typeface="Arial"/>
                        </a:rPr>
                        <a:t>traveling </a:t>
                      </a:r>
                      <a:r>
                        <a:rPr sz="1100" spc="15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or from </a:t>
                      </a:r>
                      <a:r>
                        <a:rPr sz="1100" spc="-25" dirty="0">
                          <a:latin typeface="Arial"/>
                          <a:cs typeface="Arial"/>
                        </a:rPr>
                        <a:t>Baltimore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or </a:t>
                      </a:r>
                      <a:r>
                        <a:rPr sz="1100" spc="-40" dirty="0">
                          <a:latin typeface="Arial"/>
                          <a:cs typeface="Arial"/>
                        </a:rPr>
                        <a:t>anywhere </a:t>
                      </a:r>
                      <a:r>
                        <a:rPr sz="1100" spc="-55" dirty="0">
                          <a:latin typeface="Arial"/>
                          <a:cs typeface="Arial"/>
                        </a:rPr>
                        <a:t>else.</a:t>
                      </a:r>
                      <a:r>
                        <a:rPr sz="1100" spc="-8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50" dirty="0">
                          <a:latin typeface="Arial"/>
                          <a:cs typeface="Arial"/>
                        </a:rPr>
                        <a:t>Travel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time </a:t>
                      </a:r>
                      <a:r>
                        <a:rPr sz="1100" spc="-55" dirty="0">
                          <a:latin typeface="Arial"/>
                          <a:cs typeface="Arial"/>
                        </a:rPr>
                        <a:t>is </a:t>
                      </a:r>
                      <a:r>
                        <a:rPr sz="1100" spc="-35" dirty="0">
                          <a:latin typeface="Arial"/>
                          <a:cs typeface="Arial"/>
                        </a:rPr>
                        <a:t>non-reimbursable.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CCC0D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127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5D9F0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471805">
                        <a:lnSpc>
                          <a:spcPts val="1525"/>
                        </a:lnSpc>
                      </a:pPr>
                      <a:r>
                        <a:rPr sz="1400" spc="-85" dirty="0">
                          <a:latin typeface="Arial"/>
                          <a:cs typeface="Arial"/>
                        </a:rPr>
                        <a:t>INVOICE </a:t>
                      </a:r>
                      <a:r>
                        <a:rPr sz="1400" spc="-120" dirty="0">
                          <a:latin typeface="Arial"/>
                          <a:cs typeface="Arial"/>
                        </a:rPr>
                        <a:t>FOR </a:t>
                      </a:r>
                      <a:r>
                        <a:rPr sz="1400" spc="-55" dirty="0">
                          <a:latin typeface="Arial"/>
                          <a:cs typeface="Arial"/>
                        </a:rPr>
                        <a:t>MONTH</a:t>
                      </a:r>
                      <a:r>
                        <a:rPr sz="1400" spc="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100" dirty="0">
                          <a:latin typeface="Arial"/>
                          <a:cs typeface="Arial"/>
                        </a:rPr>
                        <a:t>OF: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5D9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080" algn="ctr">
                        <a:lnSpc>
                          <a:spcPts val="1450"/>
                        </a:lnSpc>
                      </a:pPr>
                      <a:r>
                        <a:rPr sz="1400" b="1" i="1" u="heavy" dirty="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cs typeface="Arial"/>
                        </a:rPr>
                        <a:t>April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5D9F0"/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58419" marR="43815" indent="-5715" algn="ctr">
                        <a:lnSpc>
                          <a:spcPct val="109300"/>
                        </a:lnSpc>
                        <a:spcBef>
                          <a:spcPts val="509"/>
                        </a:spcBef>
                      </a:pPr>
                      <a:r>
                        <a:rPr sz="1000" spc="-50" dirty="0">
                          <a:latin typeface="Arial"/>
                          <a:cs typeface="Arial"/>
                        </a:rPr>
                        <a:t>Complete </a:t>
                      </a:r>
                      <a:r>
                        <a:rPr sz="1000" spc="-45" dirty="0">
                          <a:latin typeface="Arial"/>
                          <a:cs typeface="Arial"/>
                        </a:rPr>
                        <a:t>these  </a:t>
                      </a:r>
                      <a:r>
                        <a:rPr sz="1000" spc="-10" dirty="0">
                          <a:latin typeface="Arial"/>
                          <a:cs typeface="Arial"/>
                        </a:rPr>
                        <a:t>four </a:t>
                      </a:r>
                      <a:r>
                        <a:rPr sz="1000" spc="-55" dirty="0">
                          <a:latin typeface="Arial"/>
                          <a:cs typeface="Arial"/>
                        </a:rPr>
                        <a:t>cells</a:t>
                      </a:r>
                      <a:r>
                        <a:rPr sz="1000" spc="-1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25" dirty="0">
                          <a:latin typeface="Arial"/>
                          <a:cs typeface="Arial"/>
                        </a:rPr>
                        <a:t>before  </a:t>
                      </a:r>
                      <a:r>
                        <a:rPr sz="1000" spc="-30" dirty="0">
                          <a:latin typeface="Arial"/>
                          <a:cs typeface="Arial"/>
                        </a:rPr>
                        <a:t>starting  </a:t>
                      </a:r>
                      <a:r>
                        <a:rPr sz="1000" spc="-50" dirty="0">
                          <a:latin typeface="Arial"/>
                          <a:cs typeface="Arial"/>
                        </a:rPr>
                        <a:t>spreadsheet.</a:t>
                      </a:r>
                      <a:endParaRPr sz="1000">
                        <a:latin typeface="Arial"/>
                        <a:cs typeface="Arial"/>
                      </a:endParaRPr>
                    </a:p>
                    <a:p>
                      <a:pPr marL="67945" marR="59690" algn="ctr">
                        <a:lnSpc>
                          <a:spcPts val="1310"/>
                        </a:lnSpc>
                        <a:spcBef>
                          <a:spcPts val="60"/>
                        </a:spcBef>
                      </a:pPr>
                      <a:r>
                        <a:rPr sz="1000" spc="-80" dirty="0">
                          <a:latin typeface="Arial"/>
                          <a:cs typeface="Arial"/>
                        </a:rPr>
                        <a:t>Rates</a:t>
                      </a:r>
                      <a:r>
                        <a:rPr sz="1000" spc="-9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50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1000" spc="-9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15" dirty="0">
                          <a:latin typeface="Arial"/>
                          <a:cs typeface="Arial"/>
                        </a:rPr>
                        <a:t>other </a:t>
                      </a:r>
                      <a:r>
                        <a:rPr sz="10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15" dirty="0">
                          <a:latin typeface="Arial"/>
                          <a:cs typeface="Arial"/>
                        </a:rPr>
                        <a:t>info 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will </a:t>
                      </a:r>
                      <a:r>
                        <a:rPr sz="1000" spc="-40" dirty="0">
                          <a:latin typeface="Arial"/>
                          <a:cs typeface="Arial"/>
                        </a:rPr>
                        <a:t>self-  </a:t>
                      </a:r>
                      <a:r>
                        <a:rPr sz="1000" spc="-30" dirty="0">
                          <a:latin typeface="Arial"/>
                          <a:cs typeface="Arial"/>
                        </a:rPr>
                        <a:t>populate.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64769" marB="0" vert="vert27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5D9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solidFill>
                      <a:srgbClr val="CCC0DA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36830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1100" spc="-45" dirty="0">
                          <a:latin typeface="Arial"/>
                          <a:cs typeface="Arial"/>
                        </a:rPr>
                        <a:t>5. </a:t>
                      </a:r>
                      <a:r>
                        <a:rPr sz="1100" spc="-80" dirty="0">
                          <a:latin typeface="Arial"/>
                          <a:cs typeface="Arial"/>
                        </a:rPr>
                        <a:t>Please </a:t>
                      </a:r>
                      <a:r>
                        <a:rPr sz="1100" spc="-60" dirty="0">
                          <a:latin typeface="Arial"/>
                          <a:cs typeface="Arial"/>
                        </a:rPr>
                        <a:t>make </a:t>
                      </a:r>
                      <a:r>
                        <a:rPr sz="1100" spc="-50" dirty="0">
                          <a:latin typeface="Arial"/>
                          <a:cs typeface="Arial"/>
                        </a:rPr>
                        <a:t>sure </a:t>
                      </a:r>
                      <a:r>
                        <a:rPr sz="1100" spc="-25" dirty="0">
                          <a:latin typeface="Arial"/>
                          <a:cs typeface="Arial"/>
                        </a:rPr>
                        <a:t>all </a:t>
                      </a:r>
                      <a:r>
                        <a:rPr sz="1100" spc="-70" dirty="0">
                          <a:latin typeface="Arial"/>
                          <a:cs typeface="Arial"/>
                        </a:rPr>
                        <a:t>expenses </a:t>
                      </a:r>
                      <a:r>
                        <a:rPr sz="1100" spc="-25" dirty="0">
                          <a:latin typeface="Arial"/>
                          <a:cs typeface="Arial"/>
                        </a:rPr>
                        <a:t>meet </a:t>
                      </a:r>
                      <a:r>
                        <a:rPr sz="1100" spc="-10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1100" spc="-45" dirty="0">
                          <a:latin typeface="Arial"/>
                          <a:cs typeface="Arial"/>
                        </a:rPr>
                        <a:t>Guidelines </a:t>
                      </a:r>
                      <a:r>
                        <a:rPr sz="1100" spc="-25" dirty="0">
                          <a:latin typeface="Arial"/>
                          <a:cs typeface="Arial"/>
                        </a:rPr>
                        <a:t>listed </a:t>
                      </a:r>
                      <a:r>
                        <a:rPr sz="1100" spc="-10" dirty="0">
                          <a:latin typeface="Arial"/>
                          <a:cs typeface="Arial"/>
                        </a:rPr>
                        <a:t>in the </a:t>
                      </a:r>
                      <a:r>
                        <a:rPr sz="1100" spc="-30" dirty="0">
                          <a:latin typeface="Arial"/>
                          <a:cs typeface="Arial"/>
                        </a:rPr>
                        <a:t>Billing </a:t>
                      </a:r>
                      <a:r>
                        <a:rPr sz="1100" spc="-45" dirty="0">
                          <a:latin typeface="Arial"/>
                          <a:cs typeface="Arial"/>
                        </a:rPr>
                        <a:t>Guidelines</a:t>
                      </a:r>
                      <a:r>
                        <a:rPr sz="1100" spc="-18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20" dirty="0">
                          <a:latin typeface="Arial"/>
                          <a:cs typeface="Arial"/>
                        </a:rPr>
                        <a:t>tab.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solidFill>
                      <a:srgbClr val="CCC0D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28575">
                      <a:solidFill>
                        <a:srgbClr val="000000"/>
                      </a:solidFill>
                      <a:prstDash val="solid"/>
                    </a:lnR>
                    <a:solidFill>
                      <a:srgbClr val="CCC0DA"/>
                    </a:solidFill>
                  </a:tcPr>
                </a:tc>
              </a:tr>
              <a:tr h="21780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5D9F0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582295">
                        <a:lnSpc>
                          <a:spcPts val="1490"/>
                        </a:lnSpc>
                      </a:pPr>
                      <a:r>
                        <a:rPr sz="1400" spc="-85" dirty="0">
                          <a:latin typeface="Arial"/>
                          <a:cs typeface="Arial"/>
                        </a:rPr>
                        <a:t>INVOICE </a:t>
                      </a:r>
                      <a:r>
                        <a:rPr sz="1400" spc="-120" dirty="0">
                          <a:latin typeface="Arial"/>
                          <a:cs typeface="Arial"/>
                        </a:rPr>
                        <a:t>SUBMITTED</a:t>
                      </a:r>
                      <a:r>
                        <a:rPr sz="1400" spc="-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100" dirty="0">
                          <a:latin typeface="Arial"/>
                          <a:cs typeface="Arial"/>
                        </a:rPr>
                        <a:t>BY: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5D9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7780" algn="ctr">
                        <a:lnSpc>
                          <a:spcPts val="1490"/>
                        </a:lnSpc>
                      </a:pPr>
                      <a:r>
                        <a:rPr sz="1600" spc="-80" dirty="0">
                          <a:latin typeface="Arial"/>
                          <a:cs typeface="Arial"/>
                        </a:rPr>
                        <a:t>Parker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5D9F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4769" marB="0" vert="vert27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5D9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solidFill>
                      <a:srgbClr val="CCC0DA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36830">
                        <a:lnSpc>
                          <a:spcPts val="1320"/>
                        </a:lnSpc>
                      </a:pPr>
                      <a:r>
                        <a:rPr sz="1100" spc="-45" dirty="0">
                          <a:latin typeface="Arial"/>
                          <a:cs typeface="Arial"/>
                        </a:rPr>
                        <a:t>6.</a:t>
                      </a:r>
                      <a:r>
                        <a:rPr sz="11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75" dirty="0">
                          <a:latin typeface="Arial"/>
                          <a:cs typeface="Arial"/>
                        </a:rPr>
                        <a:t>Do</a:t>
                      </a:r>
                      <a:r>
                        <a:rPr sz="11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5" dirty="0">
                          <a:latin typeface="Arial"/>
                          <a:cs typeface="Arial"/>
                        </a:rPr>
                        <a:t>not</a:t>
                      </a:r>
                      <a:r>
                        <a:rPr sz="11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15" dirty="0">
                          <a:latin typeface="Arial"/>
                          <a:cs typeface="Arial"/>
                        </a:rPr>
                        <a:t>forget</a:t>
                      </a:r>
                      <a:r>
                        <a:rPr sz="11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15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11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initial</a:t>
                      </a:r>
                      <a:r>
                        <a:rPr sz="11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1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11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40" dirty="0">
                          <a:latin typeface="Arial"/>
                          <a:cs typeface="Arial"/>
                        </a:rPr>
                        <a:t>box</a:t>
                      </a:r>
                      <a:r>
                        <a:rPr sz="11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20" dirty="0">
                          <a:latin typeface="Arial"/>
                          <a:cs typeface="Arial"/>
                        </a:rPr>
                        <a:t>attesting</a:t>
                      </a:r>
                      <a:r>
                        <a:rPr sz="11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15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11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1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11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65" dirty="0">
                          <a:latin typeface="Arial"/>
                          <a:cs typeface="Arial"/>
                        </a:rPr>
                        <a:t>accuracy</a:t>
                      </a:r>
                      <a:r>
                        <a:rPr sz="11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of</a:t>
                      </a:r>
                      <a:r>
                        <a:rPr sz="11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20" dirty="0">
                          <a:latin typeface="Arial"/>
                          <a:cs typeface="Arial"/>
                        </a:rPr>
                        <a:t>this</a:t>
                      </a:r>
                      <a:r>
                        <a:rPr sz="11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25" dirty="0">
                          <a:latin typeface="Arial"/>
                          <a:cs typeface="Arial"/>
                        </a:rPr>
                        <a:t>statement</a:t>
                      </a:r>
                      <a:r>
                        <a:rPr sz="11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25" dirty="0">
                          <a:latin typeface="Arial"/>
                          <a:cs typeface="Arial"/>
                        </a:rPr>
                        <a:t>before</a:t>
                      </a:r>
                      <a:r>
                        <a:rPr sz="11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40" dirty="0">
                          <a:latin typeface="Arial"/>
                          <a:cs typeface="Arial"/>
                        </a:rPr>
                        <a:t>you </a:t>
                      </a:r>
                      <a:r>
                        <a:rPr sz="1100" spc="-25" dirty="0">
                          <a:latin typeface="Arial"/>
                          <a:cs typeface="Arial"/>
                        </a:rPr>
                        <a:t>submit</a:t>
                      </a:r>
                      <a:r>
                        <a:rPr sz="11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15" dirty="0">
                          <a:latin typeface="Arial"/>
                          <a:cs typeface="Arial"/>
                        </a:rPr>
                        <a:t>it.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CCC0D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28575">
                      <a:solidFill>
                        <a:srgbClr val="000000"/>
                      </a:solidFill>
                      <a:prstDash val="solid"/>
                    </a:lnR>
                    <a:solidFill>
                      <a:srgbClr val="CCC0DA"/>
                    </a:solidFill>
                  </a:tcPr>
                </a:tc>
              </a:tr>
              <a:tr h="25527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5D9F0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071880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sz="1400" spc="-100" dirty="0">
                          <a:latin typeface="Arial"/>
                          <a:cs typeface="Arial"/>
                        </a:rPr>
                        <a:t>DATE</a:t>
                      </a:r>
                      <a:r>
                        <a:rPr sz="1400" spc="-8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120" dirty="0">
                          <a:latin typeface="Arial"/>
                          <a:cs typeface="Arial"/>
                        </a:rPr>
                        <a:t>SUBMITTED: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133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5D9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7145" algn="ctr">
                        <a:lnSpc>
                          <a:spcPts val="1785"/>
                        </a:lnSpc>
                      </a:pPr>
                      <a:r>
                        <a:rPr sz="1600" spc="-15" dirty="0">
                          <a:latin typeface="Arial"/>
                          <a:cs typeface="Arial"/>
                        </a:rPr>
                        <a:t>5/4/2019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5D9F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4769" marB="0" vert="vert27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5D9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solidFill>
                      <a:srgbClr val="CCC0DA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36830">
                        <a:lnSpc>
                          <a:spcPts val="1320"/>
                        </a:lnSpc>
                      </a:pPr>
                      <a:r>
                        <a:rPr sz="1100" spc="-45" dirty="0">
                          <a:latin typeface="Arial"/>
                          <a:cs typeface="Arial"/>
                        </a:rPr>
                        <a:t>7. </a:t>
                      </a:r>
                      <a:r>
                        <a:rPr sz="1100" spc="-75" dirty="0">
                          <a:latin typeface="Arial"/>
                          <a:cs typeface="Arial"/>
                        </a:rPr>
                        <a:t>Do </a:t>
                      </a:r>
                      <a:r>
                        <a:rPr sz="1100" spc="5" dirty="0">
                          <a:latin typeface="Arial"/>
                          <a:cs typeface="Arial"/>
                        </a:rPr>
                        <a:t>not </a:t>
                      </a:r>
                      <a:r>
                        <a:rPr sz="1100" spc="-30" dirty="0">
                          <a:latin typeface="Arial"/>
                          <a:cs typeface="Arial"/>
                        </a:rPr>
                        <a:t>hesitate </a:t>
                      </a:r>
                      <a:r>
                        <a:rPr sz="1100" spc="15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1100" spc="-40" dirty="0">
                          <a:latin typeface="Arial"/>
                          <a:cs typeface="Arial"/>
                        </a:rPr>
                        <a:t>call Deputy </a:t>
                      </a:r>
                      <a:r>
                        <a:rPr sz="1100" spc="-10" dirty="0">
                          <a:latin typeface="Arial"/>
                          <a:cs typeface="Arial"/>
                        </a:rPr>
                        <a:t>Monitors </a:t>
                      </a:r>
                      <a:r>
                        <a:rPr sz="1100" spc="-95" dirty="0">
                          <a:latin typeface="Arial"/>
                          <a:cs typeface="Arial"/>
                        </a:rPr>
                        <a:t>Hassan </a:t>
                      </a:r>
                      <a:r>
                        <a:rPr sz="1100" spc="-55" dirty="0">
                          <a:latin typeface="Arial"/>
                          <a:cs typeface="Arial"/>
                        </a:rPr>
                        <a:t>Aden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or </a:t>
                      </a:r>
                      <a:r>
                        <a:rPr sz="1100" spc="-65" dirty="0">
                          <a:latin typeface="Arial"/>
                          <a:cs typeface="Arial"/>
                        </a:rPr>
                        <a:t>Seth </a:t>
                      </a:r>
                      <a:r>
                        <a:rPr sz="1100" spc="-50" dirty="0">
                          <a:latin typeface="Arial"/>
                          <a:cs typeface="Arial"/>
                        </a:rPr>
                        <a:t>Rosenthal </a:t>
                      </a:r>
                      <a:r>
                        <a:rPr sz="1100" spc="10" dirty="0">
                          <a:latin typeface="Arial"/>
                          <a:cs typeface="Arial"/>
                        </a:rPr>
                        <a:t>with </a:t>
                      </a:r>
                      <a:r>
                        <a:rPr sz="1100" spc="-55" dirty="0">
                          <a:latin typeface="Arial"/>
                          <a:cs typeface="Arial"/>
                        </a:rPr>
                        <a:t>any</a:t>
                      </a:r>
                      <a:r>
                        <a:rPr sz="1100" spc="-2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40" dirty="0">
                          <a:latin typeface="Arial"/>
                          <a:cs typeface="Arial"/>
                        </a:rPr>
                        <a:t>questions.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CCC0D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28575">
                      <a:solidFill>
                        <a:srgbClr val="000000"/>
                      </a:solidFill>
                      <a:prstDash val="solid"/>
                    </a:lnR>
                    <a:solidFill>
                      <a:srgbClr val="CCC0DA"/>
                    </a:solidFill>
                  </a:tcPr>
                </a:tc>
              </a:tr>
              <a:tr h="2635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C5D9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C5D9F0"/>
                    </a:solidFill>
                  </a:tcPr>
                </a:tc>
                <a:tc>
                  <a:txBody>
                    <a:bodyPr/>
                    <a:lstStyle/>
                    <a:p>
                      <a:pPr marL="857885">
                        <a:lnSpc>
                          <a:spcPts val="1805"/>
                        </a:lnSpc>
                      </a:pPr>
                      <a:r>
                        <a:rPr sz="1600" spc="-135" dirty="0">
                          <a:latin typeface="Arial"/>
                          <a:cs typeface="Arial"/>
                        </a:rPr>
                        <a:t>YEAR: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C5D9F0"/>
                    </a:solidFill>
                  </a:tcPr>
                </a:tc>
                <a:tc>
                  <a:txBody>
                    <a:bodyPr/>
                    <a:lstStyle/>
                    <a:p>
                      <a:pPr marL="17145" algn="ctr">
                        <a:lnSpc>
                          <a:spcPts val="1675"/>
                        </a:lnSpc>
                      </a:pPr>
                      <a:r>
                        <a:rPr sz="1600" spc="-85" dirty="0">
                          <a:latin typeface="Arial"/>
                          <a:cs typeface="Arial"/>
                        </a:rPr>
                        <a:t>2019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C5D9F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4769" marB="0" vert="vert27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5D9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A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28575">
                      <a:solidFill>
                        <a:srgbClr val="000000"/>
                      </a:solidFill>
                      <a:prstDash val="solid"/>
                    </a:lnR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A"/>
                    </a:solidFill>
                  </a:tcPr>
                </a:tc>
              </a:tr>
              <a:tr h="4914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T w="2857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2857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2857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R="1270" algn="ctr">
                        <a:lnSpc>
                          <a:spcPct val="100000"/>
                        </a:lnSpc>
                        <a:spcBef>
                          <a:spcPts val="815"/>
                        </a:spcBef>
                      </a:pPr>
                      <a:r>
                        <a:rPr sz="1200" b="1" i="1" spc="-105" dirty="0">
                          <a:latin typeface="Arial"/>
                          <a:cs typeface="Arial"/>
                        </a:rPr>
                        <a:t>Sample</a:t>
                      </a:r>
                      <a:r>
                        <a:rPr sz="1200" b="1" i="1" spc="-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b="1" i="1" spc="-90" dirty="0">
                          <a:latin typeface="Arial"/>
                          <a:cs typeface="Arial"/>
                        </a:rPr>
                        <a:t>Description: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T w="2857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2857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2857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2857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2857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934085">
                <a:tc gridSpan="10">
                  <a:txBody>
                    <a:bodyPr/>
                    <a:lstStyle/>
                    <a:p>
                      <a:pPr marL="2342515">
                        <a:lnSpc>
                          <a:spcPts val="1315"/>
                        </a:lnSpc>
                      </a:pPr>
                      <a:r>
                        <a:rPr sz="1200" i="1" spc="-65" dirty="0">
                          <a:latin typeface="Trebuchet MS"/>
                          <a:cs typeface="Trebuchet MS"/>
                        </a:rPr>
                        <a:t>Prepare</a:t>
                      </a:r>
                      <a:r>
                        <a:rPr sz="1200" i="1" spc="-9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200" i="1" spc="-85" dirty="0">
                          <a:latin typeface="Trebuchet MS"/>
                          <a:cs typeface="Trebuchet MS"/>
                        </a:rPr>
                        <a:t>for</a:t>
                      </a:r>
                      <a:r>
                        <a:rPr sz="1200" i="1" spc="-9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200" i="1" spc="-45" dirty="0">
                          <a:latin typeface="Trebuchet MS"/>
                          <a:cs typeface="Trebuchet MS"/>
                        </a:rPr>
                        <a:t>and</a:t>
                      </a:r>
                      <a:r>
                        <a:rPr sz="1200" i="1" spc="-9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200" i="1" spc="-70" dirty="0">
                          <a:latin typeface="Trebuchet MS"/>
                          <a:cs typeface="Trebuchet MS"/>
                        </a:rPr>
                        <a:t>attend</a:t>
                      </a:r>
                      <a:r>
                        <a:rPr sz="1200" i="1" spc="-9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200" i="1" spc="-65" dirty="0">
                          <a:latin typeface="Trebuchet MS"/>
                          <a:cs typeface="Trebuchet MS"/>
                        </a:rPr>
                        <a:t>meeting</a:t>
                      </a:r>
                      <a:r>
                        <a:rPr sz="1200" i="1" spc="-9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200" i="1" spc="-75" dirty="0">
                          <a:latin typeface="Trebuchet MS"/>
                          <a:cs typeface="Trebuchet MS"/>
                        </a:rPr>
                        <a:t>with</a:t>
                      </a:r>
                      <a:r>
                        <a:rPr sz="1200" i="1" spc="-9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200" i="1" spc="-25" dirty="0">
                          <a:latin typeface="Trebuchet MS"/>
                          <a:cs typeface="Trebuchet MS"/>
                        </a:rPr>
                        <a:t>BPD</a:t>
                      </a:r>
                      <a:r>
                        <a:rPr sz="1200" i="1" spc="-8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200" i="1" spc="-60" dirty="0">
                          <a:latin typeface="Trebuchet MS"/>
                          <a:cs typeface="Trebuchet MS"/>
                        </a:rPr>
                        <a:t>North</a:t>
                      </a:r>
                      <a:r>
                        <a:rPr sz="1200" i="1" spc="-9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200" i="1" spc="-60" dirty="0">
                          <a:latin typeface="Trebuchet MS"/>
                          <a:cs typeface="Trebuchet MS"/>
                        </a:rPr>
                        <a:t>Division</a:t>
                      </a:r>
                      <a:r>
                        <a:rPr sz="1200" i="1" spc="-9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200" i="1" spc="-75" dirty="0">
                          <a:latin typeface="Trebuchet MS"/>
                          <a:cs typeface="Trebuchet MS"/>
                        </a:rPr>
                        <a:t>DC;</a:t>
                      </a:r>
                      <a:r>
                        <a:rPr sz="1200" i="1" spc="-9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200" i="1" spc="-70" dirty="0">
                          <a:latin typeface="Trebuchet MS"/>
                          <a:cs typeface="Trebuchet MS"/>
                        </a:rPr>
                        <a:t>prepare</a:t>
                      </a:r>
                      <a:r>
                        <a:rPr sz="1200" i="1" spc="-9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200" i="1" spc="-70" dirty="0">
                          <a:latin typeface="Trebuchet MS"/>
                          <a:cs typeface="Trebuchet MS"/>
                        </a:rPr>
                        <a:t>checklist</a:t>
                      </a:r>
                      <a:r>
                        <a:rPr sz="1200" i="1" spc="-85" dirty="0">
                          <a:latin typeface="Trebuchet MS"/>
                          <a:cs typeface="Trebuchet MS"/>
                        </a:rPr>
                        <a:t> for</a:t>
                      </a:r>
                      <a:r>
                        <a:rPr sz="1200" i="1" spc="-9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200" i="1" spc="-75" dirty="0">
                          <a:latin typeface="Trebuchet MS"/>
                          <a:cs typeface="Trebuchet MS"/>
                        </a:rPr>
                        <a:t>review</a:t>
                      </a:r>
                      <a:r>
                        <a:rPr sz="1200" i="1" spc="-9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200" i="1" spc="-80" dirty="0">
                          <a:latin typeface="Trebuchet MS"/>
                          <a:cs typeface="Trebuchet MS"/>
                        </a:rPr>
                        <a:t>of</a:t>
                      </a:r>
                      <a:r>
                        <a:rPr sz="1200" i="1" spc="-8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200" i="1" spc="-70" dirty="0">
                          <a:latin typeface="Trebuchet MS"/>
                          <a:cs typeface="Trebuchet MS"/>
                        </a:rPr>
                        <a:t>in-service</a:t>
                      </a:r>
                      <a:r>
                        <a:rPr sz="1200" i="1" spc="-9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200" i="1" spc="-70" dirty="0">
                          <a:latin typeface="Trebuchet MS"/>
                          <a:cs typeface="Trebuchet MS"/>
                        </a:rPr>
                        <a:t>training;</a:t>
                      </a:r>
                      <a:r>
                        <a:rPr sz="1200" i="1" spc="-9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200" i="1" spc="-80" dirty="0">
                          <a:latin typeface="Trebuchet MS"/>
                          <a:cs typeface="Trebuchet MS"/>
                        </a:rPr>
                        <a:t>meet</a:t>
                      </a:r>
                      <a:r>
                        <a:rPr sz="1200" i="1" spc="-8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200" i="1" spc="-75" dirty="0">
                          <a:latin typeface="Trebuchet MS"/>
                          <a:cs typeface="Trebuchet MS"/>
                        </a:rPr>
                        <a:t>with</a:t>
                      </a:r>
                      <a:r>
                        <a:rPr sz="1200" i="1" spc="-9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200" i="1" spc="-15" dirty="0">
                          <a:latin typeface="Trebuchet MS"/>
                          <a:cs typeface="Trebuchet MS"/>
                        </a:rPr>
                        <a:t>Ms.</a:t>
                      </a:r>
                      <a:endParaRPr sz="1200">
                        <a:latin typeface="Trebuchet MS"/>
                        <a:cs typeface="Trebuchet MS"/>
                      </a:endParaRPr>
                    </a:p>
                    <a:p>
                      <a:pPr marL="2342515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1200" i="1" spc="-60" dirty="0">
                          <a:latin typeface="Trebuchet MS"/>
                          <a:cs typeface="Trebuchet MS"/>
                        </a:rPr>
                        <a:t>Williams</a:t>
                      </a:r>
                      <a:r>
                        <a:rPr sz="1200" i="1" spc="-9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200" i="1" spc="-85" dirty="0">
                          <a:latin typeface="Trebuchet MS"/>
                          <a:cs typeface="Trebuchet MS"/>
                        </a:rPr>
                        <a:t>re</a:t>
                      </a:r>
                      <a:r>
                        <a:rPr sz="1200" i="1" spc="-9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200" i="1" spc="-40" dirty="0">
                          <a:latin typeface="Trebuchet MS"/>
                          <a:cs typeface="Trebuchet MS"/>
                        </a:rPr>
                        <a:t>changes</a:t>
                      </a:r>
                      <a:r>
                        <a:rPr sz="1200" i="1" spc="-9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200" i="1" spc="-65" dirty="0">
                          <a:latin typeface="Trebuchet MS"/>
                          <a:cs typeface="Trebuchet MS"/>
                        </a:rPr>
                        <a:t>to</a:t>
                      </a:r>
                      <a:r>
                        <a:rPr sz="1200" i="1" spc="-9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200" i="1" spc="-65" dirty="0">
                          <a:latin typeface="Trebuchet MS"/>
                          <a:cs typeface="Trebuchet MS"/>
                        </a:rPr>
                        <a:t>compliance</a:t>
                      </a:r>
                      <a:r>
                        <a:rPr sz="1200" i="1" spc="-9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200" i="1" spc="-85" dirty="0">
                          <a:latin typeface="Trebuchet MS"/>
                          <a:cs typeface="Trebuchet MS"/>
                        </a:rPr>
                        <a:t>matrix;</a:t>
                      </a:r>
                      <a:r>
                        <a:rPr sz="1200" i="1" spc="-9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200" i="1" spc="-65" dirty="0">
                          <a:latin typeface="Trebuchet MS"/>
                          <a:cs typeface="Trebuchet MS"/>
                        </a:rPr>
                        <a:t>copied</a:t>
                      </a:r>
                      <a:r>
                        <a:rPr sz="1200" i="1" spc="-9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200" i="1" spc="-55" dirty="0">
                          <a:latin typeface="Trebuchet MS"/>
                          <a:cs typeface="Trebuchet MS"/>
                        </a:rPr>
                        <a:t>use</a:t>
                      </a:r>
                      <a:r>
                        <a:rPr sz="1200" i="1" spc="-8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200" i="1" spc="-80" dirty="0">
                          <a:latin typeface="Trebuchet MS"/>
                          <a:cs typeface="Trebuchet MS"/>
                        </a:rPr>
                        <a:t>of</a:t>
                      </a:r>
                      <a:r>
                        <a:rPr sz="1200" i="1" spc="-8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200" i="1" spc="-80" dirty="0">
                          <a:latin typeface="Trebuchet MS"/>
                          <a:cs typeface="Trebuchet MS"/>
                        </a:rPr>
                        <a:t>force</a:t>
                      </a:r>
                      <a:r>
                        <a:rPr sz="1200" i="1" spc="-9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200" i="1" spc="-80" dirty="0">
                          <a:latin typeface="Trebuchet MS"/>
                          <a:cs typeface="Trebuchet MS"/>
                        </a:rPr>
                        <a:t>reports;</a:t>
                      </a:r>
                      <a:r>
                        <a:rPr sz="1200" i="1" spc="-9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200" i="1" spc="-70" dirty="0">
                          <a:latin typeface="Trebuchet MS"/>
                          <a:cs typeface="Trebuchet MS"/>
                        </a:rPr>
                        <a:t>reviewed</a:t>
                      </a:r>
                      <a:r>
                        <a:rPr sz="1200" i="1" spc="-9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200" i="1" spc="-20" dirty="0">
                          <a:latin typeface="Trebuchet MS"/>
                          <a:cs typeface="Trebuchet MS"/>
                        </a:rPr>
                        <a:t>UNDF</a:t>
                      </a:r>
                      <a:r>
                        <a:rPr sz="1200" i="1" spc="-8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200" i="1" spc="-70" dirty="0">
                          <a:latin typeface="Trebuchet MS"/>
                          <a:cs typeface="Trebuchet MS"/>
                        </a:rPr>
                        <a:t>reports</a:t>
                      </a:r>
                      <a:r>
                        <a:rPr sz="1200" i="1" spc="-9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200" i="1" spc="-25" dirty="0">
                          <a:latin typeface="Trebuchet MS"/>
                          <a:cs typeface="Trebuchet MS"/>
                        </a:rPr>
                        <a:t>1123454</a:t>
                      </a:r>
                      <a:r>
                        <a:rPr sz="1200" i="1" spc="-8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200" i="1" spc="-45" dirty="0">
                          <a:latin typeface="Trebuchet MS"/>
                          <a:cs typeface="Trebuchet MS"/>
                        </a:rPr>
                        <a:t>and</a:t>
                      </a:r>
                      <a:r>
                        <a:rPr sz="1200" i="1" spc="-9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200" i="1" spc="-40" dirty="0">
                          <a:latin typeface="Trebuchet MS"/>
                          <a:cs typeface="Trebuchet MS"/>
                        </a:rPr>
                        <a:t>1123455.</a:t>
                      </a:r>
                      <a:endParaRPr sz="12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327660">
                <a:tc gridSpan="10">
                  <a:txBody>
                    <a:bodyPr/>
                    <a:lstStyle/>
                    <a:p>
                      <a:pPr marL="51435">
                        <a:lnSpc>
                          <a:spcPts val="2320"/>
                        </a:lnSpc>
                      </a:pPr>
                      <a:r>
                        <a:rPr sz="2000" spc="-160" dirty="0">
                          <a:solidFill>
                            <a:srgbClr val="006000"/>
                          </a:solidFill>
                          <a:latin typeface="Arial"/>
                          <a:cs typeface="Arial"/>
                        </a:rPr>
                        <a:t>TIME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391160">
                <a:tc>
                  <a:txBody>
                    <a:bodyPr/>
                    <a:lstStyle/>
                    <a:p>
                      <a:pPr marL="26670" algn="ctr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1400" b="1" spc="-50" dirty="0">
                          <a:latin typeface="Arial"/>
                          <a:cs typeface="Arial"/>
                        </a:rPr>
                        <a:t>Month</a:t>
                      </a:r>
                      <a:r>
                        <a:rPr sz="1400" b="1" spc="-9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b="1" spc="-65" dirty="0">
                          <a:latin typeface="Arial"/>
                          <a:cs typeface="Arial"/>
                        </a:rPr>
                        <a:t>of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8001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510" algn="ctr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1400" b="1" spc="-110" dirty="0">
                          <a:latin typeface="Arial"/>
                          <a:cs typeface="Arial"/>
                        </a:rPr>
                        <a:t>Day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800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400" b="1" spc="-100" dirty="0">
                          <a:latin typeface="Arial"/>
                          <a:cs typeface="Arial"/>
                        </a:rPr>
                        <a:t>Description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302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9685" algn="ctr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1400" b="1" spc="-120" dirty="0">
                          <a:latin typeface="Arial"/>
                          <a:cs typeface="Arial"/>
                        </a:rPr>
                        <a:t>Hours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800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4769" algn="ctr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1400" b="1" spc="-95" dirty="0">
                          <a:latin typeface="Arial"/>
                          <a:cs typeface="Arial"/>
                        </a:rPr>
                        <a:t>Rate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800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25120">
                        <a:lnSpc>
                          <a:spcPct val="100000"/>
                        </a:lnSpc>
                        <a:spcBef>
                          <a:spcPts val="819"/>
                        </a:spcBef>
                      </a:pPr>
                      <a:r>
                        <a:rPr sz="1100" b="1" spc="-60" dirty="0">
                          <a:latin typeface="Arial"/>
                          <a:cs typeface="Arial"/>
                        </a:rPr>
                        <a:t>Total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10413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49070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1100" b="1" spc="-95" dirty="0">
                          <a:latin typeface="Arial"/>
                          <a:cs typeface="Arial"/>
                        </a:rPr>
                        <a:t>Comments </a:t>
                      </a:r>
                      <a:r>
                        <a:rPr sz="1100" b="1" spc="-55" dirty="0">
                          <a:latin typeface="Arial"/>
                          <a:cs typeface="Arial"/>
                        </a:rPr>
                        <a:t>(Unbilled</a:t>
                      </a:r>
                      <a:r>
                        <a:rPr sz="1100" b="1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b="1" spc="-65" dirty="0">
                          <a:latin typeface="Arial"/>
                          <a:cs typeface="Arial"/>
                        </a:rPr>
                        <a:t>Time)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990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0985" marR="147955" indent="-74930">
                        <a:lnSpc>
                          <a:spcPts val="1440"/>
                        </a:lnSpc>
                        <a:spcBef>
                          <a:spcPts val="45"/>
                        </a:spcBef>
                      </a:pPr>
                      <a:r>
                        <a:rPr sz="1100" b="1" dirty="0">
                          <a:latin typeface="Arial"/>
                          <a:cs typeface="Arial"/>
                        </a:rPr>
                        <a:t>U</a:t>
                      </a:r>
                      <a:r>
                        <a:rPr sz="1100" b="1" spc="-10" dirty="0">
                          <a:latin typeface="Arial"/>
                          <a:cs typeface="Arial"/>
                        </a:rPr>
                        <a:t>n</a:t>
                      </a:r>
                      <a:r>
                        <a:rPr sz="1100" b="1" spc="-5" dirty="0">
                          <a:latin typeface="Arial"/>
                          <a:cs typeface="Arial"/>
                        </a:rPr>
                        <a:t>b</a:t>
                      </a:r>
                      <a:r>
                        <a:rPr sz="1100" b="1" dirty="0">
                          <a:latin typeface="Arial"/>
                          <a:cs typeface="Arial"/>
                        </a:rPr>
                        <a:t>ill</a:t>
                      </a:r>
                      <a:r>
                        <a:rPr sz="1100" b="1" spc="-5" dirty="0">
                          <a:latin typeface="Arial"/>
                          <a:cs typeface="Arial"/>
                        </a:rPr>
                        <a:t>e</a:t>
                      </a:r>
                      <a:r>
                        <a:rPr sz="1100" b="1" dirty="0">
                          <a:latin typeface="Arial"/>
                          <a:cs typeface="Arial"/>
                        </a:rPr>
                        <a:t>d  </a:t>
                      </a:r>
                      <a:r>
                        <a:rPr sz="1100" b="1" spc="-95" dirty="0">
                          <a:latin typeface="Arial"/>
                          <a:cs typeface="Arial"/>
                        </a:rPr>
                        <a:t>Hours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57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67030">
                <a:tc>
                  <a:txBody>
                    <a:bodyPr/>
                    <a:lstStyle/>
                    <a:p>
                      <a:pPr marL="35560" algn="ctr">
                        <a:lnSpc>
                          <a:spcPct val="100000"/>
                        </a:lnSpc>
                      </a:pPr>
                      <a:r>
                        <a:rPr sz="1200" spc="-25" dirty="0">
                          <a:latin typeface="Arial"/>
                          <a:cs typeface="Arial"/>
                        </a:rPr>
                        <a:t>April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27940" algn="ctr">
                        <a:lnSpc>
                          <a:spcPct val="100000"/>
                        </a:lnSpc>
                      </a:pPr>
                      <a:r>
                        <a:rPr sz="1200" dirty="0">
                          <a:latin typeface="Arial"/>
                          <a:cs typeface="Arial"/>
                        </a:rPr>
                        <a:t>1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2857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24130" algn="ctr">
                        <a:lnSpc>
                          <a:spcPct val="100000"/>
                        </a:lnSpc>
                        <a:tabLst>
                          <a:tab pos="457834" algn="l"/>
                        </a:tabLst>
                      </a:pPr>
                      <a:r>
                        <a:rPr sz="1200" spc="-60" dirty="0">
                          <a:latin typeface="Arial"/>
                          <a:cs typeface="Arial"/>
                        </a:rPr>
                        <a:t>$	250.00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T w="2857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R="5715" algn="r">
                        <a:lnSpc>
                          <a:spcPct val="100000"/>
                        </a:lnSpc>
                      </a:pPr>
                      <a:r>
                        <a:rPr sz="1200" dirty="0">
                          <a:latin typeface="Arial"/>
                          <a:cs typeface="Arial"/>
                        </a:rPr>
                        <a:t>0</a:t>
                      </a:r>
                      <a:r>
                        <a:rPr sz="1200" spc="-10" dirty="0">
                          <a:latin typeface="Arial"/>
                          <a:cs typeface="Arial"/>
                        </a:rPr>
                        <a:t>.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00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T w="2857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2857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2857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482600">
                <a:tc>
                  <a:txBody>
                    <a:bodyPr/>
                    <a:lstStyle/>
                    <a:p>
                      <a:pPr marL="35560" algn="ctr">
                        <a:lnSpc>
                          <a:spcPts val="1430"/>
                        </a:lnSpc>
                      </a:pPr>
                      <a:r>
                        <a:rPr sz="1200" spc="-25" dirty="0">
                          <a:latin typeface="Arial"/>
                          <a:cs typeface="Arial"/>
                        </a:rPr>
                        <a:t>April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7940" algn="ctr">
                        <a:lnSpc>
                          <a:spcPts val="1430"/>
                        </a:lnSpc>
                      </a:pPr>
                      <a:r>
                        <a:rPr sz="1200" dirty="0">
                          <a:latin typeface="Arial"/>
                          <a:cs typeface="Arial"/>
                        </a:rPr>
                        <a:t>2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 marL="32384">
                        <a:lnSpc>
                          <a:spcPts val="1430"/>
                        </a:lnSpc>
                      </a:pPr>
                      <a:r>
                        <a:rPr sz="1200" spc="-70" dirty="0">
                          <a:latin typeface="Arial"/>
                          <a:cs typeface="Arial"/>
                        </a:rPr>
                        <a:t>Reviewing </a:t>
                      </a:r>
                      <a:r>
                        <a:rPr sz="1200" spc="-60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1200" spc="-45" dirty="0">
                          <a:latin typeface="Arial"/>
                          <a:cs typeface="Arial"/>
                        </a:rPr>
                        <a:t>commenting on </a:t>
                      </a:r>
                      <a:r>
                        <a:rPr sz="1200" spc="-180" dirty="0">
                          <a:latin typeface="Arial"/>
                          <a:cs typeface="Arial"/>
                        </a:rPr>
                        <a:t>OPR </a:t>
                      </a:r>
                      <a:r>
                        <a:rPr sz="1200" spc="-45" dirty="0">
                          <a:latin typeface="Arial"/>
                          <a:cs typeface="Arial"/>
                        </a:rPr>
                        <a:t>Investigative </a:t>
                      </a:r>
                      <a:r>
                        <a:rPr sz="1200" spc="-40" dirty="0">
                          <a:latin typeface="Arial"/>
                          <a:cs typeface="Arial"/>
                        </a:rPr>
                        <a:t>Manual; </a:t>
                      </a:r>
                      <a:r>
                        <a:rPr sz="1200" spc="-70" dirty="0">
                          <a:latin typeface="Arial"/>
                          <a:cs typeface="Arial"/>
                        </a:rPr>
                        <a:t>Reviewing </a:t>
                      </a:r>
                      <a:r>
                        <a:rPr sz="1200" spc="-180" dirty="0">
                          <a:latin typeface="Arial"/>
                          <a:cs typeface="Arial"/>
                        </a:rPr>
                        <a:t>OPR</a:t>
                      </a:r>
                      <a:r>
                        <a:rPr sz="1200" spc="-9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45" dirty="0">
                          <a:latin typeface="Arial"/>
                          <a:cs typeface="Arial"/>
                        </a:rPr>
                        <a:t>Investigative</a:t>
                      </a:r>
                      <a:endParaRPr sz="1200">
                        <a:latin typeface="Arial"/>
                        <a:cs typeface="Arial"/>
                      </a:endParaRPr>
                    </a:p>
                    <a:p>
                      <a:pPr marL="32384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1200" spc="-40" dirty="0">
                          <a:latin typeface="Arial"/>
                          <a:cs typeface="Arial"/>
                        </a:rPr>
                        <a:t>Manual.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6670" algn="ctr">
                        <a:lnSpc>
                          <a:spcPts val="1430"/>
                        </a:lnSpc>
                      </a:pPr>
                      <a:r>
                        <a:rPr sz="1200" spc="-55" dirty="0">
                          <a:latin typeface="Arial"/>
                          <a:cs typeface="Arial"/>
                        </a:rPr>
                        <a:t>3.6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4130" algn="ctr">
                        <a:lnSpc>
                          <a:spcPts val="1430"/>
                        </a:lnSpc>
                        <a:tabLst>
                          <a:tab pos="457834" algn="l"/>
                        </a:tabLst>
                      </a:pPr>
                      <a:r>
                        <a:rPr sz="1200" spc="-60" dirty="0">
                          <a:latin typeface="Arial"/>
                          <a:cs typeface="Arial"/>
                        </a:rPr>
                        <a:t>$	250.00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350" algn="r">
                        <a:lnSpc>
                          <a:spcPts val="1430"/>
                        </a:lnSpc>
                      </a:pPr>
                      <a:r>
                        <a:rPr sz="1200" dirty="0">
                          <a:latin typeface="Arial"/>
                          <a:cs typeface="Arial"/>
                        </a:rPr>
                        <a:t>900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.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00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28575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435609">
                <a:tc>
                  <a:txBody>
                    <a:bodyPr/>
                    <a:lstStyle/>
                    <a:p>
                      <a:pPr marL="35560" algn="ctr">
                        <a:lnSpc>
                          <a:spcPts val="1430"/>
                        </a:lnSpc>
                      </a:pPr>
                      <a:r>
                        <a:rPr sz="1200" spc="-25" dirty="0">
                          <a:latin typeface="Arial"/>
                          <a:cs typeface="Arial"/>
                        </a:rPr>
                        <a:t>April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7940" algn="ctr">
                        <a:lnSpc>
                          <a:spcPts val="1430"/>
                        </a:lnSpc>
                      </a:pPr>
                      <a:r>
                        <a:rPr sz="1200" dirty="0">
                          <a:latin typeface="Arial"/>
                          <a:cs typeface="Arial"/>
                        </a:rPr>
                        <a:t>3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 marL="32384">
                        <a:lnSpc>
                          <a:spcPts val="1430"/>
                        </a:lnSpc>
                      </a:pPr>
                      <a:r>
                        <a:rPr sz="1200" spc="-65" dirty="0">
                          <a:latin typeface="Arial"/>
                          <a:cs typeface="Arial"/>
                        </a:rPr>
                        <a:t>Edits </a:t>
                      </a:r>
                      <a:r>
                        <a:rPr sz="1200" spc="-60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1200" spc="-55" dirty="0">
                          <a:latin typeface="Arial"/>
                          <a:cs typeface="Arial"/>
                        </a:rPr>
                        <a:t>comments </a:t>
                      </a:r>
                      <a:r>
                        <a:rPr sz="1200" spc="15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1200" spc="-15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1200" spc="-180" dirty="0">
                          <a:latin typeface="Arial"/>
                          <a:cs typeface="Arial"/>
                        </a:rPr>
                        <a:t>OPR </a:t>
                      </a:r>
                      <a:r>
                        <a:rPr sz="1200" spc="-45" dirty="0">
                          <a:latin typeface="Arial"/>
                          <a:cs typeface="Arial"/>
                        </a:rPr>
                        <a:t>Investigative </a:t>
                      </a:r>
                      <a:r>
                        <a:rPr sz="1200" spc="-40" dirty="0">
                          <a:latin typeface="Arial"/>
                          <a:cs typeface="Arial"/>
                        </a:rPr>
                        <a:t>Manual; </a:t>
                      </a:r>
                      <a:r>
                        <a:rPr sz="1200" spc="-65" dirty="0">
                          <a:latin typeface="Arial"/>
                          <a:cs typeface="Arial"/>
                        </a:rPr>
                        <a:t>Conference </a:t>
                      </a:r>
                      <a:r>
                        <a:rPr sz="1200" spc="-45" dirty="0">
                          <a:latin typeface="Arial"/>
                          <a:cs typeface="Arial"/>
                        </a:rPr>
                        <a:t>call </a:t>
                      </a:r>
                      <a:r>
                        <a:rPr sz="1200" spc="5" dirty="0">
                          <a:latin typeface="Arial"/>
                          <a:cs typeface="Arial"/>
                        </a:rPr>
                        <a:t>with </a:t>
                      </a:r>
                      <a:r>
                        <a:rPr sz="1200" spc="-165" dirty="0">
                          <a:latin typeface="Arial"/>
                          <a:cs typeface="Arial"/>
                        </a:rPr>
                        <a:t>DOJ</a:t>
                      </a:r>
                      <a:r>
                        <a:rPr sz="1200" spc="-19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45" dirty="0">
                          <a:latin typeface="Arial"/>
                          <a:cs typeface="Arial"/>
                        </a:rPr>
                        <a:t>regarding</a:t>
                      </a:r>
                      <a:endParaRPr sz="1200">
                        <a:latin typeface="Arial"/>
                        <a:cs typeface="Arial"/>
                      </a:endParaRPr>
                    </a:p>
                    <a:p>
                      <a:pPr marL="32384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1200" spc="-40" dirty="0">
                          <a:latin typeface="Arial"/>
                          <a:cs typeface="Arial"/>
                        </a:rPr>
                        <a:t>stop </a:t>
                      </a:r>
                      <a:r>
                        <a:rPr sz="1200" spc="-25" dirty="0">
                          <a:latin typeface="Arial"/>
                          <a:cs typeface="Arial"/>
                        </a:rPr>
                        <a:t>reporting</a:t>
                      </a:r>
                      <a:r>
                        <a:rPr sz="1200" spc="-8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15" dirty="0">
                          <a:latin typeface="Arial"/>
                          <a:cs typeface="Arial"/>
                        </a:rPr>
                        <a:t>form.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6670" algn="ctr">
                        <a:lnSpc>
                          <a:spcPts val="1430"/>
                        </a:lnSpc>
                      </a:pPr>
                      <a:r>
                        <a:rPr sz="1200" spc="-55" dirty="0">
                          <a:latin typeface="Arial"/>
                          <a:cs typeface="Arial"/>
                        </a:rPr>
                        <a:t>1.2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4130" algn="ctr">
                        <a:lnSpc>
                          <a:spcPts val="1430"/>
                        </a:lnSpc>
                        <a:tabLst>
                          <a:tab pos="457834" algn="l"/>
                        </a:tabLst>
                      </a:pPr>
                      <a:r>
                        <a:rPr sz="1200" spc="-60" dirty="0">
                          <a:latin typeface="Arial"/>
                          <a:cs typeface="Arial"/>
                        </a:rPr>
                        <a:t>$	250.00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350" algn="r">
                        <a:lnSpc>
                          <a:spcPts val="1430"/>
                        </a:lnSpc>
                      </a:pPr>
                      <a:r>
                        <a:rPr sz="1200" dirty="0">
                          <a:latin typeface="Arial"/>
                          <a:cs typeface="Arial"/>
                        </a:rPr>
                        <a:t>300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.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00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28575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marL="35560" algn="ctr">
                        <a:lnSpc>
                          <a:spcPts val="1430"/>
                        </a:lnSpc>
                      </a:pPr>
                      <a:r>
                        <a:rPr sz="1200" spc="-25" dirty="0">
                          <a:latin typeface="Arial"/>
                          <a:cs typeface="Arial"/>
                        </a:rPr>
                        <a:t>April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7940" algn="ctr">
                        <a:lnSpc>
                          <a:spcPts val="1430"/>
                        </a:lnSpc>
                      </a:pPr>
                      <a:r>
                        <a:rPr sz="1200" dirty="0">
                          <a:latin typeface="Arial"/>
                          <a:cs typeface="Arial"/>
                        </a:rPr>
                        <a:t>4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4130" algn="ctr">
                        <a:lnSpc>
                          <a:spcPts val="1430"/>
                        </a:lnSpc>
                        <a:tabLst>
                          <a:tab pos="457834" algn="l"/>
                        </a:tabLst>
                      </a:pPr>
                      <a:r>
                        <a:rPr sz="1200" spc="-60" dirty="0">
                          <a:latin typeface="Arial"/>
                          <a:cs typeface="Arial"/>
                        </a:rPr>
                        <a:t>$	250.00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715" algn="r">
                        <a:lnSpc>
                          <a:spcPts val="1430"/>
                        </a:lnSpc>
                      </a:pPr>
                      <a:r>
                        <a:rPr sz="1200" dirty="0">
                          <a:latin typeface="Arial"/>
                          <a:cs typeface="Arial"/>
                        </a:rPr>
                        <a:t>0</a:t>
                      </a:r>
                      <a:r>
                        <a:rPr sz="1200" spc="-10" dirty="0">
                          <a:latin typeface="Arial"/>
                          <a:cs typeface="Arial"/>
                        </a:rPr>
                        <a:t>.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00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28575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marL="35560" algn="ctr">
                        <a:lnSpc>
                          <a:spcPts val="1435"/>
                        </a:lnSpc>
                      </a:pPr>
                      <a:r>
                        <a:rPr sz="1200" spc="-25" dirty="0">
                          <a:latin typeface="Arial"/>
                          <a:cs typeface="Arial"/>
                        </a:rPr>
                        <a:t>April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7940" algn="ctr">
                        <a:lnSpc>
                          <a:spcPts val="1435"/>
                        </a:lnSpc>
                      </a:pPr>
                      <a:r>
                        <a:rPr sz="1200" dirty="0">
                          <a:latin typeface="Arial"/>
                          <a:cs typeface="Arial"/>
                        </a:rPr>
                        <a:t>5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4130" algn="ctr">
                        <a:lnSpc>
                          <a:spcPts val="1435"/>
                        </a:lnSpc>
                        <a:tabLst>
                          <a:tab pos="457834" algn="l"/>
                        </a:tabLst>
                      </a:pPr>
                      <a:r>
                        <a:rPr sz="1200" spc="-60" dirty="0">
                          <a:latin typeface="Arial"/>
                          <a:cs typeface="Arial"/>
                        </a:rPr>
                        <a:t>$	250.00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715" algn="r">
                        <a:lnSpc>
                          <a:spcPts val="1435"/>
                        </a:lnSpc>
                      </a:pPr>
                      <a:r>
                        <a:rPr sz="1200" dirty="0">
                          <a:latin typeface="Arial"/>
                          <a:cs typeface="Arial"/>
                        </a:rPr>
                        <a:t>0</a:t>
                      </a:r>
                      <a:r>
                        <a:rPr sz="1200" spc="-10" dirty="0">
                          <a:latin typeface="Arial"/>
                          <a:cs typeface="Arial"/>
                        </a:rPr>
                        <a:t>.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00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28575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marL="35560" algn="ctr">
                        <a:lnSpc>
                          <a:spcPts val="1430"/>
                        </a:lnSpc>
                      </a:pPr>
                      <a:r>
                        <a:rPr sz="1200" spc="-25" dirty="0">
                          <a:latin typeface="Arial"/>
                          <a:cs typeface="Arial"/>
                        </a:rPr>
                        <a:t>April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7940" algn="ctr">
                        <a:lnSpc>
                          <a:spcPts val="1430"/>
                        </a:lnSpc>
                      </a:pPr>
                      <a:r>
                        <a:rPr sz="1200" dirty="0">
                          <a:latin typeface="Arial"/>
                          <a:cs typeface="Arial"/>
                        </a:rPr>
                        <a:t>6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4130" algn="ctr">
                        <a:lnSpc>
                          <a:spcPts val="1430"/>
                        </a:lnSpc>
                        <a:tabLst>
                          <a:tab pos="457834" algn="l"/>
                        </a:tabLst>
                      </a:pPr>
                      <a:r>
                        <a:rPr sz="1200" spc="-60" dirty="0">
                          <a:latin typeface="Arial"/>
                          <a:cs typeface="Arial"/>
                        </a:rPr>
                        <a:t>$	250.00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715" algn="r">
                        <a:lnSpc>
                          <a:spcPts val="1430"/>
                        </a:lnSpc>
                      </a:pPr>
                      <a:r>
                        <a:rPr sz="1200" dirty="0">
                          <a:latin typeface="Arial"/>
                          <a:cs typeface="Arial"/>
                        </a:rPr>
                        <a:t>0</a:t>
                      </a:r>
                      <a:r>
                        <a:rPr sz="1200" spc="-10" dirty="0">
                          <a:latin typeface="Arial"/>
                          <a:cs typeface="Arial"/>
                        </a:rPr>
                        <a:t>.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00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28575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marL="35560" algn="ctr">
                        <a:lnSpc>
                          <a:spcPts val="1430"/>
                        </a:lnSpc>
                      </a:pPr>
                      <a:r>
                        <a:rPr sz="1200" spc="-25" dirty="0">
                          <a:latin typeface="Arial"/>
                          <a:cs typeface="Arial"/>
                        </a:rPr>
                        <a:t>April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7940" algn="ctr">
                        <a:lnSpc>
                          <a:spcPts val="1430"/>
                        </a:lnSpc>
                      </a:pPr>
                      <a:r>
                        <a:rPr sz="1200" dirty="0">
                          <a:latin typeface="Arial"/>
                          <a:cs typeface="Arial"/>
                        </a:rPr>
                        <a:t>7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4130" algn="ctr">
                        <a:lnSpc>
                          <a:spcPts val="1430"/>
                        </a:lnSpc>
                        <a:tabLst>
                          <a:tab pos="457834" algn="l"/>
                        </a:tabLst>
                      </a:pPr>
                      <a:r>
                        <a:rPr sz="1200" spc="-60" dirty="0">
                          <a:latin typeface="Arial"/>
                          <a:cs typeface="Arial"/>
                        </a:rPr>
                        <a:t>$	250.00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715" algn="r">
                        <a:lnSpc>
                          <a:spcPts val="1430"/>
                        </a:lnSpc>
                      </a:pPr>
                      <a:r>
                        <a:rPr sz="1200" dirty="0">
                          <a:latin typeface="Arial"/>
                          <a:cs typeface="Arial"/>
                        </a:rPr>
                        <a:t>0</a:t>
                      </a:r>
                      <a:r>
                        <a:rPr sz="1200" spc="-10" dirty="0">
                          <a:latin typeface="Arial"/>
                          <a:cs typeface="Arial"/>
                        </a:rPr>
                        <a:t>.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00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28575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marL="35560" algn="ctr">
                        <a:lnSpc>
                          <a:spcPts val="1430"/>
                        </a:lnSpc>
                      </a:pPr>
                      <a:r>
                        <a:rPr sz="1200" spc="-25" dirty="0">
                          <a:latin typeface="Arial"/>
                          <a:cs typeface="Arial"/>
                        </a:rPr>
                        <a:t>April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7940" algn="ctr">
                        <a:lnSpc>
                          <a:spcPts val="1430"/>
                        </a:lnSpc>
                      </a:pPr>
                      <a:r>
                        <a:rPr sz="1200" dirty="0">
                          <a:latin typeface="Arial"/>
                          <a:cs typeface="Arial"/>
                        </a:rPr>
                        <a:t>8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4130" algn="ctr">
                        <a:lnSpc>
                          <a:spcPts val="1430"/>
                        </a:lnSpc>
                        <a:tabLst>
                          <a:tab pos="457834" algn="l"/>
                        </a:tabLst>
                      </a:pPr>
                      <a:r>
                        <a:rPr sz="1200" spc="-60" dirty="0">
                          <a:latin typeface="Arial"/>
                          <a:cs typeface="Arial"/>
                        </a:rPr>
                        <a:t>$	250.00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715" algn="r">
                        <a:lnSpc>
                          <a:spcPts val="1430"/>
                        </a:lnSpc>
                      </a:pPr>
                      <a:r>
                        <a:rPr sz="1200" dirty="0">
                          <a:latin typeface="Arial"/>
                          <a:cs typeface="Arial"/>
                        </a:rPr>
                        <a:t>0</a:t>
                      </a:r>
                      <a:r>
                        <a:rPr sz="1200" spc="-10" dirty="0">
                          <a:latin typeface="Arial"/>
                          <a:cs typeface="Arial"/>
                        </a:rPr>
                        <a:t>.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00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28575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marL="35560" algn="ctr">
                        <a:lnSpc>
                          <a:spcPts val="1435"/>
                        </a:lnSpc>
                      </a:pPr>
                      <a:r>
                        <a:rPr sz="1200" spc="-25" dirty="0">
                          <a:latin typeface="Arial"/>
                          <a:cs typeface="Arial"/>
                        </a:rPr>
                        <a:t>April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7940" algn="ctr">
                        <a:lnSpc>
                          <a:spcPts val="1435"/>
                        </a:lnSpc>
                      </a:pPr>
                      <a:r>
                        <a:rPr sz="1200" dirty="0">
                          <a:latin typeface="Arial"/>
                          <a:cs typeface="Arial"/>
                        </a:rPr>
                        <a:t>9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4130" algn="ctr">
                        <a:lnSpc>
                          <a:spcPts val="1435"/>
                        </a:lnSpc>
                        <a:tabLst>
                          <a:tab pos="457834" algn="l"/>
                        </a:tabLst>
                      </a:pPr>
                      <a:r>
                        <a:rPr sz="1200" spc="-60" dirty="0">
                          <a:latin typeface="Arial"/>
                          <a:cs typeface="Arial"/>
                        </a:rPr>
                        <a:t>$	250.00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715" algn="r">
                        <a:lnSpc>
                          <a:spcPts val="1435"/>
                        </a:lnSpc>
                      </a:pPr>
                      <a:r>
                        <a:rPr sz="1200" dirty="0">
                          <a:latin typeface="Arial"/>
                          <a:cs typeface="Arial"/>
                        </a:rPr>
                        <a:t>0</a:t>
                      </a:r>
                      <a:r>
                        <a:rPr sz="1200" spc="-10" dirty="0">
                          <a:latin typeface="Arial"/>
                          <a:cs typeface="Arial"/>
                        </a:rPr>
                        <a:t>.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00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28575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marL="35560" algn="ctr">
                        <a:lnSpc>
                          <a:spcPts val="1430"/>
                        </a:lnSpc>
                      </a:pPr>
                      <a:r>
                        <a:rPr sz="1200" spc="-25" dirty="0">
                          <a:latin typeface="Arial"/>
                          <a:cs typeface="Arial"/>
                        </a:rPr>
                        <a:t>April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6034" algn="ctr">
                        <a:lnSpc>
                          <a:spcPts val="1430"/>
                        </a:lnSpc>
                      </a:pPr>
                      <a:r>
                        <a:rPr sz="1200" spc="-60" dirty="0">
                          <a:latin typeface="Arial"/>
                          <a:cs typeface="Arial"/>
                        </a:rPr>
                        <a:t>10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4130" algn="ctr">
                        <a:lnSpc>
                          <a:spcPts val="1430"/>
                        </a:lnSpc>
                        <a:tabLst>
                          <a:tab pos="457834" algn="l"/>
                        </a:tabLst>
                      </a:pPr>
                      <a:r>
                        <a:rPr sz="1200" spc="-60" dirty="0">
                          <a:latin typeface="Arial"/>
                          <a:cs typeface="Arial"/>
                        </a:rPr>
                        <a:t>$	250.00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715" algn="r">
                        <a:lnSpc>
                          <a:spcPts val="1430"/>
                        </a:lnSpc>
                      </a:pPr>
                      <a:r>
                        <a:rPr sz="1200" dirty="0">
                          <a:latin typeface="Arial"/>
                          <a:cs typeface="Arial"/>
                        </a:rPr>
                        <a:t>0</a:t>
                      </a:r>
                      <a:r>
                        <a:rPr sz="1200" spc="-10" dirty="0">
                          <a:latin typeface="Arial"/>
                          <a:cs typeface="Arial"/>
                        </a:rPr>
                        <a:t>.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00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28575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398145">
                <a:tc>
                  <a:txBody>
                    <a:bodyPr/>
                    <a:lstStyle/>
                    <a:p>
                      <a:pPr marL="35560" algn="ctr">
                        <a:lnSpc>
                          <a:spcPts val="1430"/>
                        </a:lnSpc>
                      </a:pPr>
                      <a:r>
                        <a:rPr sz="1200" spc="-25" dirty="0">
                          <a:latin typeface="Arial"/>
                          <a:cs typeface="Arial"/>
                        </a:rPr>
                        <a:t>April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6034" algn="ctr">
                        <a:lnSpc>
                          <a:spcPts val="1430"/>
                        </a:lnSpc>
                      </a:pPr>
                      <a:r>
                        <a:rPr sz="1200" spc="-60" dirty="0">
                          <a:latin typeface="Arial"/>
                          <a:cs typeface="Arial"/>
                        </a:rPr>
                        <a:t>11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4130" algn="ctr">
                        <a:lnSpc>
                          <a:spcPts val="1430"/>
                        </a:lnSpc>
                        <a:tabLst>
                          <a:tab pos="457834" algn="l"/>
                        </a:tabLst>
                      </a:pPr>
                      <a:r>
                        <a:rPr sz="1200" spc="-60" dirty="0">
                          <a:latin typeface="Arial"/>
                          <a:cs typeface="Arial"/>
                        </a:rPr>
                        <a:t>$	250.00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715" algn="r">
                        <a:lnSpc>
                          <a:spcPts val="1430"/>
                        </a:lnSpc>
                      </a:pPr>
                      <a:r>
                        <a:rPr sz="1200" dirty="0">
                          <a:latin typeface="Arial"/>
                          <a:cs typeface="Arial"/>
                        </a:rPr>
                        <a:t>0</a:t>
                      </a:r>
                      <a:r>
                        <a:rPr sz="1200" spc="-10" dirty="0">
                          <a:latin typeface="Arial"/>
                          <a:cs typeface="Arial"/>
                        </a:rPr>
                        <a:t>.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00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28575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marL="35560" algn="ctr">
                        <a:lnSpc>
                          <a:spcPts val="1430"/>
                        </a:lnSpc>
                      </a:pPr>
                      <a:r>
                        <a:rPr sz="1200" spc="-25" dirty="0">
                          <a:latin typeface="Arial"/>
                          <a:cs typeface="Arial"/>
                        </a:rPr>
                        <a:t>April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6034" algn="ctr">
                        <a:lnSpc>
                          <a:spcPts val="1430"/>
                        </a:lnSpc>
                      </a:pPr>
                      <a:r>
                        <a:rPr sz="1200" spc="-60" dirty="0">
                          <a:latin typeface="Arial"/>
                          <a:cs typeface="Arial"/>
                        </a:rPr>
                        <a:t>12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4130" algn="ctr">
                        <a:lnSpc>
                          <a:spcPts val="1430"/>
                        </a:lnSpc>
                        <a:tabLst>
                          <a:tab pos="457834" algn="l"/>
                        </a:tabLst>
                      </a:pPr>
                      <a:r>
                        <a:rPr sz="1200" spc="-60" dirty="0">
                          <a:latin typeface="Arial"/>
                          <a:cs typeface="Arial"/>
                        </a:rPr>
                        <a:t>$	250.00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715" algn="r">
                        <a:lnSpc>
                          <a:spcPts val="1430"/>
                        </a:lnSpc>
                      </a:pPr>
                      <a:r>
                        <a:rPr sz="1200" dirty="0">
                          <a:latin typeface="Arial"/>
                          <a:cs typeface="Arial"/>
                        </a:rPr>
                        <a:t>0</a:t>
                      </a:r>
                      <a:r>
                        <a:rPr sz="1200" spc="-10" dirty="0">
                          <a:latin typeface="Arial"/>
                          <a:cs typeface="Arial"/>
                        </a:rPr>
                        <a:t>.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00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28575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365125">
                <a:tc>
                  <a:txBody>
                    <a:bodyPr/>
                    <a:lstStyle/>
                    <a:p>
                      <a:pPr marL="35560" algn="ctr">
                        <a:lnSpc>
                          <a:spcPts val="1430"/>
                        </a:lnSpc>
                      </a:pPr>
                      <a:r>
                        <a:rPr sz="1200" spc="-25" dirty="0">
                          <a:latin typeface="Arial"/>
                          <a:cs typeface="Arial"/>
                        </a:rPr>
                        <a:t>April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6034" algn="ctr">
                        <a:lnSpc>
                          <a:spcPts val="1430"/>
                        </a:lnSpc>
                      </a:pPr>
                      <a:r>
                        <a:rPr sz="1200" spc="-60" dirty="0">
                          <a:latin typeface="Arial"/>
                          <a:cs typeface="Arial"/>
                        </a:rPr>
                        <a:t>13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4130" algn="ctr">
                        <a:lnSpc>
                          <a:spcPts val="1430"/>
                        </a:lnSpc>
                        <a:tabLst>
                          <a:tab pos="457834" algn="l"/>
                        </a:tabLst>
                      </a:pPr>
                      <a:r>
                        <a:rPr sz="1200" spc="-60" dirty="0">
                          <a:latin typeface="Arial"/>
                          <a:cs typeface="Arial"/>
                        </a:rPr>
                        <a:t>$	250.00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715" algn="r">
                        <a:lnSpc>
                          <a:spcPts val="1430"/>
                        </a:lnSpc>
                      </a:pPr>
                      <a:r>
                        <a:rPr sz="1200" dirty="0">
                          <a:latin typeface="Arial"/>
                          <a:cs typeface="Arial"/>
                        </a:rPr>
                        <a:t>0</a:t>
                      </a:r>
                      <a:r>
                        <a:rPr sz="1200" spc="-10" dirty="0">
                          <a:latin typeface="Arial"/>
                          <a:cs typeface="Arial"/>
                        </a:rPr>
                        <a:t>.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00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28575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83767" y="414070"/>
            <a:ext cx="1158240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20" dirty="0">
                <a:latin typeface="Arial"/>
                <a:cs typeface="Arial"/>
              </a:rPr>
              <a:t>5/7/2019 </a:t>
            </a:r>
            <a:r>
              <a:rPr sz="1100" spc="120" dirty="0">
                <a:latin typeface="Arial"/>
                <a:cs typeface="Arial"/>
              </a:rPr>
              <a:t>/</a:t>
            </a:r>
            <a:r>
              <a:rPr sz="1100" spc="-140" dirty="0">
                <a:latin typeface="Arial"/>
                <a:cs typeface="Arial"/>
              </a:rPr>
              <a:t> </a:t>
            </a:r>
            <a:r>
              <a:rPr sz="1100" spc="-50" dirty="0">
                <a:latin typeface="Arial"/>
                <a:cs typeface="Arial"/>
              </a:rPr>
              <a:t>9:45 </a:t>
            </a:r>
            <a:r>
              <a:rPr sz="1100" spc="-35" dirty="0">
                <a:latin typeface="Arial"/>
                <a:cs typeface="Arial"/>
              </a:rPr>
              <a:t>AM</a:t>
            </a:r>
            <a:endParaRPr sz="11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827643" y="388049"/>
            <a:ext cx="203708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81685" marR="5080" indent="-769620">
              <a:lnSpc>
                <a:spcPct val="109200"/>
              </a:lnSpc>
              <a:spcBef>
                <a:spcPts val="100"/>
              </a:spcBef>
            </a:pPr>
            <a:r>
              <a:rPr sz="1100" spc="-25" dirty="0">
                <a:latin typeface="Arial"/>
                <a:cs typeface="Arial"/>
              </a:rPr>
              <a:t>Baltimore </a:t>
            </a:r>
            <a:r>
              <a:rPr sz="1100" spc="-60" dirty="0">
                <a:latin typeface="Arial"/>
                <a:cs typeface="Arial"/>
              </a:rPr>
              <a:t>Consent </a:t>
            </a:r>
            <a:r>
              <a:rPr sz="1100" spc="-65" dirty="0">
                <a:latin typeface="Arial"/>
                <a:cs typeface="Arial"/>
              </a:rPr>
              <a:t>Decree </a:t>
            </a:r>
            <a:r>
              <a:rPr sz="1100" spc="5" dirty="0">
                <a:latin typeface="Arial"/>
                <a:cs typeface="Arial"/>
              </a:rPr>
              <a:t>Monitor  </a:t>
            </a:r>
            <a:r>
              <a:rPr sz="1100" spc="-110" dirty="0">
                <a:latin typeface="Arial"/>
                <a:cs typeface="Arial"/>
              </a:rPr>
              <a:t>INVOICE</a:t>
            </a:r>
            <a:endParaRPr sz="11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8308065" y="414070"/>
            <a:ext cx="406400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100" dirty="0">
                <a:latin typeface="Arial"/>
                <a:cs typeface="Arial"/>
              </a:rPr>
              <a:t>Page</a:t>
            </a:r>
            <a:r>
              <a:rPr sz="1100" spc="-120" dirty="0">
                <a:latin typeface="Arial"/>
                <a:cs typeface="Arial"/>
              </a:rPr>
              <a:t> </a:t>
            </a:r>
            <a:r>
              <a:rPr sz="1100" spc="-55" dirty="0">
                <a:latin typeface="Arial"/>
                <a:cs typeface="Arial"/>
              </a:rPr>
              <a:t>2</a:t>
            </a:r>
            <a:endParaRPr sz="1100">
              <a:latin typeface="Arial"/>
              <a:cs typeface="Arial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977709" y="1302707"/>
          <a:ext cx="17472660" cy="67671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24915"/>
                <a:gridCol w="1084580"/>
                <a:gridCol w="5737860"/>
                <a:gridCol w="1308100"/>
                <a:gridCol w="1163320"/>
                <a:gridCol w="765175"/>
                <a:gridCol w="6149974"/>
              </a:tblGrid>
              <a:tr h="391160">
                <a:tc>
                  <a:txBody>
                    <a:bodyPr/>
                    <a:lstStyle/>
                    <a:p>
                      <a:pPr marL="29209" algn="ctr">
                        <a:lnSpc>
                          <a:spcPts val="1430"/>
                        </a:lnSpc>
                      </a:pPr>
                      <a:r>
                        <a:rPr sz="1200" spc="-25" dirty="0">
                          <a:latin typeface="Arial"/>
                          <a:cs typeface="Arial"/>
                        </a:rPr>
                        <a:t>April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0320" algn="ctr">
                        <a:lnSpc>
                          <a:spcPts val="1430"/>
                        </a:lnSpc>
                      </a:pPr>
                      <a:r>
                        <a:rPr sz="1200" spc="-60" dirty="0">
                          <a:latin typeface="Arial"/>
                          <a:cs typeface="Arial"/>
                        </a:rPr>
                        <a:t>14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87630">
                        <a:lnSpc>
                          <a:spcPts val="1430"/>
                        </a:lnSpc>
                        <a:tabLst>
                          <a:tab pos="521334" algn="l"/>
                        </a:tabLst>
                      </a:pPr>
                      <a:r>
                        <a:rPr sz="1200" spc="-60" dirty="0">
                          <a:latin typeface="Arial"/>
                          <a:cs typeface="Arial"/>
                        </a:rPr>
                        <a:t>$	250.00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810" algn="r">
                        <a:lnSpc>
                          <a:spcPts val="1430"/>
                        </a:lnSpc>
                      </a:pPr>
                      <a:r>
                        <a:rPr sz="1200" dirty="0">
                          <a:latin typeface="Arial"/>
                          <a:cs typeface="Arial"/>
                        </a:rPr>
                        <a:t>0</a:t>
                      </a:r>
                      <a:r>
                        <a:rPr sz="1200" spc="-10" dirty="0">
                          <a:latin typeface="Arial"/>
                          <a:cs typeface="Arial"/>
                        </a:rPr>
                        <a:t>.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00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28575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422275">
                <a:tc>
                  <a:txBody>
                    <a:bodyPr/>
                    <a:lstStyle/>
                    <a:p>
                      <a:pPr marL="29209" algn="ctr">
                        <a:lnSpc>
                          <a:spcPts val="1430"/>
                        </a:lnSpc>
                      </a:pPr>
                      <a:r>
                        <a:rPr sz="1200" spc="-25" dirty="0">
                          <a:latin typeface="Arial"/>
                          <a:cs typeface="Arial"/>
                        </a:rPr>
                        <a:t>April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0320" algn="ctr">
                        <a:lnSpc>
                          <a:spcPts val="1430"/>
                        </a:lnSpc>
                      </a:pPr>
                      <a:r>
                        <a:rPr sz="1200" spc="-60" dirty="0">
                          <a:latin typeface="Arial"/>
                          <a:cs typeface="Arial"/>
                        </a:rPr>
                        <a:t>15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33020">
                        <a:lnSpc>
                          <a:spcPts val="1430"/>
                        </a:lnSpc>
                      </a:pPr>
                      <a:r>
                        <a:rPr sz="1200" spc="-50" dirty="0">
                          <a:latin typeface="Arial"/>
                          <a:cs typeface="Arial"/>
                        </a:rPr>
                        <a:t>Follow</a:t>
                      </a:r>
                      <a:r>
                        <a:rPr sz="1200" spc="-7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40" dirty="0">
                          <a:latin typeface="Arial"/>
                          <a:cs typeface="Arial"/>
                        </a:rPr>
                        <a:t>up</a:t>
                      </a:r>
                      <a:r>
                        <a:rPr sz="1200" spc="-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45" dirty="0">
                          <a:latin typeface="Arial"/>
                          <a:cs typeface="Arial"/>
                        </a:rPr>
                        <a:t>call</a:t>
                      </a:r>
                      <a:r>
                        <a:rPr sz="1200" spc="-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5" dirty="0">
                          <a:latin typeface="Arial"/>
                          <a:cs typeface="Arial"/>
                        </a:rPr>
                        <a:t>with</a:t>
                      </a:r>
                      <a:r>
                        <a:rPr sz="1200" spc="-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75" dirty="0">
                          <a:latin typeface="Arial"/>
                          <a:cs typeface="Arial"/>
                        </a:rPr>
                        <a:t>Seth</a:t>
                      </a:r>
                      <a:r>
                        <a:rPr sz="1200" spc="-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70" dirty="0">
                          <a:latin typeface="Arial"/>
                          <a:cs typeface="Arial"/>
                        </a:rPr>
                        <a:t>Rosenthal</a:t>
                      </a:r>
                      <a:r>
                        <a:rPr sz="1200" spc="-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15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1200" spc="-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30" dirty="0">
                          <a:latin typeface="Arial"/>
                          <a:cs typeface="Arial"/>
                        </a:rPr>
                        <a:t>clarify</a:t>
                      </a:r>
                      <a:r>
                        <a:rPr sz="1200" spc="-7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1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1200" spc="-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10" dirty="0">
                          <a:latin typeface="Arial"/>
                          <a:cs typeface="Arial"/>
                        </a:rPr>
                        <a:t>prior</a:t>
                      </a:r>
                      <a:r>
                        <a:rPr sz="1200" spc="-55" dirty="0">
                          <a:latin typeface="Arial"/>
                          <a:cs typeface="Arial"/>
                        </a:rPr>
                        <a:t> conference</a:t>
                      </a:r>
                      <a:r>
                        <a:rPr sz="1200" spc="-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45" dirty="0">
                          <a:latin typeface="Arial"/>
                          <a:cs typeface="Arial"/>
                        </a:rPr>
                        <a:t>call.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9209" algn="ctr">
                        <a:lnSpc>
                          <a:spcPts val="1430"/>
                        </a:lnSpc>
                      </a:pPr>
                      <a:r>
                        <a:rPr sz="1200" spc="-55" dirty="0">
                          <a:latin typeface="Arial"/>
                          <a:cs typeface="Arial"/>
                        </a:rPr>
                        <a:t>0.3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87630">
                        <a:lnSpc>
                          <a:spcPts val="1430"/>
                        </a:lnSpc>
                        <a:tabLst>
                          <a:tab pos="521334" algn="l"/>
                        </a:tabLst>
                      </a:pPr>
                      <a:r>
                        <a:rPr sz="1200" spc="-60" dirty="0">
                          <a:latin typeface="Arial"/>
                          <a:cs typeface="Arial"/>
                        </a:rPr>
                        <a:t>$	250.00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810" algn="r">
                        <a:lnSpc>
                          <a:spcPts val="1430"/>
                        </a:lnSpc>
                      </a:pPr>
                      <a:r>
                        <a:rPr sz="1200" dirty="0">
                          <a:latin typeface="Arial"/>
                          <a:cs typeface="Arial"/>
                        </a:rPr>
                        <a:t>75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.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00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28575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365125">
                <a:tc>
                  <a:txBody>
                    <a:bodyPr/>
                    <a:lstStyle/>
                    <a:p>
                      <a:pPr marL="29209" algn="ctr">
                        <a:lnSpc>
                          <a:spcPts val="1430"/>
                        </a:lnSpc>
                      </a:pPr>
                      <a:r>
                        <a:rPr sz="1200" spc="-25" dirty="0">
                          <a:latin typeface="Arial"/>
                          <a:cs typeface="Arial"/>
                        </a:rPr>
                        <a:t>April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0320" algn="ctr">
                        <a:lnSpc>
                          <a:spcPts val="1430"/>
                        </a:lnSpc>
                      </a:pPr>
                      <a:r>
                        <a:rPr sz="1200" spc="-60" dirty="0">
                          <a:latin typeface="Arial"/>
                          <a:cs typeface="Arial"/>
                        </a:rPr>
                        <a:t>16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33020">
                        <a:lnSpc>
                          <a:spcPts val="1430"/>
                        </a:lnSpc>
                      </a:pPr>
                      <a:r>
                        <a:rPr sz="1200" spc="-65" dirty="0">
                          <a:latin typeface="Arial"/>
                          <a:cs typeface="Arial"/>
                        </a:rPr>
                        <a:t>Conference </a:t>
                      </a:r>
                      <a:r>
                        <a:rPr sz="1200" spc="-45" dirty="0">
                          <a:latin typeface="Arial"/>
                          <a:cs typeface="Arial"/>
                        </a:rPr>
                        <a:t>call regarding </a:t>
                      </a:r>
                      <a:r>
                        <a:rPr sz="1200" spc="-60" dirty="0">
                          <a:latin typeface="Arial"/>
                          <a:cs typeface="Arial"/>
                        </a:rPr>
                        <a:t>stops </a:t>
                      </a:r>
                      <a:r>
                        <a:rPr sz="1200" spc="-25" dirty="0">
                          <a:latin typeface="Arial"/>
                          <a:cs typeface="Arial"/>
                        </a:rPr>
                        <a:t>reporting </a:t>
                      </a:r>
                      <a:r>
                        <a:rPr sz="1200" spc="5" dirty="0">
                          <a:latin typeface="Arial"/>
                          <a:cs typeface="Arial"/>
                        </a:rPr>
                        <a:t>with </a:t>
                      </a:r>
                      <a:r>
                        <a:rPr sz="1200" spc="-55" dirty="0">
                          <a:latin typeface="Arial"/>
                          <a:cs typeface="Arial"/>
                        </a:rPr>
                        <a:t>MT, </a:t>
                      </a:r>
                      <a:r>
                        <a:rPr sz="1200" spc="-135" dirty="0">
                          <a:latin typeface="Arial"/>
                          <a:cs typeface="Arial"/>
                        </a:rPr>
                        <a:t>DOJ, </a:t>
                      </a:r>
                      <a:r>
                        <a:rPr sz="1200" spc="-60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1200" spc="-1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155" dirty="0">
                          <a:latin typeface="Arial"/>
                          <a:cs typeface="Arial"/>
                        </a:rPr>
                        <a:t>BPD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9209" algn="ctr">
                        <a:lnSpc>
                          <a:spcPts val="1430"/>
                        </a:lnSpc>
                      </a:pPr>
                      <a:r>
                        <a:rPr sz="1200" spc="-55" dirty="0">
                          <a:latin typeface="Arial"/>
                          <a:cs typeface="Arial"/>
                        </a:rPr>
                        <a:t>1.6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87630">
                        <a:lnSpc>
                          <a:spcPts val="1430"/>
                        </a:lnSpc>
                        <a:tabLst>
                          <a:tab pos="521334" algn="l"/>
                        </a:tabLst>
                      </a:pPr>
                      <a:r>
                        <a:rPr sz="1200" spc="-60" dirty="0">
                          <a:latin typeface="Arial"/>
                          <a:cs typeface="Arial"/>
                        </a:rPr>
                        <a:t>$	250.00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4445" algn="r">
                        <a:lnSpc>
                          <a:spcPts val="1430"/>
                        </a:lnSpc>
                      </a:pPr>
                      <a:r>
                        <a:rPr sz="1200" dirty="0">
                          <a:latin typeface="Arial"/>
                          <a:cs typeface="Arial"/>
                        </a:rPr>
                        <a:t>400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.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00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28575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marL="29209" algn="ctr">
                        <a:lnSpc>
                          <a:spcPts val="1430"/>
                        </a:lnSpc>
                      </a:pPr>
                      <a:r>
                        <a:rPr sz="1200" spc="-25" dirty="0">
                          <a:latin typeface="Arial"/>
                          <a:cs typeface="Arial"/>
                        </a:rPr>
                        <a:t>April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0320" algn="ctr">
                        <a:lnSpc>
                          <a:spcPts val="1430"/>
                        </a:lnSpc>
                      </a:pPr>
                      <a:r>
                        <a:rPr sz="1200" spc="-60" dirty="0">
                          <a:latin typeface="Arial"/>
                          <a:cs typeface="Arial"/>
                        </a:rPr>
                        <a:t>17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87630">
                        <a:lnSpc>
                          <a:spcPts val="1430"/>
                        </a:lnSpc>
                        <a:tabLst>
                          <a:tab pos="521334" algn="l"/>
                        </a:tabLst>
                      </a:pPr>
                      <a:r>
                        <a:rPr sz="1200" spc="-60" dirty="0">
                          <a:latin typeface="Arial"/>
                          <a:cs typeface="Arial"/>
                        </a:rPr>
                        <a:t>$	250.00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810" algn="r">
                        <a:lnSpc>
                          <a:spcPts val="1430"/>
                        </a:lnSpc>
                      </a:pPr>
                      <a:r>
                        <a:rPr sz="1200" dirty="0">
                          <a:latin typeface="Arial"/>
                          <a:cs typeface="Arial"/>
                        </a:rPr>
                        <a:t>0</a:t>
                      </a:r>
                      <a:r>
                        <a:rPr sz="1200" spc="-10" dirty="0">
                          <a:latin typeface="Arial"/>
                          <a:cs typeface="Arial"/>
                        </a:rPr>
                        <a:t>.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00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28575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365125">
                <a:tc>
                  <a:txBody>
                    <a:bodyPr/>
                    <a:lstStyle/>
                    <a:p>
                      <a:pPr marL="29209" algn="ctr">
                        <a:lnSpc>
                          <a:spcPts val="1430"/>
                        </a:lnSpc>
                      </a:pPr>
                      <a:r>
                        <a:rPr sz="1200" spc="-25" dirty="0">
                          <a:latin typeface="Arial"/>
                          <a:cs typeface="Arial"/>
                        </a:rPr>
                        <a:t>April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0320" algn="ctr">
                        <a:lnSpc>
                          <a:spcPts val="1430"/>
                        </a:lnSpc>
                      </a:pPr>
                      <a:r>
                        <a:rPr sz="1200" spc="-60" dirty="0">
                          <a:latin typeface="Arial"/>
                          <a:cs typeface="Arial"/>
                        </a:rPr>
                        <a:t>18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87630">
                        <a:lnSpc>
                          <a:spcPts val="1430"/>
                        </a:lnSpc>
                        <a:tabLst>
                          <a:tab pos="521334" algn="l"/>
                        </a:tabLst>
                      </a:pPr>
                      <a:r>
                        <a:rPr sz="1200" spc="-60" dirty="0">
                          <a:latin typeface="Arial"/>
                          <a:cs typeface="Arial"/>
                        </a:rPr>
                        <a:t>$	250.00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810" algn="r">
                        <a:lnSpc>
                          <a:spcPts val="1430"/>
                        </a:lnSpc>
                      </a:pPr>
                      <a:r>
                        <a:rPr sz="1200" dirty="0">
                          <a:latin typeface="Arial"/>
                          <a:cs typeface="Arial"/>
                        </a:rPr>
                        <a:t>0</a:t>
                      </a:r>
                      <a:r>
                        <a:rPr sz="1200" spc="-10" dirty="0">
                          <a:latin typeface="Arial"/>
                          <a:cs typeface="Arial"/>
                        </a:rPr>
                        <a:t>.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00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28575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443230">
                <a:tc>
                  <a:txBody>
                    <a:bodyPr/>
                    <a:lstStyle/>
                    <a:p>
                      <a:pPr marL="29209" algn="ctr">
                        <a:lnSpc>
                          <a:spcPts val="1430"/>
                        </a:lnSpc>
                      </a:pPr>
                      <a:r>
                        <a:rPr sz="1200" spc="-25" dirty="0">
                          <a:latin typeface="Arial"/>
                          <a:cs typeface="Arial"/>
                        </a:rPr>
                        <a:t>April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0320" algn="ctr">
                        <a:lnSpc>
                          <a:spcPts val="1430"/>
                        </a:lnSpc>
                      </a:pPr>
                      <a:r>
                        <a:rPr sz="1200" spc="-60" dirty="0">
                          <a:latin typeface="Arial"/>
                          <a:cs typeface="Arial"/>
                        </a:rPr>
                        <a:t>19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87630">
                        <a:lnSpc>
                          <a:spcPts val="1430"/>
                        </a:lnSpc>
                        <a:tabLst>
                          <a:tab pos="521334" algn="l"/>
                        </a:tabLst>
                      </a:pPr>
                      <a:r>
                        <a:rPr sz="1200" spc="-60" dirty="0">
                          <a:latin typeface="Arial"/>
                          <a:cs typeface="Arial"/>
                        </a:rPr>
                        <a:t>$	250.00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810" algn="r">
                        <a:lnSpc>
                          <a:spcPts val="1430"/>
                        </a:lnSpc>
                      </a:pPr>
                      <a:r>
                        <a:rPr sz="1200" dirty="0">
                          <a:latin typeface="Arial"/>
                          <a:cs typeface="Arial"/>
                        </a:rPr>
                        <a:t>0</a:t>
                      </a:r>
                      <a:r>
                        <a:rPr sz="1200" spc="-10" dirty="0">
                          <a:latin typeface="Arial"/>
                          <a:cs typeface="Arial"/>
                        </a:rPr>
                        <a:t>.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00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28575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L="29209" algn="ctr">
                        <a:lnSpc>
                          <a:spcPts val="1430"/>
                        </a:lnSpc>
                      </a:pPr>
                      <a:r>
                        <a:rPr sz="1200" spc="-25" dirty="0">
                          <a:latin typeface="Arial"/>
                          <a:cs typeface="Arial"/>
                        </a:rPr>
                        <a:t>April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0320" algn="ctr">
                        <a:lnSpc>
                          <a:spcPts val="1430"/>
                        </a:lnSpc>
                      </a:pPr>
                      <a:r>
                        <a:rPr sz="1200" spc="-60" dirty="0">
                          <a:latin typeface="Arial"/>
                          <a:cs typeface="Arial"/>
                        </a:rPr>
                        <a:t>20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87630">
                        <a:lnSpc>
                          <a:spcPts val="1430"/>
                        </a:lnSpc>
                        <a:tabLst>
                          <a:tab pos="521334" algn="l"/>
                        </a:tabLst>
                      </a:pPr>
                      <a:r>
                        <a:rPr sz="1200" spc="-60" dirty="0">
                          <a:latin typeface="Arial"/>
                          <a:cs typeface="Arial"/>
                        </a:rPr>
                        <a:t>$	250.00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810" algn="r">
                        <a:lnSpc>
                          <a:spcPts val="1430"/>
                        </a:lnSpc>
                      </a:pPr>
                      <a:r>
                        <a:rPr sz="1200" dirty="0">
                          <a:latin typeface="Arial"/>
                          <a:cs typeface="Arial"/>
                        </a:rPr>
                        <a:t>0</a:t>
                      </a:r>
                      <a:r>
                        <a:rPr sz="1200" spc="-10" dirty="0">
                          <a:latin typeface="Arial"/>
                          <a:cs typeface="Arial"/>
                        </a:rPr>
                        <a:t>.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00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28575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447675">
                <a:tc>
                  <a:txBody>
                    <a:bodyPr/>
                    <a:lstStyle/>
                    <a:p>
                      <a:pPr marL="29209" algn="ctr">
                        <a:lnSpc>
                          <a:spcPts val="1430"/>
                        </a:lnSpc>
                      </a:pPr>
                      <a:r>
                        <a:rPr sz="1200" spc="-25" dirty="0">
                          <a:latin typeface="Arial"/>
                          <a:cs typeface="Arial"/>
                        </a:rPr>
                        <a:t>April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0320" algn="ctr">
                        <a:lnSpc>
                          <a:spcPts val="1430"/>
                        </a:lnSpc>
                      </a:pPr>
                      <a:r>
                        <a:rPr sz="1200" spc="-60" dirty="0">
                          <a:latin typeface="Arial"/>
                          <a:cs typeface="Arial"/>
                        </a:rPr>
                        <a:t>21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87630">
                        <a:lnSpc>
                          <a:spcPts val="1430"/>
                        </a:lnSpc>
                        <a:tabLst>
                          <a:tab pos="521334" algn="l"/>
                        </a:tabLst>
                      </a:pPr>
                      <a:r>
                        <a:rPr sz="1200" spc="-60" dirty="0">
                          <a:latin typeface="Arial"/>
                          <a:cs typeface="Arial"/>
                        </a:rPr>
                        <a:t>$	250.00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810" algn="r">
                        <a:lnSpc>
                          <a:spcPts val="1430"/>
                        </a:lnSpc>
                      </a:pPr>
                      <a:r>
                        <a:rPr sz="1200" dirty="0">
                          <a:latin typeface="Arial"/>
                          <a:cs typeface="Arial"/>
                        </a:rPr>
                        <a:t>0</a:t>
                      </a:r>
                      <a:r>
                        <a:rPr sz="1200" spc="-10" dirty="0">
                          <a:latin typeface="Arial"/>
                          <a:cs typeface="Arial"/>
                        </a:rPr>
                        <a:t>.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00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28575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marL="29209" algn="ctr">
                        <a:lnSpc>
                          <a:spcPts val="1430"/>
                        </a:lnSpc>
                      </a:pPr>
                      <a:r>
                        <a:rPr sz="1200" spc="-25" dirty="0">
                          <a:latin typeface="Arial"/>
                          <a:cs typeface="Arial"/>
                        </a:rPr>
                        <a:t>April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0320" algn="ctr">
                        <a:lnSpc>
                          <a:spcPts val="1430"/>
                        </a:lnSpc>
                      </a:pPr>
                      <a:r>
                        <a:rPr sz="1200" spc="-60" dirty="0">
                          <a:latin typeface="Arial"/>
                          <a:cs typeface="Arial"/>
                        </a:rPr>
                        <a:t>22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87630">
                        <a:lnSpc>
                          <a:spcPts val="1430"/>
                        </a:lnSpc>
                        <a:tabLst>
                          <a:tab pos="521334" algn="l"/>
                        </a:tabLst>
                      </a:pPr>
                      <a:r>
                        <a:rPr sz="1200" spc="-60" dirty="0">
                          <a:latin typeface="Arial"/>
                          <a:cs typeface="Arial"/>
                        </a:rPr>
                        <a:t>$	250.00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810" algn="r">
                        <a:lnSpc>
                          <a:spcPts val="1430"/>
                        </a:lnSpc>
                      </a:pPr>
                      <a:r>
                        <a:rPr sz="1200" dirty="0">
                          <a:latin typeface="Arial"/>
                          <a:cs typeface="Arial"/>
                        </a:rPr>
                        <a:t>0</a:t>
                      </a:r>
                      <a:r>
                        <a:rPr sz="1200" spc="-10" dirty="0">
                          <a:latin typeface="Arial"/>
                          <a:cs typeface="Arial"/>
                        </a:rPr>
                        <a:t>.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00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28575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marL="29209" algn="ctr">
                        <a:lnSpc>
                          <a:spcPts val="1430"/>
                        </a:lnSpc>
                      </a:pPr>
                      <a:r>
                        <a:rPr sz="1200" spc="-25" dirty="0">
                          <a:latin typeface="Arial"/>
                          <a:cs typeface="Arial"/>
                        </a:rPr>
                        <a:t>April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0320" algn="ctr">
                        <a:lnSpc>
                          <a:spcPts val="1430"/>
                        </a:lnSpc>
                      </a:pPr>
                      <a:r>
                        <a:rPr sz="1200" spc="-60" dirty="0">
                          <a:latin typeface="Arial"/>
                          <a:cs typeface="Arial"/>
                        </a:rPr>
                        <a:t>23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33020">
                        <a:lnSpc>
                          <a:spcPts val="1430"/>
                        </a:lnSpc>
                      </a:pPr>
                      <a:r>
                        <a:rPr sz="1200" spc="-50" dirty="0">
                          <a:latin typeface="Arial"/>
                          <a:cs typeface="Arial"/>
                        </a:rPr>
                        <a:t>Court </a:t>
                      </a:r>
                      <a:r>
                        <a:rPr sz="1200" spc="-45" dirty="0">
                          <a:latin typeface="Arial"/>
                          <a:cs typeface="Arial"/>
                        </a:rPr>
                        <a:t>mandated </a:t>
                      </a:r>
                      <a:r>
                        <a:rPr sz="1200" spc="-55" dirty="0">
                          <a:latin typeface="Arial"/>
                          <a:cs typeface="Arial"/>
                        </a:rPr>
                        <a:t>conference </a:t>
                      </a:r>
                      <a:r>
                        <a:rPr sz="1200" spc="-45" dirty="0">
                          <a:latin typeface="Arial"/>
                          <a:cs typeface="Arial"/>
                        </a:rPr>
                        <a:t>call, </a:t>
                      </a:r>
                      <a:r>
                        <a:rPr sz="1200" spc="-55" dirty="0">
                          <a:latin typeface="Arial"/>
                          <a:cs typeface="Arial"/>
                        </a:rPr>
                        <a:t>conference </a:t>
                      </a:r>
                      <a:r>
                        <a:rPr sz="1200" spc="-45" dirty="0">
                          <a:latin typeface="Arial"/>
                          <a:cs typeface="Arial"/>
                        </a:rPr>
                        <a:t>call on </a:t>
                      </a:r>
                      <a:r>
                        <a:rPr sz="1200" spc="-180" dirty="0">
                          <a:latin typeface="Arial"/>
                          <a:cs typeface="Arial"/>
                        </a:rPr>
                        <a:t>OPR </a:t>
                      </a:r>
                      <a:r>
                        <a:rPr sz="1200" spc="-40" dirty="0">
                          <a:latin typeface="Arial"/>
                          <a:cs typeface="Arial"/>
                        </a:rPr>
                        <a:t>investigative</a:t>
                      </a:r>
                      <a:r>
                        <a:rPr sz="1200" spc="-18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50" dirty="0">
                          <a:latin typeface="Arial"/>
                          <a:cs typeface="Arial"/>
                        </a:rPr>
                        <a:t>manual.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115" algn="ctr">
                        <a:lnSpc>
                          <a:spcPts val="1430"/>
                        </a:lnSpc>
                      </a:pPr>
                      <a:r>
                        <a:rPr sz="1200" dirty="0">
                          <a:latin typeface="Arial"/>
                          <a:cs typeface="Arial"/>
                        </a:rPr>
                        <a:t>3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87630">
                        <a:lnSpc>
                          <a:spcPts val="1430"/>
                        </a:lnSpc>
                        <a:tabLst>
                          <a:tab pos="521334" algn="l"/>
                        </a:tabLst>
                      </a:pPr>
                      <a:r>
                        <a:rPr sz="1200" spc="-60" dirty="0">
                          <a:latin typeface="Arial"/>
                          <a:cs typeface="Arial"/>
                        </a:rPr>
                        <a:t>$	250.00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4445" algn="r">
                        <a:lnSpc>
                          <a:spcPts val="1430"/>
                        </a:lnSpc>
                      </a:pPr>
                      <a:r>
                        <a:rPr sz="1200" dirty="0">
                          <a:latin typeface="Arial"/>
                          <a:cs typeface="Arial"/>
                        </a:rPr>
                        <a:t>750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.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00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28575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365125">
                <a:tc>
                  <a:txBody>
                    <a:bodyPr/>
                    <a:lstStyle/>
                    <a:p>
                      <a:pPr marL="29209" algn="ctr">
                        <a:lnSpc>
                          <a:spcPts val="1430"/>
                        </a:lnSpc>
                      </a:pPr>
                      <a:r>
                        <a:rPr sz="1200" spc="-25" dirty="0">
                          <a:latin typeface="Arial"/>
                          <a:cs typeface="Arial"/>
                        </a:rPr>
                        <a:t>April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0320" algn="ctr">
                        <a:lnSpc>
                          <a:spcPts val="1430"/>
                        </a:lnSpc>
                      </a:pPr>
                      <a:r>
                        <a:rPr sz="1200" spc="-60" dirty="0">
                          <a:latin typeface="Arial"/>
                          <a:cs typeface="Arial"/>
                        </a:rPr>
                        <a:t>24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87630">
                        <a:lnSpc>
                          <a:spcPts val="1430"/>
                        </a:lnSpc>
                        <a:tabLst>
                          <a:tab pos="521334" algn="l"/>
                        </a:tabLst>
                      </a:pPr>
                      <a:r>
                        <a:rPr sz="1200" spc="-60" dirty="0">
                          <a:latin typeface="Arial"/>
                          <a:cs typeface="Arial"/>
                        </a:rPr>
                        <a:t>$	250.00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810" algn="r">
                        <a:lnSpc>
                          <a:spcPts val="1430"/>
                        </a:lnSpc>
                      </a:pPr>
                      <a:r>
                        <a:rPr sz="1200" dirty="0">
                          <a:latin typeface="Arial"/>
                          <a:cs typeface="Arial"/>
                        </a:rPr>
                        <a:t>0</a:t>
                      </a:r>
                      <a:r>
                        <a:rPr sz="1200" spc="-10" dirty="0">
                          <a:latin typeface="Arial"/>
                          <a:cs typeface="Arial"/>
                        </a:rPr>
                        <a:t>.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00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28575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365125">
                <a:tc>
                  <a:txBody>
                    <a:bodyPr/>
                    <a:lstStyle/>
                    <a:p>
                      <a:pPr marL="29209" algn="ctr">
                        <a:lnSpc>
                          <a:spcPts val="1430"/>
                        </a:lnSpc>
                      </a:pPr>
                      <a:r>
                        <a:rPr sz="1200" spc="-25" dirty="0">
                          <a:latin typeface="Arial"/>
                          <a:cs typeface="Arial"/>
                        </a:rPr>
                        <a:t>April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0320" algn="ctr">
                        <a:lnSpc>
                          <a:spcPts val="1430"/>
                        </a:lnSpc>
                      </a:pPr>
                      <a:r>
                        <a:rPr sz="1200" spc="-60" dirty="0">
                          <a:latin typeface="Arial"/>
                          <a:cs typeface="Arial"/>
                        </a:rPr>
                        <a:t>25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87630">
                        <a:lnSpc>
                          <a:spcPts val="1430"/>
                        </a:lnSpc>
                        <a:tabLst>
                          <a:tab pos="521334" algn="l"/>
                        </a:tabLst>
                      </a:pPr>
                      <a:r>
                        <a:rPr sz="1200" spc="-60" dirty="0">
                          <a:latin typeface="Arial"/>
                          <a:cs typeface="Arial"/>
                        </a:rPr>
                        <a:t>$	250.00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810" algn="r">
                        <a:lnSpc>
                          <a:spcPts val="1430"/>
                        </a:lnSpc>
                      </a:pPr>
                      <a:r>
                        <a:rPr sz="1200" dirty="0">
                          <a:latin typeface="Arial"/>
                          <a:cs typeface="Arial"/>
                        </a:rPr>
                        <a:t>0</a:t>
                      </a:r>
                      <a:r>
                        <a:rPr sz="1200" spc="-10" dirty="0">
                          <a:latin typeface="Arial"/>
                          <a:cs typeface="Arial"/>
                        </a:rPr>
                        <a:t>.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00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28575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marL="29209" algn="ctr">
                        <a:lnSpc>
                          <a:spcPts val="1430"/>
                        </a:lnSpc>
                      </a:pPr>
                      <a:r>
                        <a:rPr sz="1200" spc="-25" dirty="0">
                          <a:latin typeface="Arial"/>
                          <a:cs typeface="Arial"/>
                        </a:rPr>
                        <a:t>April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0320" algn="ctr">
                        <a:lnSpc>
                          <a:spcPts val="1430"/>
                        </a:lnSpc>
                      </a:pPr>
                      <a:r>
                        <a:rPr sz="1200" spc="-60" dirty="0">
                          <a:latin typeface="Arial"/>
                          <a:cs typeface="Arial"/>
                        </a:rPr>
                        <a:t>26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87630">
                        <a:lnSpc>
                          <a:spcPts val="1430"/>
                        </a:lnSpc>
                        <a:tabLst>
                          <a:tab pos="521334" algn="l"/>
                        </a:tabLst>
                      </a:pPr>
                      <a:r>
                        <a:rPr sz="1200" spc="-60" dirty="0">
                          <a:latin typeface="Arial"/>
                          <a:cs typeface="Arial"/>
                        </a:rPr>
                        <a:t>$	250.00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810" algn="r">
                        <a:lnSpc>
                          <a:spcPts val="1430"/>
                        </a:lnSpc>
                      </a:pPr>
                      <a:r>
                        <a:rPr sz="1200" dirty="0">
                          <a:latin typeface="Arial"/>
                          <a:cs typeface="Arial"/>
                        </a:rPr>
                        <a:t>0</a:t>
                      </a:r>
                      <a:r>
                        <a:rPr sz="1200" spc="-10" dirty="0">
                          <a:latin typeface="Arial"/>
                          <a:cs typeface="Arial"/>
                        </a:rPr>
                        <a:t>.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00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28575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365125">
                <a:tc>
                  <a:txBody>
                    <a:bodyPr/>
                    <a:lstStyle/>
                    <a:p>
                      <a:pPr marL="29209" algn="ctr">
                        <a:lnSpc>
                          <a:spcPts val="1430"/>
                        </a:lnSpc>
                      </a:pPr>
                      <a:r>
                        <a:rPr sz="1200" spc="-25" dirty="0">
                          <a:latin typeface="Arial"/>
                          <a:cs typeface="Arial"/>
                        </a:rPr>
                        <a:t>April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0320" algn="ctr">
                        <a:lnSpc>
                          <a:spcPts val="1430"/>
                        </a:lnSpc>
                      </a:pPr>
                      <a:r>
                        <a:rPr sz="1200" spc="-60" dirty="0">
                          <a:latin typeface="Arial"/>
                          <a:cs typeface="Arial"/>
                        </a:rPr>
                        <a:t>27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87630">
                        <a:lnSpc>
                          <a:spcPts val="1430"/>
                        </a:lnSpc>
                        <a:tabLst>
                          <a:tab pos="521334" algn="l"/>
                        </a:tabLst>
                      </a:pPr>
                      <a:r>
                        <a:rPr sz="1200" spc="-60" dirty="0">
                          <a:latin typeface="Arial"/>
                          <a:cs typeface="Arial"/>
                        </a:rPr>
                        <a:t>$	250.00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810" algn="r">
                        <a:lnSpc>
                          <a:spcPts val="1430"/>
                        </a:lnSpc>
                      </a:pPr>
                      <a:r>
                        <a:rPr sz="1200" dirty="0">
                          <a:latin typeface="Arial"/>
                          <a:cs typeface="Arial"/>
                        </a:rPr>
                        <a:t>0</a:t>
                      </a:r>
                      <a:r>
                        <a:rPr sz="1200" spc="-10" dirty="0">
                          <a:latin typeface="Arial"/>
                          <a:cs typeface="Arial"/>
                        </a:rPr>
                        <a:t>.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00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28575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marL="29209" algn="ctr">
                        <a:lnSpc>
                          <a:spcPts val="1430"/>
                        </a:lnSpc>
                      </a:pPr>
                      <a:r>
                        <a:rPr sz="1200" spc="-25" dirty="0">
                          <a:latin typeface="Arial"/>
                          <a:cs typeface="Arial"/>
                        </a:rPr>
                        <a:t>April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0320" algn="ctr">
                        <a:lnSpc>
                          <a:spcPts val="1430"/>
                        </a:lnSpc>
                      </a:pPr>
                      <a:r>
                        <a:rPr sz="1200" spc="-60" dirty="0">
                          <a:latin typeface="Arial"/>
                          <a:cs typeface="Arial"/>
                        </a:rPr>
                        <a:t>28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87630">
                        <a:lnSpc>
                          <a:spcPts val="1430"/>
                        </a:lnSpc>
                        <a:tabLst>
                          <a:tab pos="521334" algn="l"/>
                        </a:tabLst>
                      </a:pPr>
                      <a:r>
                        <a:rPr sz="1200" spc="-60" dirty="0">
                          <a:latin typeface="Arial"/>
                          <a:cs typeface="Arial"/>
                        </a:rPr>
                        <a:t>$	250.00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810" algn="r">
                        <a:lnSpc>
                          <a:spcPts val="1430"/>
                        </a:lnSpc>
                      </a:pPr>
                      <a:r>
                        <a:rPr sz="1200" dirty="0">
                          <a:latin typeface="Arial"/>
                          <a:cs typeface="Arial"/>
                        </a:rPr>
                        <a:t>0</a:t>
                      </a:r>
                      <a:r>
                        <a:rPr sz="1200" spc="-10" dirty="0">
                          <a:latin typeface="Arial"/>
                          <a:cs typeface="Arial"/>
                        </a:rPr>
                        <a:t>.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00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28575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365125">
                <a:tc>
                  <a:txBody>
                    <a:bodyPr/>
                    <a:lstStyle/>
                    <a:p>
                      <a:pPr marL="29209" algn="ctr">
                        <a:lnSpc>
                          <a:spcPts val="1430"/>
                        </a:lnSpc>
                      </a:pPr>
                      <a:r>
                        <a:rPr sz="1200" spc="-25" dirty="0">
                          <a:latin typeface="Arial"/>
                          <a:cs typeface="Arial"/>
                        </a:rPr>
                        <a:t>April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0320" algn="ctr">
                        <a:lnSpc>
                          <a:spcPts val="1430"/>
                        </a:lnSpc>
                      </a:pPr>
                      <a:r>
                        <a:rPr sz="1200" spc="-60" dirty="0">
                          <a:latin typeface="Arial"/>
                          <a:cs typeface="Arial"/>
                        </a:rPr>
                        <a:t>29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87630">
                        <a:lnSpc>
                          <a:spcPts val="1430"/>
                        </a:lnSpc>
                        <a:tabLst>
                          <a:tab pos="521334" algn="l"/>
                        </a:tabLst>
                      </a:pPr>
                      <a:r>
                        <a:rPr sz="1200" spc="-60" dirty="0">
                          <a:latin typeface="Arial"/>
                          <a:cs typeface="Arial"/>
                        </a:rPr>
                        <a:t>$	250.00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810" algn="r">
                        <a:lnSpc>
                          <a:spcPts val="1430"/>
                        </a:lnSpc>
                      </a:pPr>
                      <a:r>
                        <a:rPr sz="1200" dirty="0">
                          <a:latin typeface="Arial"/>
                          <a:cs typeface="Arial"/>
                        </a:rPr>
                        <a:t>0</a:t>
                      </a:r>
                      <a:r>
                        <a:rPr sz="1200" spc="-10" dirty="0">
                          <a:latin typeface="Arial"/>
                          <a:cs typeface="Arial"/>
                        </a:rPr>
                        <a:t>.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00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28575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364490">
                <a:tc>
                  <a:txBody>
                    <a:bodyPr/>
                    <a:lstStyle/>
                    <a:p>
                      <a:pPr marL="29209" algn="ctr">
                        <a:lnSpc>
                          <a:spcPts val="1435"/>
                        </a:lnSpc>
                      </a:pPr>
                      <a:r>
                        <a:rPr sz="1200" spc="-25" dirty="0">
                          <a:latin typeface="Arial"/>
                          <a:cs typeface="Arial"/>
                        </a:rPr>
                        <a:t>April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0320" algn="ctr">
                        <a:lnSpc>
                          <a:spcPts val="1435"/>
                        </a:lnSpc>
                      </a:pPr>
                      <a:r>
                        <a:rPr sz="1200" spc="-60" dirty="0">
                          <a:latin typeface="Arial"/>
                          <a:cs typeface="Arial"/>
                        </a:rPr>
                        <a:t>30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7630">
                        <a:lnSpc>
                          <a:spcPts val="1435"/>
                        </a:lnSpc>
                        <a:tabLst>
                          <a:tab pos="521334" algn="l"/>
                        </a:tabLst>
                      </a:pPr>
                      <a:r>
                        <a:rPr sz="1200" spc="-60" dirty="0">
                          <a:latin typeface="Arial"/>
                          <a:cs typeface="Arial"/>
                        </a:rPr>
                        <a:t>$	250.00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3810" algn="r">
                        <a:lnSpc>
                          <a:spcPts val="1435"/>
                        </a:lnSpc>
                      </a:pPr>
                      <a:r>
                        <a:rPr sz="1200" dirty="0">
                          <a:latin typeface="Arial"/>
                          <a:cs typeface="Arial"/>
                        </a:rPr>
                        <a:t>0</a:t>
                      </a:r>
                      <a:r>
                        <a:rPr sz="1200" spc="-10" dirty="0">
                          <a:latin typeface="Arial"/>
                          <a:cs typeface="Arial"/>
                        </a:rPr>
                        <a:t>.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00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28575">
                      <a:solidFill>
                        <a:srgbClr val="000000"/>
                      </a:solidFill>
                      <a:prstDash val="solid"/>
                    </a:lnR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91770">
                <a:tc gridSpan="4">
                  <a:txBody>
                    <a:bodyPr/>
                    <a:lstStyle/>
                    <a:p>
                      <a:pPr marR="506095" algn="r">
                        <a:lnSpc>
                          <a:spcPts val="1290"/>
                        </a:lnSpc>
                      </a:pPr>
                      <a:r>
                        <a:rPr sz="1100" b="1" spc="-10" dirty="0">
                          <a:latin typeface="Arial"/>
                          <a:cs typeface="Arial"/>
                        </a:rPr>
                        <a:t>9</a:t>
                      </a:r>
                      <a:r>
                        <a:rPr sz="1100" b="1" spc="-5" dirty="0">
                          <a:latin typeface="Arial"/>
                          <a:cs typeface="Arial"/>
                        </a:rPr>
                        <a:t>.</a:t>
                      </a:r>
                      <a:r>
                        <a:rPr sz="1100" b="1" spc="-10" dirty="0">
                          <a:latin typeface="Arial"/>
                          <a:cs typeface="Arial"/>
                        </a:rPr>
                        <a:t>7</a:t>
                      </a:r>
                      <a:r>
                        <a:rPr sz="1100" b="1" dirty="0">
                          <a:latin typeface="Arial"/>
                          <a:cs typeface="Arial"/>
                        </a:rPr>
                        <a:t>0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2550">
                        <a:lnSpc>
                          <a:spcPts val="1290"/>
                        </a:lnSpc>
                      </a:pPr>
                      <a:r>
                        <a:rPr sz="1100" b="1" spc="-130" dirty="0">
                          <a:latin typeface="Arial"/>
                          <a:cs typeface="Arial"/>
                        </a:rPr>
                        <a:t>TOTAL: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>
                  <a:txBody>
                    <a:bodyPr/>
                    <a:lstStyle/>
                    <a:p>
                      <a:pPr marR="16510" algn="r">
                        <a:lnSpc>
                          <a:spcPts val="1290"/>
                        </a:lnSpc>
                      </a:pPr>
                      <a:r>
                        <a:rPr sz="1100" b="1" dirty="0">
                          <a:latin typeface="Arial"/>
                          <a:cs typeface="Arial"/>
                        </a:rPr>
                        <a:t>2</a:t>
                      </a:r>
                      <a:r>
                        <a:rPr sz="1100" b="1" spc="-10" dirty="0">
                          <a:latin typeface="Times New Roman"/>
                          <a:cs typeface="Times New Roman"/>
                        </a:rPr>
                        <a:t>,</a:t>
                      </a:r>
                      <a:r>
                        <a:rPr sz="1100" b="1" spc="-10" dirty="0">
                          <a:latin typeface="Arial"/>
                          <a:cs typeface="Arial"/>
                        </a:rPr>
                        <a:t>425</a:t>
                      </a:r>
                      <a:r>
                        <a:rPr sz="1100" b="1" spc="-5" dirty="0">
                          <a:latin typeface="Arial"/>
                          <a:cs typeface="Arial"/>
                        </a:rPr>
                        <a:t>.</a:t>
                      </a:r>
                      <a:r>
                        <a:rPr sz="1100" b="1" spc="-10" dirty="0">
                          <a:latin typeface="Arial"/>
                          <a:cs typeface="Arial"/>
                        </a:rPr>
                        <a:t>0</a:t>
                      </a:r>
                      <a:r>
                        <a:rPr sz="1100" b="1" dirty="0">
                          <a:latin typeface="Arial"/>
                          <a:cs typeface="Arial"/>
                        </a:rPr>
                        <a:t>0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83767" y="414058"/>
            <a:ext cx="1158240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20" dirty="0">
                <a:latin typeface="Arial"/>
                <a:cs typeface="Arial"/>
              </a:rPr>
              <a:t>5/7/2019 </a:t>
            </a:r>
            <a:r>
              <a:rPr sz="1100" spc="120" dirty="0">
                <a:latin typeface="Arial"/>
                <a:cs typeface="Arial"/>
              </a:rPr>
              <a:t>/</a:t>
            </a:r>
            <a:r>
              <a:rPr sz="1100" spc="-140" dirty="0">
                <a:latin typeface="Arial"/>
                <a:cs typeface="Arial"/>
              </a:rPr>
              <a:t> </a:t>
            </a:r>
            <a:r>
              <a:rPr sz="1100" spc="-50" dirty="0">
                <a:latin typeface="Arial"/>
                <a:cs typeface="Arial"/>
              </a:rPr>
              <a:t>9:45 </a:t>
            </a:r>
            <a:r>
              <a:rPr sz="1100" spc="-35" dirty="0">
                <a:latin typeface="Arial"/>
                <a:cs typeface="Arial"/>
              </a:rPr>
              <a:t>AM</a:t>
            </a:r>
            <a:endParaRPr sz="11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827643" y="388052"/>
            <a:ext cx="203708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81685" marR="5080" indent="-769620">
              <a:lnSpc>
                <a:spcPct val="109200"/>
              </a:lnSpc>
              <a:spcBef>
                <a:spcPts val="100"/>
              </a:spcBef>
            </a:pPr>
            <a:r>
              <a:rPr sz="1100" spc="-25" dirty="0">
                <a:latin typeface="Arial"/>
                <a:cs typeface="Arial"/>
              </a:rPr>
              <a:t>Baltimore </a:t>
            </a:r>
            <a:r>
              <a:rPr sz="1100" spc="-60" dirty="0">
                <a:latin typeface="Arial"/>
                <a:cs typeface="Arial"/>
              </a:rPr>
              <a:t>Consent </a:t>
            </a:r>
            <a:r>
              <a:rPr sz="1100" spc="-65" dirty="0">
                <a:latin typeface="Arial"/>
                <a:cs typeface="Arial"/>
              </a:rPr>
              <a:t>Decree </a:t>
            </a:r>
            <a:r>
              <a:rPr sz="1100" spc="5" dirty="0">
                <a:latin typeface="Arial"/>
                <a:cs typeface="Arial"/>
              </a:rPr>
              <a:t>Monitor  </a:t>
            </a:r>
            <a:r>
              <a:rPr sz="1100" spc="-110" dirty="0">
                <a:latin typeface="Arial"/>
                <a:cs typeface="Arial"/>
              </a:rPr>
              <a:t>INVOICE</a:t>
            </a:r>
            <a:endParaRPr sz="11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8308065" y="414058"/>
            <a:ext cx="406400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100" dirty="0">
                <a:latin typeface="Arial"/>
                <a:cs typeface="Arial"/>
              </a:rPr>
              <a:t>Page</a:t>
            </a:r>
            <a:r>
              <a:rPr sz="1100" spc="-120" dirty="0">
                <a:latin typeface="Arial"/>
                <a:cs typeface="Arial"/>
              </a:rPr>
              <a:t> </a:t>
            </a:r>
            <a:r>
              <a:rPr sz="1100" spc="-55" dirty="0">
                <a:latin typeface="Arial"/>
                <a:cs typeface="Arial"/>
              </a:rPr>
              <a:t>3</a:t>
            </a:r>
            <a:endParaRPr sz="1100">
              <a:latin typeface="Arial"/>
              <a:cs typeface="Arial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977709" y="1301544"/>
          <a:ext cx="17472660" cy="94253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17295"/>
                <a:gridCol w="1085850"/>
                <a:gridCol w="1416684"/>
                <a:gridCol w="4321810"/>
                <a:gridCol w="1316990"/>
                <a:gridCol w="1005204"/>
                <a:gridCol w="925195"/>
                <a:gridCol w="1054734"/>
                <a:gridCol w="1346200"/>
                <a:gridCol w="3750309"/>
              </a:tblGrid>
              <a:tr h="328295">
                <a:tc gridSpan="10">
                  <a:txBody>
                    <a:bodyPr/>
                    <a:lstStyle/>
                    <a:p>
                      <a:pPr marL="51435">
                        <a:lnSpc>
                          <a:spcPts val="2320"/>
                        </a:lnSpc>
                      </a:pPr>
                      <a:r>
                        <a:rPr sz="2000" spc="-340" dirty="0">
                          <a:solidFill>
                            <a:srgbClr val="006000"/>
                          </a:solidFill>
                          <a:latin typeface="Arial"/>
                          <a:cs typeface="Arial"/>
                        </a:rPr>
                        <a:t>EXPENSES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91770"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519430">
                        <a:lnSpc>
                          <a:spcPts val="1270"/>
                        </a:lnSpc>
                      </a:pPr>
                      <a:r>
                        <a:rPr sz="1100" b="1" spc="-145" dirty="0">
                          <a:latin typeface="Arial"/>
                          <a:cs typeface="Arial"/>
                        </a:rPr>
                        <a:t>MEALS </a:t>
                      </a:r>
                      <a:r>
                        <a:rPr sz="1100" b="1" spc="-95" dirty="0">
                          <a:latin typeface="Arial"/>
                          <a:cs typeface="Arial"/>
                        </a:rPr>
                        <a:t>+</a:t>
                      </a:r>
                      <a:r>
                        <a:rPr sz="1100" b="1" spc="-1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b="1" spc="-125" dirty="0">
                          <a:latin typeface="Arial"/>
                          <a:cs typeface="Arial"/>
                        </a:rPr>
                        <a:t>INCIDENTALS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C5D9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642620">
                        <a:lnSpc>
                          <a:spcPts val="1270"/>
                        </a:lnSpc>
                      </a:pPr>
                      <a:r>
                        <a:rPr sz="1100" b="1" spc="-80" dirty="0">
                          <a:latin typeface="Arial"/>
                          <a:cs typeface="Arial"/>
                        </a:rPr>
                        <a:t>NON</a:t>
                      </a:r>
                      <a:r>
                        <a:rPr sz="1100" b="1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b="1" spc="-145" dirty="0">
                          <a:latin typeface="Arial"/>
                          <a:cs typeface="Arial"/>
                        </a:rPr>
                        <a:t>MEALS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7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83248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27940" algn="ctr">
                        <a:lnSpc>
                          <a:spcPct val="100000"/>
                        </a:lnSpc>
                      </a:pPr>
                      <a:r>
                        <a:rPr sz="1100" b="1" spc="-50" dirty="0">
                          <a:latin typeface="Arial"/>
                          <a:cs typeface="Arial"/>
                        </a:rPr>
                        <a:t>Date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294640">
                        <a:lnSpc>
                          <a:spcPct val="100000"/>
                        </a:lnSpc>
                      </a:pPr>
                      <a:r>
                        <a:rPr sz="1100" b="1" spc="-85" dirty="0">
                          <a:latin typeface="Arial"/>
                          <a:cs typeface="Arial"/>
                        </a:rPr>
                        <a:t>Category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27305" algn="ctr">
                        <a:lnSpc>
                          <a:spcPct val="100000"/>
                        </a:lnSpc>
                      </a:pPr>
                      <a:r>
                        <a:rPr sz="1100" b="1" spc="-75" dirty="0">
                          <a:latin typeface="Arial"/>
                          <a:cs typeface="Arial"/>
                        </a:rPr>
                        <a:t>Vendor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1455420">
                        <a:lnSpc>
                          <a:spcPct val="100000"/>
                        </a:lnSpc>
                      </a:pPr>
                      <a:r>
                        <a:rPr sz="1100" b="1" spc="-95" dirty="0">
                          <a:latin typeface="Arial"/>
                          <a:cs typeface="Arial"/>
                        </a:rPr>
                        <a:t>Comments </a:t>
                      </a:r>
                      <a:r>
                        <a:rPr sz="1100" b="1" spc="-25" dirty="0">
                          <a:latin typeface="Arial"/>
                          <a:cs typeface="Arial"/>
                        </a:rPr>
                        <a:t>(if</a:t>
                      </a:r>
                      <a:r>
                        <a:rPr sz="1100" b="1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b="1" spc="-95" dirty="0">
                          <a:latin typeface="Arial"/>
                          <a:cs typeface="Arial"/>
                        </a:rPr>
                        <a:t>necessary)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360045">
                        <a:lnSpc>
                          <a:spcPct val="100000"/>
                        </a:lnSpc>
                      </a:pPr>
                      <a:r>
                        <a:rPr sz="1100" b="1" spc="-70" dirty="0">
                          <a:latin typeface="Arial"/>
                          <a:cs typeface="Arial"/>
                        </a:rPr>
                        <a:t>Travel</a:t>
                      </a:r>
                      <a:r>
                        <a:rPr sz="1100" b="1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b="1" spc="-85" dirty="0">
                          <a:latin typeface="Arial"/>
                          <a:cs typeface="Arial"/>
                        </a:rPr>
                        <a:t>Day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5D9F0"/>
                    </a:solidFill>
                  </a:tcPr>
                </a:tc>
                <a:tc>
                  <a:txBody>
                    <a:bodyPr/>
                    <a:lstStyle/>
                    <a:p>
                      <a:pPr marL="147320">
                        <a:lnSpc>
                          <a:spcPts val="1015"/>
                        </a:lnSpc>
                      </a:pPr>
                      <a:r>
                        <a:rPr sz="1100" b="1" spc="-60" dirty="0">
                          <a:latin typeface="Arial"/>
                          <a:cs typeface="Arial"/>
                        </a:rPr>
                        <a:t>Total </a:t>
                      </a:r>
                      <a:r>
                        <a:rPr sz="1100" b="1" spc="-30" dirty="0">
                          <a:latin typeface="Arial"/>
                          <a:cs typeface="Arial"/>
                        </a:rPr>
                        <a:t>Meal</a:t>
                      </a:r>
                      <a:r>
                        <a:rPr sz="1100" b="1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b="1" spc="-95" dirty="0">
                          <a:latin typeface="Arial"/>
                          <a:cs typeface="Arial"/>
                        </a:rPr>
                        <a:t>+</a:t>
                      </a:r>
                      <a:endParaRPr sz="1100">
                        <a:latin typeface="Arial"/>
                        <a:cs typeface="Arial"/>
                      </a:endParaRPr>
                    </a:p>
                    <a:p>
                      <a:pPr marL="48895" marR="18415" indent="3175" algn="ctr">
                        <a:lnSpc>
                          <a:spcPts val="1440"/>
                        </a:lnSpc>
                        <a:spcBef>
                          <a:spcPts val="70"/>
                        </a:spcBef>
                      </a:pPr>
                      <a:r>
                        <a:rPr sz="1100" b="1" spc="-70" dirty="0">
                          <a:latin typeface="Arial"/>
                          <a:cs typeface="Arial"/>
                        </a:rPr>
                        <a:t>Incidentals </a:t>
                      </a:r>
                      <a:r>
                        <a:rPr sz="1100" b="1" spc="-50" dirty="0">
                          <a:latin typeface="Arial"/>
                          <a:cs typeface="Arial"/>
                        </a:rPr>
                        <a:t>(per  </a:t>
                      </a:r>
                      <a:r>
                        <a:rPr sz="1100" b="1" spc="-60" dirty="0">
                          <a:latin typeface="Arial"/>
                          <a:cs typeface="Arial"/>
                        </a:rPr>
                        <a:t>daily</a:t>
                      </a:r>
                      <a:r>
                        <a:rPr sz="1100" b="1" spc="-1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b="1" spc="-80" dirty="0">
                          <a:latin typeface="Arial"/>
                          <a:cs typeface="Arial"/>
                        </a:rPr>
                        <a:t>Guidelines  </a:t>
                      </a:r>
                      <a:r>
                        <a:rPr sz="1100" b="1" spc="-100" dirty="0">
                          <a:latin typeface="Arial"/>
                          <a:cs typeface="Arial"/>
                        </a:rPr>
                        <a:t>cap </a:t>
                      </a:r>
                      <a:r>
                        <a:rPr sz="1100" b="1" spc="-55" dirty="0">
                          <a:latin typeface="Arial"/>
                          <a:cs typeface="Arial"/>
                        </a:rPr>
                        <a:t>of </a:t>
                      </a:r>
                      <a:r>
                        <a:rPr sz="1100" b="1" spc="-60" dirty="0">
                          <a:latin typeface="Arial"/>
                          <a:cs typeface="Arial"/>
                        </a:rPr>
                        <a:t>$69 per  </a:t>
                      </a:r>
                      <a:r>
                        <a:rPr sz="1100" b="1" spc="-70" dirty="0">
                          <a:latin typeface="Arial"/>
                          <a:cs typeface="Arial"/>
                        </a:rPr>
                        <a:t>day)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5D9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marL="139065" marR="109855" indent="41910">
                        <a:lnSpc>
                          <a:spcPct val="109100"/>
                        </a:lnSpc>
                        <a:spcBef>
                          <a:spcPts val="5"/>
                        </a:spcBef>
                      </a:pPr>
                      <a:r>
                        <a:rPr sz="1100" b="1" spc="-50" dirty="0">
                          <a:latin typeface="Arial"/>
                          <a:cs typeface="Arial"/>
                        </a:rPr>
                        <a:t>Non-Meal  </a:t>
                      </a:r>
                      <a:r>
                        <a:rPr sz="1100" b="1" dirty="0">
                          <a:latin typeface="Arial"/>
                          <a:cs typeface="Arial"/>
                        </a:rPr>
                        <a:t>D</a:t>
                      </a:r>
                      <a:r>
                        <a:rPr sz="1100" b="1" spc="-5" dirty="0">
                          <a:latin typeface="Arial"/>
                          <a:cs typeface="Arial"/>
                        </a:rPr>
                        <a:t>e</a:t>
                      </a:r>
                      <a:r>
                        <a:rPr sz="1100" b="1" dirty="0">
                          <a:latin typeface="Arial"/>
                          <a:cs typeface="Arial"/>
                        </a:rPr>
                        <a:t>sc</a:t>
                      </a:r>
                      <a:r>
                        <a:rPr sz="1100" b="1" spc="-10" dirty="0">
                          <a:latin typeface="Arial"/>
                          <a:cs typeface="Arial"/>
                        </a:rPr>
                        <a:t>r</a:t>
                      </a:r>
                      <a:r>
                        <a:rPr sz="1100" b="1" dirty="0">
                          <a:latin typeface="Arial"/>
                          <a:cs typeface="Arial"/>
                        </a:rPr>
                        <a:t>i</a:t>
                      </a:r>
                      <a:r>
                        <a:rPr sz="1100" b="1" spc="-5" dirty="0">
                          <a:latin typeface="Arial"/>
                          <a:cs typeface="Arial"/>
                        </a:rPr>
                        <a:t>p</a:t>
                      </a:r>
                      <a:r>
                        <a:rPr sz="1100" b="1" dirty="0">
                          <a:latin typeface="Arial"/>
                          <a:cs typeface="Arial"/>
                        </a:rPr>
                        <a:t>t</a:t>
                      </a:r>
                      <a:r>
                        <a:rPr sz="1100" b="1" spc="5" dirty="0">
                          <a:latin typeface="Arial"/>
                          <a:cs typeface="Arial"/>
                        </a:rPr>
                        <a:t>i</a:t>
                      </a:r>
                      <a:r>
                        <a:rPr sz="1100" b="1" spc="-10" dirty="0">
                          <a:latin typeface="Arial"/>
                          <a:cs typeface="Arial"/>
                        </a:rPr>
                        <a:t>o</a:t>
                      </a:r>
                      <a:r>
                        <a:rPr sz="1100" b="1" dirty="0">
                          <a:latin typeface="Arial"/>
                          <a:cs typeface="Arial"/>
                        </a:rPr>
                        <a:t>n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571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marL="296545" marR="218440" indent="-52069">
                        <a:lnSpc>
                          <a:spcPct val="109100"/>
                        </a:lnSpc>
                        <a:spcBef>
                          <a:spcPts val="5"/>
                        </a:spcBef>
                      </a:pPr>
                      <a:r>
                        <a:rPr sz="1100" b="1" spc="5" dirty="0">
                          <a:latin typeface="Arial"/>
                          <a:cs typeface="Arial"/>
                        </a:rPr>
                        <a:t>N</a:t>
                      </a:r>
                      <a:r>
                        <a:rPr sz="1100" b="1" spc="-10" dirty="0">
                          <a:latin typeface="Arial"/>
                          <a:cs typeface="Arial"/>
                        </a:rPr>
                        <a:t>o</a:t>
                      </a:r>
                      <a:r>
                        <a:rPr sz="1100" b="1" spc="-5" dirty="0">
                          <a:latin typeface="Arial"/>
                          <a:cs typeface="Arial"/>
                        </a:rPr>
                        <a:t>n</a:t>
                      </a:r>
                      <a:r>
                        <a:rPr sz="1100" b="1" spc="-10" dirty="0">
                          <a:latin typeface="Arial"/>
                          <a:cs typeface="Arial"/>
                        </a:rPr>
                        <a:t>-M</a:t>
                      </a:r>
                      <a:r>
                        <a:rPr sz="1100" b="1" spc="-5" dirty="0">
                          <a:latin typeface="Arial"/>
                          <a:cs typeface="Arial"/>
                        </a:rPr>
                        <a:t>e</a:t>
                      </a:r>
                      <a:r>
                        <a:rPr sz="1100" b="1" spc="5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1100" b="1" dirty="0">
                          <a:latin typeface="Arial"/>
                          <a:cs typeface="Arial"/>
                        </a:rPr>
                        <a:t>l  </a:t>
                      </a:r>
                      <a:r>
                        <a:rPr sz="1100" b="1" spc="-110" dirty="0">
                          <a:latin typeface="Arial"/>
                          <a:cs typeface="Arial"/>
                        </a:rPr>
                        <a:t>Expense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57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21590" algn="ctr">
                        <a:lnSpc>
                          <a:spcPct val="100000"/>
                        </a:lnSpc>
                      </a:pPr>
                      <a:r>
                        <a:rPr sz="1100" b="1" spc="-60" dirty="0">
                          <a:latin typeface="Arial"/>
                          <a:cs typeface="Arial"/>
                        </a:rPr>
                        <a:t>Total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26323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 marL="76835">
                        <a:lnSpc>
                          <a:spcPct val="100000"/>
                        </a:lnSpc>
                        <a:spcBef>
                          <a:spcPts val="530"/>
                        </a:spcBef>
                        <a:tabLst>
                          <a:tab pos="1106170" algn="l"/>
                        </a:tabLst>
                      </a:pPr>
                      <a:r>
                        <a:rPr sz="1100" spc="-5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1100" spc="-30" dirty="0">
                          <a:latin typeface="Arial"/>
                          <a:cs typeface="Arial"/>
                        </a:rPr>
                        <a:t>-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6731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4921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marL="76835">
                        <a:lnSpc>
                          <a:spcPct val="100000"/>
                        </a:lnSpc>
                        <a:tabLst>
                          <a:tab pos="1106170" algn="l"/>
                        </a:tabLst>
                      </a:pPr>
                      <a:r>
                        <a:rPr sz="1100" spc="-5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1100" spc="-30" dirty="0">
                          <a:latin typeface="Arial"/>
                          <a:cs typeface="Arial"/>
                        </a:rPr>
                        <a:t>-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4667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76835">
                        <a:lnSpc>
                          <a:spcPct val="100000"/>
                        </a:lnSpc>
                        <a:spcBef>
                          <a:spcPts val="865"/>
                        </a:spcBef>
                        <a:tabLst>
                          <a:tab pos="1106170" algn="l"/>
                        </a:tabLst>
                      </a:pPr>
                      <a:r>
                        <a:rPr sz="1100" spc="-5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1100" spc="-30" dirty="0">
                          <a:latin typeface="Arial"/>
                          <a:cs typeface="Arial"/>
                        </a:rPr>
                        <a:t>-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4381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76835">
                        <a:lnSpc>
                          <a:spcPct val="100000"/>
                        </a:lnSpc>
                        <a:spcBef>
                          <a:spcPts val="645"/>
                        </a:spcBef>
                        <a:tabLst>
                          <a:tab pos="1106170" algn="l"/>
                        </a:tabLst>
                      </a:pPr>
                      <a:r>
                        <a:rPr sz="1100" spc="-5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1100" spc="-30" dirty="0">
                          <a:latin typeface="Arial"/>
                          <a:cs typeface="Arial"/>
                        </a:rPr>
                        <a:t>-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53911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2901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2901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2901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2901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29083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2901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29083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2901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2901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29083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291465">
                <a:tc rowSpan="10"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</a:tcPr>
                </a:tc>
                <a:tc rowSpan="10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10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10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290195">
                <a:tc gridSpan="4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 marL="76835">
                        <a:lnSpc>
                          <a:spcPct val="100000"/>
                        </a:lnSpc>
                        <a:spcBef>
                          <a:spcPts val="830"/>
                        </a:spcBef>
                        <a:tabLst>
                          <a:tab pos="1106170" algn="l"/>
                        </a:tabLst>
                      </a:pPr>
                      <a:r>
                        <a:rPr sz="1100" spc="-5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1100" spc="-30" dirty="0">
                          <a:latin typeface="Arial"/>
                          <a:cs typeface="Arial"/>
                        </a:rPr>
                        <a:t>-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10541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290195">
                <a:tc gridSpan="4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 marL="76835">
                        <a:lnSpc>
                          <a:spcPct val="100000"/>
                        </a:lnSpc>
                        <a:spcBef>
                          <a:spcPts val="830"/>
                        </a:spcBef>
                        <a:tabLst>
                          <a:tab pos="1106170" algn="l"/>
                        </a:tabLst>
                      </a:pPr>
                      <a:r>
                        <a:rPr sz="1100" spc="-5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1100" spc="-30" dirty="0">
                          <a:latin typeface="Arial"/>
                          <a:cs typeface="Arial"/>
                        </a:rPr>
                        <a:t>-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10541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290830">
                <a:tc gridSpan="4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 marL="76835">
                        <a:lnSpc>
                          <a:spcPct val="100000"/>
                        </a:lnSpc>
                        <a:spcBef>
                          <a:spcPts val="830"/>
                        </a:spcBef>
                        <a:tabLst>
                          <a:tab pos="1106170" algn="l"/>
                        </a:tabLst>
                      </a:pPr>
                      <a:r>
                        <a:rPr sz="1100" spc="-5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1100" spc="-30" dirty="0">
                          <a:latin typeface="Arial"/>
                          <a:cs typeface="Arial"/>
                        </a:rPr>
                        <a:t>-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10541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290830">
                <a:tc gridSpan="4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 marL="76835">
                        <a:lnSpc>
                          <a:spcPct val="100000"/>
                        </a:lnSpc>
                        <a:spcBef>
                          <a:spcPts val="830"/>
                        </a:spcBef>
                        <a:tabLst>
                          <a:tab pos="1106170" algn="l"/>
                        </a:tabLst>
                      </a:pPr>
                      <a:r>
                        <a:rPr sz="1100" spc="-5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1100" spc="-30" dirty="0">
                          <a:latin typeface="Arial"/>
                          <a:cs typeface="Arial"/>
                        </a:rPr>
                        <a:t>-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10541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290195">
                <a:tc gridSpan="4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 marL="76835">
                        <a:lnSpc>
                          <a:spcPct val="100000"/>
                        </a:lnSpc>
                        <a:spcBef>
                          <a:spcPts val="830"/>
                        </a:spcBef>
                        <a:tabLst>
                          <a:tab pos="1106170" algn="l"/>
                        </a:tabLst>
                      </a:pPr>
                      <a:r>
                        <a:rPr sz="1100" spc="-5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1100" spc="-30" dirty="0">
                          <a:latin typeface="Arial"/>
                          <a:cs typeface="Arial"/>
                        </a:rPr>
                        <a:t>-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10541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290195">
                <a:tc gridSpan="4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 marL="76835">
                        <a:lnSpc>
                          <a:spcPct val="100000"/>
                        </a:lnSpc>
                        <a:spcBef>
                          <a:spcPts val="830"/>
                        </a:spcBef>
                        <a:tabLst>
                          <a:tab pos="1106170" algn="l"/>
                        </a:tabLst>
                      </a:pPr>
                      <a:r>
                        <a:rPr sz="1100" spc="-5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1100" spc="-30" dirty="0">
                          <a:latin typeface="Arial"/>
                          <a:cs typeface="Arial"/>
                        </a:rPr>
                        <a:t>-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10541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290195">
                <a:tc gridSpan="4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 marL="76835">
                        <a:lnSpc>
                          <a:spcPct val="100000"/>
                        </a:lnSpc>
                        <a:spcBef>
                          <a:spcPts val="830"/>
                        </a:spcBef>
                        <a:tabLst>
                          <a:tab pos="1106170" algn="l"/>
                        </a:tabLst>
                      </a:pPr>
                      <a:r>
                        <a:rPr sz="1100" spc="-5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1100" spc="-30" dirty="0">
                          <a:latin typeface="Arial"/>
                          <a:cs typeface="Arial"/>
                        </a:rPr>
                        <a:t>-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10541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290830">
                <a:tc gridSpan="4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 marL="76835">
                        <a:lnSpc>
                          <a:spcPct val="100000"/>
                        </a:lnSpc>
                        <a:spcBef>
                          <a:spcPts val="830"/>
                        </a:spcBef>
                        <a:tabLst>
                          <a:tab pos="1106170" algn="l"/>
                        </a:tabLst>
                      </a:pPr>
                      <a:r>
                        <a:rPr sz="1100" spc="-5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1100" spc="-30" dirty="0">
                          <a:latin typeface="Arial"/>
                          <a:cs typeface="Arial"/>
                        </a:rPr>
                        <a:t>-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10541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290195">
                <a:tc gridSpan="4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 marL="76835">
                        <a:lnSpc>
                          <a:spcPct val="100000"/>
                        </a:lnSpc>
                        <a:spcBef>
                          <a:spcPts val="830"/>
                        </a:spcBef>
                        <a:tabLst>
                          <a:tab pos="1106170" algn="l"/>
                        </a:tabLst>
                      </a:pPr>
                      <a:r>
                        <a:rPr sz="1100" spc="-5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1100" spc="-30" dirty="0">
                          <a:latin typeface="Arial"/>
                          <a:cs typeface="Arial"/>
                        </a:rPr>
                        <a:t>-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10541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83767" y="414058"/>
            <a:ext cx="1158240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20" dirty="0">
                <a:latin typeface="Arial"/>
                <a:cs typeface="Arial"/>
              </a:rPr>
              <a:t>5/7/2019 </a:t>
            </a:r>
            <a:r>
              <a:rPr sz="1100" spc="120" dirty="0">
                <a:latin typeface="Arial"/>
                <a:cs typeface="Arial"/>
              </a:rPr>
              <a:t>/</a:t>
            </a:r>
            <a:r>
              <a:rPr sz="1100" spc="-140" dirty="0">
                <a:latin typeface="Arial"/>
                <a:cs typeface="Arial"/>
              </a:rPr>
              <a:t> </a:t>
            </a:r>
            <a:r>
              <a:rPr sz="1100" spc="-50" dirty="0">
                <a:latin typeface="Arial"/>
                <a:cs typeface="Arial"/>
              </a:rPr>
              <a:t>9:45 </a:t>
            </a:r>
            <a:r>
              <a:rPr sz="1100" spc="-35" dirty="0">
                <a:latin typeface="Arial"/>
                <a:cs typeface="Arial"/>
              </a:rPr>
              <a:t>AM</a:t>
            </a:r>
            <a:endParaRPr sz="11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827643" y="388052"/>
            <a:ext cx="203708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81685" marR="5080" indent="-769620">
              <a:lnSpc>
                <a:spcPct val="109200"/>
              </a:lnSpc>
              <a:spcBef>
                <a:spcPts val="100"/>
              </a:spcBef>
            </a:pPr>
            <a:r>
              <a:rPr sz="1100" spc="-25" dirty="0">
                <a:latin typeface="Arial"/>
                <a:cs typeface="Arial"/>
              </a:rPr>
              <a:t>Baltimore </a:t>
            </a:r>
            <a:r>
              <a:rPr sz="1100" spc="-60" dirty="0">
                <a:latin typeface="Arial"/>
                <a:cs typeface="Arial"/>
              </a:rPr>
              <a:t>Consent </a:t>
            </a:r>
            <a:r>
              <a:rPr sz="1100" spc="-65" dirty="0">
                <a:latin typeface="Arial"/>
                <a:cs typeface="Arial"/>
              </a:rPr>
              <a:t>Decree </a:t>
            </a:r>
            <a:r>
              <a:rPr sz="1100" spc="5" dirty="0">
                <a:latin typeface="Arial"/>
                <a:cs typeface="Arial"/>
              </a:rPr>
              <a:t>Monitor  </a:t>
            </a:r>
            <a:r>
              <a:rPr sz="1100" spc="-110" dirty="0">
                <a:latin typeface="Arial"/>
                <a:cs typeface="Arial"/>
              </a:rPr>
              <a:t>INVOICE</a:t>
            </a:r>
            <a:endParaRPr sz="11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8308065" y="414058"/>
            <a:ext cx="406400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100" dirty="0">
                <a:latin typeface="Arial"/>
                <a:cs typeface="Arial"/>
              </a:rPr>
              <a:t>Page</a:t>
            </a:r>
            <a:r>
              <a:rPr sz="1100" spc="-120" dirty="0">
                <a:latin typeface="Arial"/>
                <a:cs typeface="Arial"/>
              </a:rPr>
              <a:t> </a:t>
            </a:r>
            <a:r>
              <a:rPr sz="1100" spc="-55" dirty="0">
                <a:latin typeface="Arial"/>
                <a:cs typeface="Arial"/>
              </a:rPr>
              <a:t>4</a:t>
            </a:r>
            <a:endParaRPr sz="1100">
              <a:latin typeface="Arial"/>
              <a:cs typeface="Arial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977703" y="1305637"/>
          <a:ext cx="13723619" cy="94824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18565"/>
                <a:gridCol w="1075690"/>
                <a:gridCol w="5758815"/>
                <a:gridCol w="1304925"/>
                <a:gridCol w="1004570"/>
                <a:gridCol w="924559"/>
                <a:gridCol w="1042034"/>
                <a:gridCol w="1357630"/>
              </a:tblGrid>
              <a:tr h="293370">
                <a:tc rowSpan="28"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8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8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830"/>
                        </a:spcBef>
                        <a:tabLst>
                          <a:tab pos="1120775" algn="l"/>
                        </a:tabLst>
                      </a:pPr>
                      <a:r>
                        <a:rPr sz="1100" spc="-5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1100" spc="-30" dirty="0">
                          <a:latin typeface="Arial"/>
                          <a:cs typeface="Arial"/>
                        </a:rPr>
                        <a:t>-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10541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90195">
                <a:tc gridSpan="3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830"/>
                        </a:spcBef>
                        <a:tabLst>
                          <a:tab pos="1120775" algn="l"/>
                        </a:tabLst>
                      </a:pPr>
                      <a:r>
                        <a:rPr sz="1100" spc="-5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1100" spc="-30" dirty="0">
                          <a:latin typeface="Arial"/>
                          <a:cs typeface="Arial"/>
                        </a:rPr>
                        <a:t>-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10541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90830">
                <a:tc gridSpan="3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830"/>
                        </a:spcBef>
                        <a:tabLst>
                          <a:tab pos="1120775" algn="l"/>
                        </a:tabLst>
                      </a:pPr>
                      <a:r>
                        <a:rPr sz="1100" spc="-5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1100" spc="-30" dirty="0">
                          <a:latin typeface="Arial"/>
                          <a:cs typeface="Arial"/>
                        </a:rPr>
                        <a:t>-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10541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90195">
                <a:tc gridSpan="3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830"/>
                        </a:spcBef>
                        <a:tabLst>
                          <a:tab pos="1120775" algn="l"/>
                        </a:tabLst>
                      </a:pPr>
                      <a:r>
                        <a:rPr sz="1100" spc="-5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1100" spc="-30" dirty="0">
                          <a:latin typeface="Arial"/>
                          <a:cs typeface="Arial"/>
                        </a:rPr>
                        <a:t>-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10541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90195">
                <a:tc gridSpan="3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830"/>
                        </a:spcBef>
                        <a:tabLst>
                          <a:tab pos="1120775" algn="l"/>
                        </a:tabLst>
                      </a:pPr>
                      <a:r>
                        <a:rPr sz="1100" spc="-5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1100" spc="-30" dirty="0">
                          <a:latin typeface="Arial"/>
                          <a:cs typeface="Arial"/>
                        </a:rPr>
                        <a:t>-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10541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90195">
                <a:tc gridSpan="3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830"/>
                        </a:spcBef>
                        <a:tabLst>
                          <a:tab pos="1120775" algn="l"/>
                        </a:tabLst>
                      </a:pPr>
                      <a:r>
                        <a:rPr sz="1100" spc="-5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1100" spc="-30" dirty="0">
                          <a:latin typeface="Arial"/>
                          <a:cs typeface="Arial"/>
                        </a:rPr>
                        <a:t>-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10541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90195">
                <a:tc gridSpan="3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830"/>
                        </a:spcBef>
                        <a:tabLst>
                          <a:tab pos="1120775" algn="l"/>
                        </a:tabLst>
                      </a:pPr>
                      <a:r>
                        <a:rPr sz="1100" spc="-5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1100" spc="-30" dirty="0">
                          <a:latin typeface="Arial"/>
                          <a:cs typeface="Arial"/>
                        </a:rPr>
                        <a:t>-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10541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90830">
                <a:tc gridSpan="3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830"/>
                        </a:spcBef>
                        <a:tabLst>
                          <a:tab pos="1120775" algn="l"/>
                        </a:tabLst>
                      </a:pPr>
                      <a:r>
                        <a:rPr sz="1100" spc="-5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1100" spc="-30" dirty="0">
                          <a:latin typeface="Arial"/>
                          <a:cs typeface="Arial"/>
                        </a:rPr>
                        <a:t>-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10541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90195">
                <a:tc gridSpan="3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830"/>
                        </a:spcBef>
                        <a:tabLst>
                          <a:tab pos="1120775" algn="l"/>
                        </a:tabLst>
                      </a:pPr>
                      <a:r>
                        <a:rPr sz="1100" spc="-5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1100" spc="-30" dirty="0">
                          <a:latin typeface="Arial"/>
                          <a:cs typeface="Arial"/>
                        </a:rPr>
                        <a:t>-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10541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90195">
                <a:tc gridSpan="3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830"/>
                        </a:spcBef>
                        <a:tabLst>
                          <a:tab pos="1120775" algn="l"/>
                        </a:tabLst>
                      </a:pPr>
                      <a:r>
                        <a:rPr sz="1100" spc="-5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1100" spc="-30" dirty="0">
                          <a:latin typeface="Arial"/>
                          <a:cs typeface="Arial"/>
                        </a:rPr>
                        <a:t>-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10541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90195">
                <a:tc gridSpan="3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830"/>
                        </a:spcBef>
                        <a:tabLst>
                          <a:tab pos="1120775" algn="l"/>
                        </a:tabLst>
                      </a:pPr>
                      <a:r>
                        <a:rPr sz="1100" spc="-5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1100" spc="-30" dirty="0">
                          <a:latin typeface="Arial"/>
                          <a:cs typeface="Arial"/>
                        </a:rPr>
                        <a:t>-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10541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90830">
                <a:tc gridSpan="3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830"/>
                        </a:spcBef>
                        <a:tabLst>
                          <a:tab pos="1120775" algn="l"/>
                        </a:tabLst>
                      </a:pPr>
                      <a:r>
                        <a:rPr sz="1100" spc="-5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1100" spc="-30" dirty="0">
                          <a:latin typeface="Arial"/>
                          <a:cs typeface="Arial"/>
                        </a:rPr>
                        <a:t>-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10541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90830">
                <a:tc gridSpan="3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830"/>
                        </a:spcBef>
                        <a:tabLst>
                          <a:tab pos="1120775" algn="l"/>
                        </a:tabLst>
                      </a:pPr>
                      <a:r>
                        <a:rPr sz="1100" spc="-5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1100" spc="-30" dirty="0">
                          <a:latin typeface="Arial"/>
                          <a:cs typeface="Arial"/>
                        </a:rPr>
                        <a:t>-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10541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90195">
                <a:tc gridSpan="3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830"/>
                        </a:spcBef>
                        <a:tabLst>
                          <a:tab pos="1120775" algn="l"/>
                        </a:tabLst>
                      </a:pPr>
                      <a:r>
                        <a:rPr sz="1100" spc="-5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1100" spc="-30" dirty="0">
                          <a:latin typeface="Arial"/>
                          <a:cs typeface="Arial"/>
                        </a:rPr>
                        <a:t>-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10541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90195">
                <a:tc gridSpan="3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830"/>
                        </a:spcBef>
                        <a:tabLst>
                          <a:tab pos="1120775" algn="l"/>
                        </a:tabLst>
                      </a:pPr>
                      <a:r>
                        <a:rPr sz="1100" spc="-5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1100" spc="-30" dirty="0">
                          <a:latin typeface="Arial"/>
                          <a:cs typeface="Arial"/>
                        </a:rPr>
                        <a:t>-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10541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90195">
                <a:tc gridSpan="3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830"/>
                        </a:spcBef>
                        <a:tabLst>
                          <a:tab pos="1120775" algn="l"/>
                        </a:tabLst>
                      </a:pPr>
                      <a:r>
                        <a:rPr sz="1100" spc="-5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1100" spc="-30" dirty="0">
                          <a:latin typeface="Arial"/>
                          <a:cs typeface="Arial"/>
                        </a:rPr>
                        <a:t>-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10541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90195">
                <a:tc gridSpan="3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830"/>
                        </a:spcBef>
                        <a:tabLst>
                          <a:tab pos="1120775" algn="l"/>
                        </a:tabLst>
                      </a:pPr>
                      <a:r>
                        <a:rPr sz="1100" spc="-5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1100" spc="-30" dirty="0">
                          <a:latin typeface="Arial"/>
                          <a:cs typeface="Arial"/>
                        </a:rPr>
                        <a:t>-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10541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90830">
                <a:tc gridSpan="3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830"/>
                        </a:spcBef>
                        <a:tabLst>
                          <a:tab pos="1120775" algn="l"/>
                        </a:tabLst>
                      </a:pPr>
                      <a:r>
                        <a:rPr sz="1100" spc="-5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1100" spc="-30" dirty="0">
                          <a:latin typeface="Arial"/>
                          <a:cs typeface="Arial"/>
                        </a:rPr>
                        <a:t>-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10541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90195">
                <a:tc gridSpan="3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830"/>
                        </a:spcBef>
                        <a:tabLst>
                          <a:tab pos="1120775" algn="l"/>
                        </a:tabLst>
                      </a:pPr>
                      <a:r>
                        <a:rPr sz="1100" spc="-5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1100" spc="-30" dirty="0">
                          <a:latin typeface="Arial"/>
                          <a:cs typeface="Arial"/>
                        </a:rPr>
                        <a:t>-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10541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90195">
                <a:tc gridSpan="3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830"/>
                        </a:spcBef>
                        <a:tabLst>
                          <a:tab pos="1120775" algn="l"/>
                        </a:tabLst>
                      </a:pPr>
                      <a:r>
                        <a:rPr sz="1100" spc="-5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1100" spc="-30" dirty="0">
                          <a:latin typeface="Arial"/>
                          <a:cs typeface="Arial"/>
                        </a:rPr>
                        <a:t>-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10541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90195">
                <a:tc gridSpan="3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830"/>
                        </a:spcBef>
                        <a:tabLst>
                          <a:tab pos="1120775" algn="l"/>
                        </a:tabLst>
                      </a:pPr>
                      <a:r>
                        <a:rPr sz="1100" spc="-5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1100" spc="-30" dirty="0">
                          <a:latin typeface="Arial"/>
                          <a:cs typeface="Arial"/>
                        </a:rPr>
                        <a:t>-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10541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90830">
                <a:tc gridSpan="3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830"/>
                        </a:spcBef>
                        <a:tabLst>
                          <a:tab pos="1120775" algn="l"/>
                        </a:tabLst>
                      </a:pPr>
                      <a:r>
                        <a:rPr sz="1100" spc="-5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1100" spc="-30" dirty="0">
                          <a:latin typeface="Arial"/>
                          <a:cs typeface="Arial"/>
                        </a:rPr>
                        <a:t>-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10541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90195">
                <a:tc gridSpan="3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830"/>
                        </a:spcBef>
                        <a:tabLst>
                          <a:tab pos="1120775" algn="l"/>
                        </a:tabLst>
                      </a:pPr>
                      <a:r>
                        <a:rPr sz="1100" spc="-5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1100" spc="-30" dirty="0">
                          <a:latin typeface="Arial"/>
                          <a:cs typeface="Arial"/>
                        </a:rPr>
                        <a:t>-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10541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90195">
                <a:tc gridSpan="3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830"/>
                        </a:spcBef>
                        <a:tabLst>
                          <a:tab pos="1120775" algn="l"/>
                        </a:tabLst>
                      </a:pPr>
                      <a:r>
                        <a:rPr sz="1100" spc="-5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1100" spc="-30" dirty="0">
                          <a:latin typeface="Arial"/>
                          <a:cs typeface="Arial"/>
                        </a:rPr>
                        <a:t>-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10541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90195">
                <a:tc gridSpan="3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830"/>
                        </a:spcBef>
                        <a:tabLst>
                          <a:tab pos="1120775" algn="l"/>
                        </a:tabLst>
                      </a:pPr>
                      <a:r>
                        <a:rPr sz="1100" spc="-5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1100" spc="-30" dirty="0">
                          <a:latin typeface="Arial"/>
                          <a:cs typeface="Arial"/>
                        </a:rPr>
                        <a:t>-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10541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90195">
                <a:tc gridSpan="3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830"/>
                        </a:spcBef>
                        <a:tabLst>
                          <a:tab pos="1120775" algn="l"/>
                        </a:tabLst>
                      </a:pPr>
                      <a:r>
                        <a:rPr sz="1100" spc="-5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1100" spc="-30" dirty="0">
                          <a:latin typeface="Arial"/>
                          <a:cs typeface="Arial"/>
                        </a:rPr>
                        <a:t>-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10541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90830">
                <a:tc gridSpan="3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830"/>
                        </a:spcBef>
                        <a:tabLst>
                          <a:tab pos="1120775" algn="l"/>
                        </a:tabLst>
                      </a:pPr>
                      <a:r>
                        <a:rPr sz="1100" spc="-5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1100" spc="-30" dirty="0">
                          <a:latin typeface="Arial"/>
                          <a:cs typeface="Arial"/>
                        </a:rPr>
                        <a:t>-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10541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89560">
                <a:tc gridSpan="3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735"/>
                        </a:spcBef>
                        <a:tabLst>
                          <a:tab pos="1120775" algn="l"/>
                        </a:tabLst>
                      </a:pPr>
                      <a:r>
                        <a:rPr sz="1100" spc="-5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1100" spc="-30" dirty="0">
                          <a:latin typeface="Arial"/>
                          <a:cs typeface="Arial"/>
                        </a:rPr>
                        <a:t>-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9334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91770">
                <a:tc gridSpan="6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6195">
                        <a:lnSpc>
                          <a:spcPts val="1290"/>
                        </a:lnSpc>
                      </a:pPr>
                      <a:r>
                        <a:rPr sz="1100" spc="-110" dirty="0">
                          <a:latin typeface="Arial"/>
                          <a:cs typeface="Arial"/>
                        </a:rPr>
                        <a:t>TOTAL: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DAEDF3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ts val="1290"/>
                        </a:lnSpc>
                        <a:tabLst>
                          <a:tab pos="1120775" algn="l"/>
                        </a:tabLst>
                      </a:pPr>
                      <a:r>
                        <a:rPr sz="1100" spc="-5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1100" spc="-30" dirty="0">
                          <a:latin typeface="Arial"/>
                          <a:cs typeface="Arial"/>
                        </a:rPr>
                        <a:t>-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DAEDF3"/>
                    </a:solidFill>
                  </a:tcPr>
                </a:tc>
              </a:tr>
              <a:tr h="191770">
                <a:tc gridSpan="8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83515">
                <a:tc>
                  <a:txBody>
                    <a:bodyPr/>
                    <a:lstStyle/>
                    <a:p>
                      <a:pPr marR="6985" algn="r">
                        <a:lnSpc>
                          <a:spcPts val="1310"/>
                        </a:lnSpc>
                      </a:pPr>
                      <a:r>
                        <a:rPr sz="1100" b="1" spc="-65" dirty="0">
                          <a:latin typeface="Arial"/>
                          <a:cs typeface="Arial"/>
                        </a:rPr>
                        <a:t>Subtotal</a:t>
                      </a:r>
                      <a:r>
                        <a:rPr sz="1100" b="1" spc="-1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b="1" spc="-75" dirty="0">
                          <a:latin typeface="Arial"/>
                          <a:cs typeface="Arial"/>
                        </a:rPr>
                        <a:t>Time: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AEDF3"/>
                    </a:solidFill>
                  </a:tcPr>
                </a:tc>
                <a:tc>
                  <a:txBody>
                    <a:bodyPr/>
                    <a:lstStyle/>
                    <a:p>
                      <a:pPr marL="80010">
                        <a:lnSpc>
                          <a:spcPts val="1310"/>
                        </a:lnSpc>
                        <a:tabLst>
                          <a:tab pos="532765" algn="l"/>
                        </a:tabLst>
                      </a:pPr>
                      <a:r>
                        <a:rPr sz="1100" b="1" spc="-5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1100" b="1" spc="-50" dirty="0">
                          <a:latin typeface="Arial"/>
                          <a:cs typeface="Arial"/>
                        </a:rPr>
                        <a:t>2,425.00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AEDF3"/>
                    </a:solidFill>
                  </a:tcPr>
                </a:tc>
                <a:tc rowSpan="3"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</a:tcPr>
                </a:tc>
                <a:tc rowSpan="3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3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5"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rowSpan="5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5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82245">
                <a:tc>
                  <a:txBody>
                    <a:bodyPr/>
                    <a:lstStyle/>
                    <a:p>
                      <a:pPr marR="6985" algn="r">
                        <a:lnSpc>
                          <a:spcPts val="1300"/>
                        </a:lnSpc>
                      </a:pPr>
                      <a:r>
                        <a:rPr sz="1100" b="1" spc="-65" dirty="0">
                          <a:latin typeface="Arial"/>
                          <a:cs typeface="Arial"/>
                        </a:rPr>
                        <a:t>Subtotal</a:t>
                      </a:r>
                      <a:r>
                        <a:rPr sz="1100" b="1" spc="-1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b="1" spc="-110" dirty="0">
                          <a:latin typeface="Arial"/>
                          <a:cs typeface="Arial"/>
                        </a:rPr>
                        <a:t>Expenses: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AEDF3"/>
                    </a:solidFill>
                  </a:tcPr>
                </a:tc>
                <a:tc>
                  <a:txBody>
                    <a:bodyPr/>
                    <a:lstStyle/>
                    <a:p>
                      <a:pPr marL="80010">
                        <a:lnSpc>
                          <a:spcPts val="1300"/>
                        </a:lnSpc>
                        <a:tabLst>
                          <a:tab pos="844550" algn="l"/>
                        </a:tabLst>
                      </a:pPr>
                      <a:r>
                        <a:rPr sz="1100" b="1" spc="-5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1100" b="1" spc="-30" dirty="0">
                          <a:latin typeface="Arial"/>
                          <a:cs typeface="Arial"/>
                        </a:rPr>
                        <a:t>-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AEDF3"/>
                    </a:solidFill>
                  </a:tcPr>
                </a:tc>
                <a:tc gridSpan="3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3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90500">
                <a:tc>
                  <a:txBody>
                    <a:bodyPr/>
                    <a:lstStyle/>
                    <a:p>
                      <a:pPr marR="6985" algn="r">
                        <a:lnSpc>
                          <a:spcPts val="1280"/>
                        </a:lnSpc>
                      </a:pPr>
                      <a:r>
                        <a:rPr sz="1100" b="1" dirty="0">
                          <a:latin typeface="Arial"/>
                          <a:cs typeface="Arial"/>
                        </a:rPr>
                        <a:t>T</a:t>
                      </a:r>
                      <a:r>
                        <a:rPr sz="1100" b="1" spc="5" dirty="0">
                          <a:latin typeface="Arial"/>
                          <a:cs typeface="Arial"/>
                        </a:rPr>
                        <a:t>O</a:t>
                      </a:r>
                      <a:r>
                        <a:rPr sz="1100" b="1" dirty="0">
                          <a:latin typeface="Arial"/>
                          <a:cs typeface="Arial"/>
                        </a:rPr>
                        <a:t>T</a:t>
                      </a:r>
                      <a:r>
                        <a:rPr sz="1100" b="1" spc="-10" dirty="0">
                          <a:latin typeface="Arial"/>
                          <a:cs typeface="Arial"/>
                        </a:rPr>
                        <a:t>AL</a:t>
                      </a:r>
                      <a:r>
                        <a:rPr sz="1100" b="1" dirty="0">
                          <a:latin typeface="Arial"/>
                          <a:cs typeface="Arial"/>
                        </a:rPr>
                        <a:t>: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DAEDF3"/>
                    </a:solidFill>
                  </a:tcPr>
                </a:tc>
                <a:tc>
                  <a:txBody>
                    <a:bodyPr/>
                    <a:lstStyle/>
                    <a:p>
                      <a:pPr marL="80010">
                        <a:lnSpc>
                          <a:spcPts val="1280"/>
                        </a:lnSpc>
                        <a:tabLst>
                          <a:tab pos="532765" algn="l"/>
                        </a:tabLst>
                      </a:pPr>
                      <a:r>
                        <a:rPr sz="1100" b="1" spc="-5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1100" b="1" spc="-50" dirty="0">
                          <a:latin typeface="Arial"/>
                          <a:cs typeface="Arial"/>
                        </a:rPr>
                        <a:t>2,425.00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DAEDF3"/>
                    </a:solidFill>
                  </a:tcPr>
                </a:tc>
                <a:tc gridSpan="3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3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92405">
                <a:tc>
                  <a:txBody>
                    <a:bodyPr/>
                    <a:lstStyle/>
                    <a:p>
                      <a:pPr marR="6350" algn="r">
                        <a:lnSpc>
                          <a:spcPts val="1295"/>
                        </a:lnSpc>
                      </a:pPr>
                      <a:r>
                        <a:rPr sz="1100" b="1" spc="-60" dirty="0">
                          <a:latin typeface="Arial"/>
                          <a:cs typeface="Arial"/>
                        </a:rPr>
                        <a:t>Unbilled</a:t>
                      </a:r>
                      <a:r>
                        <a:rPr sz="1100" b="1" spc="-1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b="1" spc="-95" dirty="0">
                          <a:latin typeface="Arial"/>
                          <a:cs typeface="Arial"/>
                        </a:rPr>
                        <a:t>Hours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DAEDF3"/>
                    </a:solidFill>
                  </a:tcPr>
                </a:tc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3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84785">
                <a:tc gridSpan="5">
                  <a:txBody>
                    <a:bodyPr/>
                    <a:lstStyle/>
                    <a:p>
                      <a:pPr marR="233045" algn="r">
                        <a:lnSpc>
                          <a:spcPts val="1310"/>
                        </a:lnSpc>
                      </a:pPr>
                      <a:r>
                        <a:rPr sz="1100" b="1" dirty="0">
                          <a:latin typeface="Arial"/>
                          <a:cs typeface="Arial"/>
                        </a:rPr>
                        <a:t>I</a:t>
                      </a:r>
                      <a:r>
                        <a:rPr sz="1100" b="1" spc="5" dirty="0">
                          <a:latin typeface="Arial"/>
                          <a:cs typeface="Arial"/>
                        </a:rPr>
                        <a:t>N</a:t>
                      </a:r>
                      <a:r>
                        <a:rPr sz="1100" b="1" dirty="0">
                          <a:latin typeface="Arial"/>
                          <a:cs typeface="Arial"/>
                        </a:rPr>
                        <a:t>ITI</a:t>
                      </a:r>
                      <a:r>
                        <a:rPr sz="1100" b="1" spc="-10" dirty="0">
                          <a:latin typeface="Arial"/>
                          <a:cs typeface="Arial"/>
                        </a:rPr>
                        <a:t>AL</a:t>
                      </a:r>
                      <a:r>
                        <a:rPr sz="1100" b="1" dirty="0">
                          <a:latin typeface="Arial"/>
                          <a:cs typeface="Arial"/>
                        </a:rPr>
                        <a:t>S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3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</a:tbl>
          </a:graphicData>
        </a:graphic>
      </p:graphicFrame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83767" y="414058"/>
            <a:ext cx="1158240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20" dirty="0">
                <a:latin typeface="Arial"/>
                <a:cs typeface="Arial"/>
              </a:rPr>
              <a:t>5/7/2019 </a:t>
            </a:r>
            <a:r>
              <a:rPr sz="1100" spc="120" dirty="0">
                <a:latin typeface="Arial"/>
                <a:cs typeface="Arial"/>
              </a:rPr>
              <a:t>/</a:t>
            </a:r>
            <a:r>
              <a:rPr sz="1100" spc="-140" dirty="0">
                <a:latin typeface="Arial"/>
                <a:cs typeface="Arial"/>
              </a:rPr>
              <a:t> </a:t>
            </a:r>
            <a:r>
              <a:rPr sz="1100" spc="-50" dirty="0">
                <a:latin typeface="Arial"/>
                <a:cs typeface="Arial"/>
              </a:rPr>
              <a:t>9:45 </a:t>
            </a:r>
            <a:r>
              <a:rPr sz="1100" spc="-35" dirty="0">
                <a:latin typeface="Arial"/>
                <a:cs typeface="Arial"/>
              </a:rPr>
              <a:t>AM</a:t>
            </a:r>
            <a:endParaRPr sz="11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827643" y="388052"/>
            <a:ext cx="203708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81685" marR="5080" indent="-769620">
              <a:lnSpc>
                <a:spcPct val="109200"/>
              </a:lnSpc>
              <a:spcBef>
                <a:spcPts val="100"/>
              </a:spcBef>
            </a:pPr>
            <a:r>
              <a:rPr sz="1100" spc="-25" dirty="0">
                <a:latin typeface="Arial"/>
                <a:cs typeface="Arial"/>
              </a:rPr>
              <a:t>Baltimore </a:t>
            </a:r>
            <a:r>
              <a:rPr sz="1100" spc="-60" dirty="0">
                <a:latin typeface="Arial"/>
                <a:cs typeface="Arial"/>
              </a:rPr>
              <a:t>Consent </a:t>
            </a:r>
            <a:r>
              <a:rPr sz="1100" spc="-65" dirty="0">
                <a:latin typeface="Arial"/>
                <a:cs typeface="Arial"/>
              </a:rPr>
              <a:t>Decree </a:t>
            </a:r>
            <a:r>
              <a:rPr sz="1100" spc="5" dirty="0">
                <a:latin typeface="Arial"/>
                <a:cs typeface="Arial"/>
              </a:rPr>
              <a:t>Monitor  </a:t>
            </a:r>
            <a:r>
              <a:rPr sz="1100" spc="-110" dirty="0">
                <a:latin typeface="Arial"/>
                <a:cs typeface="Arial"/>
              </a:rPr>
              <a:t>INVOICE</a:t>
            </a:r>
            <a:endParaRPr sz="11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8308065" y="414058"/>
            <a:ext cx="406400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100" dirty="0">
                <a:latin typeface="Arial"/>
                <a:cs typeface="Arial"/>
              </a:rPr>
              <a:t>Page</a:t>
            </a:r>
            <a:r>
              <a:rPr sz="1100" spc="-120" dirty="0">
                <a:latin typeface="Arial"/>
                <a:cs typeface="Arial"/>
              </a:rPr>
              <a:t> </a:t>
            </a:r>
            <a:r>
              <a:rPr sz="1100" spc="-55" dirty="0">
                <a:latin typeface="Arial"/>
                <a:cs typeface="Arial"/>
              </a:rPr>
              <a:t>5</a:t>
            </a:r>
            <a:endParaRPr sz="1100">
              <a:latin typeface="Arial"/>
              <a:cs typeface="Arial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977709" y="1308619"/>
          <a:ext cx="10398125" cy="2533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49159"/>
                <a:gridCol w="3113404"/>
              </a:tblGrid>
              <a:tr h="229235">
                <a:tc>
                  <a:txBody>
                    <a:bodyPr/>
                    <a:lstStyle/>
                    <a:p>
                      <a:pPr marL="41910">
                        <a:lnSpc>
                          <a:spcPts val="1575"/>
                        </a:lnSpc>
                      </a:pPr>
                      <a:r>
                        <a:rPr sz="1400" spc="-85" dirty="0">
                          <a:latin typeface="Arial"/>
                          <a:cs typeface="Arial"/>
                        </a:rPr>
                        <a:t>Your </a:t>
                      </a:r>
                      <a:r>
                        <a:rPr sz="1400" spc="-35" dirty="0">
                          <a:latin typeface="Arial"/>
                          <a:cs typeface="Arial"/>
                        </a:rPr>
                        <a:t>initials </a:t>
                      </a:r>
                      <a:r>
                        <a:rPr sz="1400" spc="-50" dirty="0">
                          <a:latin typeface="Arial"/>
                          <a:cs typeface="Arial"/>
                        </a:rPr>
                        <a:t>here signify </a:t>
                      </a:r>
                      <a:r>
                        <a:rPr sz="1400" spc="-5" dirty="0">
                          <a:latin typeface="Arial"/>
                          <a:cs typeface="Arial"/>
                        </a:rPr>
                        <a:t>that </a:t>
                      </a:r>
                      <a:r>
                        <a:rPr sz="1400" spc="-25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1400" spc="-90" dirty="0">
                          <a:latin typeface="Arial"/>
                          <a:cs typeface="Arial"/>
                        </a:rPr>
                        <a:t>charges </a:t>
                      </a:r>
                      <a:r>
                        <a:rPr sz="1400" spc="-45" dirty="0">
                          <a:latin typeface="Arial"/>
                          <a:cs typeface="Arial"/>
                        </a:rPr>
                        <a:t>on </a:t>
                      </a:r>
                      <a:r>
                        <a:rPr sz="1400" spc="-35" dirty="0">
                          <a:latin typeface="Arial"/>
                          <a:cs typeface="Arial"/>
                        </a:rPr>
                        <a:t>this </a:t>
                      </a:r>
                      <a:r>
                        <a:rPr sz="1400" spc="-55" dirty="0">
                          <a:latin typeface="Arial"/>
                          <a:cs typeface="Arial"/>
                        </a:rPr>
                        <a:t>invoice </a:t>
                      </a:r>
                      <a:r>
                        <a:rPr sz="1400" spc="-60" dirty="0">
                          <a:latin typeface="Arial"/>
                          <a:cs typeface="Arial"/>
                        </a:rPr>
                        <a:t>are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60" dirty="0">
                          <a:latin typeface="Arial"/>
                          <a:cs typeface="Arial"/>
                        </a:rPr>
                        <a:t>accurate: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 marR="705485" algn="r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100" spc="5" dirty="0">
                          <a:latin typeface="Arial"/>
                          <a:cs typeface="Arial"/>
                        </a:rPr>
                        <a:t>S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CP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24130" marB="0">
                    <a:lnR w="28575">
                      <a:solidFill>
                        <a:srgbClr val="000000"/>
                      </a:solidFill>
                      <a:prstDash val="solid"/>
                    </a:lnR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A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36523" y="266318"/>
            <a:ext cx="957580" cy="14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10" dirty="0">
                <a:latin typeface="Arial"/>
                <a:cs typeface="Arial"/>
              </a:rPr>
              <a:t>6/12/2019 </a:t>
            </a:r>
            <a:r>
              <a:rPr sz="800" spc="85" dirty="0">
                <a:latin typeface="Arial"/>
                <a:cs typeface="Arial"/>
              </a:rPr>
              <a:t>/</a:t>
            </a:r>
            <a:r>
              <a:rPr sz="800" spc="-150" dirty="0">
                <a:latin typeface="Arial"/>
                <a:cs typeface="Arial"/>
              </a:rPr>
              <a:t> </a:t>
            </a:r>
            <a:r>
              <a:rPr sz="800" spc="-35" dirty="0">
                <a:latin typeface="Arial"/>
                <a:cs typeface="Arial"/>
              </a:rPr>
              <a:t>11:52 </a:t>
            </a:r>
            <a:r>
              <a:rPr sz="800" spc="-25" dirty="0">
                <a:latin typeface="Arial"/>
                <a:cs typeface="Arial"/>
              </a:rPr>
              <a:t>AM</a:t>
            </a:r>
            <a:endParaRPr sz="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667121" y="245693"/>
            <a:ext cx="1466215" cy="2933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59435" marR="5080" indent="-547370">
              <a:lnSpc>
                <a:spcPct val="109900"/>
              </a:lnSpc>
              <a:spcBef>
                <a:spcPts val="100"/>
              </a:spcBef>
            </a:pPr>
            <a:r>
              <a:rPr sz="800" spc="-25" dirty="0">
                <a:latin typeface="Arial"/>
                <a:cs typeface="Arial"/>
              </a:rPr>
              <a:t>Baltimore </a:t>
            </a:r>
            <a:r>
              <a:rPr sz="800" spc="-50" dirty="0">
                <a:latin typeface="Arial"/>
                <a:cs typeface="Arial"/>
              </a:rPr>
              <a:t>Consent Decree </a:t>
            </a:r>
            <a:r>
              <a:rPr sz="800" spc="-5" dirty="0">
                <a:latin typeface="Arial"/>
                <a:cs typeface="Arial"/>
              </a:rPr>
              <a:t>Monitor  </a:t>
            </a:r>
            <a:r>
              <a:rPr sz="800" spc="-85" dirty="0">
                <a:latin typeface="Arial"/>
                <a:cs typeface="Arial"/>
              </a:rPr>
              <a:t>INVOICE</a:t>
            </a:r>
            <a:endParaRPr sz="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863831" y="266318"/>
            <a:ext cx="301625" cy="14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75" dirty="0">
                <a:latin typeface="Arial"/>
                <a:cs typeface="Arial"/>
              </a:rPr>
              <a:t>Page</a:t>
            </a:r>
            <a:r>
              <a:rPr sz="800" spc="-100" dirty="0">
                <a:latin typeface="Arial"/>
                <a:cs typeface="Arial"/>
              </a:rPr>
              <a:t> </a:t>
            </a:r>
            <a:r>
              <a:rPr sz="800" spc="-40" dirty="0">
                <a:latin typeface="Arial"/>
                <a:cs typeface="Arial"/>
              </a:rPr>
              <a:t>4</a:t>
            </a:r>
            <a:endParaRPr sz="800">
              <a:latin typeface="Arial"/>
              <a:cs typeface="Arial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633983" y="847344"/>
          <a:ext cx="11476352" cy="199999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95985"/>
                <a:gridCol w="800100"/>
                <a:gridCol w="1043939"/>
                <a:gridCol w="3183890"/>
                <a:gridCol w="459104"/>
                <a:gridCol w="459105"/>
                <a:gridCol w="681354"/>
                <a:gridCol w="777240"/>
                <a:gridCol w="991870"/>
                <a:gridCol w="2183765"/>
              </a:tblGrid>
              <a:tr h="240665">
                <a:tc gridSpan="10">
                  <a:txBody>
                    <a:bodyPr/>
                    <a:lstStyle/>
                    <a:p>
                      <a:pPr marL="38100">
                        <a:lnSpc>
                          <a:spcPts val="1670"/>
                        </a:lnSpc>
                      </a:pPr>
                      <a:r>
                        <a:rPr sz="1450" spc="-235" dirty="0">
                          <a:solidFill>
                            <a:srgbClr val="006000"/>
                          </a:solidFill>
                          <a:latin typeface="Arial"/>
                          <a:cs typeface="Arial"/>
                        </a:rPr>
                        <a:t>EXPENSES</a:t>
                      </a:r>
                      <a:endParaRPr sz="14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39700"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284480">
                        <a:lnSpc>
                          <a:spcPts val="915"/>
                        </a:lnSpc>
                      </a:pPr>
                      <a:r>
                        <a:rPr sz="800" b="1" spc="-25" dirty="0">
                          <a:latin typeface="Trebuchet MS"/>
                          <a:cs typeface="Trebuchet MS"/>
                        </a:rPr>
                        <a:t>MEALS</a:t>
                      </a:r>
                      <a:r>
                        <a:rPr sz="800" b="1" spc="-70" dirty="0">
                          <a:latin typeface="Trebuchet MS"/>
                          <a:cs typeface="Trebuchet MS"/>
                        </a:rPr>
                        <a:t> +</a:t>
                      </a:r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5D9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477520">
                        <a:lnSpc>
                          <a:spcPts val="915"/>
                        </a:lnSpc>
                      </a:pPr>
                      <a:r>
                        <a:rPr sz="800" b="1" spc="-15" dirty="0">
                          <a:latin typeface="Trebuchet MS"/>
                          <a:cs typeface="Trebuchet MS"/>
                        </a:rPr>
                        <a:t>NON</a:t>
                      </a:r>
                      <a:r>
                        <a:rPr sz="800" b="1" spc="-7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800" b="1" spc="-25" dirty="0">
                          <a:latin typeface="Trebuchet MS"/>
                          <a:cs typeface="Trebuchet MS"/>
                        </a:rPr>
                        <a:t>MEALS</a:t>
                      </a:r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7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6096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 marL="17780" algn="ctr">
                        <a:lnSpc>
                          <a:spcPct val="100000"/>
                        </a:lnSpc>
                      </a:pPr>
                      <a:r>
                        <a:rPr sz="800" b="1" spc="-40" dirty="0">
                          <a:latin typeface="Trebuchet MS"/>
                          <a:cs typeface="Trebuchet MS"/>
                        </a:rPr>
                        <a:t>Date</a:t>
                      </a:r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 marL="219075">
                        <a:lnSpc>
                          <a:spcPct val="100000"/>
                        </a:lnSpc>
                      </a:pPr>
                      <a:r>
                        <a:rPr sz="800" b="1" spc="-45" dirty="0">
                          <a:latin typeface="Trebuchet MS"/>
                          <a:cs typeface="Trebuchet MS"/>
                        </a:rPr>
                        <a:t>Category</a:t>
                      </a:r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 marL="35496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800" b="1" dirty="0">
                          <a:latin typeface="Arial"/>
                          <a:cs typeface="Arial"/>
                        </a:rPr>
                        <a:t>Vendor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 marL="998219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800" b="1" dirty="0">
                          <a:latin typeface="Arial"/>
                          <a:cs typeface="Arial"/>
                        </a:rPr>
                        <a:t>Comments (if</a:t>
                      </a:r>
                      <a:r>
                        <a:rPr sz="800" b="1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b="1" spc="-10" dirty="0">
                          <a:latin typeface="Arial"/>
                          <a:cs typeface="Arial"/>
                        </a:rPr>
                        <a:t>necessary)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050">
                        <a:latin typeface="Times New Roman"/>
                        <a:cs typeface="Times New Roman"/>
                      </a:endParaRPr>
                    </a:p>
                    <a:p>
                      <a:pPr marL="158115" marR="80645" indent="-50800">
                        <a:lnSpc>
                          <a:spcPct val="110000"/>
                        </a:lnSpc>
                      </a:pPr>
                      <a:r>
                        <a:rPr sz="800" b="1" spc="-5" dirty="0">
                          <a:latin typeface="Trebuchet MS"/>
                          <a:cs typeface="Trebuchet MS"/>
                        </a:rPr>
                        <a:t>T</a:t>
                      </a:r>
                      <a:r>
                        <a:rPr sz="800" b="1" dirty="0">
                          <a:latin typeface="Trebuchet MS"/>
                          <a:cs typeface="Trebuchet MS"/>
                        </a:rPr>
                        <a:t>ravel  </a:t>
                      </a:r>
                      <a:r>
                        <a:rPr sz="800" b="1" spc="-30" dirty="0">
                          <a:latin typeface="Trebuchet MS"/>
                          <a:cs typeface="Trebuchet MS"/>
                        </a:rPr>
                        <a:t>Day</a:t>
                      </a:r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571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9F0"/>
                    </a:solidFill>
                  </a:tcPr>
                </a:tc>
                <a:tc>
                  <a:txBody>
                    <a:bodyPr/>
                    <a:lstStyle/>
                    <a:p>
                      <a:pPr marL="131445">
                        <a:lnSpc>
                          <a:spcPts val="725"/>
                        </a:lnSpc>
                      </a:pPr>
                      <a:r>
                        <a:rPr sz="800" b="1" spc="-50" dirty="0">
                          <a:latin typeface="Trebuchet MS"/>
                          <a:cs typeface="Trebuchet MS"/>
                        </a:rPr>
                        <a:t>Total</a:t>
                      </a:r>
                      <a:endParaRPr sz="800">
                        <a:latin typeface="Trebuchet MS"/>
                        <a:cs typeface="Trebuchet MS"/>
                      </a:endParaRPr>
                    </a:p>
                    <a:p>
                      <a:pPr marL="27940" marR="1270" indent="-635" algn="ctr">
                        <a:lnSpc>
                          <a:spcPts val="1060"/>
                        </a:lnSpc>
                        <a:spcBef>
                          <a:spcPts val="50"/>
                        </a:spcBef>
                      </a:pPr>
                      <a:r>
                        <a:rPr sz="800" b="1" spc="-5" dirty="0">
                          <a:latin typeface="Trebuchet MS"/>
                          <a:cs typeface="Trebuchet MS"/>
                        </a:rPr>
                        <a:t>Meal </a:t>
                      </a:r>
                      <a:r>
                        <a:rPr sz="800" b="1" spc="-70" dirty="0">
                          <a:latin typeface="Trebuchet MS"/>
                          <a:cs typeface="Trebuchet MS"/>
                        </a:rPr>
                        <a:t>+  </a:t>
                      </a:r>
                      <a:r>
                        <a:rPr sz="800" b="1" dirty="0">
                          <a:latin typeface="Trebuchet MS"/>
                          <a:cs typeface="Trebuchet MS"/>
                        </a:rPr>
                        <a:t>Inc</a:t>
                      </a:r>
                      <a:r>
                        <a:rPr sz="800" b="1" spc="-10" dirty="0">
                          <a:latin typeface="Trebuchet MS"/>
                          <a:cs typeface="Trebuchet MS"/>
                        </a:rPr>
                        <a:t>i</a:t>
                      </a:r>
                      <a:r>
                        <a:rPr sz="800" b="1" dirty="0">
                          <a:latin typeface="Trebuchet MS"/>
                          <a:cs typeface="Trebuchet MS"/>
                        </a:rPr>
                        <a:t>d</a:t>
                      </a:r>
                      <a:r>
                        <a:rPr sz="800" b="1" spc="5" dirty="0">
                          <a:latin typeface="Trebuchet MS"/>
                          <a:cs typeface="Trebuchet MS"/>
                        </a:rPr>
                        <a:t>e</a:t>
                      </a:r>
                      <a:r>
                        <a:rPr sz="800" b="1" dirty="0">
                          <a:latin typeface="Trebuchet MS"/>
                          <a:cs typeface="Trebuchet MS"/>
                        </a:rPr>
                        <a:t>n</a:t>
                      </a:r>
                      <a:r>
                        <a:rPr sz="800" b="1" spc="-5" dirty="0">
                          <a:latin typeface="Trebuchet MS"/>
                          <a:cs typeface="Trebuchet MS"/>
                        </a:rPr>
                        <a:t>t</a:t>
                      </a:r>
                      <a:r>
                        <a:rPr sz="800" b="1" dirty="0">
                          <a:latin typeface="Trebuchet MS"/>
                          <a:cs typeface="Trebuchet MS"/>
                        </a:rPr>
                        <a:t>al  </a:t>
                      </a:r>
                      <a:r>
                        <a:rPr sz="800" b="1" spc="-25" dirty="0">
                          <a:latin typeface="Trebuchet MS"/>
                          <a:cs typeface="Trebuchet MS"/>
                        </a:rPr>
                        <a:t>s </a:t>
                      </a:r>
                      <a:r>
                        <a:rPr sz="800" b="1" spc="-50" dirty="0">
                          <a:latin typeface="Trebuchet MS"/>
                          <a:cs typeface="Trebuchet MS"/>
                        </a:rPr>
                        <a:t>(per  </a:t>
                      </a:r>
                      <a:r>
                        <a:rPr sz="800" b="1" spc="-45" dirty="0">
                          <a:latin typeface="Trebuchet MS"/>
                          <a:cs typeface="Trebuchet MS"/>
                        </a:rPr>
                        <a:t>daily</a:t>
                      </a:r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9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050">
                        <a:latin typeface="Times New Roman"/>
                        <a:cs typeface="Times New Roman"/>
                      </a:endParaRPr>
                    </a:p>
                    <a:p>
                      <a:pPr marL="107314" marR="81280" indent="29845">
                        <a:lnSpc>
                          <a:spcPct val="110000"/>
                        </a:lnSpc>
                      </a:pPr>
                      <a:r>
                        <a:rPr sz="800" b="1" spc="-20" dirty="0">
                          <a:latin typeface="Trebuchet MS"/>
                          <a:cs typeface="Trebuchet MS"/>
                        </a:rPr>
                        <a:t>Non-Meal  </a:t>
                      </a:r>
                      <a:r>
                        <a:rPr sz="800" b="1" spc="-5" dirty="0">
                          <a:latin typeface="Trebuchet MS"/>
                          <a:cs typeface="Trebuchet MS"/>
                        </a:rPr>
                        <a:t>D</a:t>
                      </a:r>
                      <a:r>
                        <a:rPr sz="800" b="1" dirty="0">
                          <a:latin typeface="Trebuchet MS"/>
                          <a:cs typeface="Trebuchet MS"/>
                        </a:rPr>
                        <a:t>es</a:t>
                      </a:r>
                      <a:r>
                        <a:rPr sz="800" b="1" spc="-5" dirty="0">
                          <a:latin typeface="Trebuchet MS"/>
                          <a:cs typeface="Trebuchet MS"/>
                        </a:rPr>
                        <a:t>c</a:t>
                      </a:r>
                      <a:r>
                        <a:rPr sz="800" b="1" dirty="0">
                          <a:latin typeface="Trebuchet MS"/>
                          <a:cs typeface="Trebuchet MS"/>
                        </a:rPr>
                        <a:t>r</a:t>
                      </a:r>
                      <a:r>
                        <a:rPr sz="800" b="1" spc="-5" dirty="0">
                          <a:latin typeface="Trebuchet MS"/>
                          <a:cs typeface="Trebuchet MS"/>
                        </a:rPr>
                        <a:t>i</a:t>
                      </a:r>
                      <a:r>
                        <a:rPr sz="800" b="1" dirty="0">
                          <a:latin typeface="Trebuchet MS"/>
                          <a:cs typeface="Trebuchet MS"/>
                        </a:rPr>
                        <a:t>p</a:t>
                      </a:r>
                      <a:r>
                        <a:rPr sz="800" b="1" spc="-5" dirty="0">
                          <a:latin typeface="Trebuchet MS"/>
                          <a:cs typeface="Trebuchet MS"/>
                        </a:rPr>
                        <a:t>ti</a:t>
                      </a:r>
                      <a:r>
                        <a:rPr sz="800" b="1" dirty="0">
                          <a:latin typeface="Trebuchet MS"/>
                          <a:cs typeface="Trebuchet MS"/>
                        </a:rPr>
                        <a:t>on</a:t>
                      </a:r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571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050">
                        <a:latin typeface="Times New Roman"/>
                        <a:cs typeface="Times New Roman"/>
                      </a:endParaRPr>
                    </a:p>
                    <a:p>
                      <a:pPr marL="220979" marR="158115" indent="-36830">
                        <a:lnSpc>
                          <a:spcPct val="110000"/>
                        </a:lnSpc>
                      </a:pPr>
                      <a:r>
                        <a:rPr sz="800" b="1" dirty="0">
                          <a:latin typeface="Trebuchet MS"/>
                          <a:cs typeface="Trebuchet MS"/>
                        </a:rPr>
                        <a:t>Non</a:t>
                      </a:r>
                      <a:r>
                        <a:rPr sz="800" b="1" spc="5" dirty="0">
                          <a:latin typeface="Trebuchet MS"/>
                          <a:cs typeface="Trebuchet MS"/>
                        </a:rPr>
                        <a:t>-M</a:t>
                      </a:r>
                      <a:r>
                        <a:rPr sz="800" b="1" dirty="0">
                          <a:latin typeface="Trebuchet MS"/>
                          <a:cs typeface="Trebuchet MS"/>
                        </a:rPr>
                        <a:t>eal  </a:t>
                      </a:r>
                      <a:r>
                        <a:rPr sz="800" b="1" spc="-50" dirty="0">
                          <a:latin typeface="Trebuchet MS"/>
                          <a:cs typeface="Trebuchet MS"/>
                        </a:rPr>
                        <a:t>Expense</a:t>
                      </a:r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571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 marL="17145" algn="ctr">
                        <a:lnSpc>
                          <a:spcPct val="100000"/>
                        </a:lnSpc>
                      </a:pPr>
                      <a:r>
                        <a:rPr sz="800" b="1" spc="-50" dirty="0">
                          <a:latin typeface="Trebuchet MS"/>
                          <a:cs typeface="Trebuchet MS"/>
                        </a:rPr>
                        <a:t>Total</a:t>
                      </a:r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5547">
                <a:tc rowSpan="4"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4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4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4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56515">
                        <a:lnSpc>
                          <a:spcPct val="100000"/>
                        </a:lnSpc>
                        <a:spcBef>
                          <a:spcPts val="400"/>
                        </a:spcBef>
                        <a:tabLst>
                          <a:tab pos="815340" algn="l"/>
                        </a:tabLst>
                      </a:pPr>
                      <a:r>
                        <a:rPr sz="800" spc="-4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00" spc="-25" dirty="0">
                          <a:latin typeface="Arial"/>
                          <a:cs typeface="Arial"/>
                        </a:rPr>
                        <a:t>-</a:t>
                      </a:r>
                      <a:endParaRPr sz="800">
                        <a:latin typeface="Arial"/>
                        <a:cs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 marL="56515">
                        <a:lnSpc>
                          <a:spcPct val="100000"/>
                        </a:lnSpc>
                        <a:tabLst>
                          <a:tab pos="815340" algn="l"/>
                        </a:tabLst>
                      </a:pPr>
                      <a:r>
                        <a:rPr sz="800" spc="-4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00" spc="-25" dirty="0">
                          <a:latin typeface="Arial"/>
                          <a:cs typeface="Arial"/>
                        </a:rPr>
                        <a:t>-</a:t>
                      </a:r>
                      <a:endParaRPr sz="800">
                        <a:latin typeface="Arial"/>
                        <a:cs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 marL="56515">
                        <a:lnSpc>
                          <a:spcPct val="100000"/>
                        </a:lnSpc>
                        <a:tabLst>
                          <a:tab pos="815340" algn="l"/>
                        </a:tabLst>
                      </a:pPr>
                      <a:r>
                        <a:rPr sz="800" spc="-4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00" spc="-25" dirty="0">
                          <a:latin typeface="Arial"/>
                          <a:cs typeface="Arial"/>
                        </a:rPr>
                        <a:t>-</a:t>
                      </a:r>
                      <a:endParaRPr sz="800">
                        <a:latin typeface="Arial"/>
                        <a:cs typeface="Arial"/>
                      </a:endParaRPr>
                    </a:p>
                    <a:p>
                      <a:pPr marL="56515">
                        <a:lnSpc>
                          <a:spcPct val="100000"/>
                        </a:lnSpc>
                        <a:spcBef>
                          <a:spcPts val="650"/>
                        </a:spcBef>
                        <a:tabLst>
                          <a:tab pos="815340" algn="l"/>
                        </a:tabLst>
                      </a:pPr>
                      <a:r>
                        <a:rPr sz="800" spc="-4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00" spc="-25" dirty="0">
                          <a:latin typeface="Arial"/>
                          <a:cs typeface="Arial"/>
                        </a:rPr>
                        <a:t>-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5080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212725">
                <a:tc gridSpan="4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5080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213360">
                <a:tc gridSpan="4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5080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212725">
                <a:tc gridSpan="4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5080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39700">
                <a:tc gridSpan="7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26034">
                        <a:lnSpc>
                          <a:spcPts val="930"/>
                        </a:lnSpc>
                        <a:tabLst>
                          <a:tab pos="833755" algn="l"/>
                          <a:tab pos="1592580" algn="l"/>
                        </a:tabLst>
                      </a:pPr>
                      <a:r>
                        <a:rPr sz="800" spc="-80" dirty="0">
                          <a:latin typeface="Arial"/>
                          <a:cs typeface="Arial"/>
                        </a:rPr>
                        <a:t>TOTAL:	</a:t>
                      </a:r>
                      <a:r>
                        <a:rPr sz="800" spc="-4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00" spc="-25" dirty="0">
                          <a:latin typeface="Arial"/>
                          <a:cs typeface="Arial"/>
                        </a:rPr>
                        <a:t>-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AEDF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</a:tbl>
          </a:graphicData>
        </a:graphic>
      </p:graphicFrame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633983" y="2971800"/>
          <a:ext cx="6840855" cy="8750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95985"/>
                <a:gridCol w="800100"/>
                <a:gridCol w="5144770"/>
              </a:tblGrid>
              <a:tr h="133985">
                <a:tc>
                  <a:txBody>
                    <a:bodyPr/>
                    <a:lstStyle/>
                    <a:p>
                      <a:pPr marR="635" algn="r">
                        <a:lnSpc>
                          <a:spcPts val="955"/>
                        </a:lnSpc>
                      </a:pPr>
                      <a:r>
                        <a:rPr sz="800" b="1" spc="-40" dirty="0">
                          <a:latin typeface="Trebuchet MS"/>
                          <a:cs typeface="Trebuchet MS"/>
                        </a:rPr>
                        <a:t>Subtotal</a:t>
                      </a:r>
                      <a:r>
                        <a:rPr sz="800" b="1" spc="-114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800" b="1" spc="-65" dirty="0">
                          <a:latin typeface="Trebuchet MS"/>
                          <a:cs typeface="Trebuchet MS"/>
                        </a:rPr>
                        <a:t>Time:</a:t>
                      </a:r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AEDF3"/>
                    </a:solidFill>
                  </a:tcPr>
                </a:tc>
                <a:tc>
                  <a:txBody>
                    <a:bodyPr/>
                    <a:lstStyle/>
                    <a:p>
                      <a:pPr marL="59055">
                        <a:lnSpc>
                          <a:spcPts val="955"/>
                        </a:lnSpc>
                        <a:tabLst>
                          <a:tab pos="342900" algn="l"/>
                        </a:tabLst>
                      </a:pPr>
                      <a:r>
                        <a:rPr sz="800" b="1" spc="-65" dirty="0">
                          <a:latin typeface="Trebuchet MS"/>
                          <a:cs typeface="Trebuchet MS"/>
                        </a:rPr>
                        <a:t>$	</a:t>
                      </a:r>
                      <a:r>
                        <a:rPr sz="800" b="1" spc="-70" dirty="0">
                          <a:latin typeface="Trebuchet MS"/>
                          <a:cs typeface="Trebuchet MS"/>
                        </a:rPr>
                        <a:t>19,237.50</a:t>
                      </a:r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AEDF3"/>
                    </a:solidFill>
                  </a:tcPr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33985">
                <a:tc>
                  <a:txBody>
                    <a:bodyPr/>
                    <a:lstStyle/>
                    <a:p>
                      <a:pPr algn="r">
                        <a:lnSpc>
                          <a:spcPts val="950"/>
                        </a:lnSpc>
                      </a:pPr>
                      <a:r>
                        <a:rPr sz="800" b="1" spc="-40" dirty="0">
                          <a:latin typeface="Trebuchet MS"/>
                          <a:cs typeface="Trebuchet MS"/>
                        </a:rPr>
                        <a:t>Subtotal</a:t>
                      </a:r>
                      <a:r>
                        <a:rPr sz="800" b="1" spc="-12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800" b="1" spc="-50" dirty="0">
                          <a:latin typeface="Trebuchet MS"/>
                          <a:cs typeface="Trebuchet MS"/>
                        </a:rPr>
                        <a:t>Expenses:</a:t>
                      </a:r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AEDF3"/>
                    </a:solidFill>
                  </a:tcPr>
                </a:tc>
                <a:tc>
                  <a:txBody>
                    <a:bodyPr/>
                    <a:lstStyle/>
                    <a:p>
                      <a:pPr marL="59055">
                        <a:lnSpc>
                          <a:spcPts val="950"/>
                        </a:lnSpc>
                        <a:tabLst>
                          <a:tab pos="622935" algn="l"/>
                        </a:tabLst>
                      </a:pPr>
                      <a:r>
                        <a:rPr sz="800" b="1" spc="-65" dirty="0">
                          <a:latin typeface="Trebuchet MS"/>
                          <a:cs typeface="Trebuchet MS"/>
                        </a:rPr>
                        <a:t>$	</a:t>
                      </a:r>
                      <a:r>
                        <a:rPr sz="800" b="1" spc="-50" dirty="0">
                          <a:latin typeface="Trebuchet MS"/>
                          <a:cs typeface="Trebuchet MS"/>
                        </a:rPr>
                        <a:t>-</a:t>
                      </a:r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AEDF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39700">
                <a:tc>
                  <a:txBody>
                    <a:bodyPr/>
                    <a:lstStyle/>
                    <a:p>
                      <a:pPr marR="635" algn="r">
                        <a:lnSpc>
                          <a:spcPts val="925"/>
                        </a:lnSpc>
                      </a:pPr>
                      <a:r>
                        <a:rPr sz="800" b="1" spc="-5" dirty="0">
                          <a:latin typeface="Trebuchet MS"/>
                          <a:cs typeface="Trebuchet MS"/>
                        </a:rPr>
                        <a:t>TOT</a:t>
                      </a:r>
                      <a:r>
                        <a:rPr sz="800" b="1" dirty="0">
                          <a:latin typeface="Trebuchet MS"/>
                          <a:cs typeface="Trebuchet MS"/>
                        </a:rPr>
                        <a:t>A</a:t>
                      </a:r>
                      <a:r>
                        <a:rPr sz="800" b="1" spc="-5" dirty="0">
                          <a:latin typeface="Trebuchet MS"/>
                          <a:cs typeface="Trebuchet MS"/>
                        </a:rPr>
                        <a:t>L</a:t>
                      </a:r>
                      <a:r>
                        <a:rPr sz="800" b="1" dirty="0">
                          <a:latin typeface="Trebuchet MS"/>
                          <a:cs typeface="Trebuchet MS"/>
                        </a:rPr>
                        <a:t>:</a:t>
                      </a:r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AEDF3"/>
                    </a:solidFill>
                  </a:tcPr>
                </a:tc>
                <a:tc>
                  <a:txBody>
                    <a:bodyPr/>
                    <a:lstStyle/>
                    <a:p>
                      <a:pPr marL="59055">
                        <a:lnSpc>
                          <a:spcPts val="925"/>
                        </a:lnSpc>
                        <a:tabLst>
                          <a:tab pos="342900" algn="l"/>
                        </a:tabLst>
                      </a:pPr>
                      <a:r>
                        <a:rPr sz="800" b="1" spc="-65" dirty="0">
                          <a:latin typeface="Trebuchet MS"/>
                          <a:cs typeface="Trebuchet MS"/>
                        </a:rPr>
                        <a:t>$	</a:t>
                      </a:r>
                      <a:r>
                        <a:rPr sz="800" b="1" spc="-70" dirty="0">
                          <a:latin typeface="Trebuchet MS"/>
                          <a:cs typeface="Trebuchet MS"/>
                        </a:rPr>
                        <a:t>19,237.50</a:t>
                      </a:r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AEDF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39700">
                <a:tc>
                  <a:txBody>
                    <a:bodyPr/>
                    <a:lstStyle/>
                    <a:p>
                      <a:pPr marR="1270" algn="r">
                        <a:lnSpc>
                          <a:spcPts val="925"/>
                        </a:lnSpc>
                      </a:pPr>
                      <a:r>
                        <a:rPr sz="800" b="1" spc="-45" dirty="0">
                          <a:latin typeface="Trebuchet MS"/>
                          <a:cs typeface="Trebuchet MS"/>
                        </a:rPr>
                        <a:t>Unbilled</a:t>
                      </a:r>
                      <a:r>
                        <a:rPr sz="800" b="1" spc="-12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800" b="1" spc="-40" dirty="0">
                          <a:latin typeface="Trebuchet MS"/>
                          <a:cs typeface="Trebuchet MS"/>
                        </a:rPr>
                        <a:t>Hours</a:t>
                      </a:r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AEDF3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557530">
                        <a:lnSpc>
                          <a:spcPts val="925"/>
                        </a:lnSpc>
                      </a:pPr>
                      <a:r>
                        <a:rPr sz="800" spc="-35" dirty="0">
                          <a:latin typeface="Arial"/>
                          <a:cs typeface="Arial"/>
                        </a:rPr>
                        <a:t>19.50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327660">
                <a:tc gridSpan="3">
                  <a:txBody>
                    <a:bodyPr/>
                    <a:lstStyle/>
                    <a:p>
                      <a:pPr marR="31750" algn="r">
                        <a:lnSpc>
                          <a:spcPts val="950"/>
                        </a:lnSpc>
                      </a:pPr>
                      <a:r>
                        <a:rPr sz="800" b="1" dirty="0">
                          <a:latin typeface="Trebuchet MS"/>
                          <a:cs typeface="Trebuchet MS"/>
                        </a:rPr>
                        <a:t>I</a:t>
                      </a:r>
                      <a:r>
                        <a:rPr sz="800" b="1" spc="-5" dirty="0">
                          <a:latin typeface="Trebuchet MS"/>
                          <a:cs typeface="Trebuchet MS"/>
                        </a:rPr>
                        <a:t>N</a:t>
                      </a:r>
                      <a:r>
                        <a:rPr sz="800" b="1" dirty="0">
                          <a:latin typeface="Trebuchet MS"/>
                          <a:cs typeface="Trebuchet MS"/>
                        </a:rPr>
                        <a:t>I</a:t>
                      </a:r>
                      <a:r>
                        <a:rPr sz="800" b="1" spc="-5" dirty="0">
                          <a:latin typeface="Trebuchet MS"/>
                          <a:cs typeface="Trebuchet MS"/>
                        </a:rPr>
                        <a:t>T</a:t>
                      </a:r>
                      <a:r>
                        <a:rPr sz="800" b="1" dirty="0">
                          <a:latin typeface="Trebuchet MS"/>
                          <a:cs typeface="Trebuchet MS"/>
                        </a:rPr>
                        <a:t>I</a:t>
                      </a:r>
                      <a:r>
                        <a:rPr sz="800" b="1" spc="5" dirty="0">
                          <a:latin typeface="Trebuchet MS"/>
                          <a:cs typeface="Trebuchet MS"/>
                        </a:rPr>
                        <a:t>A</a:t>
                      </a:r>
                      <a:r>
                        <a:rPr sz="800" b="1" spc="-5" dirty="0">
                          <a:latin typeface="Trebuchet MS"/>
                          <a:cs typeface="Trebuchet MS"/>
                        </a:rPr>
                        <a:t>L</a:t>
                      </a:r>
                      <a:r>
                        <a:rPr sz="800" b="1" dirty="0">
                          <a:latin typeface="Trebuchet MS"/>
                          <a:cs typeface="Trebuchet MS"/>
                        </a:rPr>
                        <a:t>S</a:t>
                      </a:r>
                      <a:endParaRPr sz="800">
                        <a:latin typeface="Trebuchet MS"/>
                        <a:cs typeface="Trebuchet MS"/>
                      </a:endParaRPr>
                    </a:p>
                    <a:p>
                      <a:pPr marL="29845">
                        <a:lnSpc>
                          <a:spcPct val="100000"/>
                        </a:lnSpc>
                        <a:spcBef>
                          <a:spcPts val="10"/>
                        </a:spcBef>
                        <a:tabLst>
                          <a:tab pos="6468745" algn="l"/>
                        </a:tabLst>
                      </a:pPr>
                      <a:r>
                        <a:rPr sz="1000" spc="-50" dirty="0">
                          <a:latin typeface="Arial"/>
                          <a:cs typeface="Arial"/>
                        </a:rPr>
                        <a:t>Your </a:t>
                      </a:r>
                      <a:r>
                        <a:rPr sz="1000" spc="-10" dirty="0">
                          <a:latin typeface="Arial"/>
                          <a:cs typeface="Arial"/>
                        </a:rPr>
                        <a:t>initials </a:t>
                      </a:r>
                      <a:r>
                        <a:rPr sz="1000" spc="-25" dirty="0">
                          <a:latin typeface="Arial"/>
                          <a:cs typeface="Arial"/>
                        </a:rPr>
                        <a:t>here </a:t>
                      </a:r>
                      <a:r>
                        <a:rPr sz="1000" spc="-30" dirty="0">
                          <a:latin typeface="Arial"/>
                          <a:cs typeface="Arial"/>
                        </a:rPr>
                        <a:t>signify </a:t>
                      </a:r>
                      <a:r>
                        <a:rPr sz="1000" spc="5" dirty="0">
                          <a:latin typeface="Arial"/>
                          <a:cs typeface="Arial"/>
                        </a:rPr>
                        <a:t>that</a:t>
                      </a:r>
                      <a:r>
                        <a:rPr sz="1000" spc="-204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1000" spc="-55" dirty="0">
                          <a:latin typeface="Arial"/>
                          <a:cs typeface="Arial"/>
                        </a:rPr>
                        <a:t>charges </a:t>
                      </a:r>
                      <a:r>
                        <a:rPr sz="1000" spc="-20" dirty="0">
                          <a:latin typeface="Arial"/>
                          <a:cs typeface="Arial"/>
                        </a:rPr>
                        <a:t>on </a:t>
                      </a:r>
                      <a:r>
                        <a:rPr sz="1000" spc="-15" dirty="0">
                          <a:latin typeface="Arial"/>
                          <a:cs typeface="Arial"/>
                        </a:rPr>
                        <a:t>this </a:t>
                      </a:r>
                      <a:r>
                        <a:rPr sz="1000" spc="-25" dirty="0">
                          <a:latin typeface="Arial"/>
                          <a:cs typeface="Arial"/>
                        </a:rPr>
                        <a:t>invoice </a:t>
                      </a:r>
                      <a:r>
                        <a:rPr sz="1000" spc="-35" dirty="0">
                          <a:latin typeface="Arial"/>
                          <a:cs typeface="Arial"/>
                        </a:rPr>
                        <a:t>are</a:t>
                      </a:r>
                      <a:r>
                        <a:rPr sz="1000" spc="19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35" dirty="0">
                          <a:latin typeface="Arial"/>
                          <a:cs typeface="Arial"/>
                        </a:rPr>
                        <a:t>accurate:	</a:t>
                      </a:r>
                      <a:r>
                        <a:rPr sz="1050" i="1" spc="-10" dirty="0">
                          <a:latin typeface="Times New Roman"/>
                          <a:cs typeface="Times New Roman"/>
                        </a:rPr>
                        <a:t>sar</a:t>
                      </a:r>
                      <a:endParaRPr sz="10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39688" y="269163"/>
            <a:ext cx="755015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5" dirty="0">
                <a:latin typeface="Arial"/>
                <a:cs typeface="Arial"/>
              </a:rPr>
              <a:t>5/6/2019 </a:t>
            </a:r>
            <a:r>
              <a:rPr sz="700" spc="75" dirty="0">
                <a:latin typeface="Arial"/>
                <a:cs typeface="Arial"/>
              </a:rPr>
              <a:t>/</a:t>
            </a:r>
            <a:r>
              <a:rPr sz="700" spc="-155" dirty="0">
                <a:latin typeface="Arial"/>
                <a:cs typeface="Arial"/>
              </a:rPr>
              <a:t> </a:t>
            </a:r>
            <a:r>
              <a:rPr sz="700" spc="-25" dirty="0">
                <a:latin typeface="Arial"/>
                <a:cs typeface="Arial"/>
              </a:rPr>
              <a:t>9:15 </a:t>
            </a:r>
            <a:r>
              <a:rPr sz="700" spc="-20" dirty="0">
                <a:latin typeface="Arial"/>
                <a:cs typeface="Arial"/>
              </a:rPr>
              <a:t>AM</a:t>
            </a:r>
            <a:endParaRPr sz="7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749660" y="247523"/>
            <a:ext cx="1301750" cy="2603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98475" marR="5080" indent="-486409">
              <a:lnSpc>
                <a:spcPct val="110000"/>
              </a:lnSpc>
              <a:spcBef>
                <a:spcPts val="95"/>
              </a:spcBef>
            </a:pPr>
            <a:r>
              <a:rPr sz="700" spc="-20" dirty="0">
                <a:latin typeface="Arial"/>
                <a:cs typeface="Arial"/>
              </a:rPr>
              <a:t>Baltimore </a:t>
            </a:r>
            <a:r>
              <a:rPr sz="700" spc="-40" dirty="0">
                <a:latin typeface="Arial"/>
                <a:cs typeface="Arial"/>
              </a:rPr>
              <a:t>Consent Decree </a:t>
            </a:r>
            <a:r>
              <a:rPr sz="700" dirty="0">
                <a:latin typeface="Arial"/>
                <a:cs typeface="Arial"/>
              </a:rPr>
              <a:t>Monitor  </a:t>
            </a:r>
            <a:r>
              <a:rPr sz="700" spc="-75" dirty="0">
                <a:latin typeface="Arial"/>
                <a:cs typeface="Arial"/>
              </a:rPr>
              <a:t>INVOICE</a:t>
            </a:r>
            <a:endParaRPr sz="7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895939" y="269207"/>
            <a:ext cx="266065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65" dirty="0">
                <a:latin typeface="Arial"/>
                <a:cs typeface="Arial"/>
              </a:rPr>
              <a:t>Page</a:t>
            </a:r>
            <a:r>
              <a:rPr sz="700" spc="-100" dirty="0">
                <a:latin typeface="Arial"/>
                <a:cs typeface="Arial"/>
              </a:rPr>
              <a:t> </a:t>
            </a:r>
            <a:r>
              <a:rPr sz="700" spc="-35" dirty="0">
                <a:latin typeface="Arial"/>
                <a:cs typeface="Arial"/>
              </a:rPr>
              <a:t>1</a:t>
            </a:r>
            <a:endParaRPr sz="700">
              <a:latin typeface="Arial"/>
              <a:cs typeface="Arial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643244" y="856411"/>
          <a:ext cx="11363957" cy="608799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92480"/>
                <a:gridCol w="707390"/>
                <a:gridCol w="923925"/>
                <a:gridCol w="2820035"/>
                <a:gridCol w="854710"/>
                <a:gridCol w="654050"/>
                <a:gridCol w="603884"/>
                <a:gridCol w="2894329"/>
                <a:gridCol w="542925"/>
                <a:gridCol w="570229"/>
              </a:tblGrid>
              <a:tr h="178435">
                <a:tc gridSpan="3">
                  <a:txBody>
                    <a:bodyPr/>
                    <a:lstStyle/>
                    <a:p>
                      <a:pPr marL="31750">
                        <a:lnSpc>
                          <a:spcPts val="1305"/>
                        </a:lnSpc>
                      </a:pPr>
                      <a:r>
                        <a:rPr sz="1150" spc="-20" dirty="0">
                          <a:latin typeface="Arial"/>
                          <a:cs typeface="Arial"/>
                        </a:rPr>
                        <a:t>Baltimore </a:t>
                      </a:r>
                      <a:r>
                        <a:rPr sz="1150" spc="-80" dirty="0">
                          <a:latin typeface="Arial"/>
                          <a:cs typeface="Arial"/>
                        </a:rPr>
                        <a:t>Consent </a:t>
                      </a:r>
                      <a:r>
                        <a:rPr sz="1150" spc="-75" dirty="0">
                          <a:latin typeface="Arial"/>
                          <a:cs typeface="Arial"/>
                        </a:rPr>
                        <a:t>Decree</a:t>
                      </a:r>
                      <a:r>
                        <a:rPr sz="115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50" spc="-25" dirty="0">
                          <a:latin typeface="Arial"/>
                          <a:cs typeface="Arial"/>
                        </a:rPr>
                        <a:t>Monitor</a:t>
                      </a:r>
                      <a:endParaRPr sz="11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700" b="1" spc="-30" dirty="0">
                          <a:latin typeface="Trebuchet MS"/>
                          <a:cs typeface="Trebuchet MS"/>
                        </a:rPr>
                        <a:t>INSTRUCTIONS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1905" marB="0"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A"/>
                    </a:solidFill>
                  </a:tcPr>
                </a:tc>
              </a:tr>
              <a:tr h="154940">
                <a:tc gridSpan="2">
                  <a:txBody>
                    <a:bodyPr/>
                    <a:lstStyle/>
                    <a:p>
                      <a:pPr marL="28575">
                        <a:lnSpc>
                          <a:spcPts val="1125"/>
                        </a:lnSpc>
                      </a:pPr>
                      <a:r>
                        <a:rPr sz="1000" spc="-50" dirty="0">
                          <a:latin typeface="Arial"/>
                          <a:cs typeface="Arial"/>
                        </a:rPr>
                        <a:t>750 </a:t>
                      </a:r>
                      <a:r>
                        <a:rPr sz="1000" spc="-90" dirty="0">
                          <a:latin typeface="Arial"/>
                          <a:cs typeface="Arial"/>
                        </a:rPr>
                        <a:t>E. </a:t>
                      </a:r>
                      <a:r>
                        <a:rPr sz="1000" spc="5" dirty="0">
                          <a:latin typeface="Arial"/>
                          <a:cs typeface="Arial"/>
                        </a:rPr>
                        <a:t>Pratt, </a:t>
                      </a:r>
                      <a:r>
                        <a:rPr sz="1000" spc="-65" dirty="0">
                          <a:latin typeface="Arial"/>
                          <a:cs typeface="Arial"/>
                        </a:rPr>
                        <a:t>Ste</a:t>
                      </a:r>
                      <a:r>
                        <a:rPr sz="1000" spc="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20" dirty="0">
                          <a:latin typeface="Arial"/>
                          <a:cs typeface="Arial"/>
                        </a:rPr>
                        <a:t>900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solidFill>
                      <a:srgbClr val="CCC0D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A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19685">
                        <a:lnSpc>
                          <a:spcPct val="100000"/>
                        </a:lnSpc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1.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Complete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blue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box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left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first.</a:t>
                      </a:r>
                      <a:r>
                        <a:rPr sz="700" spc="1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This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will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0" dirty="0">
                          <a:latin typeface="Arial"/>
                          <a:cs typeface="Arial"/>
                        </a:rPr>
                        <a:t>cause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month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rate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information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populate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spreadsheet.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CCC0D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80975">
                <a:tc gridSpan="2">
                  <a:txBody>
                    <a:bodyPr/>
                    <a:lstStyle/>
                    <a:p>
                      <a:pPr marL="31750">
                        <a:lnSpc>
                          <a:spcPts val="1315"/>
                        </a:lnSpc>
                      </a:pPr>
                      <a:r>
                        <a:rPr sz="1150" spc="-25" dirty="0">
                          <a:latin typeface="Arial"/>
                          <a:cs typeface="Arial"/>
                        </a:rPr>
                        <a:t>Baltimore, </a:t>
                      </a:r>
                      <a:r>
                        <a:rPr sz="1150" spc="-55" dirty="0">
                          <a:latin typeface="Arial"/>
                          <a:cs typeface="Arial"/>
                        </a:rPr>
                        <a:t>MD</a:t>
                      </a:r>
                      <a:r>
                        <a:rPr sz="1150" spc="-7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50" spc="-105" dirty="0">
                          <a:latin typeface="Arial"/>
                          <a:cs typeface="Arial"/>
                        </a:rPr>
                        <a:t>21202</a:t>
                      </a:r>
                      <a:endParaRPr sz="11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solidFill>
                      <a:srgbClr val="CCC0D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A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19685">
                        <a:lnSpc>
                          <a:spcPts val="815"/>
                        </a:lnSpc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2.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Enter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descriptions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and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hours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"Time"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portion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of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matrix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consistent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with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"Sample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Description"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below.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CCC0D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60350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solidFill>
                      <a:srgbClr val="CCC0D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A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19685">
                        <a:lnSpc>
                          <a:spcPts val="780"/>
                        </a:lnSpc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3.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5" dirty="0">
                          <a:latin typeface="Arial"/>
                          <a:cs typeface="Arial"/>
                        </a:rPr>
                        <a:t>You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may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not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bill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more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than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eight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(8)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hours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5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day, even </a:t>
                      </a:r>
                      <a:r>
                        <a:rPr sz="700" spc="15" dirty="0">
                          <a:latin typeface="Arial"/>
                          <a:cs typeface="Arial"/>
                        </a:rPr>
                        <a:t>if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you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work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more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than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eight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(8)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hours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5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day,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which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you</a:t>
                      </a:r>
                      <a:endParaRPr sz="700">
                        <a:latin typeface="Arial"/>
                        <a:cs typeface="Arial"/>
                      </a:endParaRPr>
                    </a:p>
                    <a:p>
                      <a:pPr marL="19685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700" spc="-15" dirty="0">
                          <a:latin typeface="Arial"/>
                          <a:cs typeface="Arial"/>
                        </a:rPr>
                        <a:t>inevitably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will.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Leadership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must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authorize more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than eight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hours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billed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in </a:t>
                      </a:r>
                      <a:r>
                        <a:rPr sz="700" spc="-55" dirty="0">
                          <a:latin typeface="Arial"/>
                          <a:cs typeface="Arial"/>
                        </a:rPr>
                        <a:t>a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day,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itemized,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but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will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do </a:t>
                      </a:r>
                      <a:r>
                        <a:rPr sz="700" spc="-50" dirty="0">
                          <a:latin typeface="Arial"/>
                          <a:cs typeface="Arial"/>
                        </a:rPr>
                        <a:t>so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sparingly.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CCC0D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36525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A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19685">
                        <a:lnSpc>
                          <a:spcPts val="835"/>
                        </a:lnSpc>
                        <a:spcBef>
                          <a:spcPts val="140"/>
                        </a:spcBef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4. </a:t>
                      </a:r>
                      <a:r>
                        <a:rPr sz="700" spc="-55" dirty="0">
                          <a:latin typeface="Arial"/>
                          <a:cs typeface="Arial"/>
                        </a:rPr>
                        <a:t>You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may </a:t>
                      </a:r>
                      <a:r>
                        <a:rPr sz="700" b="1" spc="-35" dirty="0">
                          <a:latin typeface="Trebuchet MS"/>
                          <a:cs typeface="Trebuchet MS"/>
                        </a:rPr>
                        <a:t>NOT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bill for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time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spent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traveling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or from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Baltimore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or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anywhere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else.</a:t>
                      </a:r>
                      <a:r>
                        <a:rPr sz="700" spc="-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Travel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time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is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non-reimbursable.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7780" marB="0"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CCC0D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3525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9F0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324485">
                        <a:lnSpc>
                          <a:spcPts val="969"/>
                        </a:lnSpc>
                      </a:pPr>
                      <a:r>
                        <a:rPr sz="900" spc="-60" dirty="0">
                          <a:latin typeface="Arial"/>
                          <a:cs typeface="Arial"/>
                        </a:rPr>
                        <a:t>INVOICE </a:t>
                      </a:r>
                      <a:r>
                        <a:rPr sz="900" spc="-80" dirty="0">
                          <a:latin typeface="Arial"/>
                          <a:cs typeface="Arial"/>
                        </a:rPr>
                        <a:t>FOR 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MONTH</a:t>
                      </a:r>
                      <a:r>
                        <a:rPr sz="900" spc="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65" dirty="0">
                          <a:latin typeface="Arial"/>
                          <a:cs typeface="Arial"/>
                        </a:rPr>
                        <a:t>OF: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9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8255" algn="ctr">
                        <a:lnSpc>
                          <a:spcPts val="930"/>
                        </a:lnSpc>
                      </a:pPr>
                      <a:r>
                        <a:rPr sz="900" b="1" i="1" u="sng" spc="-5" dirty="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cs typeface="Arial"/>
                        </a:rPr>
                        <a:t>April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9F0"/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38735" marR="24130" indent="-3175" algn="ctr">
                        <a:lnSpc>
                          <a:spcPct val="118400"/>
                        </a:lnSpc>
                        <a:spcBef>
                          <a:spcPts val="335"/>
                        </a:spcBef>
                      </a:pPr>
                      <a:r>
                        <a:rPr sz="600" spc="-10" dirty="0">
                          <a:latin typeface="Arial"/>
                          <a:cs typeface="Arial"/>
                        </a:rPr>
                        <a:t>Complete</a:t>
                      </a:r>
                      <a:r>
                        <a:rPr sz="600" spc="-8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-10" dirty="0">
                          <a:latin typeface="Arial"/>
                          <a:cs typeface="Arial"/>
                        </a:rPr>
                        <a:t>these 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four </a:t>
                      </a:r>
                      <a:r>
                        <a:rPr sz="600" spc="-20" dirty="0">
                          <a:latin typeface="Arial"/>
                          <a:cs typeface="Arial"/>
                        </a:rPr>
                        <a:t>cells</a:t>
                      </a:r>
                      <a:r>
                        <a:rPr sz="600" spc="-1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dirty="0">
                          <a:latin typeface="Arial"/>
                          <a:cs typeface="Arial"/>
                        </a:rPr>
                        <a:t>before  starting  </a:t>
                      </a:r>
                      <a:r>
                        <a:rPr sz="600" spc="-15" dirty="0">
                          <a:latin typeface="Arial"/>
                          <a:cs typeface="Arial"/>
                        </a:rPr>
                        <a:t>spreadsheet.</a:t>
                      </a:r>
                      <a:endParaRPr sz="600">
                        <a:latin typeface="Arial"/>
                        <a:cs typeface="Arial"/>
                      </a:endParaRPr>
                    </a:p>
                    <a:p>
                      <a:pPr marL="44450" marR="32384" algn="ctr">
                        <a:lnSpc>
                          <a:spcPct val="118400"/>
                        </a:lnSpc>
                      </a:pPr>
                      <a:r>
                        <a:rPr sz="600" spc="-30" dirty="0">
                          <a:latin typeface="Arial"/>
                          <a:cs typeface="Arial"/>
                        </a:rPr>
                        <a:t>Rates </a:t>
                      </a:r>
                      <a:r>
                        <a:rPr sz="600" spc="-15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600" spc="-8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other  info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will </a:t>
                      </a:r>
                      <a:r>
                        <a:rPr sz="600" spc="-15" dirty="0">
                          <a:latin typeface="Arial"/>
                          <a:cs typeface="Arial"/>
                        </a:rPr>
                        <a:t>self-  </a:t>
                      </a:r>
                      <a:r>
                        <a:rPr sz="600" spc="-5" dirty="0">
                          <a:latin typeface="Arial"/>
                          <a:cs typeface="Arial"/>
                        </a:rPr>
                        <a:t>populate.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42545" marB="0" vert="vert27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9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solidFill>
                      <a:srgbClr val="CCC0DA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9685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5.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5" dirty="0">
                          <a:latin typeface="Arial"/>
                          <a:cs typeface="Arial"/>
                        </a:rPr>
                        <a:t>Please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make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sure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all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expenses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meet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Guidelines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listed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Billing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Guidelines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tab.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solidFill>
                      <a:srgbClr val="CCC0D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CCC0DA"/>
                    </a:solidFill>
                  </a:tcPr>
                </a:tc>
              </a:tr>
              <a:tr h="1416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9F0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393065">
                        <a:lnSpc>
                          <a:spcPts val="965"/>
                        </a:lnSpc>
                      </a:pPr>
                      <a:r>
                        <a:rPr sz="900" spc="-60" dirty="0">
                          <a:latin typeface="Arial"/>
                          <a:cs typeface="Arial"/>
                        </a:rPr>
                        <a:t>INVOICE </a:t>
                      </a:r>
                      <a:r>
                        <a:rPr sz="900" spc="-80" dirty="0">
                          <a:latin typeface="Arial"/>
                          <a:cs typeface="Arial"/>
                        </a:rPr>
                        <a:t>SUBMITTED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70" dirty="0">
                          <a:latin typeface="Arial"/>
                          <a:cs typeface="Arial"/>
                        </a:rPr>
                        <a:t>BY: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9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ts val="950"/>
                        </a:lnSpc>
                      </a:pPr>
                      <a:r>
                        <a:rPr sz="1000" spc="-45" dirty="0">
                          <a:latin typeface="Arial"/>
                          <a:cs typeface="Arial"/>
                        </a:rPr>
                        <a:t>Aden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9F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2545" marB="0" vert="vert27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9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solidFill>
                      <a:srgbClr val="CCC0DA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19685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6.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0" dirty="0">
                          <a:latin typeface="Arial"/>
                          <a:cs typeface="Arial"/>
                        </a:rPr>
                        <a:t>Do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not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forget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initial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box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attesting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accuracy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of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this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statement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before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you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submit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it.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solidFill>
                      <a:srgbClr val="CCC0D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CCC0DA"/>
                    </a:solidFill>
                  </a:tcPr>
                </a:tc>
              </a:tr>
              <a:tr h="1644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9F0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708660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900" spc="-70" dirty="0">
                          <a:latin typeface="Arial"/>
                          <a:cs typeface="Arial"/>
                        </a:rPr>
                        <a:t>DATE</a:t>
                      </a:r>
                      <a:r>
                        <a:rPr sz="900" spc="-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80" dirty="0">
                          <a:latin typeface="Arial"/>
                          <a:cs typeface="Arial"/>
                        </a:rPr>
                        <a:t>SUBMITTED: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825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9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ts val="1130"/>
                        </a:lnSpc>
                      </a:pPr>
                      <a:r>
                        <a:rPr sz="1000" spc="-5" dirty="0">
                          <a:latin typeface="Arial"/>
                          <a:cs typeface="Arial"/>
                        </a:rPr>
                        <a:t>5/5/2019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9F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2545" marB="0" vert="vert27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9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solidFill>
                      <a:srgbClr val="CCC0DA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9685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7. </a:t>
                      </a:r>
                      <a:r>
                        <a:rPr sz="700" spc="-50" dirty="0">
                          <a:latin typeface="Arial"/>
                          <a:cs typeface="Arial"/>
                        </a:rPr>
                        <a:t>Do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not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hesitate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call Deputy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Monitors </a:t>
                      </a:r>
                      <a:r>
                        <a:rPr sz="700" spc="-60" dirty="0">
                          <a:latin typeface="Arial"/>
                          <a:cs typeface="Arial"/>
                        </a:rPr>
                        <a:t>Hassan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Aden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or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Seth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Rosenthal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with</a:t>
                      </a:r>
                      <a:r>
                        <a:rPr sz="700" spc="-1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any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questions.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solidFill>
                      <a:srgbClr val="CCC0D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CCC0DA"/>
                    </a:solidFill>
                  </a:tcPr>
                </a:tc>
              </a:tr>
              <a:tr h="1644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9F0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R="17145" algn="r">
                        <a:lnSpc>
                          <a:spcPts val="1165"/>
                        </a:lnSpc>
                      </a:pPr>
                      <a:r>
                        <a:rPr sz="1000" dirty="0">
                          <a:latin typeface="Arial"/>
                          <a:cs typeface="Arial"/>
                        </a:rPr>
                        <a:t>YE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1000" spc="5" dirty="0">
                          <a:latin typeface="Arial"/>
                          <a:cs typeface="Arial"/>
                        </a:rPr>
                        <a:t>R</a:t>
                      </a:r>
                      <a:r>
                        <a:rPr sz="1000" dirty="0">
                          <a:latin typeface="Arial"/>
                          <a:cs typeface="Arial"/>
                        </a:rPr>
                        <a:t>: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9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ts val="1130"/>
                        </a:lnSpc>
                      </a:pPr>
                      <a:r>
                        <a:rPr sz="1000" spc="-45" dirty="0">
                          <a:latin typeface="Arial"/>
                          <a:cs typeface="Arial"/>
                        </a:rPr>
                        <a:t>2019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9F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2545" marB="0" vert="vert27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9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A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A"/>
                    </a:solidFill>
                  </a:tcPr>
                </a:tc>
              </a:tr>
              <a:tr h="3168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550">
                        <a:latin typeface="Times New Roman"/>
                        <a:cs typeface="Times New Roman"/>
                      </a:endParaRPr>
                    </a:p>
                    <a:p>
                      <a:pPr marR="7620" algn="ctr">
                        <a:lnSpc>
                          <a:spcPct val="100000"/>
                        </a:lnSpc>
                      </a:pPr>
                      <a:r>
                        <a:rPr sz="750" b="1" i="1" spc="-35" dirty="0">
                          <a:latin typeface="Trebuchet MS"/>
                          <a:cs typeface="Trebuchet MS"/>
                        </a:rPr>
                        <a:t>Sample</a:t>
                      </a:r>
                      <a:r>
                        <a:rPr sz="750" b="1" i="1" spc="-7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b="1" i="1" spc="-45" dirty="0">
                          <a:latin typeface="Trebuchet MS"/>
                          <a:cs typeface="Trebuchet MS"/>
                        </a:rPr>
                        <a:t>Description:</a:t>
                      </a:r>
                      <a:endParaRPr sz="75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603250">
                <a:tc gridSpan="10">
                  <a:txBody>
                    <a:bodyPr/>
                    <a:lstStyle/>
                    <a:p>
                      <a:pPr marL="1520825">
                        <a:lnSpc>
                          <a:spcPts val="840"/>
                        </a:lnSpc>
                      </a:pPr>
                      <a:r>
                        <a:rPr sz="750" i="1" spc="-30" dirty="0">
                          <a:latin typeface="Trebuchet MS"/>
                          <a:cs typeface="Trebuchet MS"/>
                        </a:rPr>
                        <a:t>Prepare</a:t>
                      </a:r>
                      <a:r>
                        <a:rPr sz="750" i="1" spc="-5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40" dirty="0">
                          <a:latin typeface="Trebuchet MS"/>
                          <a:cs typeface="Trebuchet MS"/>
                        </a:rPr>
                        <a:t>for</a:t>
                      </a:r>
                      <a:r>
                        <a:rPr sz="750" i="1" spc="-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15" dirty="0">
                          <a:latin typeface="Trebuchet MS"/>
                          <a:cs typeface="Trebuchet MS"/>
                        </a:rPr>
                        <a:t>and</a:t>
                      </a:r>
                      <a:r>
                        <a:rPr sz="750" i="1" spc="-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35" dirty="0">
                          <a:latin typeface="Trebuchet MS"/>
                          <a:cs typeface="Trebuchet MS"/>
                        </a:rPr>
                        <a:t>attend</a:t>
                      </a:r>
                      <a:r>
                        <a:rPr sz="750" i="1" spc="-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30" dirty="0">
                          <a:latin typeface="Trebuchet MS"/>
                          <a:cs typeface="Trebuchet MS"/>
                        </a:rPr>
                        <a:t>meeting</a:t>
                      </a:r>
                      <a:r>
                        <a:rPr sz="750" i="1" spc="-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40" dirty="0">
                          <a:latin typeface="Trebuchet MS"/>
                          <a:cs typeface="Trebuchet MS"/>
                        </a:rPr>
                        <a:t>with</a:t>
                      </a:r>
                      <a:r>
                        <a:rPr sz="750" i="1" spc="-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5" dirty="0">
                          <a:latin typeface="Trebuchet MS"/>
                          <a:cs typeface="Trebuchet MS"/>
                        </a:rPr>
                        <a:t>BPD</a:t>
                      </a:r>
                      <a:r>
                        <a:rPr sz="750" i="1" spc="-6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30" dirty="0">
                          <a:latin typeface="Trebuchet MS"/>
                          <a:cs typeface="Trebuchet MS"/>
                        </a:rPr>
                        <a:t>North</a:t>
                      </a:r>
                      <a:r>
                        <a:rPr sz="750" i="1" spc="-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30" dirty="0">
                          <a:latin typeface="Trebuchet MS"/>
                          <a:cs typeface="Trebuchet MS"/>
                        </a:rPr>
                        <a:t>Division</a:t>
                      </a:r>
                      <a:r>
                        <a:rPr sz="750" i="1" spc="-5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40" dirty="0">
                          <a:latin typeface="Trebuchet MS"/>
                          <a:cs typeface="Trebuchet MS"/>
                        </a:rPr>
                        <a:t>DC;</a:t>
                      </a:r>
                      <a:r>
                        <a:rPr sz="750" i="1" spc="-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35" dirty="0">
                          <a:latin typeface="Trebuchet MS"/>
                          <a:cs typeface="Trebuchet MS"/>
                        </a:rPr>
                        <a:t>prepare</a:t>
                      </a:r>
                      <a:r>
                        <a:rPr sz="750" i="1" spc="-5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40" dirty="0">
                          <a:latin typeface="Trebuchet MS"/>
                          <a:cs typeface="Trebuchet MS"/>
                        </a:rPr>
                        <a:t>checklist</a:t>
                      </a:r>
                      <a:r>
                        <a:rPr sz="750" i="1" spc="-6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40" dirty="0">
                          <a:latin typeface="Trebuchet MS"/>
                          <a:cs typeface="Trebuchet MS"/>
                        </a:rPr>
                        <a:t>for</a:t>
                      </a:r>
                      <a:r>
                        <a:rPr sz="750" i="1" spc="-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35" dirty="0">
                          <a:latin typeface="Trebuchet MS"/>
                          <a:cs typeface="Trebuchet MS"/>
                        </a:rPr>
                        <a:t>review</a:t>
                      </a:r>
                      <a:r>
                        <a:rPr sz="750" i="1" spc="-5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40" dirty="0">
                          <a:latin typeface="Trebuchet MS"/>
                          <a:cs typeface="Trebuchet MS"/>
                        </a:rPr>
                        <a:t>of</a:t>
                      </a:r>
                      <a:r>
                        <a:rPr sz="750" i="1" spc="-5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35" dirty="0">
                          <a:latin typeface="Trebuchet MS"/>
                          <a:cs typeface="Trebuchet MS"/>
                        </a:rPr>
                        <a:t>in-service</a:t>
                      </a:r>
                      <a:r>
                        <a:rPr sz="750" i="1" spc="-5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35" dirty="0">
                          <a:latin typeface="Trebuchet MS"/>
                          <a:cs typeface="Trebuchet MS"/>
                        </a:rPr>
                        <a:t>training;</a:t>
                      </a:r>
                      <a:r>
                        <a:rPr sz="750" i="1" spc="-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35" dirty="0">
                          <a:latin typeface="Trebuchet MS"/>
                          <a:cs typeface="Trebuchet MS"/>
                        </a:rPr>
                        <a:t>meet</a:t>
                      </a:r>
                      <a:r>
                        <a:rPr sz="750" i="1" spc="-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40" dirty="0">
                          <a:latin typeface="Trebuchet MS"/>
                          <a:cs typeface="Trebuchet MS"/>
                        </a:rPr>
                        <a:t>with</a:t>
                      </a:r>
                      <a:r>
                        <a:rPr sz="750" i="1" spc="-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5" dirty="0">
                          <a:latin typeface="Trebuchet MS"/>
                          <a:cs typeface="Trebuchet MS"/>
                        </a:rPr>
                        <a:t>Ms.</a:t>
                      </a:r>
                      <a:endParaRPr sz="750">
                        <a:latin typeface="Trebuchet MS"/>
                        <a:cs typeface="Trebuchet MS"/>
                      </a:endParaRPr>
                    </a:p>
                    <a:p>
                      <a:pPr marL="1520825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750" i="1" spc="-30" dirty="0">
                          <a:latin typeface="Trebuchet MS"/>
                          <a:cs typeface="Trebuchet MS"/>
                        </a:rPr>
                        <a:t>Williams</a:t>
                      </a:r>
                      <a:r>
                        <a:rPr sz="750" i="1" spc="-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45" dirty="0">
                          <a:latin typeface="Trebuchet MS"/>
                          <a:cs typeface="Trebuchet MS"/>
                        </a:rPr>
                        <a:t>re</a:t>
                      </a:r>
                      <a:r>
                        <a:rPr sz="750" i="1" spc="-5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15" dirty="0">
                          <a:latin typeface="Trebuchet MS"/>
                          <a:cs typeface="Trebuchet MS"/>
                        </a:rPr>
                        <a:t>changes</a:t>
                      </a:r>
                      <a:r>
                        <a:rPr sz="750" i="1" spc="-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40" dirty="0">
                          <a:latin typeface="Trebuchet MS"/>
                          <a:cs typeface="Trebuchet MS"/>
                        </a:rPr>
                        <a:t>to</a:t>
                      </a:r>
                      <a:r>
                        <a:rPr sz="750" i="1" spc="-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30" dirty="0">
                          <a:latin typeface="Trebuchet MS"/>
                          <a:cs typeface="Trebuchet MS"/>
                        </a:rPr>
                        <a:t>compliance</a:t>
                      </a:r>
                      <a:r>
                        <a:rPr sz="750" i="1" spc="-5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45" dirty="0">
                          <a:latin typeface="Trebuchet MS"/>
                          <a:cs typeface="Trebuchet MS"/>
                        </a:rPr>
                        <a:t>matrix;</a:t>
                      </a:r>
                      <a:r>
                        <a:rPr sz="750" i="1" spc="-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30" dirty="0">
                          <a:latin typeface="Trebuchet MS"/>
                          <a:cs typeface="Trebuchet MS"/>
                        </a:rPr>
                        <a:t>copied</a:t>
                      </a:r>
                      <a:r>
                        <a:rPr sz="750" i="1" spc="-5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25" dirty="0">
                          <a:latin typeface="Trebuchet MS"/>
                          <a:cs typeface="Trebuchet MS"/>
                        </a:rPr>
                        <a:t>use</a:t>
                      </a:r>
                      <a:r>
                        <a:rPr sz="750" i="1" spc="-5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40" dirty="0">
                          <a:latin typeface="Trebuchet MS"/>
                          <a:cs typeface="Trebuchet MS"/>
                        </a:rPr>
                        <a:t>of</a:t>
                      </a:r>
                      <a:r>
                        <a:rPr sz="750" i="1" spc="-5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40" dirty="0">
                          <a:latin typeface="Trebuchet MS"/>
                          <a:cs typeface="Trebuchet MS"/>
                        </a:rPr>
                        <a:t>force</a:t>
                      </a:r>
                      <a:r>
                        <a:rPr sz="750" i="1" spc="-5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40" dirty="0">
                          <a:latin typeface="Trebuchet MS"/>
                          <a:cs typeface="Trebuchet MS"/>
                        </a:rPr>
                        <a:t>reports;</a:t>
                      </a:r>
                      <a:r>
                        <a:rPr sz="750" i="1" spc="-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35" dirty="0">
                          <a:latin typeface="Trebuchet MS"/>
                          <a:cs typeface="Trebuchet MS"/>
                        </a:rPr>
                        <a:t>reviewed</a:t>
                      </a:r>
                      <a:r>
                        <a:rPr sz="750" i="1" spc="-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10" dirty="0">
                          <a:latin typeface="Trebuchet MS"/>
                          <a:cs typeface="Trebuchet MS"/>
                        </a:rPr>
                        <a:t>UNDF</a:t>
                      </a:r>
                      <a:r>
                        <a:rPr sz="750" i="1" spc="-6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35" dirty="0">
                          <a:latin typeface="Trebuchet MS"/>
                          <a:cs typeface="Trebuchet MS"/>
                        </a:rPr>
                        <a:t>reports</a:t>
                      </a:r>
                      <a:r>
                        <a:rPr sz="750" i="1" spc="-5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15" dirty="0">
                          <a:latin typeface="Trebuchet MS"/>
                          <a:cs typeface="Trebuchet MS"/>
                        </a:rPr>
                        <a:t>1123454</a:t>
                      </a:r>
                      <a:r>
                        <a:rPr sz="750" i="1" spc="-6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15" dirty="0">
                          <a:latin typeface="Trebuchet MS"/>
                          <a:cs typeface="Trebuchet MS"/>
                        </a:rPr>
                        <a:t>and</a:t>
                      </a:r>
                      <a:r>
                        <a:rPr sz="750" i="1" spc="-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25" dirty="0">
                          <a:latin typeface="Trebuchet MS"/>
                          <a:cs typeface="Trebuchet MS"/>
                        </a:rPr>
                        <a:t>1123455.</a:t>
                      </a:r>
                      <a:endParaRPr sz="75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05104">
                <a:tc gridSpan="10">
                  <a:txBody>
                    <a:bodyPr/>
                    <a:lstStyle/>
                    <a:p>
                      <a:pPr marL="29845">
                        <a:lnSpc>
                          <a:spcPts val="1490"/>
                        </a:lnSpc>
                      </a:pPr>
                      <a:r>
                        <a:rPr sz="1250" spc="-85" dirty="0">
                          <a:solidFill>
                            <a:srgbClr val="006000"/>
                          </a:solidFill>
                          <a:latin typeface="Arial"/>
                          <a:cs typeface="Arial"/>
                        </a:rPr>
                        <a:t>TIME</a:t>
                      </a:r>
                      <a:endParaRPr sz="12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52729"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900" b="1" spc="-15" dirty="0">
                          <a:latin typeface="Trebuchet MS"/>
                          <a:cs typeface="Trebuchet MS"/>
                        </a:rPr>
                        <a:t>Month</a:t>
                      </a:r>
                      <a:r>
                        <a:rPr sz="900" b="1" spc="-8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00" b="1" spc="-40" dirty="0">
                          <a:latin typeface="Trebuchet MS"/>
                          <a:cs typeface="Trebuchet MS"/>
                        </a:rPr>
                        <a:t>of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T="52069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620" algn="ctr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900" b="1" spc="-40" dirty="0">
                          <a:latin typeface="Trebuchet MS"/>
                          <a:cs typeface="Trebuchet MS"/>
                        </a:rPr>
                        <a:t>Day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T="52069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900" b="1" spc="-50" dirty="0">
                          <a:latin typeface="Trebuchet MS"/>
                          <a:cs typeface="Trebuchet MS"/>
                        </a:rPr>
                        <a:t>Description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T="4635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900" b="1" spc="-50" dirty="0">
                          <a:latin typeface="Trebuchet MS"/>
                          <a:cs typeface="Trebuchet MS"/>
                        </a:rPr>
                        <a:t>Hours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T="52069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0480" algn="ctr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900" b="1" spc="-50" dirty="0">
                          <a:latin typeface="Trebuchet MS"/>
                          <a:cs typeface="Trebuchet MS"/>
                        </a:rPr>
                        <a:t>Rate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T="52069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" algn="ctr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sz="700" b="1" spc="-45" dirty="0">
                          <a:latin typeface="Trebuchet MS"/>
                          <a:cs typeface="Trebuchet MS"/>
                        </a:rPr>
                        <a:t>Total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6858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715" algn="ctr">
                        <a:lnSpc>
                          <a:spcPct val="100000"/>
                        </a:lnSpc>
                        <a:spcBef>
                          <a:spcPts val="495"/>
                        </a:spcBef>
                      </a:pPr>
                      <a:r>
                        <a:rPr sz="700" b="1" spc="-35" dirty="0">
                          <a:latin typeface="Trebuchet MS"/>
                          <a:cs typeface="Trebuchet MS"/>
                        </a:rPr>
                        <a:t>Comments (Unbilled</a:t>
                      </a:r>
                      <a:r>
                        <a:rPr sz="700" b="1" spc="-7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50" dirty="0">
                          <a:latin typeface="Trebuchet MS"/>
                          <a:cs typeface="Trebuchet MS"/>
                        </a:rPr>
                        <a:t>Time)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6286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2560" marR="104775" indent="-47625">
                        <a:lnSpc>
                          <a:spcPct val="110000"/>
                        </a:lnSpc>
                      </a:pPr>
                      <a:r>
                        <a:rPr sz="700" b="1" spc="5" dirty="0">
                          <a:latin typeface="Trebuchet MS"/>
                          <a:cs typeface="Trebuchet MS"/>
                        </a:rPr>
                        <a:t>U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nb</a:t>
                      </a:r>
                      <a:r>
                        <a:rPr sz="700" b="1" spc="-10" dirty="0">
                          <a:latin typeface="Trebuchet MS"/>
                          <a:cs typeface="Trebuchet MS"/>
                        </a:rPr>
                        <a:t>ill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ed  </a:t>
                      </a:r>
                      <a:r>
                        <a:rPr sz="700" b="1" spc="-35" dirty="0">
                          <a:latin typeface="Trebuchet MS"/>
                          <a:cs typeface="Trebuchet MS"/>
                        </a:rPr>
                        <a:t>Hours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marL="17145" algn="ctr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April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9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9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20955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Baltimore site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visit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observe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Axon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training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for </a:t>
                      </a:r>
                      <a:r>
                        <a:rPr sz="700" spc="-90" dirty="0">
                          <a:latin typeface="Arial"/>
                          <a:cs typeface="Arial"/>
                        </a:rPr>
                        <a:t>BPD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master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trainers. Additional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file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review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at</a:t>
                      </a:r>
                      <a:r>
                        <a:rPr sz="700" spc="-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5" dirty="0">
                          <a:latin typeface="Arial"/>
                          <a:cs typeface="Arial"/>
                        </a:rPr>
                        <a:t>OPR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to</a:t>
                      </a:r>
                      <a:endParaRPr sz="700">
                        <a:latin typeface="Arial"/>
                        <a:cs typeface="Arial"/>
                      </a:endParaRPr>
                    </a:p>
                    <a:p>
                      <a:pPr marL="20955">
                        <a:lnSpc>
                          <a:spcPct val="100000"/>
                        </a:lnSpc>
                        <a:spcBef>
                          <a:spcPts val="80"/>
                        </a:spcBef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finalize/test </a:t>
                      </a:r>
                      <a:r>
                        <a:rPr sz="700" spc="-50" dirty="0">
                          <a:latin typeface="Arial"/>
                          <a:cs typeface="Arial"/>
                        </a:rPr>
                        <a:t>assessment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instrument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for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upcoming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misconduct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investigations outcome</a:t>
                      </a:r>
                      <a:r>
                        <a:rPr sz="700" spc="-1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assessment.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9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8255" algn="r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5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9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15"/>
                        </a:spcBef>
                        <a:tabLst>
                          <a:tab pos="31432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235.00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9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15"/>
                        </a:spcBef>
                        <a:tabLst>
                          <a:tab pos="1943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1,175.00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9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715" algn="ctr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700" spc="-15" dirty="0">
                          <a:latin typeface="Arial"/>
                          <a:cs typeface="Arial"/>
                        </a:rPr>
                        <a:t>Unbilled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travel</a:t>
                      </a:r>
                      <a:r>
                        <a:rPr sz="700" spc="-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time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9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marR="9525" algn="r">
                        <a:lnSpc>
                          <a:spcPts val="819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3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0205">
                <a:tc>
                  <a:txBody>
                    <a:bodyPr/>
                    <a:lstStyle/>
                    <a:p>
                      <a:pPr marL="17145" algn="ctr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April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9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145" algn="ctr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2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9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20955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40" dirty="0">
                          <a:latin typeface="Arial"/>
                          <a:cs typeface="Arial"/>
                        </a:rPr>
                        <a:t>Email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correspondence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with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MT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members responsible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for </a:t>
                      </a:r>
                      <a:r>
                        <a:rPr sz="700" spc="-105" dirty="0">
                          <a:latin typeface="Arial"/>
                          <a:cs typeface="Arial"/>
                        </a:rPr>
                        <a:t>OPR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workgroup review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of </a:t>
                      </a:r>
                      <a:r>
                        <a:rPr sz="700" spc="-105" dirty="0">
                          <a:latin typeface="Arial"/>
                          <a:cs typeface="Arial"/>
                        </a:rPr>
                        <a:t>OPR</a:t>
                      </a:r>
                      <a:r>
                        <a:rPr sz="700" spc="-1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Manual</a:t>
                      </a:r>
                      <a:endParaRPr sz="700">
                        <a:latin typeface="Arial"/>
                        <a:cs typeface="Arial"/>
                      </a:endParaRPr>
                    </a:p>
                    <a:p>
                      <a:pPr marL="20955" marR="261620">
                        <a:lnSpc>
                          <a:spcPct val="110000"/>
                        </a:lnSpc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draft.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Continued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review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of </a:t>
                      </a:r>
                      <a:r>
                        <a:rPr sz="700" spc="-105" dirty="0">
                          <a:latin typeface="Arial"/>
                          <a:cs typeface="Arial"/>
                        </a:rPr>
                        <a:t>OPR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Manual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draft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.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Email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correspondence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re: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various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other </a:t>
                      </a:r>
                      <a:r>
                        <a:rPr sz="700" spc="-105" dirty="0">
                          <a:latin typeface="Arial"/>
                          <a:cs typeface="Arial"/>
                        </a:rPr>
                        <a:t>CD 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related matters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review</a:t>
                      </a:r>
                      <a:r>
                        <a:rPr sz="700" spc="-1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areas.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8255" algn="r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2.5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9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15"/>
                        </a:spcBef>
                        <a:tabLst>
                          <a:tab pos="31432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235.00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9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15"/>
                        </a:spcBef>
                        <a:tabLst>
                          <a:tab pos="26289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587.50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9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95300">
                <a:tc>
                  <a:txBody>
                    <a:bodyPr/>
                    <a:lstStyle/>
                    <a:p>
                      <a:pPr marL="17145" algn="ctr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April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9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145" algn="ctr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5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9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20955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Preparation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review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for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project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management/budget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meeting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for</a:t>
                      </a:r>
                      <a:r>
                        <a:rPr sz="700" spc="-1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75" dirty="0">
                          <a:latin typeface="Arial"/>
                          <a:cs typeface="Arial"/>
                        </a:rPr>
                        <a:t>21CP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followed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by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the</a:t>
                      </a:r>
                      <a:endParaRPr sz="700">
                        <a:latin typeface="Arial"/>
                        <a:cs typeface="Arial"/>
                      </a:endParaRPr>
                    </a:p>
                    <a:p>
                      <a:pPr marL="20955" marR="97790">
                        <a:lnSpc>
                          <a:spcPct val="110000"/>
                        </a:lnSpc>
                      </a:pPr>
                      <a:r>
                        <a:rPr sz="700" spc="-30" dirty="0">
                          <a:latin typeface="Arial"/>
                          <a:cs typeface="Arial"/>
                        </a:rPr>
                        <a:t>conference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call.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Continued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review/editing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of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700" spc="-105" dirty="0">
                          <a:latin typeface="Arial"/>
                          <a:cs typeface="Arial"/>
                        </a:rPr>
                        <a:t>OPR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Manual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draft.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Review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of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MT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workgroup 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comments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edits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700" spc="-105" dirty="0">
                          <a:latin typeface="Arial"/>
                          <a:cs typeface="Arial"/>
                        </a:rPr>
                        <a:t>OPR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Manual.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Call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with </a:t>
                      </a:r>
                      <a:r>
                        <a:rPr sz="700" spc="-55" dirty="0">
                          <a:latin typeface="Arial"/>
                          <a:cs typeface="Arial"/>
                        </a:rPr>
                        <a:t>a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concerned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citizen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re: </a:t>
                      </a:r>
                      <a:r>
                        <a:rPr sz="700" spc="-105" dirty="0">
                          <a:latin typeface="Arial"/>
                          <a:cs typeface="Arial"/>
                        </a:rPr>
                        <a:t>OPR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matters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website 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updates,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information</a:t>
                      </a:r>
                      <a:r>
                        <a:rPr sz="7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etc.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9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8255" algn="r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3.5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9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15"/>
                        </a:spcBef>
                        <a:tabLst>
                          <a:tab pos="31432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235.00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9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15"/>
                        </a:spcBef>
                        <a:tabLst>
                          <a:tab pos="26289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822.50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9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35585">
                <a:tc>
                  <a:txBody>
                    <a:bodyPr/>
                    <a:lstStyle/>
                    <a:p>
                      <a:pPr marL="17145" algn="ctr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April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9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145" algn="ctr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6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9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20955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40" dirty="0">
                          <a:latin typeface="Arial"/>
                          <a:cs typeface="Arial"/>
                        </a:rPr>
                        <a:t>Review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of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1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Baltimore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Youth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Diversion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Assessment.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8255" algn="r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0.5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9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15"/>
                        </a:spcBef>
                        <a:tabLst>
                          <a:tab pos="31432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235.00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9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15"/>
                        </a:spcBef>
                        <a:tabLst>
                          <a:tab pos="26289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117.50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9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90830">
                <a:tc>
                  <a:txBody>
                    <a:bodyPr/>
                    <a:lstStyle/>
                    <a:p>
                      <a:pPr marL="17145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April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145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8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20955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700" spc="-30" dirty="0">
                          <a:latin typeface="Arial"/>
                          <a:cs typeface="Arial"/>
                        </a:rPr>
                        <a:t>Completed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700" spc="-105" dirty="0">
                          <a:latin typeface="Arial"/>
                          <a:cs typeface="Arial"/>
                        </a:rPr>
                        <a:t>OPR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Manual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review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worked on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synthesizing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numerous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MT</a:t>
                      </a:r>
                      <a:r>
                        <a:rPr sz="700" spc="-1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comments</a:t>
                      </a:r>
                      <a:endParaRPr sz="700">
                        <a:latin typeface="Arial"/>
                        <a:cs typeface="Arial"/>
                      </a:endParaRPr>
                    </a:p>
                    <a:p>
                      <a:pPr marL="20955">
                        <a:lnSpc>
                          <a:spcPct val="100000"/>
                        </a:lnSpc>
                        <a:spcBef>
                          <a:spcPts val="80"/>
                        </a:spcBef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throughout the</a:t>
                      </a:r>
                      <a:r>
                        <a:rPr sz="700" spc="-8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document.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9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8890"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3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10"/>
                        </a:spcBef>
                        <a:tabLst>
                          <a:tab pos="31369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235.00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10"/>
                        </a:spcBef>
                        <a:tabLst>
                          <a:tab pos="26289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705.00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10540">
                <a:tc>
                  <a:txBody>
                    <a:bodyPr/>
                    <a:lstStyle/>
                    <a:p>
                      <a:pPr marL="17145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April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145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9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20955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700" spc="-40" dirty="0">
                          <a:latin typeface="Arial"/>
                          <a:cs typeface="Arial"/>
                        </a:rPr>
                        <a:t>Review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of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methodology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options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for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5" dirty="0">
                          <a:latin typeface="Arial"/>
                          <a:cs typeface="Arial"/>
                        </a:rPr>
                        <a:t>OPR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assessment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(total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number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of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5" dirty="0">
                          <a:latin typeface="Arial"/>
                          <a:cs typeface="Arial"/>
                        </a:rPr>
                        <a:t>cases,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margin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of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error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and</a:t>
                      </a:r>
                      <a:endParaRPr sz="700">
                        <a:latin typeface="Arial"/>
                        <a:cs typeface="Arial"/>
                      </a:endParaRPr>
                    </a:p>
                    <a:p>
                      <a:pPr marL="20955" marR="23495">
                        <a:lnSpc>
                          <a:spcPct val="110000"/>
                        </a:lnSpc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other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factors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relating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statistical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accuracy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of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our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review).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Email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correspondence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with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MT 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re: </a:t>
                      </a:r>
                      <a:r>
                        <a:rPr sz="700" spc="-105" dirty="0">
                          <a:latin typeface="Arial"/>
                          <a:cs typeface="Arial"/>
                        </a:rPr>
                        <a:t>OPR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assessment,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with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feedback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on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our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methodology options.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Email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correspondence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with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the 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City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700" spc="-95" dirty="0">
                          <a:latin typeface="Arial"/>
                          <a:cs typeface="Arial"/>
                        </a:rPr>
                        <a:t>DOJ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re: the </a:t>
                      </a:r>
                      <a:r>
                        <a:rPr sz="700" spc="-105" dirty="0">
                          <a:latin typeface="Arial"/>
                          <a:cs typeface="Arial"/>
                        </a:rPr>
                        <a:t>OPR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Manual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edits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and feedback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from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8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MT.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9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8890"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2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10"/>
                        </a:spcBef>
                        <a:tabLst>
                          <a:tab pos="31369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235.00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10"/>
                        </a:spcBef>
                        <a:tabLst>
                          <a:tab pos="26289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470.00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825500">
                <a:tc>
                  <a:txBody>
                    <a:bodyPr/>
                    <a:lstStyle/>
                    <a:p>
                      <a:pPr marL="16510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April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145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10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20955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40" dirty="0">
                          <a:latin typeface="Arial"/>
                          <a:cs typeface="Arial"/>
                        </a:rPr>
                        <a:t>Review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of </a:t>
                      </a:r>
                      <a:r>
                        <a:rPr sz="700" spc="-95" dirty="0">
                          <a:latin typeface="Arial"/>
                          <a:cs typeface="Arial"/>
                        </a:rPr>
                        <a:t>DOJ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edits/comments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700" spc="-105" dirty="0">
                          <a:latin typeface="Arial"/>
                          <a:cs typeface="Arial"/>
                        </a:rPr>
                        <a:t>OPR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Manual. Preparation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review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for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call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with</a:t>
                      </a:r>
                      <a:r>
                        <a:rPr sz="700" spc="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the</a:t>
                      </a:r>
                      <a:endParaRPr sz="700">
                        <a:latin typeface="Arial"/>
                        <a:cs typeface="Arial"/>
                      </a:endParaRPr>
                    </a:p>
                    <a:p>
                      <a:pPr marL="20955" marR="25400">
                        <a:lnSpc>
                          <a:spcPct val="110000"/>
                        </a:lnSpc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parties on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April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12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discuss </a:t>
                      </a:r>
                      <a:r>
                        <a:rPr sz="700" spc="-105" dirty="0">
                          <a:latin typeface="Arial"/>
                          <a:cs typeface="Arial"/>
                        </a:rPr>
                        <a:t>OPR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Manual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edits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from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700" spc="-95" dirty="0">
                          <a:latin typeface="Arial"/>
                          <a:cs typeface="Arial"/>
                        </a:rPr>
                        <a:t>DOJ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MT.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Email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correspondence 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re: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various </a:t>
                      </a:r>
                      <a:r>
                        <a:rPr sz="700" spc="-105" dirty="0">
                          <a:latin typeface="Arial"/>
                          <a:cs typeface="Arial"/>
                        </a:rPr>
                        <a:t>CD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related matters.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Call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with </a:t>
                      </a:r>
                      <a:r>
                        <a:rPr sz="700" spc="-55" dirty="0">
                          <a:latin typeface="Arial"/>
                          <a:cs typeface="Arial"/>
                        </a:rPr>
                        <a:t>Ken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Thompson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re: </a:t>
                      </a:r>
                      <a:r>
                        <a:rPr sz="700" spc="-90" dirty="0">
                          <a:latin typeface="Arial"/>
                          <a:cs typeface="Arial"/>
                        </a:rPr>
                        <a:t>BPD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staffing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priorities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training 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academy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staffing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matters.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Call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with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Commissioner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Harrison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re: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staffing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priorities. </a:t>
                      </a:r>
                      <a:r>
                        <a:rPr sz="700" spc="-50" dirty="0">
                          <a:latin typeface="Arial"/>
                          <a:cs typeface="Arial"/>
                        </a:rPr>
                        <a:t>Calls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and 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correspondence </a:t>
                      </a:r>
                      <a:r>
                        <a:rPr sz="700" spc="-65" dirty="0">
                          <a:latin typeface="Arial"/>
                          <a:cs typeface="Arial"/>
                        </a:rPr>
                        <a:t>as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well </a:t>
                      </a:r>
                      <a:r>
                        <a:rPr sz="700" spc="-65" dirty="0">
                          <a:latin typeface="Arial"/>
                          <a:cs typeface="Arial"/>
                        </a:rPr>
                        <a:t>as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note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reviews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from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past meetings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addressing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staffing </a:t>
                      </a:r>
                      <a:r>
                        <a:rPr sz="700" spc="-50" dirty="0">
                          <a:latin typeface="Arial"/>
                          <a:cs typeface="Arial"/>
                        </a:rPr>
                        <a:t>assessments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and 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priorities in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700" spc="-75" dirty="0">
                          <a:latin typeface="Arial"/>
                          <a:cs typeface="Arial"/>
                        </a:rPr>
                        <a:t>BPD.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Email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correspondence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with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MT </a:t>
                      </a:r>
                      <a:r>
                        <a:rPr sz="700" spc="-105" dirty="0">
                          <a:latin typeface="Arial"/>
                          <a:cs typeface="Arial"/>
                        </a:rPr>
                        <a:t>OPR</a:t>
                      </a:r>
                      <a:r>
                        <a:rPr sz="700" spc="-1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workgroup.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9525"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3.5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10"/>
                        </a:spcBef>
                        <a:tabLst>
                          <a:tab pos="31369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235.00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10"/>
                        </a:spcBef>
                        <a:tabLst>
                          <a:tab pos="26289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822.50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39688" y="269163"/>
            <a:ext cx="755015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5" dirty="0">
                <a:latin typeface="Arial"/>
                <a:cs typeface="Arial"/>
              </a:rPr>
              <a:t>5/6/2019 </a:t>
            </a:r>
            <a:r>
              <a:rPr sz="700" spc="75" dirty="0">
                <a:latin typeface="Arial"/>
                <a:cs typeface="Arial"/>
              </a:rPr>
              <a:t>/</a:t>
            </a:r>
            <a:r>
              <a:rPr sz="700" spc="-155" dirty="0">
                <a:latin typeface="Arial"/>
                <a:cs typeface="Arial"/>
              </a:rPr>
              <a:t> </a:t>
            </a:r>
            <a:r>
              <a:rPr sz="700" spc="-25" dirty="0">
                <a:latin typeface="Arial"/>
                <a:cs typeface="Arial"/>
              </a:rPr>
              <a:t>9:15 </a:t>
            </a:r>
            <a:r>
              <a:rPr sz="700" spc="-20" dirty="0">
                <a:latin typeface="Arial"/>
                <a:cs typeface="Arial"/>
              </a:rPr>
              <a:t>AM</a:t>
            </a:r>
            <a:endParaRPr sz="7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749660" y="247523"/>
            <a:ext cx="1301750" cy="2603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98475" marR="5080" indent="-486409">
              <a:lnSpc>
                <a:spcPct val="110000"/>
              </a:lnSpc>
              <a:spcBef>
                <a:spcPts val="95"/>
              </a:spcBef>
            </a:pPr>
            <a:r>
              <a:rPr sz="700" spc="-20" dirty="0">
                <a:latin typeface="Arial"/>
                <a:cs typeface="Arial"/>
              </a:rPr>
              <a:t>Baltimore </a:t>
            </a:r>
            <a:r>
              <a:rPr sz="700" spc="-40" dirty="0">
                <a:latin typeface="Arial"/>
                <a:cs typeface="Arial"/>
              </a:rPr>
              <a:t>Consent Decree </a:t>
            </a:r>
            <a:r>
              <a:rPr sz="700" dirty="0">
                <a:latin typeface="Arial"/>
                <a:cs typeface="Arial"/>
              </a:rPr>
              <a:t>Monitor  </a:t>
            </a:r>
            <a:r>
              <a:rPr sz="700" spc="-75" dirty="0">
                <a:latin typeface="Arial"/>
                <a:cs typeface="Arial"/>
              </a:rPr>
              <a:t>INVOICE</a:t>
            </a:r>
            <a:endParaRPr sz="7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895939" y="269207"/>
            <a:ext cx="266065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65" dirty="0">
                <a:latin typeface="Arial"/>
                <a:cs typeface="Arial"/>
              </a:rPr>
              <a:t>Page</a:t>
            </a:r>
            <a:r>
              <a:rPr sz="700" spc="-100" dirty="0">
                <a:latin typeface="Arial"/>
                <a:cs typeface="Arial"/>
              </a:rPr>
              <a:t> </a:t>
            </a:r>
            <a:r>
              <a:rPr sz="700" spc="-35" dirty="0">
                <a:latin typeface="Arial"/>
                <a:cs typeface="Arial"/>
              </a:rPr>
              <a:t>2</a:t>
            </a:r>
            <a:endParaRPr sz="700">
              <a:latin typeface="Arial"/>
              <a:cs typeface="Arial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643244" y="856411"/>
          <a:ext cx="11363957" cy="524941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92480"/>
                <a:gridCol w="707390"/>
                <a:gridCol w="3740150"/>
                <a:gridCol w="858520"/>
                <a:gridCol w="654050"/>
                <a:gridCol w="603884"/>
                <a:gridCol w="2894329"/>
                <a:gridCol w="542925"/>
                <a:gridCol w="570229"/>
              </a:tblGrid>
              <a:tr h="527050">
                <a:tc>
                  <a:txBody>
                    <a:bodyPr/>
                    <a:lstStyle/>
                    <a:p>
                      <a:pPr marR="292735" algn="r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p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ri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9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11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9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0955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700" spc="-30" dirty="0">
                          <a:latin typeface="Arial"/>
                          <a:cs typeface="Arial"/>
                        </a:rPr>
                        <a:t>Continued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review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of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700" spc="-105" dirty="0">
                          <a:latin typeface="Arial"/>
                          <a:cs typeface="Arial"/>
                        </a:rPr>
                        <a:t>OPR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Manual </a:t>
                      </a:r>
                      <a:r>
                        <a:rPr sz="700" spc="-75" dirty="0">
                          <a:latin typeface="Arial"/>
                          <a:cs typeface="Arial"/>
                        </a:rPr>
                        <a:t>(DOJ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edits/comments).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Review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of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700" spc="-50" dirty="0">
                          <a:latin typeface="Arial"/>
                          <a:cs typeface="Arial"/>
                        </a:rPr>
                        <a:t>Sexual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Assault</a:t>
                      </a:r>
                      <a:r>
                        <a:rPr sz="700" spc="9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E-learning</a:t>
                      </a:r>
                      <a:endParaRPr sz="700">
                        <a:latin typeface="Arial"/>
                        <a:cs typeface="Arial"/>
                      </a:endParaRPr>
                    </a:p>
                    <a:p>
                      <a:pPr marL="20955" marR="104139">
                        <a:lnSpc>
                          <a:spcPct val="110000"/>
                        </a:lnSpc>
                      </a:pPr>
                      <a:r>
                        <a:rPr sz="700" spc="-90" dirty="0">
                          <a:latin typeface="Arial"/>
                          <a:cs typeface="Arial"/>
                        </a:rPr>
                        <a:t>BPD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submission.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Email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correspondence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re: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project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management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matters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upcoming  deadlines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MT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priorities.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Review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of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Policy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719(Taser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T7)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updates by </a:t>
                      </a:r>
                      <a:r>
                        <a:rPr sz="700" spc="-90" dirty="0">
                          <a:latin typeface="Arial"/>
                          <a:cs typeface="Arial"/>
                        </a:rPr>
                        <a:t>BPD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reflecting </a:t>
                      </a:r>
                      <a:r>
                        <a:rPr sz="700" spc="-50" dirty="0">
                          <a:latin typeface="Arial"/>
                          <a:cs typeface="Arial"/>
                        </a:rPr>
                        <a:t>changes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and 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important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updates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from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training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MT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700" spc="-95" dirty="0">
                          <a:latin typeface="Arial"/>
                          <a:cs typeface="Arial"/>
                        </a:rPr>
                        <a:t>DOJ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observed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on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April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1.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9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255" algn="r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3.5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9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7625">
                        <a:lnSpc>
                          <a:spcPct val="100000"/>
                        </a:lnSpc>
                        <a:spcBef>
                          <a:spcPts val="15"/>
                        </a:spcBef>
                        <a:tabLst>
                          <a:tab pos="35814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235.00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9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  <a:spcBef>
                          <a:spcPts val="15"/>
                        </a:spcBef>
                        <a:tabLst>
                          <a:tab pos="30797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822.50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9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653415">
                <a:tc>
                  <a:txBody>
                    <a:bodyPr/>
                    <a:lstStyle/>
                    <a:p>
                      <a:pPr marR="292735"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p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ri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12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0955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40" dirty="0">
                          <a:latin typeface="Arial"/>
                          <a:cs typeface="Arial"/>
                        </a:rPr>
                        <a:t>Review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preparation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for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call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with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parties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re: </a:t>
                      </a:r>
                      <a:r>
                        <a:rPr sz="700" spc="-105" dirty="0">
                          <a:latin typeface="Arial"/>
                          <a:cs typeface="Arial"/>
                        </a:rPr>
                        <a:t>OPR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Manual.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Call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with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parties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re: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process</a:t>
                      </a:r>
                      <a:r>
                        <a:rPr sz="700" spc="-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and</a:t>
                      </a:r>
                      <a:endParaRPr sz="700">
                        <a:latin typeface="Arial"/>
                        <a:cs typeface="Arial"/>
                      </a:endParaRPr>
                    </a:p>
                    <a:p>
                      <a:pPr marL="20955" marR="47625">
                        <a:lnSpc>
                          <a:spcPct val="110000"/>
                        </a:lnSpc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timeline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for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working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on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initial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draft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edits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in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preparation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for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sending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document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out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for 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public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review.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Call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with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MT </a:t>
                      </a:r>
                      <a:r>
                        <a:rPr sz="700" spc="-105" dirty="0">
                          <a:latin typeface="Arial"/>
                          <a:cs typeface="Arial"/>
                        </a:rPr>
                        <a:t>OPR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workgroup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members.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Logistics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for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working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on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700" spc="-105" dirty="0">
                          <a:latin typeface="Arial"/>
                          <a:cs typeface="Arial"/>
                        </a:rPr>
                        <a:t>OPR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Manual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and  assignments.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Email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correspondence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on </a:t>
                      </a:r>
                      <a:r>
                        <a:rPr sz="700" spc="-105" dirty="0">
                          <a:latin typeface="Arial"/>
                          <a:cs typeface="Arial"/>
                        </a:rPr>
                        <a:t>CD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related matters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(Training, </a:t>
                      </a:r>
                      <a:r>
                        <a:rPr sz="700" spc="-60" dirty="0">
                          <a:latin typeface="Arial"/>
                          <a:cs typeface="Arial"/>
                        </a:rPr>
                        <a:t>UF, </a:t>
                      </a:r>
                      <a:r>
                        <a:rPr sz="700" spc="-50" dirty="0">
                          <a:latin typeface="Arial"/>
                          <a:cs typeface="Arial"/>
                        </a:rPr>
                        <a:t>Sexual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assault</a:t>
                      </a:r>
                      <a:r>
                        <a:rPr sz="700" spc="-1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etc.).</a:t>
                      </a:r>
                      <a:endParaRPr sz="700">
                        <a:latin typeface="Arial"/>
                        <a:cs typeface="Arial"/>
                      </a:endParaRPr>
                    </a:p>
                    <a:p>
                      <a:pPr marL="20955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700" spc="-45" dirty="0">
                          <a:latin typeface="Arial"/>
                          <a:cs typeface="Arial"/>
                        </a:rPr>
                        <a:t>Call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with </a:t>
                      </a:r>
                      <a:r>
                        <a:rPr sz="700" spc="-60" dirty="0">
                          <a:latin typeface="Arial"/>
                          <a:cs typeface="Arial"/>
                        </a:rPr>
                        <a:t>Jessica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Drake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re: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project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management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planning</a:t>
                      </a:r>
                      <a:r>
                        <a:rPr sz="700" spc="-1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.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255"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4.5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7625">
                        <a:lnSpc>
                          <a:spcPct val="100000"/>
                        </a:lnSpc>
                        <a:spcBef>
                          <a:spcPts val="10"/>
                        </a:spcBef>
                        <a:tabLst>
                          <a:tab pos="35814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235.00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  <a:spcBef>
                          <a:spcPts val="10"/>
                        </a:spcBef>
                        <a:tabLst>
                          <a:tab pos="23939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1,057.50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98450">
                <a:tc>
                  <a:txBody>
                    <a:bodyPr/>
                    <a:lstStyle/>
                    <a:p>
                      <a:pPr marR="292735"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p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ri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14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0955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30" dirty="0">
                          <a:latin typeface="Arial"/>
                          <a:cs typeface="Arial"/>
                        </a:rPr>
                        <a:t>Continued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review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of </a:t>
                      </a:r>
                      <a:r>
                        <a:rPr sz="700" spc="-105" dirty="0">
                          <a:latin typeface="Arial"/>
                          <a:cs typeface="Arial"/>
                        </a:rPr>
                        <a:t>OPR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Manual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edits/comments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from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700" spc="-95" dirty="0">
                          <a:latin typeface="Arial"/>
                          <a:cs typeface="Arial"/>
                        </a:rPr>
                        <a:t>DOJ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with </a:t>
                      </a:r>
                      <a:r>
                        <a:rPr sz="700" spc="-55" dirty="0">
                          <a:latin typeface="Arial"/>
                          <a:cs typeface="Arial"/>
                        </a:rPr>
                        <a:t>a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focus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on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researching</a:t>
                      </a:r>
                      <a:r>
                        <a:rPr sz="700" spc="-7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policies</a:t>
                      </a:r>
                      <a:endParaRPr sz="700">
                        <a:latin typeface="Arial"/>
                        <a:cs typeface="Arial"/>
                      </a:endParaRPr>
                    </a:p>
                    <a:p>
                      <a:pPr marL="20955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700" spc="1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address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those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edits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preparation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for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upcoming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5" dirty="0">
                          <a:latin typeface="Arial"/>
                          <a:cs typeface="Arial"/>
                        </a:rPr>
                        <a:t>OPR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workgroup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call.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255"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3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7625">
                        <a:lnSpc>
                          <a:spcPct val="100000"/>
                        </a:lnSpc>
                        <a:spcBef>
                          <a:spcPts val="10"/>
                        </a:spcBef>
                        <a:tabLst>
                          <a:tab pos="35814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235.00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  <a:spcBef>
                          <a:spcPts val="10"/>
                        </a:spcBef>
                        <a:tabLst>
                          <a:tab pos="30797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705.00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36220">
                <a:tc>
                  <a:txBody>
                    <a:bodyPr/>
                    <a:lstStyle/>
                    <a:p>
                      <a:pPr marR="292735"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p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ri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16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0955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700" spc="-40" dirty="0">
                          <a:latin typeface="Arial"/>
                          <a:cs typeface="Arial"/>
                        </a:rPr>
                        <a:t>Email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correspondence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re: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various </a:t>
                      </a:r>
                      <a:r>
                        <a:rPr sz="700" spc="-105" dirty="0">
                          <a:latin typeface="Arial"/>
                          <a:cs typeface="Arial"/>
                        </a:rPr>
                        <a:t>CD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related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reviews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deadlines.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Preparation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for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call</a:t>
                      </a:r>
                      <a:r>
                        <a:rPr sz="700" spc="-8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with</a:t>
                      </a:r>
                      <a:endParaRPr sz="700">
                        <a:latin typeface="Arial"/>
                        <a:cs typeface="Arial"/>
                      </a:endParaRPr>
                    </a:p>
                    <a:p>
                      <a:pPr marL="20955">
                        <a:lnSpc>
                          <a:spcPts val="819"/>
                        </a:lnSpc>
                        <a:spcBef>
                          <a:spcPts val="80"/>
                        </a:spcBef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parties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re: </a:t>
                      </a:r>
                      <a:r>
                        <a:rPr sz="700" spc="-105" dirty="0">
                          <a:latin typeface="Arial"/>
                          <a:cs typeface="Arial"/>
                        </a:rPr>
                        <a:t>OPR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Manual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process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review.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Review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of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Brady/Giglio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documents</a:t>
                      </a:r>
                      <a:r>
                        <a:rPr sz="700" spc="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(extensive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9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255"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7625">
                        <a:lnSpc>
                          <a:spcPct val="100000"/>
                        </a:lnSpc>
                        <a:spcBef>
                          <a:spcPts val="10"/>
                        </a:spcBef>
                        <a:tabLst>
                          <a:tab pos="35814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235.00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  <a:spcBef>
                          <a:spcPts val="10"/>
                        </a:spcBef>
                        <a:tabLst>
                          <a:tab pos="4400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715" algn="ctr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700" spc="-15" dirty="0">
                          <a:latin typeface="Arial"/>
                          <a:cs typeface="Arial"/>
                        </a:rPr>
                        <a:t>Unbilled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time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9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 marR="9525" algn="r">
                        <a:lnSpc>
                          <a:spcPts val="819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2.5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9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35585">
                <a:tc>
                  <a:txBody>
                    <a:bodyPr/>
                    <a:lstStyle/>
                    <a:p>
                      <a:pPr marR="292735"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p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ri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17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0955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Preparation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review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for </a:t>
                      </a:r>
                      <a:r>
                        <a:rPr sz="700" spc="-105" dirty="0">
                          <a:latin typeface="Arial"/>
                          <a:cs typeface="Arial"/>
                        </a:rPr>
                        <a:t>OPR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Manual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process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call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with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parties. </a:t>
                      </a:r>
                      <a:r>
                        <a:rPr sz="700" spc="-105" dirty="0">
                          <a:latin typeface="Arial"/>
                          <a:cs typeface="Arial"/>
                        </a:rPr>
                        <a:t>OPR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Manual call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with</a:t>
                      </a:r>
                      <a:r>
                        <a:rPr sz="700" spc="-7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parties.</a:t>
                      </a:r>
                      <a:endParaRPr sz="700">
                        <a:latin typeface="Arial"/>
                        <a:cs typeface="Arial"/>
                      </a:endParaRPr>
                    </a:p>
                    <a:p>
                      <a:pPr marL="20955">
                        <a:lnSpc>
                          <a:spcPts val="819"/>
                        </a:lnSpc>
                        <a:spcBef>
                          <a:spcPts val="85"/>
                        </a:spcBef>
                      </a:pPr>
                      <a:r>
                        <a:rPr sz="700" spc="-40" dirty="0">
                          <a:latin typeface="Arial"/>
                          <a:cs typeface="Arial"/>
                        </a:rPr>
                        <a:t>Review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internal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approval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of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March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MT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invoices</a:t>
                      </a:r>
                      <a:r>
                        <a:rPr sz="700" spc="-1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activities.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255"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3.5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7625">
                        <a:lnSpc>
                          <a:spcPct val="100000"/>
                        </a:lnSpc>
                        <a:spcBef>
                          <a:spcPts val="10"/>
                        </a:spcBef>
                        <a:tabLst>
                          <a:tab pos="35814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235.00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  <a:spcBef>
                          <a:spcPts val="10"/>
                        </a:spcBef>
                        <a:tabLst>
                          <a:tab pos="30797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822.50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88950">
                <a:tc>
                  <a:txBody>
                    <a:bodyPr/>
                    <a:lstStyle/>
                    <a:p>
                      <a:pPr marR="292735"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p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ri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18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0955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40" dirty="0">
                          <a:latin typeface="Arial"/>
                          <a:cs typeface="Arial"/>
                        </a:rPr>
                        <a:t>Email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correspondence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re: </a:t>
                      </a:r>
                      <a:r>
                        <a:rPr sz="700" spc="-105" dirty="0">
                          <a:latin typeface="Arial"/>
                          <a:cs typeface="Arial"/>
                        </a:rPr>
                        <a:t>OPR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Manual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public comment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process,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followed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by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calls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with </a:t>
                      </a:r>
                      <a:r>
                        <a:rPr sz="700" spc="-90" dirty="0">
                          <a:latin typeface="Arial"/>
                          <a:cs typeface="Arial"/>
                        </a:rPr>
                        <a:t>BPD</a:t>
                      </a:r>
                      <a:r>
                        <a:rPr sz="700" spc="-10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and</a:t>
                      </a:r>
                      <a:endParaRPr sz="700">
                        <a:latin typeface="Arial"/>
                        <a:cs typeface="Arial"/>
                      </a:endParaRPr>
                    </a:p>
                    <a:p>
                      <a:pPr marL="20955" marR="280670" algn="just">
                        <a:lnSpc>
                          <a:spcPct val="110000"/>
                        </a:lnSpc>
                        <a:spcBef>
                          <a:spcPts val="5"/>
                        </a:spcBef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monitor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workgroup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on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subject.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Call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with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Monitor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re: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various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project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management 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matters.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Call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with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M.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Barge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re: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on-site technical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assistance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logistics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for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next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week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on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700" spc="-105" dirty="0">
                          <a:latin typeface="Arial"/>
                          <a:cs typeface="Arial"/>
                        </a:rPr>
                        <a:t>OPR 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Manual.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255"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2.5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7625">
                        <a:lnSpc>
                          <a:spcPct val="100000"/>
                        </a:lnSpc>
                        <a:spcBef>
                          <a:spcPts val="10"/>
                        </a:spcBef>
                        <a:tabLst>
                          <a:tab pos="35814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235.00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  <a:spcBef>
                          <a:spcPts val="10"/>
                        </a:spcBef>
                        <a:tabLst>
                          <a:tab pos="30797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587.50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32434">
                <a:tc>
                  <a:txBody>
                    <a:bodyPr/>
                    <a:lstStyle/>
                    <a:p>
                      <a:pPr marR="292735"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p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ri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22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0955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700" spc="-40" dirty="0">
                          <a:latin typeface="Arial"/>
                          <a:cs typeface="Arial"/>
                        </a:rPr>
                        <a:t>Email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correspondence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with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MT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parties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re: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various </a:t>
                      </a:r>
                      <a:r>
                        <a:rPr sz="700" spc="-105" dirty="0">
                          <a:latin typeface="Arial"/>
                          <a:cs typeface="Arial"/>
                        </a:rPr>
                        <a:t>CD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related matters.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Review</a:t>
                      </a:r>
                      <a:r>
                        <a:rPr sz="700" spc="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and</a:t>
                      </a:r>
                      <a:endParaRPr sz="700">
                        <a:latin typeface="Arial"/>
                        <a:cs typeface="Arial"/>
                      </a:endParaRPr>
                    </a:p>
                    <a:p>
                      <a:pPr marL="20955" marR="32384">
                        <a:lnSpc>
                          <a:spcPct val="110000"/>
                        </a:lnSpc>
                      </a:pPr>
                      <a:r>
                        <a:rPr sz="700" spc="-15" dirty="0">
                          <a:latin typeface="Arial"/>
                          <a:cs typeface="Arial"/>
                        </a:rPr>
                        <a:t>comment/edits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sampling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strategy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for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misconduct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investigations methodology.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Call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with </a:t>
                      </a:r>
                      <a:r>
                        <a:rPr sz="700" spc="-85" dirty="0">
                          <a:latin typeface="Arial"/>
                          <a:cs typeface="Arial"/>
                        </a:rPr>
                        <a:t>S. 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Smoot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M.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Barge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re: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outcome</a:t>
                      </a:r>
                      <a:r>
                        <a:rPr sz="700" spc="-1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0" dirty="0">
                          <a:latin typeface="Arial"/>
                          <a:cs typeface="Arial"/>
                        </a:rPr>
                        <a:t>assessments.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9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255"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3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7625">
                        <a:lnSpc>
                          <a:spcPct val="100000"/>
                        </a:lnSpc>
                        <a:spcBef>
                          <a:spcPts val="10"/>
                        </a:spcBef>
                        <a:tabLst>
                          <a:tab pos="35814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235.00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  <a:spcBef>
                          <a:spcPts val="10"/>
                        </a:spcBef>
                        <a:tabLst>
                          <a:tab pos="30797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705.00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93065">
                <a:tc>
                  <a:txBody>
                    <a:bodyPr/>
                    <a:lstStyle/>
                    <a:p>
                      <a:pPr marR="292735" algn="r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p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ri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9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23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9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0955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40" dirty="0">
                          <a:latin typeface="Arial"/>
                          <a:cs typeface="Arial"/>
                        </a:rPr>
                        <a:t>Email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correspondence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with </a:t>
                      </a:r>
                      <a:r>
                        <a:rPr sz="700" spc="-80" dirty="0">
                          <a:latin typeface="Arial"/>
                          <a:cs typeface="Arial"/>
                        </a:rPr>
                        <a:t>C.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Bastfield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re: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meeting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logistics, attendees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etc.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Call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with </a:t>
                      </a:r>
                      <a:r>
                        <a:rPr sz="700" spc="-85" dirty="0">
                          <a:latin typeface="Arial"/>
                          <a:cs typeface="Arial"/>
                        </a:rPr>
                        <a:t>S.</a:t>
                      </a:r>
                      <a:r>
                        <a:rPr sz="700" spc="-1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Smoot,</a:t>
                      </a:r>
                      <a:endParaRPr sz="700">
                        <a:latin typeface="Arial"/>
                        <a:cs typeface="Arial"/>
                      </a:endParaRPr>
                    </a:p>
                    <a:p>
                      <a:pPr marL="20955" marR="36830">
                        <a:lnSpc>
                          <a:spcPct val="110000"/>
                        </a:lnSpc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M.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Barge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700" spc="-55" dirty="0">
                          <a:latin typeface="Arial"/>
                          <a:cs typeface="Arial"/>
                        </a:rPr>
                        <a:t>Candace </a:t>
                      </a:r>
                      <a:r>
                        <a:rPr sz="700" spc="-50" dirty="0">
                          <a:latin typeface="Arial"/>
                          <a:cs typeface="Arial"/>
                        </a:rPr>
                        <a:t>McCoy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re: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outcome </a:t>
                      </a:r>
                      <a:r>
                        <a:rPr sz="700" spc="-50" dirty="0">
                          <a:latin typeface="Arial"/>
                          <a:cs typeface="Arial"/>
                        </a:rPr>
                        <a:t>assessments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MT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staffing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moving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into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2019-20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budget  year.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Review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preparation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for </a:t>
                      </a:r>
                      <a:r>
                        <a:rPr sz="700" spc="-105" dirty="0">
                          <a:latin typeface="Arial"/>
                          <a:cs typeface="Arial"/>
                        </a:rPr>
                        <a:t>OPR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Manual technical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assistance</a:t>
                      </a:r>
                      <a:r>
                        <a:rPr sz="700" spc="-9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session.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255" algn="r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2.5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9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7625">
                        <a:lnSpc>
                          <a:spcPct val="100000"/>
                        </a:lnSpc>
                        <a:spcBef>
                          <a:spcPts val="15"/>
                        </a:spcBef>
                        <a:tabLst>
                          <a:tab pos="35814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235.00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9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  <a:spcBef>
                          <a:spcPts val="15"/>
                        </a:spcBef>
                        <a:tabLst>
                          <a:tab pos="30797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587.50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9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713105">
                <a:tc>
                  <a:txBody>
                    <a:bodyPr/>
                    <a:lstStyle/>
                    <a:p>
                      <a:pPr marR="292735" algn="r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p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ri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9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24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9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0955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30" dirty="0">
                          <a:latin typeface="Arial"/>
                          <a:cs typeface="Arial"/>
                        </a:rPr>
                        <a:t>Continued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preparation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review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for </a:t>
                      </a:r>
                      <a:r>
                        <a:rPr sz="700" spc="-70" dirty="0">
                          <a:latin typeface="Arial"/>
                          <a:cs typeface="Arial"/>
                        </a:rPr>
                        <a:t>TA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session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at </a:t>
                      </a:r>
                      <a:r>
                        <a:rPr sz="700" spc="-105" dirty="0">
                          <a:latin typeface="Arial"/>
                          <a:cs typeface="Arial"/>
                        </a:rPr>
                        <a:t>OPR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re: </a:t>
                      </a:r>
                      <a:r>
                        <a:rPr sz="700" spc="-105" dirty="0">
                          <a:latin typeface="Arial"/>
                          <a:cs typeface="Arial"/>
                        </a:rPr>
                        <a:t>OPR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Manual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edits/comments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and</a:t>
                      </a:r>
                      <a:endParaRPr sz="700">
                        <a:latin typeface="Arial"/>
                        <a:cs typeface="Arial"/>
                      </a:endParaRPr>
                    </a:p>
                    <a:p>
                      <a:pPr marL="20955" marR="33655">
                        <a:lnSpc>
                          <a:spcPct val="110000"/>
                        </a:lnSpc>
                        <a:spcBef>
                          <a:spcPts val="5"/>
                        </a:spcBef>
                      </a:pPr>
                      <a:r>
                        <a:rPr sz="700" spc="-15" dirty="0">
                          <a:latin typeface="Arial"/>
                          <a:cs typeface="Arial"/>
                        </a:rPr>
                        <a:t>context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on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4/25/2019.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Call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with </a:t>
                      </a:r>
                      <a:r>
                        <a:rPr sz="700" spc="-85" dirty="0">
                          <a:latin typeface="Arial"/>
                          <a:cs typeface="Arial"/>
                        </a:rPr>
                        <a:t>S.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Parker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re: </a:t>
                      </a:r>
                      <a:r>
                        <a:rPr sz="700" spc="-70" dirty="0">
                          <a:latin typeface="Arial"/>
                          <a:cs typeface="Arial"/>
                        </a:rPr>
                        <a:t>TA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his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edits on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700" spc="-105" dirty="0">
                          <a:latin typeface="Arial"/>
                          <a:cs typeface="Arial"/>
                        </a:rPr>
                        <a:t>OPR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Manual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along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with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logistics 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for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his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participation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by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phone.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Call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with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M.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Barge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re: </a:t>
                      </a:r>
                      <a:r>
                        <a:rPr sz="700" spc="-70" dirty="0">
                          <a:latin typeface="Arial"/>
                          <a:cs typeface="Arial"/>
                        </a:rPr>
                        <a:t>TA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his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edits on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700" spc="-105" dirty="0">
                          <a:latin typeface="Arial"/>
                          <a:cs typeface="Arial"/>
                        </a:rPr>
                        <a:t>OPR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Manual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along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with 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logistics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for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his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participation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by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phone.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Call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with </a:t>
                      </a:r>
                      <a:r>
                        <a:rPr sz="700" spc="-55" dirty="0">
                          <a:latin typeface="Arial"/>
                          <a:cs typeface="Arial"/>
                        </a:rPr>
                        <a:t>Lisa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Fink </a:t>
                      </a:r>
                      <a:r>
                        <a:rPr sz="700" spc="-65" dirty="0">
                          <a:latin typeface="Arial"/>
                          <a:cs typeface="Arial"/>
                        </a:rPr>
                        <a:t>(BPD)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finalize </a:t>
                      </a:r>
                      <a:r>
                        <a:rPr sz="700" spc="-70" dirty="0">
                          <a:latin typeface="Arial"/>
                          <a:cs typeface="Arial"/>
                        </a:rPr>
                        <a:t>TA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topics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discuss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the  </a:t>
                      </a:r>
                      <a:r>
                        <a:rPr sz="700" spc="-70" dirty="0">
                          <a:latin typeface="Arial"/>
                          <a:cs typeface="Arial"/>
                        </a:rPr>
                        <a:t>TA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process.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Correspondence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with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Deputy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Commissioner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Murphy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for </a:t>
                      </a:r>
                      <a:r>
                        <a:rPr sz="700" spc="-55" dirty="0">
                          <a:latin typeface="Arial"/>
                          <a:cs typeface="Arial"/>
                        </a:rPr>
                        <a:t>a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meeting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in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very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near 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future.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255" algn="r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3.5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9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7625">
                        <a:lnSpc>
                          <a:spcPct val="100000"/>
                        </a:lnSpc>
                        <a:spcBef>
                          <a:spcPts val="15"/>
                        </a:spcBef>
                        <a:tabLst>
                          <a:tab pos="35814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235.00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9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  <a:spcBef>
                          <a:spcPts val="15"/>
                        </a:spcBef>
                        <a:tabLst>
                          <a:tab pos="30797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822.50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9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40055">
                <a:tc>
                  <a:txBody>
                    <a:bodyPr/>
                    <a:lstStyle/>
                    <a:p>
                      <a:pPr marR="292735" algn="r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p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ri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9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25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9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0955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Technical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assistance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session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with </a:t>
                      </a:r>
                      <a:r>
                        <a:rPr sz="700" spc="-105" dirty="0">
                          <a:latin typeface="Arial"/>
                          <a:cs typeface="Arial"/>
                        </a:rPr>
                        <a:t>OPR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700" spc="-75" dirty="0">
                          <a:latin typeface="Arial"/>
                          <a:cs typeface="Arial"/>
                        </a:rPr>
                        <a:t>CDIU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at </a:t>
                      </a:r>
                      <a:r>
                        <a:rPr sz="700" spc="-105" dirty="0">
                          <a:latin typeface="Arial"/>
                          <a:cs typeface="Arial"/>
                        </a:rPr>
                        <a:t>OPR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facility.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Worked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on </a:t>
                      </a:r>
                      <a:r>
                        <a:rPr sz="700" spc="-70" dirty="0">
                          <a:latin typeface="Arial"/>
                          <a:cs typeface="Arial"/>
                        </a:rPr>
                        <a:t>TA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specifically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related</a:t>
                      </a:r>
                      <a:r>
                        <a:rPr sz="700" spc="-1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to</a:t>
                      </a:r>
                      <a:endParaRPr sz="700">
                        <a:latin typeface="Arial"/>
                        <a:cs typeface="Arial"/>
                      </a:endParaRPr>
                    </a:p>
                    <a:p>
                      <a:pPr marL="20955" marR="313690">
                        <a:lnSpc>
                          <a:spcPct val="110000"/>
                        </a:lnSpc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700" spc="-105" dirty="0">
                          <a:latin typeface="Arial"/>
                          <a:cs typeface="Arial"/>
                        </a:rPr>
                        <a:t>OPR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Manual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addressing some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of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MT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700" spc="-95" dirty="0">
                          <a:latin typeface="Arial"/>
                          <a:cs typeface="Arial"/>
                        </a:rPr>
                        <a:t>DOJ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edits satisfactorily.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Call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with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MT </a:t>
                      </a:r>
                      <a:r>
                        <a:rPr sz="700" spc="-70" dirty="0">
                          <a:latin typeface="Arial"/>
                          <a:cs typeface="Arial"/>
                        </a:rPr>
                        <a:t>PIB 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Workgroup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re: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70" dirty="0">
                          <a:latin typeface="Arial"/>
                          <a:cs typeface="Arial"/>
                        </a:rPr>
                        <a:t>TA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ongoing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review/edits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70" dirty="0">
                          <a:latin typeface="Arial"/>
                          <a:cs typeface="Arial"/>
                        </a:rPr>
                        <a:t>PIB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Investigative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Manual.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9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255" algn="r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6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9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7625">
                        <a:lnSpc>
                          <a:spcPct val="100000"/>
                        </a:lnSpc>
                        <a:spcBef>
                          <a:spcPts val="15"/>
                        </a:spcBef>
                        <a:tabLst>
                          <a:tab pos="35814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235.00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9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  <a:spcBef>
                          <a:spcPts val="15"/>
                        </a:spcBef>
                        <a:tabLst>
                          <a:tab pos="23939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1,410.00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9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unbilled travel</a:t>
                      </a:r>
                      <a:r>
                        <a:rPr sz="700" spc="-7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time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9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 marR="9525" algn="r">
                        <a:lnSpc>
                          <a:spcPts val="819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3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713105">
                <a:tc>
                  <a:txBody>
                    <a:bodyPr/>
                    <a:lstStyle/>
                    <a:p>
                      <a:pPr marR="292735"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p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ri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26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0955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45" dirty="0">
                          <a:latin typeface="Arial"/>
                          <a:cs typeface="Arial"/>
                        </a:rPr>
                        <a:t>Call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with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Deputy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Commissioner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Murphy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re: </a:t>
                      </a:r>
                      <a:r>
                        <a:rPr sz="700" spc="-105" dirty="0">
                          <a:latin typeface="Arial"/>
                          <a:cs typeface="Arial"/>
                        </a:rPr>
                        <a:t>CD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related matters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including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timelines,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staffing,</a:t>
                      </a:r>
                      <a:r>
                        <a:rPr sz="700" spc="-1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priorities</a:t>
                      </a:r>
                      <a:endParaRPr sz="700">
                        <a:latin typeface="Arial"/>
                        <a:cs typeface="Arial"/>
                      </a:endParaRPr>
                    </a:p>
                    <a:p>
                      <a:pPr marL="20955" marR="10795">
                        <a:lnSpc>
                          <a:spcPct val="110000"/>
                        </a:lnSpc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etc.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Weekly </a:t>
                      </a:r>
                      <a:r>
                        <a:rPr sz="700" spc="-70" dirty="0">
                          <a:latin typeface="Arial"/>
                          <a:cs typeface="Arial"/>
                        </a:rPr>
                        <a:t>PIB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call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with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parties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re: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timelines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editing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process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of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700" spc="-70" dirty="0">
                          <a:latin typeface="Arial"/>
                          <a:cs typeface="Arial"/>
                        </a:rPr>
                        <a:t>PIB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Investigative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Manual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and 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other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related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ongoing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work.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Call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with </a:t>
                      </a:r>
                      <a:r>
                        <a:rPr sz="700" spc="-55" dirty="0">
                          <a:latin typeface="Arial"/>
                          <a:cs typeface="Arial"/>
                        </a:rPr>
                        <a:t>a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concerned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citizen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re: </a:t>
                      </a:r>
                      <a:r>
                        <a:rPr sz="700" spc="-90" dirty="0">
                          <a:latin typeface="Arial"/>
                          <a:cs typeface="Arial"/>
                        </a:rPr>
                        <a:t>BPD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progress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in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certain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neighborhoods. 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Continued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review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work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on </a:t>
                      </a:r>
                      <a:r>
                        <a:rPr sz="700" spc="-70" dirty="0">
                          <a:latin typeface="Arial"/>
                          <a:cs typeface="Arial"/>
                        </a:rPr>
                        <a:t>PIB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Manual.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Correspondence and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logistics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re: </a:t>
                      </a:r>
                      <a:r>
                        <a:rPr sz="700" spc="-70" dirty="0">
                          <a:latin typeface="Arial"/>
                          <a:cs typeface="Arial"/>
                        </a:rPr>
                        <a:t>PIB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Investigative 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Manual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MT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extension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of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45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days.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(notifications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new</a:t>
                      </a:r>
                      <a:r>
                        <a:rPr sz="700" spc="-1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timelines.)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255"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4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7625">
                        <a:lnSpc>
                          <a:spcPct val="100000"/>
                        </a:lnSpc>
                        <a:spcBef>
                          <a:spcPts val="10"/>
                        </a:spcBef>
                        <a:tabLst>
                          <a:tab pos="35814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235.00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  <a:spcBef>
                          <a:spcPts val="10"/>
                        </a:spcBef>
                        <a:tabLst>
                          <a:tab pos="30797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940.00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1683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4445" algn="r">
                        <a:lnSpc>
                          <a:spcPts val="819"/>
                        </a:lnSpc>
                      </a:pPr>
                      <a:r>
                        <a:rPr sz="700" b="1" spc="-60" dirty="0">
                          <a:latin typeface="Trebuchet MS"/>
                          <a:cs typeface="Trebuchet MS"/>
                        </a:rPr>
                        <a:t>TOTAL</a:t>
                      </a:r>
                      <a:r>
                        <a:rPr sz="700" b="1" spc="-13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30" dirty="0">
                          <a:latin typeface="Trebuchet MS"/>
                          <a:cs typeface="Trebuchet MS"/>
                        </a:rPr>
                        <a:t>HOURS: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255" algn="r">
                        <a:lnSpc>
                          <a:spcPts val="819"/>
                        </a:lnSpc>
                      </a:pPr>
                      <a:r>
                        <a:rPr sz="700" b="1" dirty="0">
                          <a:latin typeface="Trebuchet MS"/>
                          <a:cs typeface="Trebuchet MS"/>
                        </a:rPr>
                        <a:t>56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7625">
                        <a:lnSpc>
                          <a:spcPts val="819"/>
                        </a:lnSpc>
                      </a:pPr>
                      <a:r>
                        <a:rPr sz="700" b="1" spc="-60" dirty="0">
                          <a:latin typeface="Trebuchet MS"/>
                          <a:cs typeface="Trebuchet MS"/>
                        </a:rPr>
                        <a:t>TOTAL: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AEDF3"/>
                    </a:solidFill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ts val="819"/>
                        </a:lnSpc>
                      </a:pPr>
                      <a:r>
                        <a:rPr sz="700" b="1" spc="-55" dirty="0">
                          <a:latin typeface="Trebuchet MS"/>
                          <a:cs typeface="Trebuchet MS"/>
                        </a:rPr>
                        <a:t>$</a:t>
                      </a:r>
                      <a:r>
                        <a:rPr sz="700" b="1" spc="5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60" dirty="0">
                          <a:latin typeface="Trebuchet MS"/>
                          <a:cs typeface="Trebuchet MS"/>
                        </a:rPr>
                        <a:t>13,160.00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AEDF3"/>
                    </a:solidFill>
                  </a:tcPr>
                </a:tc>
                <a:tc>
                  <a:txBody>
                    <a:bodyPr/>
                    <a:lstStyle/>
                    <a:p>
                      <a:pPr marR="8890" algn="r">
                        <a:lnSpc>
                          <a:spcPts val="819"/>
                        </a:lnSpc>
                      </a:pPr>
                      <a:r>
                        <a:rPr sz="700" b="1" spc="-60" dirty="0">
                          <a:latin typeface="Trebuchet MS"/>
                          <a:cs typeface="Trebuchet MS"/>
                        </a:rPr>
                        <a:t>TOTAL </a:t>
                      </a:r>
                      <a:r>
                        <a:rPr sz="700" b="1" spc="-35" dirty="0">
                          <a:latin typeface="Trebuchet MS"/>
                          <a:cs typeface="Trebuchet MS"/>
                        </a:rPr>
                        <a:t>UNBILLED</a:t>
                      </a:r>
                      <a:r>
                        <a:rPr sz="700" b="1" spc="-12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30" dirty="0">
                          <a:latin typeface="Trebuchet MS"/>
                          <a:cs typeface="Trebuchet MS"/>
                        </a:rPr>
                        <a:t>HOURS: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9525" algn="r">
                        <a:lnSpc>
                          <a:spcPts val="819"/>
                        </a:lnSpc>
                      </a:pPr>
                      <a:r>
                        <a:rPr sz="700" b="1" dirty="0">
                          <a:latin typeface="Trebuchet MS"/>
                          <a:cs typeface="Trebuchet MS"/>
                        </a:rPr>
                        <a:t>8.5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39688" y="269163"/>
            <a:ext cx="755015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5" dirty="0">
                <a:latin typeface="Arial"/>
                <a:cs typeface="Arial"/>
              </a:rPr>
              <a:t>5/6/2019 </a:t>
            </a:r>
            <a:r>
              <a:rPr sz="700" spc="75" dirty="0">
                <a:latin typeface="Arial"/>
                <a:cs typeface="Arial"/>
              </a:rPr>
              <a:t>/</a:t>
            </a:r>
            <a:r>
              <a:rPr sz="700" spc="-155" dirty="0">
                <a:latin typeface="Arial"/>
                <a:cs typeface="Arial"/>
              </a:rPr>
              <a:t> </a:t>
            </a:r>
            <a:r>
              <a:rPr sz="700" spc="-25" dirty="0">
                <a:latin typeface="Arial"/>
                <a:cs typeface="Arial"/>
              </a:rPr>
              <a:t>9:29 </a:t>
            </a:r>
            <a:r>
              <a:rPr sz="700" spc="-20" dirty="0">
                <a:latin typeface="Arial"/>
                <a:cs typeface="Arial"/>
              </a:rPr>
              <a:t>AM</a:t>
            </a:r>
            <a:endParaRPr sz="7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749660" y="247523"/>
            <a:ext cx="1301750" cy="2603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98475" marR="5080" indent="-486409">
              <a:lnSpc>
                <a:spcPct val="110000"/>
              </a:lnSpc>
              <a:spcBef>
                <a:spcPts val="95"/>
              </a:spcBef>
            </a:pPr>
            <a:r>
              <a:rPr sz="700" spc="-20" dirty="0">
                <a:latin typeface="Arial"/>
                <a:cs typeface="Arial"/>
              </a:rPr>
              <a:t>Baltimore </a:t>
            </a:r>
            <a:r>
              <a:rPr sz="700" spc="-40" dirty="0">
                <a:latin typeface="Arial"/>
                <a:cs typeface="Arial"/>
              </a:rPr>
              <a:t>Consent Decree </a:t>
            </a:r>
            <a:r>
              <a:rPr sz="700" dirty="0">
                <a:latin typeface="Arial"/>
                <a:cs typeface="Arial"/>
              </a:rPr>
              <a:t>Monitor  </a:t>
            </a:r>
            <a:r>
              <a:rPr sz="700" spc="-75" dirty="0">
                <a:latin typeface="Arial"/>
                <a:cs typeface="Arial"/>
              </a:rPr>
              <a:t>INVOICE</a:t>
            </a:r>
            <a:endParaRPr sz="7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908639" y="269201"/>
            <a:ext cx="264795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70" dirty="0">
                <a:latin typeface="Arial"/>
                <a:cs typeface="Arial"/>
              </a:rPr>
              <a:t>Page</a:t>
            </a:r>
            <a:r>
              <a:rPr sz="700" spc="-100" dirty="0">
                <a:latin typeface="Arial"/>
                <a:cs typeface="Arial"/>
              </a:rPr>
              <a:t> </a:t>
            </a:r>
            <a:r>
              <a:rPr sz="700" spc="-35" dirty="0">
                <a:latin typeface="Arial"/>
                <a:cs typeface="Arial"/>
              </a:rPr>
              <a:t>3</a:t>
            </a:r>
            <a:endParaRPr sz="700">
              <a:latin typeface="Arial"/>
              <a:cs typeface="Arial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643244" y="856411"/>
          <a:ext cx="11364592" cy="287400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92480"/>
                <a:gridCol w="707390"/>
                <a:gridCol w="923925"/>
                <a:gridCol w="2816860"/>
                <a:gridCol w="858520"/>
                <a:gridCol w="654050"/>
                <a:gridCol w="603884"/>
                <a:gridCol w="687704"/>
                <a:gridCol w="878204"/>
                <a:gridCol w="2441575"/>
              </a:tblGrid>
              <a:tr h="205740">
                <a:tc gridSpan="10">
                  <a:txBody>
                    <a:bodyPr/>
                    <a:lstStyle/>
                    <a:p>
                      <a:pPr marL="29845">
                        <a:lnSpc>
                          <a:spcPts val="1490"/>
                        </a:lnSpc>
                      </a:pPr>
                      <a:r>
                        <a:rPr sz="1250" spc="-195" dirty="0">
                          <a:solidFill>
                            <a:srgbClr val="006000"/>
                          </a:solidFill>
                          <a:latin typeface="Arial"/>
                          <a:cs typeface="Arial"/>
                        </a:rPr>
                        <a:t>EXPENSES</a:t>
                      </a:r>
                      <a:endParaRPr sz="12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1683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339725">
                        <a:lnSpc>
                          <a:spcPts val="819"/>
                        </a:lnSpc>
                      </a:pPr>
                      <a:r>
                        <a:rPr sz="700" b="1" spc="-20" dirty="0">
                          <a:latin typeface="Trebuchet MS"/>
                          <a:cs typeface="Trebuchet MS"/>
                        </a:rPr>
                        <a:t>MEALS </a:t>
                      </a:r>
                      <a:r>
                        <a:rPr sz="700" b="1" spc="-60" dirty="0">
                          <a:latin typeface="Trebuchet MS"/>
                          <a:cs typeface="Trebuchet MS"/>
                        </a:rPr>
                        <a:t>+</a:t>
                      </a:r>
                      <a:r>
                        <a:rPr sz="700" b="1" spc="-10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35" dirty="0">
                          <a:latin typeface="Trebuchet MS"/>
                          <a:cs typeface="Trebuchet MS"/>
                        </a:rPr>
                        <a:t>INCIDENTALS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9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418465">
                        <a:lnSpc>
                          <a:spcPts val="819"/>
                        </a:lnSpc>
                      </a:pPr>
                      <a:r>
                        <a:rPr sz="700" b="1" spc="-10" dirty="0">
                          <a:latin typeface="Trebuchet MS"/>
                          <a:cs typeface="Trebuchet MS"/>
                        </a:rPr>
                        <a:t>NON</a:t>
                      </a:r>
                      <a:r>
                        <a:rPr sz="700" b="1" spc="-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20" dirty="0">
                          <a:latin typeface="Trebuchet MS"/>
                          <a:cs typeface="Trebuchet MS"/>
                        </a:rPr>
                        <a:t>MEALS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8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6426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 marL="7620" algn="ctr">
                        <a:lnSpc>
                          <a:spcPct val="100000"/>
                        </a:lnSpc>
                        <a:spcBef>
                          <a:spcPts val="465"/>
                        </a:spcBef>
                      </a:pPr>
                      <a:r>
                        <a:rPr sz="700" b="1" spc="-35" dirty="0">
                          <a:latin typeface="Trebuchet MS"/>
                          <a:cs typeface="Trebuchet MS"/>
                        </a:rPr>
                        <a:t>Date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 marL="190500">
                        <a:lnSpc>
                          <a:spcPct val="100000"/>
                        </a:lnSpc>
                        <a:spcBef>
                          <a:spcPts val="465"/>
                        </a:spcBef>
                      </a:pPr>
                      <a:r>
                        <a:rPr sz="700" b="1" spc="-40" dirty="0">
                          <a:latin typeface="Trebuchet MS"/>
                          <a:cs typeface="Trebuchet MS"/>
                        </a:rPr>
                        <a:t>Category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 marL="7620" algn="ctr">
                        <a:lnSpc>
                          <a:spcPct val="100000"/>
                        </a:lnSpc>
                        <a:spcBef>
                          <a:spcPts val="465"/>
                        </a:spcBef>
                      </a:pPr>
                      <a:r>
                        <a:rPr sz="700" b="1" spc="-35" dirty="0">
                          <a:latin typeface="Trebuchet MS"/>
                          <a:cs typeface="Trebuchet MS"/>
                        </a:rPr>
                        <a:t>Vendor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 marL="5715" algn="ctr">
                        <a:lnSpc>
                          <a:spcPct val="100000"/>
                        </a:lnSpc>
                        <a:spcBef>
                          <a:spcPts val="465"/>
                        </a:spcBef>
                      </a:pPr>
                      <a:r>
                        <a:rPr sz="700" b="1" spc="-35" dirty="0">
                          <a:latin typeface="Trebuchet MS"/>
                          <a:cs typeface="Trebuchet MS"/>
                        </a:rPr>
                        <a:t>Comments </a:t>
                      </a:r>
                      <a:r>
                        <a:rPr sz="700" b="1" spc="-45" dirty="0">
                          <a:latin typeface="Trebuchet MS"/>
                          <a:cs typeface="Trebuchet MS"/>
                        </a:rPr>
                        <a:t>(if</a:t>
                      </a:r>
                      <a:r>
                        <a:rPr sz="700" b="1" spc="-7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40" dirty="0">
                          <a:latin typeface="Trebuchet MS"/>
                          <a:cs typeface="Trebuchet MS"/>
                        </a:rPr>
                        <a:t>necessary)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 marL="234950">
                        <a:lnSpc>
                          <a:spcPct val="100000"/>
                        </a:lnSpc>
                        <a:spcBef>
                          <a:spcPts val="465"/>
                        </a:spcBef>
                      </a:pPr>
                      <a:r>
                        <a:rPr sz="700" b="1" spc="-50" dirty="0">
                          <a:latin typeface="Trebuchet MS"/>
                          <a:cs typeface="Trebuchet MS"/>
                        </a:rPr>
                        <a:t>Travel</a:t>
                      </a:r>
                      <a:r>
                        <a:rPr sz="700" b="1" spc="-7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30" dirty="0">
                          <a:latin typeface="Trebuchet MS"/>
                          <a:cs typeface="Trebuchet MS"/>
                        </a:rPr>
                        <a:t>Day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9F0"/>
                    </a:solidFill>
                  </a:tcPr>
                </a:tc>
                <a:tc>
                  <a:txBody>
                    <a:bodyPr/>
                    <a:lstStyle/>
                    <a:p>
                      <a:pPr marL="31750" marR="20320" indent="1270" algn="ctr">
                        <a:lnSpc>
                          <a:spcPct val="110000"/>
                        </a:lnSpc>
                        <a:spcBef>
                          <a:spcPts val="145"/>
                        </a:spcBef>
                      </a:pPr>
                      <a:r>
                        <a:rPr sz="700" b="1" spc="-45" dirty="0">
                          <a:latin typeface="Trebuchet MS"/>
                          <a:cs typeface="Trebuchet MS"/>
                        </a:rPr>
                        <a:t>Total </a:t>
                      </a:r>
                      <a:r>
                        <a:rPr sz="700" b="1" spc="-5" dirty="0">
                          <a:latin typeface="Trebuchet MS"/>
                          <a:cs typeface="Trebuchet MS"/>
                        </a:rPr>
                        <a:t>Meal </a:t>
                      </a:r>
                      <a:r>
                        <a:rPr sz="700" b="1" spc="-60" dirty="0">
                          <a:latin typeface="Trebuchet MS"/>
                          <a:cs typeface="Trebuchet MS"/>
                        </a:rPr>
                        <a:t>+  </a:t>
                      </a:r>
                      <a:r>
                        <a:rPr sz="700" b="1" spc="-35" dirty="0">
                          <a:latin typeface="Trebuchet MS"/>
                          <a:cs typeface="Trebuchet MS"/>
                        </a:rPr>
                        <a:t>Incidentals</a:t>
                      </a:r>
                      <a:r>
                        <a:rPr sz="700" b="1" spc="-11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45" dirty="0">
                          <a:latin typeface="Trebuchet MS"/>
                          <a:cs typeface="Trebuchet MS"/>
                        </a:rPr>
                        <a:t>(per  </a:t>
                      </a:r>
                      <a:r>
                        <a:rPr sz="700" b="1" spc="-40" dirty="0">
                          <a:latin typeface="Trebuchet MS"/>
                          <a:cs typeface="Trebuchet MS"/>
                        </a:rPr>
                        <a:t>daily</a:t>
                      </a:r>
                      <a:r>
                        <a:rPr sz="700" b="1" spc="-8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40" dirty="0">
                          <a:latin typeface="Trebuchet MS"/>
                          <a:cs typeface="Trebuchet MS"/>
                        </a:rPr>
                        <a:t>Guidelines  cap </a:t>
                      </a:r>
                      <a:r>
                        <a:rPr sz="700" b="1" spc="-30" dirty="0">
                          <a:latin typeface="Trebuchet MS"/>
                          <a:cs typeface="Trebuchet MS"/>
                        </a:rPr>
                        <a:t>of </a:t>
                      </a:r>
                      <a:r>
                        <a:rPr sz="700" b="1" spc="-55" dirty="0">
                          <a:latin typeface="Trebuchet MS"/>
                          <a:cs typeface="Trebuchet MS"/>
                        </a:rPr>
                        <a:t>$69 </a:t>
                      </a:r>
                      <a:r>
                        <a:rPr sz="700" b="1" spc="-45" dirty="0">
                          <a:latin typeface="Trebuchet MS"/>
                          <a:cs typeface="Trebuchet MS"/>
                        </a:rPr>
                        <a:t>per  </a:t>
                      </a:r>
                      <a:r>
                        <a:rPr sz="700" b="1" spc="-35" dirty="0">
                          <a:latin typeface="Trebuchet MS"/>
                          <a:cs typeface="Trebuchet MS"/>
                        </a:rPr>
                        <a:t>day)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1841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9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 marL="89535" marR="78740" indent="27305">
                        <a:lnSpc>
                          <a:spcPct val="110000"/>
                        </a:lnSpc>
                      </a:pPr>
                      <a:r>
                        <a:rPr sz="700" b="1" spc="-15" dirty="0">
                          <a:latin typeface="Trebuchet MS"/>
                          <a:cs typeface="Trebuchet MS"/>
                        </a:rPr>
                        <a:t>Non-Meal  </a:t>
                      </a:r>
                      <a:r>
                        <a:rPr sz="700" b="1" spc="-5" dirty="0">
                          <a:latin typeface="Trebuchet MS"/>
                          <a:cs typeface="Trebuchet MS"/>
                        </a:rPr>
                        <a:t>D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e</a:t>
                      </a:r>
                      <a:r>
                        <a:rPr sz="700" b="1" spc="5" dirty="0">
                          <a:latin typeface="Trebuchet MS"/>
                          <a:cs typeface="Trebuchet MS"/>
                        </a:rPr>
                        <a:t>s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cr</a:t>
                      </a:r>
                      <a:r>
                        <a:rPr sz="700" b="1" spc="-10" dirty="0">
                          <a:latin typeface="Trebuchet MS"/>
                          <a:cs typeface="Trebuchet MS"/>
                        </a:rPr>
                        <a:t>i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p</a:t>
                      </a:r>
                      <a:r>
                        <a:rPr sz="700" b="1" spc="-10" dirty="0">
                          <a:latin typeface="Trebuchet MS"/>
                          <a:cs typeface="Trebuchet MS"/>
                        </a:rPr>
                        <a:t>ti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on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 marL="189230" marR="146685" indent="-32384">
                        <a:lnSpc>
                          <a:spcPct val="110000"/>
                        </a:lnSpc>
                      </a:pPr>
                      <a:r>
                        <a:rPr sz="700" b="1" dirty="0">
                          <a:latin typeface="Trebuchet MS"/>
                          <a:cs typeface="Trebuchet MS"/>
                        </a:rPr>
                        <a:t>Non</a:t>
                      </a:r>
                      <a:r>
                        <a:rPr sz="700" b="1" spc="-5" dirty="0">
                          <a:latin typeface="Trebuchet MS"/>
                          <a:cs typeface="Trebuchet MS"/>
                        </a:rPr>
                        <a:t>-</a:t>
                      </a:r>
                      <a:r>
                        <a:rPr sz="700" b="1" spc="5" dirty="0">
                          <a:latin typeface="Trebuchet MS"/>
                          <a:cs typeface="Trebuchet MS"/>
                        </a:rPr>
                        <a:t>M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e</a:t>
                      </a:r>
                      <a:r>
                        <a:rPr sz="700" b="1" spc="-5" dirty="0">
                          <a:latin typeface="Trebuchet MS"/>
                          <a:cs typeface="Trebuchet MS"/>
                        </a:rPr>
                        <a:t>a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l  </a:t>
                      </a:r>
                      <a:r>
                        <a:rPr sz="700" b="1" spc="-45" dirty="0">
                          <a:latin typeface="Trebuchet MS"/>
                          <a:cs typeface="Trebuchet MS"/>
                        </a:rPr>
                        <a:t>Expense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 marL="3810" algn="ctr">
                        <a:lnSpc>
                          <a:spcPct val="100000"/>
                        </a:lnSpc>
                        <a:spcBef>
                          <a:spcPts val="465"/>
                        </a:spcBef>
                      </a:pPr>
                      <a:r>
                        <a:rPr sz="700" b="1" spc="-45" dirty="0">
                          <a:latin typeface="Trebuchet MS"/>
                          <a:cs typeface="Trebuchet MS"/>
                        </a:rPr>
                        <a:t>Total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1885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1885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1885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1885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1885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11683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9050">
                        <a:lnSpc>
                          <a:spcPts val="819"/>
                        </a:lnSpc>
                      </a:pPr>
                      <a:r>
                        <a:rPr sz="700" spc="-70" dirty="0">
                          <a:latin typeface="Arial"/>
                          <a:cs typeface="Arial"/>
                        </a:rPr>
                        <a:t>TOTAL: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AEDF3"/>
                    </a:solidFill>
                  </a:tcPr>
                </a:tc>
                <a:tc>
                  <a:txBody>
                    <a:bodyPr/>
                    <a:lstStyle/>
                    <a:p>
                      <a:pPr marL="45720">
                        <a:lnSpc>
                          <a:spcPts val="819"/>
                        </a:lnSpc>
                        <a:tabLst>
                          <a:tab pos="71310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AEDF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11683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5" gridSpan="8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rowSpan="5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5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5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5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5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5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5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16839">
                <a:tc>
                  <a:txBody>
                    <a:bodyPr/>
                    <a:lstStyle/>
                    <a:p>
                      <a:pPr marR="6985" algn="r">
                        <a:lnSpc>
                          <a:spcPts val="819"/>
                        </a:lnSpc>
                      </a:pPr>
                      <a:r>
                        <a:rPr sz="700" b="1" spc="-35" dirty="0">
                          <a:latin typeface="Trebuchet MS"/>
                          <a:cs typeface="Trebuchet MS"/>
                        </a:rPr>
                        <a:t>Subtotal</a:t>
                      </a:r>
                      <a:r>
                        <a:rPr sz="700" b="1" spc="-12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55" dirty="0">
                          <a:latin typeface="Trebuchet MS"/>
                          <a:cs typeface="Trebuchet MS"/>
                        </a:rPr>
                        <a:t>Time: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AEDF3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19"/>
                        </a:lnSpc>
                        <a:tabLst>
                          <a:tab pos="296545" algn="l"/>
                        </a:tabLst>
                      </a:pPr>
                      <a:r>
                        <a:rPr sz="700" b="1" spc="-55" dirty="0">
                          <a:latin typeface="Trebuchet MS"/>
                          <a:cs typeface="Trebuchet MS"/>
                        </a:rPr>
                        <a:t>$	</a:t>
                      </a:r>
                      <a:r>
                        <a:rPr sz="700" b="1" spc="-60" dirty="0">
                          <a:latin typeface="Trebuchet MS"/>
                          <a:cs typeface="Trebuchet MS"/>
                        </a:rPr>
                        <a:t>13,160.00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AEDF3"/>
                    </a:solidFill>
                  </a:tcPr>
                </a:tc>
                <a:tc gridSpan="8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16839">
                <a:tc>
                  <a:txBody>
                    <a:bodyPr/>
                    <a:lstStyle/>
                    <a:p>
                      <a:pPr marR="6985" algn="r">
                        <a:lnSpc>
                          <a:spcPts val="819"/>
                        </a:lnSpc>
                      </a:pPr>
                      <a:r>
                        <a:rPr sz="700" b="1" spc="-35" dirty="0">
                          <a:latin typeface="Trebuchet MS"/>
                          <a:cs typeface="Trebuchet MS"/>
                        </a:rPr>
                        <a:t>Subtotal</a:t>
                      </a:r>
                      <a:r>
                        <a:rPr sz="700" b="1" spc="-9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45" dirty="0">
                          <a:latin typeface="Trebuchet MS"/>
                          <a:cs typeface="Trebuchet MS"/>
                        </a:rPr>
                        <a:t>Expenses: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AEDF3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19"/>
                        </a:lnSpc>
                        <a:tabLst>
                          <a:tab pos="545465" algn="l"/>
                        </a:tabLst>
                      </a:pPr>
                      <a:r>
                        <a:rPr sz="700" b="1" spc="-55" dirty="0">
                          <a:latin typeface="Trebuchet MS"/>
                          <a:cs typeface="Trebuchet MS"/>
                        </a:rPr>
                        <a:t>$	</a:t>
                      </a:r>
                      <a:r>
                        <a:rPr sz="700" b="1" spc="-45" dirty="0">
                          <a:latin typeface="Trebuchet MS"/>
                          <a:cs typeface="Trebuchet MS"/>
                        </a:rPr>
                        <a:t>-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AEDF3"/>
                    </a:solidFill>
                  </a:tcPr>
                </a:tc>
                <a:tc gridSpan="8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16839">
                <a:tc>
                  <a:txBody>
                    <a:bodyPr/>
                    <a:lstStyle/>
                    <a:p>
                      <a:pPr marR="6985" algn="r">
                        <a:lnSpc>
                          <a:spcPts val="819"/>
                        </a:lnSpc>
                      </a:pPr>
                      <a:r>
                        <a:rPr sz="700" b="1" spc="-5" dirty="0">
                          <a:latin typeface="Trebuchet MS"/>
                          <a:cs typeface="Trebuchet MS"/>
                        </a:rPr>
                        <a:t>T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O</a:t>
                      </a:r>
                      <a:r>
                        <a:rPr sz="700" b="1" spc="-5" dirty="0">
                          <a:latin typeface="Trebuchet MS"/>
                          <a:cs typeface="Trebuchet MS"/>
                        </a:rPr>
                        <a:t>T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AL: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AEDF3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19"/>
                        </a:lnSpc>
                        <a:tabLst>
                          <a:tab pos="296545" algn="l"/>
                        </a:tabLst>
                      </a:pPr>
                      <a:r>
                        <a:rPr sz="700" b="1" spc="-55" dirty="0">
                          <a:latin typeface="Trebuchet MS"/>
                          <a:cs typeface="Trebuchet MS"/>
                        </a:rPr>
                        <a:t>$	</a:t>
                      </a:r>
                      <a:r>
                        <a:rPr sz="700" b="1" spc="-60" dirty="0">
                          <a:latin typeface="Trebuchet MS"/>
                          <a:cs typeface="Trebuchet MS"/>
                        </a:rPr>
                        <a:t>13,160.00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AEDF3"/>
                    </a:solidFill>
                  </a:tcPr>
                </a:tc>
                <a:tc gridSpan="8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16839">
                <a:tc>
                  <a:txBody>
                    <a:bodyPr/>
                    <a:lstStyle/>
                    <a:p>
                      <a:pPr marR="7620" algn="r">
                        <a:lnSpc>
                          <a:spcPts val="819"/>
                        </a:lnSpc>
                      </a:pPr>
                      <a:r>
                        <a:rPr sz="700" b="1" spc="5" dirty="0">
                          <a:latin typeface="Trebuchet MS"/>
                          <a:cs typeface="Trebuchet MS"/>
                        </a:rPr>
                        <a:t>U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nb</a:t>
                      </a:r>
                      <a:r>
                        <a:rPr sz="700" b="1" spc="-10" dirty="0">
                          <a:latin typeface="Trebuchet MS"/>
                          <a:cs typeface="Trebuchet MS"/>
                        </a:rPr>
                        <a:t>ill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ed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AEDF3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19"/>
                        </a:lnSpc>
                        <a:tabLst>
                          <a:tab pos="50419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8.50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8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2827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 marL="177800">
                        <a:lnSpc>
                          <a:spcPct val="100000"/>
                        </a:lnSpc>
                      </a:pPr>
                      <a:r>
                        <a:rPr sz="700" b="1" spc="-30" dirty="0">
                          <a:latin typeface="Trebuchet MS"/>
                          <a:cs typeface="Trebuchet MS"/>
                        </a:rPr>
                        <a:t>INITIALS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A"/>
                    </a:solidFill>
                  </a:tcPr>
                </a:tc>
                <a:tc rowSpan="2"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36525">
                <a:tc gridSpan="4">
                  <a:txBody>
                    <a:bodyPr/>
                    <a:lstStyle/>
                    <a:p>
                      <a:pPr marL="24130">
                        <a:lnSpc>
                          <a:spcPts val="975"/>
                        </a:lnSpc>
                      </a:pPr>
                      <a:r>
                        <a:rPr sz="900" spc="-50" dirty="0">
                          <a:latin typeface="Arial"/>
                          <a:cs typeface="Arial"/>
                        </a:rPr>
                        <a:t>Your </a:t>
                      </a:r>
                      <a:r>
                        <a:rPr sz="900" spc="-20" dirty="0">
                          <a:latin typeface="Arial"/>
                          <a:cs typeface="Arial"/>
                        </a:rPr>
                        <a:t>initials </a:t>
                      </a:r>
                      <a:r>
                        <a:rPr sz="900" spc="-35" dirty="0">
                          <a:latin typeface="Arial"/>
                          <a:cs typeface="Arial"/>
                        </a:rPr>
                        <a:t>here signify </a:t>
                      </a:r>
                      <a:r>
                        <a:rPr sz="900" spc="-5" dirty="0">
                          <a:latin typeface="Arial"/>
                          <a:cs typeface="Arial"/>
                        </a:rPr>
                        <a:t>that </a:t>
                      </a:r>
                      <a:r>
                        <a:rPr sz="900" spc="-15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900" spc="-60" dirty="0">
                          <a:latin typeface="Arial"/>
                          <a:cs typeface="Arial"/>
                        </a:rPr>
                        <a:t>charges 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on this </a:t>
                      </a:r>
                      <a:r>
                        <a:rPr sz="900" spc="-35" dirty="0">
                          <a:latin typeface="Arial"/>
                          <a:cs typeface="Arial"/>
                        </a:rPr>
                        <a:t>invoice 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are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accurate: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sz="700" spc="-40" dirty="0">
                          <a:latin typeface="Arial"/>
                          <a:cs typeface="Arial"/>
                        </a:rPr>
                        <a:t>HMA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3335" marB="0"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A"/>
                    </a:solidFill>
                  </a:tcPr>
                </a:tc>
                <a:tc gridSpan="4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39688" y="269163"/>
            <a:ext cx="748665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5" dirty="0">
                <a:latin typeface="Arial"/>
                <a:cs typeface="Arial"/>
              </a:rPr>
              <a:t>5/8/2019 </a:t>
            </a:r>
            <a:r>
              <a:rPr sz="700" spc="75" dirty="0">
                <a:latin typeface="Arial"/>
                <a:cs typeface="Arial"/>
              </a:rPr>
              <a:t>/</a:t>
            </a:r>
            <a:r>
              <a:rPr sz="700" spc="-150" dirty="0">
                <a:latin typeface="Arial"/>
                <a:cs typeface="Arial"/>
              </a:rPr>
              <a:t> </a:t>
            </a:r>
            <a:r>
              <a:rPr sz="700" spc="-25" dirty="0">
                <a:latin typeface="Arial"/>
                <a:cs typeface="Arial"/>
              </a:rPr>
              <a:t>3:33 </a:t>
            </a:r>
            <a:r>
              <a:rPr sz="700" spc="-45" dirty="0">
                <a:latin typeface="Arial"/>
                <a:cs typeface="Arial"/>
              </a:rPr>
              <a:t>PM</a:t>
            </a:r>
            <a:endParaRPr sz="7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749660" y="247523"/>
            <a:ext cx="1301750" cy="2603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98475" marR="5080" indent="-486409">
              <a:lnSpc>
                <a:spcPct val="110000"/>
              </a:lnSpc>
              <a:spcBef>
                <a:spcPts val="95"/>
              </a:spcBef>
            </a:pPr>
            <a:r>
              <a:rPr sz="700" spc="-20" dirty="0">
                <a:latin typeface="Arial"/>
                <a:cs typeface="Arial"/>
              </a:rPr>
              <a:t>Baltimore </a:t>
            </a:r>
            <a:r>
              <a:rPr sz="700" spc="-40" dirty="0">
                <a:latin typeface="Arial"/>
                <a:cs typeface="Arial"/>
              </a:rPr>
              <a:t>Consent Decree </a:t>
            </a:r>
            <a:r>
              <a:rPr sz="700" dirty="0">
                <a:latin typeface="Arial"/>
                <a:cs typeface="Arial"/>
              </a:rPr>
              <a:t>Monitor  </a:t>
            </a:r>
            <a:r>
              <a:rPr sz="700" spc="-75" dirty="0">
                <a:latin typeface="Arial"/>
                <a:cs typeface="Arial"/>
              </a:rPr>
              <a:t>INVOICE</a:t>
            </a:r>
            <a:endParaRPr sz="7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895939" y="269207"/>
            <a:ext cx="266065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65" dirty="0">
                <a:latin typeface="Arial"/>
                <a:cs typeface="Arial"/>
              </a:rPr>
              <a:t>Page</a:t>
            </a:r>
            <a:r>
              <a:rPr sz="700" spc="-100" dirty="0">
                <a:latin typeface="Arial"/>
                <a:cs typeface="Arial"/>
              </a:rPr>
              <a:t> </a:t>
            </a:r>
            <a:r>
              <a:rPr sz="700" spc="-35" dirty="0">
                <a:latin typeface="Arial"/>
                <a:cs typeface="Arial"/>
              </a:rPr>
              <a:t>1</a:t>
            </a:r>
            <a:endParaRPr sz="700">
              <a:latin typeface="Arial"/>
              <a:cs typeface="Arial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638672" y="851839"/>
          <a:ext cx="11359514" cy="622261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93115"/>
                <a:gridCol w="706754"/>
                <a:gridCol w="923290"/>
                <a:gridCol w="2816225"/>
                <a:gridCol w="857885"/>
                <a:gridCol w="653415"/>
                <a:gridCol w="603250"/>
                <a:gridCol w="2893695"/>
                <a:gridCol w="542290"/>
                <a:gridCol w="569595"/>
              </a:tblGrid>
              <a:tr h="972819">
                <a:tc gridSpan="10">
                  <a:txBody>
                    <a:bodyPr/>
                    <a:lstStyle/>
                    <a:p>
                      <a:pPr marL="36195">
                        <a:lnSpc>
                          <a:spcPts val="1235"/>
                        </a:lnSpc>
                        <a:tabLst>
                          <a:tab pos="6776720" algn="l"/>
                        </a:tabLst>
                      </a:pPr>
                      <a:r>
                        <a:rPr sz="1150" spc="-20" dirty="0">
                          <a:latin typeface="Arial"/>
                          <a:cs typeface="Arial"/>
                        </a:rPr>
                        <a:t>Baltimore </a:t>
                      </a:r>
                      <a:r>
                        <a:rPr sz="1150" spc="-80" dirty="0">
                          <a:latin typeface="Arial"/>
                          <a:cs typeface="Arial"/>
                        </a:rPr>
                        <a:t>Consent</a:t>
                      </a:r>
                      <a:r>
                        <a:rPr sz="115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50" spc="-75" dirty="0">
                          <a:latin typeface="Arial"/>
                          <a:cs typeface="Arial"/>
                        </a:rPr>
                        <a:t>Decree</a:t>
                      </a:r>
                      <a:r>
                        <a:rPr sz="115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50" spc="-25" dirty="0">
                          <a:latin typeface="Arial"/>
                          <a:cs typeface="Arial"/>
                        </a:rPr>
                        <a:t>Monitor	</a:t>
                      </a:r>
                      <a:r>
                        <a:rPr sz="1050" b="1" spc="-44" baseline="31746" dirty="0">
                          <a:latin typeface="Trebuchet MS"/>
                          <a:cs typeface="Trebuchet MS"/>
                        </a:rPr>
                        <a:t>INSTRUCTIONS</a:t>
                      </a:r>
                      <a:endParaRPr sz="1050" baseline="31746">
                        <a:latin typeface="Trebuchet MS"/>
                        <a:cs typeface="Trebuchet MS"/>
                      </a:endParaRPr>
                    </a:p>
                    <a:p>
                      <a:pPr marL="33020">
                        <a:lnSpc>
                          <a:spcPts val="1075"/>
                        </a:lnSpc>
                        <a:tabLst>
                          <a:tab pos="6776720" algn="l"/>
                        </a:tabLst>
                      </a:pPr>
                      <a:r>
                        <a:rPr sz="1500" spc="-75" baseline="-13888" dirty="0">
                          <a:latin typeface="Arial"/>
                          <a:cs typeface="Arial"/>
                        </a:rPr>
                        <a:t>750 </a:t>
                      </a:r>
                      <a:r>
                        <a:rPr sz="1500" spc="-135" baseline="-13888" dirty="0">
                          <a:latin typeface="Arial"/>
                          <a:cs typeface="Arial"/>
                        </a:rPr>
                        <a:t>E.  </a:t>
                      </a:r>
                      <a:r>
                        <a:rPr sz="1500" spc="7" baseline="-13888" dirty="0">
                          <a:latin typeface="Arial"/>
                          <a:cs typeface="Arial"/>
                        </a:rPr>
                        <a:t>Pratt,</a:t>
                      </a:r>
                      <a:r>
                        <a:rPr sz="1500" spc="-157" baseline="-13888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500" spc="-97" baseline="-13888" dirty="0">
                          <a:latin typeface="Arial"/>
                          <a:cs typeface="Arial"/>
                        </a:rPr>
                        <a:t>Ste</a:t>
                      </a:r>
                      <a:r>
                        <a:rPr sz="1500" spc="-37" baseline="-13888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500" spc="30" baseline="-13888" dirty="0">
                          <a:latin typeface="Arial"/>
                          <a:cs typeface="Arial"/>
                        </a:rPr>
                        <a:t>900	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1.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Complete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blue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box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left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first.</a:t>
                      </a:r>
                      <a:r>
                        <a:rPr sz="700" spc="1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This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will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0" dirty="0">
                          <a:latin typeface="Arial"/>
                          <a:cs typeface="Arial"/>
                        </a:rPr>
                        <a:t>cause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month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and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rate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information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populate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spreadsheet.</a:t>
                      </a:r>
                      <a:endParaRPr sz="700">
                        <a:latin typeface="Arial"/>
                        <a:cs typeface="Arial"/>
                      </a:endParaRPr>
                    </a:p>
                    <a:p>
                      <a:pPr marL="6776720">
                        <a:lnSpc>
                          <a:spcPts val="635"/>
                        </a:lnSpc>
                        <a:spcBef>
                          <a:spcPts val="300"/>
                        </a:spcBef>
                        <a:buAutoNum type="arabicPeriod" startAt="2"/>
                        <a:tabLst>
                          <a:tab pos="6865620" algn="l"/>
                        </a:tabLst>
                      </a:pPr>
                      <a:r>
                        <a:rPr sz="700" spc="-30" dirty="0">
                          <a:latin typeface="Arial"/>
                          <a:cs typeface="Arial"/>
                        </a:rPr>
                        <a:t>Enter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descriptions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and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hours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"Time"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portion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of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matrix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consistent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with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"Sample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Description"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below.</a:t>
                      </a:r>
                      <a:endParaRPr sz="700">
                        <a:latin typeface="Arial"/>
                        <a:cs typeface="Arial"/>
                      </a:endParaRPr>
                    </a:p>
                    <a:p>
                      <a:pPr marL="36195">
                        <a:lnSpc>
                          <a:spcPts val="1175"/>
                        </a:lnSpc>
                      </a:pPr>
                      <a:r>
                        <a:rPr sz="1150" spc="-25" dirty="0">
                          <a:latin typeface="Arial"/>
                          <a:cs typeface="Arial"/>
                        </a:rPr>
                        <a:t>Baltimore, </a:t>
                      </a:r>
                      <a:r>
                        <a:rPr sz="1150" spc="-55" dirty="0">
                          <a:latin typeface="Arial"/>
                          <a:cs typeface="Arial"/>
                        </a:rPr>
                        <a:t>MD</a:t>
                      </a:r>
                      <a:r>
                        <a:rPr sz="115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50" spc="-105" dirty="0">
                          <a:latin typeface="Arial"/>
                          <a:cs typeface="Arial"/>
                        </a:rPr>
                        <a:t>21202</a:t>
                      </a:r>
                      <a:endParaRPr sz="1150">
                        <a:latin typeface="Arial"/>
                        <a:cs typeface="Arial"/>
                      </a:endParaRPr>
                    </a:p>
                    <a:p>
                      <a:pPr marL="6776720" marR="316865">
                        <a:lnSpc>
                          <a:spcPts val="919"/>
                        </a:lnSpc>
                        <a:spcBef>
                          <a:spcPts val="15"/>
                        </a:spcBef>
                        <a:buAutoNum type="arabicPeriod" startAt="3"/>
                        <a:tabLst>
                          <a:tab pos="6865620" algn="l"/>
                        </a:tabLst>
                      </a:pPr>
                      <a:r>
                        <a:rPr sz="700" spc="-55" dirty="0">
                          <a:latin typeface="Arial"/>
                          <a:cs typeface="Arial"/>
                        </a:rPr>
                        <a:t>You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may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not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bill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more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than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eight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(8)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hours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5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day, even </a:t>
                      </a:r>
                      <a:r>
                        <a:rPr sz="700" spc="15" dirty="0">
                          <a:latin typeface="Arial"/>
                          <a:cs typeface="Arial"/>
                        </a:rPr>
                        <a:t>if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you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work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more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than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eight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(8)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hours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5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day,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which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you 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inevitably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will.</a:t>
                      </a:r>
                      <a:r>
                        <a:rPr sz="700" spc="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Leadership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must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authorize more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than eight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hours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billed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in </a:t>
                      </a:r>
                      <a:r>
                        <a:rPr sz="700" spc="-55" dirty="0">
                          <a:latin typeface="Arial"/>
                          <a:cs typeface="Arial"/>
                        </a:rPr>
                        <a:t>a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day,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itemized,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but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will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do </a:t>
                      </a:r>
                      <a:r>
                        <a:rPr sz="700" spc="-50" dirty="0">
                          <a:latin typeface="Arial"/>
                          <a:cs typeface="Arial"/>
                        </a:rPr>
                        <a:t>so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sparingly.</a:t>
                      </a:r>
                      <a:endParaRPr sz="700">
                        <a:latin typeface="Arial"/>
                        <a:cs typeface="Arial"/>
                      </a:endParaRPr>
                    </a:p>
                    <a:p>
                      <a:pPr marL="6885305" indent="-108585">
                        <a:lnSpc>
                          <a:spcPct val="100000"/>
                        </a:lnSpc>
                        <a:spcBef>
                          <a:spcPts val="334"/>
                        </a:spcBef>
                        <a:buAutoNum type="arabicPeriod" startAt="3"/>
                        <a:tabLst>
                          <a:tab pos="6885940" algn="l"/>
                        </a:tabLst>
                      </a:pPr>
                      <a:r>
                        <a:rPr sz="700" spc="-55" dirty="0">
                          <a:latin typeface="Arial"/>
                          <a:cs typeface="Arial"/>
                        </a:rPr>
                        <a:t>You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may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b="1" spc="-35" dirty="0">
                          <a:latin typeface="Trebuchet MS"/>
                          <a:cs typeface="Trebuchet MS"/>
                        </a:rPr>
                        <a:t>NOT</a:t>
                      </a:r>
                      <a:r>
                        <a:rPr sz="700" b="1" spc="-5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bill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for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time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spent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traveling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or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from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Baltimore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or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anywhere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else.</a:t>
                      </a:r>
                      <a:r>
                        <a:rPr sz="700" spc="1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Travel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time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is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non-reimbursable.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solidFill>
                      <a:srgbClr val="CCC0D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3525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9F0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328295">
                        <a:lnSpc>
                          <a:spcPts val="969"/>
                        </a:lnSpc>
                      </a:pPr>
                      <a:r>
                        <a:rPr sz="900" spc="-60" dirty="0">
                          <a:latin typeface="Arial"/>
                          <a:cs typeface="Arial"/>
                        </a:rPr>
                        <a:t>INVOICE </a:t>
                      </a:r>
                      <a:r>
                        <a:rPr sz="900" spc="-80" dirty="0">
                          <a:latin typeface="Arial"/>
                          <a:cs typeface="Arial"/>
                        </a:rPr>
                        <a:t>FOR 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MONTH</a:t>
                      </a:r>
                      <a:r>
                        <a:rPr sz="900" spc="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65" dirty="0">
                          <a:latin typeface="Arial"/>
                          <a:cs typeface="Arial"/>
                        </a:rPr>
                        <a:t>OF: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9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930"/>
                        </a:lnSpc>
                      </a:pPr>
                      <a:r>
                        <a:rPr sz="900" b="1" i="1" u="sng" spc="-5" dirty="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cs typeface="Arial"/>
                        </a:rPr>
                        <a:t>April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9F0"/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38735" marR="24130" indent="-3175" algn="ctr">
                        <a:lnSpc>
                          <a:spcPct val="118300"/>
                        </a:lnSpc>
                        <a:spcBef>
                          <a:spcPts val="409"/>
                        </a:spcBef>
                      </a:pPr>
                      <a:r>
                        <a:rPr sz="600" spc="-10" dirty="0">
                          <a:latin typeface="Arial"/>
                          <a:cs typeface="Arial"/>
                        </a:rPr>
                        <a:t>Complete</a:t>
                      </a:r>
                      <a:r>
                        <a:rPr sz="600" spc="-8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-10" dirty="0">
                          <a:latin typeface="Arial"/>
                          <a:cs typeface="Arial"/>
                        </a:rPr>
                        <a:t>these 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four </a:t>
                      </a:r>
                      <a:r>
                        <a:rPr sz="600" spc="-20" dirty="0">
                          <a:latin typeface="Arial"/>
                          <a:cs typeface="Arial"/>
                        </a:rPr>
                        <a:t>cells</a:t>
                      </a:r>
                      <a:r>
                        <a:rPr sz="600" spc="-1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dirty="0">
                          <a:latin typeface="Arial"/>
                          <a:cs typeface="Arial"/>
                        </a:rPr>
                        <a:t>before  starting  </a:t>
                      </a:r>
                      <a:r>
                        <a:rPr sz="600" spc="-15" dirty="0">
                          <a:latin typeface="Arial"/>
                          <a:cs typeface="Arial"/>
                        </a:rPr>
                        <a:t>spreadsheet.</a:t>
                      </a:r>
                      <a:endParaRPr sz="600">
                        <a:latin typeface="Arial"/>
                        <a:cs typeface="Arial"/>
                      </a:endParaRPr>
                    </a:p>
                    <a:p>
                      <a:pPr marL="44450" marR="32384" algn="ctr">
                        <a:lnSpc>
                          <a:spcPct val="118300"/>
                        </a:lnSpc>
                      </a:pPr>
                      <a:r>
                        <a:rPr sz="600" spc="-30" dirty="0">
                          <a:latin typeface="Arial"/>
                          <a:cs typeface="Arial"/>
                        </a:rPr>
                        <a:t>Rates </a:t>
                      </a:r>
                      <a:r>
                        <a:rPr sz="600" spc="-15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600" spc="-8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other  info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will </a:t>
                      </a:r>
                      <a:r>
                        <a:rPr sz="600" spc="-15" dirty="0">
                          <a:latin typeface="Arial"/>
                          <a:cs typeface="Arial"/>
                        </a:rPr>
                        <a:t>self-  </a:t>
                      </a:r>
                      <a:r>
                        <a:rPr sz="600" spc="-5" dirty="0">
                          <a:latin typeface="Arial"/>
                          <a:cs typeface="Arial"/>
                        </a:rPr>
                        <a:t>populate.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52069" marB="0" vert="vert27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9F0"/>
                    </a:solidFill>
                  </a:tcPr>
                </a:tc>
                <a:tc rowSpan="4" gridSpan="5">
                  <a:txBody>
                    <a:bodyPr/>
                    <a:lstStyle/>
                    <a:p>
                      <a:pPr marL="767715" indent="-88265">
                        <a:lnSpc>
                          <a:spcPct val="100000"/>
                        </a:lnSpc>
                        <a:spcBef>
                          <a:spcPts val="10"/>
                        </a:spcBef>
                        <a:buAutoNum type="arabicPeriod" startAt="5"/>
                        <a:tabLst>
                          <a:tab pos="768350" algn="l"/>
                        </a:tabLst>
                      </a:pPr>
                      <a:r>
                        <a:rPr sz="700" spc="-55" dirty="0">
                          <a:latin typeface="Arial"/>
                          <a:cs typeface="Arial"/>
                        </a:rPr>
                        <a:t>Please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make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sure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all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expenses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meet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Guidelines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listed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Billing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Guidelines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tab.</a:t>
                      </a:r>
                      <a:endParaRPr sz="700">
                        <a:latin typeface="Arial"/>
                        <a:cs typeface="Arial"/>
                      </a:endParaRPr>
                    </a:p>
                    <a:p>
                      <a:pPr marL="767715" indent="-88265">
                        <a:lnSpc>
                          <a:spcPct val="100000"/>
                        </a:lnSpc>
                        <a:spcBef>
                          <a:spcPts val="229"/>
                        </a:spcBef>
                        <a:buAutoNum type="arabicPeriod" startAt="5"/>
                        <a:tabLst>
                          <a:tab pos="768350" algn="l"/>
                        </a:tabLst>
                      </a:pPr>
                      <a:r>
                        <a:rPr sz="700" spc="-50" dirty="0">
                          <a:latin typeface="Arial"/>
                          <a:cs typeface="Arial"/>
                        </a:rPr>
                        <a:t>Do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not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forget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initial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box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attesting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accuracy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of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this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statement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before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you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submit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it.</a:t>
                      </a:r>
                      <a:endParaRPr sz="700">
                        <a:latin typeface="Arial"/>
                        <a:cs typeface="Arial"/>
                      </a:endParaRPr>
                    </a:p>
                    <a:p>
                      <a:pPr marL="767715" indent="-88265">
                        <a:lnSpc>
                          <a:spcPct val="100000"/>
                        </a:lnSpc>
                        <a:spcBef>
                          <a:spcPts val="275"/>
                        </a:spcBef>
                        <a:buAutoNum type="arabicPeriod" startAt="5"/>
                        <a:tabLst>
                          <a:tab pos="768350" algn="l"/>
                        </a:tabLst>
                      </a:pPr>
                      <a:r>
                        <a:rPr sz="700" spc="-50" dirty="0">
                          <a:latin typeface="Arial"/>
                          <a:cs typeface="Arial"/>
                        </a:rPr>
                        <a:t>Do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not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hesitate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call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Deputy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Monitors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60" dirty="0">
                          <a:latin typeface="Arial"/>
                          <a:cs typeface="Arial"/>
                        </a:rPr>
                        <a:t>Hassan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Aden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or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Seth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Rosenthal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with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any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questions.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A"/>
                    </a:solidFill>
                  </a:tcPr>
                </a:tc>
                <a:tc rowSpan="4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4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4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4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416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9F0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396875">
                        <a:lnSpc>
                          <a:spcPts val="965"/>
                        </a:lnSpc>
                      </a:pPr>
                      <a:r>
                        <a:rPr sz="900" spc="-60" dirty="0">
                          <a:latin typeface="Arial"/>
                          <a:cs typeface="Arial"/>
                        </a:rPr>
                        <a:t>INVOICE </a:t>
                      </a:r>
                      <a:r>
                        <a:rPr sz="900" spc="-80" dirty="0">
                          <a:latin typeface="Arial"/>
                          <a:cs typeface="Arial"/>
                        </a:rPr>
                        <a:t>SUBMITTED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70" dirty="0">
                          <a:latin typeface="Arial"/>
                          <a:cs typeface="Arial"/>
                        </a:rPr>
                        <a:t>BY: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9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7145" algn="ctr">
                        <a:lnSpc>
                          <a:spcPts val="950"/>
                        </a:lnSpc>
                      </a:pPr>
                      <a:r>
                        <a:rPr sz="1000" spc="-60" dirty="0">
                          <a:latin typeface="Arial"/>
                          <a:cs typeface="Arial"/>
                        </a:rPr>
                        <a:t>Barge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9F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52069" marB="0" vert="vert27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9F0"/>
                    </a:solidFill>
                  </a:tcPr>
                </a:tc>
                <a:tc gridSpan="5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A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644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9F0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712470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900" spc="-70" dirty="0">
                          <a:latin typeface="Arial"/>
                          <a:cs typeface="Arial"/>
                        </a:rPr>
                        <a:t>DATE</a:t>
                      </a:r>
                      <a:r>
                        <a:rPr sz="900" spc="-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80" dirty="0">
                          <a:latin typeface="Arial"/>
                          <a:cs typeface="Arial"/>
                        </a:rPr>
                        <a:t>SUBMITTED: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825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9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8415" algn="ctr">
                        <a:lnSpc>
                          <a:spcPts val="1130"/>
                        </a:lnSpc>
                      </a:pPr>
                      <a:r>
                        <a:rPr sz="1000" spc="-5" dirty="0">
                          <a:latin typeface="Arial"/>
                          <a:cs typeface="Arial"/>
                        </a:rPr>
                        <a:t>4/4/2019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9F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52069" marB="0" vert="vert27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9F0"/>
                    </a:solidFill>
                  </a:tcPr>
                </a:tc>
                <a:tc gridSpan="5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A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644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9F0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R="12065" algn="r">
                        <a:lnSpc>
                          <a:spcPts val="1165"/>
                        </a:lnSpc>
                      </a:pPr>
                      <a:r>
                        <a:rPr sz="1000" dirty="0">
                          <a:latin typeface="Arial"/>
                          <a:cs typeface="Arial"/>
                        </a:rPr>
                        <a:t>YE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1000" spc="5" dirty="0">
                          <a:latin typeface="Arial"/>
                          <a:cs typeface="Arial"/>
                        </a:rPr>
                        <a:t>R</a:t>
                      </a:r>
                      <a:r>
                        <a:rPr sz="1000" dirty="0">
                          <a:latin typeface="Arial"/>
                          <a:cs typeface="Arial"/>
                        </a:rPr>
                        <a:t>: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9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8415" algn="ctr">
                        <a:lnSpc>
                          <a:spcPts val="1130"/>
                        </a:lnSpc>
                      </a:pPr>
                      <a:r>
                        <a:rPr sz="1000" spc="-45" dirty="0">
                          <a:latin typeface="Arial"/>
                          <a:cs typeface="Arial"/>
                        </a:rPr>
                        <a:t>2019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9F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52069" marB="0" vert="vert27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9F0"/>
                    </a:solidFill>
                  </a:tcPr>
                </a:tc>
                <a:tc gridSpan="5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A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920115">
                <a:tc gridSpan="10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05104">
                <a:tc gridSpan="10">
                  <a:txBody>
                    <a:bodyPr/>
                    <a:lstStyle/>
                    <a:p>
                      <a:pPr marL="34925">
                        <a:lnSpc>
                          <a:spcPts val="1490"/>
                        </a:lnSpc>
                      </a:pPr>
                      <a:r>
                        <a:rPr sz="1250" spc="-85" dirty="0">
                          <a:solidFill>
                            <a:srgbClr val="006000"/>
                          </a:solidFill>
                          <a:latin typeface="Arial"/>
                          <a:cs typeface="Arial"/>
                        </a:rPr>
                        <a:t>TIME</a:t>
                      </a:r>
                      <a:endParaRPr sz="12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52729">
                <a:tc>
                  <a:txBody>
                    <a:bodyPr/>
                    <a:lstStyle/>
                    <a:p>
                      <a:pPr marL="15240" algn="ctr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900" b="1" spc="-15" dirty="0">
                          <a:latin typeface="Trebuchet MS"/>
                          <a:cs typeface="Trebuchet MS"/>
                        </a:rPr>
                        <a:t>Month</a:t>
                      </a:r>
                      <a:r>
                        <a:rPr sz="900" b="1" spc="-8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00" b="1" spc="-40" dirty="0">
                          <a:latin typeface="Trebuchet MS"/>
                          <a:cs typeface="Trebuchet MS"/>
                        </a:rPr>
                        <a:t>of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T="52069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510" algn="ctr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900" b="1" spc="-40" dirty="0">
                          <a:latin typeface="Trebuchet MS"/>
                          <a:cs typeface="Trebuchet MS"/>
                        </a:rPr>
                        <a:t>Day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T="52069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6510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900" b="1" spc="-50" dirty="0">
                          <a:latin typeface="Trebuchet MS"/>
                          <a:cs typeface="Trebuchet MS"/>
                        </a:rPr>
                        <a:t>Description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T="4635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97180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900" b="1" spc="-50" dirty="0">
                          <a:latin typeface="Trebuchet MS"/>
                          <a:cs typeface="Trebuchet MS"/>
                        </a:rPr>
                        <a:t>Hours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T="52069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3180" algn="ctr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900" b="1" spc="-50" dirty="0">
                          <a:latin typeface="Trebuchet MS"/>
                          <a:cs typeface="Trebuchet MS"/>
                        </a:rPr>
                        <a:t>Rate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T="52069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16535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sz="700" b="1" spc="-45" dirty="0">
                          <a:latin typeface="Trebuchet MS"/>
                          <a:cs typeface="Trebuchet MS"/>
                        </a:rPr>
                        <a:t>Total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6858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7580">
                        <a:lnSpc>
                          <a:spcPct val="100000"/>
                        </a:lnSpc>
                        <a:spcBef>
                          <a:spcPts val="495"/>
                        </a:spcBef>
                      </a:pPr>
                      <a:r>
                        <a:rPr sz="700" b="1" spc="-35" dirty="0">
                          <a:latin typeface="Trebuchet MS"/>
                          <a:cs typeface="Trebuchet MS"/>
                        </a:rPr>
                        <a:t>Comments (Unbilled</a:t>
                      </a:r>
                      <a:r>
                        <a:rPr sz="700" b="1" spc="-7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50" dirty="0">
                          <a:latin typeface="Trebuchet MS"/>
                          <a:cs typeface="Trebuchet MS"/>
                        </a:rPr>
                        <a:t>Time)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6286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0180" marR="96520" indent="-47625">
                        <a:lnSpc>
                          <a:spcPct val="110000"/>
                        </a:lnSpc>
                      </a:pPr>
                      <a:r>
                        <a:rPr sz="700" b="1" spc="5" dirty="0">
                          <a:latin typeface="Trebuchet MS"/>
                          <a:cs typeface="Trebuchet MS"/>
                        </a:rPr>
                        <a:t>U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nb</a:t>
                      </a:r>
                      <a:r>
                        <a:rPr sz="700" b="1" spc="-10" dirty="0">
                          <a:latin typeface="Trebuchet MS"/>
                          <a:cs typeface="Trebuchet MS"/>
                        </a:rPr>
                        <a:t>ill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ed  </a:t>
                      </a:r>
                      <a:r>
                        <a:rPr sz="700" b="1" spc="-35" dirty="0">
                          <a:latin typeface="Trebuchet MS"/>
                          <a:cs typeface="Trebuchet MS"/>
                        </a:rPr>
                        <a:t>Hours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7825">
                <a:tc>
                  <a:txBody>
                    <a:bodyPr/>
                    <a:lstStyle/>
                    <a:p>
                      <a:pPr marL="26034" algn="ctr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April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9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034" algn="ctr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9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25400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Conference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call </a:t>
                      </a:r>
                      <a:r>
                        <a:rPr sz="700" spc="35" dirty="0">
                          <a:latin typeface="Arial"/>
                          <a:cs typeface="Arial"/>
                        </a:rPr>
                        <a:t>w/ </a:t>
                      </a:r>
                      <a:r>
                        <a:rPr sz="700" spc="-85" dirty="0">
                          <a:latin typeface="Arial"/>
                          <a:cs typeface="Arial"/>
                        </a:rPr>
                        <a:t>S.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Rosenthal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re: </a:t>
                      </a:r>
                      <a:r>
                        <a:rPr sz="700" spc="-55" dirty="0">
                          <a:latin typeface="Arial"/>
                          <a:cs typeface="Arial"/>
                        </a:rPr>
                        <a:t>UOF/FIP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I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training,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community</a:t>
                      </a:r>
                      <a:r>
                        <a:rPr sz="700" spc="-1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survey,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search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and seizure</a:t>
                      </a:r>
                      <a:endParaRPr sz="700">
                        <a:latin typeface="Arial"/>
                        <a:cs typeface="Arial"/>
                      </a:endParaRPr>
                    </a:p>
                    <a:p>
                      <a:pPr marL="25400">
                        <a:lnSpc>
                          <a:spcPct val="100000"/>
                        </a:lnSpc>
                        <a:spcBef>
                          <a:spcPts val="80"/>
                        </a:spcBef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documentation.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Conference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call </a:t>
                      </a:r>
                      <a:r>
                        <a:rPr sz="700" spc="35" dirty="0">
                          <a:latin typeface="Arial"/>
                          <a:cs typeface="Arial"/>
                        </a:rPr>
                        <a:t>w/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H.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Aden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re: </a:t>
                      </a:r>
                      <a:r>
                        <a:rPr sz="700" spc="-105" dirty="0">
                          <a:latin typeface="Arial"/>
                          <a:cs typeface="Arial"/>
                        </a:rPr>
                        <a:t>OPR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outcome</a:t>
                      </a:r>
                      <a:r>
                        <a:rPr sz="700" spc="-114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assessment.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9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540" algn="r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0.4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9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875" algn="ctr">
                        <a:lnSpc>
                          <a:spcPct val="100000"/>
                        </a:lnSpc>
                        <a:spcBef>
                          <a:spcPts val="15"/>
                        </a:spcBef>
                        <a:tabLst>
                          <a:tab pos="32639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235.00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9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3975">
                        <a:lnSpc>
                          <a:spcPct val="100000"/>
                        </a:lnSpc>
                        <a:spcBef>
                          <a:spcPts val="15"/>
                        </a:spcBef>
                        <a:tabLst>
                          <a:tab pos="36004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94.00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9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670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Various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email communications </a:t>
                      </a:r>
                      <a:r>
                        <a:rPr sz="700" spc="35" dirty="0">
                          <a:latin typeface="Arial"/>
                          <a:cs typeface="Arial"/>
                        </a:rPr>
                        <a:t>w/ </a:t>
                      </a:r>
                      <a:r>
                        <a:rPr sz="700" spc="-75" dirty="0">
                          <a:latin typeface="Arial"/>
                          <a:cs typeface="Arial"/>
                        </a:rPr>
                        <a:t>DOJ,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MT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re: training,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outcome</a:t>
                      </a:r>
                      <a:r>
                        <a:rPr sz="700" spc="-8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0" dirty="0">
                          <a:latin typeface="Arial"/>
                          <a:cs typeface="Arial"/>
                        </a:rPr>
                        <a:t>assessments.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9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 marR="1270" algn="r">
                        <a:lnSpc>
                          <a:spcPts val="819"/>
                        </a:lnSpc>
                        <a:spcBef>
                          <a:spcPts val="440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0.3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23545">
                <a:tc>
                  <a:txBody>
                    <a:bodyPr/>
                    <a:lstStyle/>
                    <a:p>
                      <a:pPr marL="26034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April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034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2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25400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700" spc="-40" dirty="0">
                          <a:latin typeface="Arial"/>
                          <a:cs typeface="Arial"/>
                        </a:rPr>
                        <a:t>Review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edit </a:t>
                      </a:r>
                      <a:r>
                        <a:rPr sz="700" spc="-55" dirty="0">
                          <a:latin typeface="Arial"/>
                          <a:cs typeface="Arial"/>
                        </a:rPr>
                        <a:t>UOF/FIP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I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training;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email communications </a:t>
                      </a:r>
                      <a:r>
                        <a:rPr sz="700" spc="35" dirty="0">
                          <a:latin typeface="Arial"/>
                          <a:cs typeface="Arial"/>
                        </a:rPr>
                        <a:t>w/ </a:t>
                      </a:r>
                      <a:r>
                        <a:rPr sz="700" spc="-95" dirty="0">
                          <a:latin typeface="Arial"/>
                          <a:cs typeface="Arial"/>
                        </a:rPr>
                        <a:t>DOJ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re: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same;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conference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call </a:t>
                      </a:r>
                      <a:r>
                        <a:rPr sz="700" spc="35" dirty="0">
                          <a:latin typeface="Arial"/>
                          <a:cs typeface="Arial"/>
                        </a:rPr>
                        <a:t>w/</a:t>
                      </a:r>
                      <a:r>
                        <a:rPr sz="700" spc="-1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95" dirty="0">
                          <a:latin typeface="Arial"/>
                          <a:cs typeface="Arial"/>
                        </a:rPr>
                        <a:t>DOJ</a:t>
                      </a:r>
                      <a:endParaRPr sz="700">
                        <a:latin typeface="Arial"/>
                        <a:cs typeface="Arial"/>
                      </a:endParaRPr>
                    </a:p>
                    <a:p>
                      <a:pPr marL="25400" marR="34290">
                        <a:lnSpc>
                          <a:spcPct val="110000"/>
                        </a:lnSpc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re: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same.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Conference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call </a:t>
                      </a:r>
                      <a:r>
                        <a:rPr sz="700" spc="35" dirty="0">
                          <a:latin typeface="Arial"/>
                          <a:cs typeface="Arial"/>
                        </a:rPr>
                        <a:t>w/ </a:t>
                      </a:r>
                      <a:r>
                        <a:rPr sz="700" spc="-85" dirty="0">
                          <a:latin typeface="Arial"/>
                          <a:cs typeface="Arial"/>
                        </a:rPr>
                        <a:t>S.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Rosenthal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re: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community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survey, </a:t>
                      </a:r>
                      <a:r>
                        <a:rPr sz="700" spc="-105" dirty="0">
                          <a:latin typeface="Arial"/>
                          <a:cs typeface="Arial"/>
                        </a:rPr>
                        <a:t>OPR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outcome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assessment, </a:t>
                      </a:r>
                      <a:r>
                        <a:rPr sz="700" spc="-55" dirty="0">
                          <a:latin typeface="Arial"/>
                          <a:cs typeface="Arial"/>
                        </a:rPr>
                        <a:t>UOF/FIP 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I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training,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search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and seizure</a:t>
                      </a:r>
                      <a:r>
                        <a:rPr sz="700" spc="-10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forms.`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9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540"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1.3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875" algn="ctr">
                        <a:lnSpc>
                          <a:spcPct val="100000"/>
                        </a:lnSpc>
                        <a:spcBef>
                          <a:spcPts val="10"/>
                        </a:spcBef>
                        <a:tabLst>
                          <a:tab pos="32639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235.00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3975">
                        <a:lnSpc>
                          <a:spcPct val="100000"/>
                        </a:lnSpc>
                        <a:spcBef>
                          <a:spcPts val="10"/>
                        </a:spcBef>
                        <a:tabLst>
                          <a:tab pos="31432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305.50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13690">
                <a:tc>
                  <a:txBody>
                    <a:bodyPr/>
                    <a:lstStyle/>
                    <a:p>
                      <a:pPr marL="26034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April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034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3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25400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Conference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call </a:t>
                      </a:r>
                      <a:r>
                        <a:rPr sz="700" spc="35" dirty="0">
                          <a:latin typeface="Arial"/>
                          <a:cs typeface="Arial"/>
                        </a:rPr>
                        <a:t>w/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MT, </a:t>
                      </a:r>
                      <a:r>
                        <a:rPr sz="700" spc="-95" dirty="0">
                          <a:latin typeface="Arial"/>
                          <a:cs typeface="Arial"/>
                        </a:rPr>
                        <a:t>DOJ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re: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search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and seizure</a:t>
                      </a:r>
                      <a:r>
                        <a:rPr sz="700" spc="-1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documentation.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540"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0.4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875" algn="ctr">
                        <a:lnSpc>
                          <a:spcPct val="100000"/>
                        </a:lnSpc>
                        <a:spcBef>
                          <a:spcPts val="10"/>
                        </a:spcBef>
                        <a:tabLst>
                          <a:tab pos="32639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235.00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3975">
                        <a:lnSpc>
                          <a:spcPct val="100000"/>
                        </a:lnSpc>
                        <a:spcBef>
                          <a:spcPts val="10"/>
                        </a:spcBef>
                        <a:tabLst>
                          <a:tab pos="36004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94.00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Various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email communications </a:t>
                      </a:r>
                      <a:r>
                        <a:rPr sz="700" spc="35" dirty="0">
                          <a:latin typeface="Arial"/>
                          <a:cs typeface="Arial"/>
                        </a:rPr>
                        <a:t>w/ </a:t>
                      </a:r>
                      <a:r>
                        <a:rPr sz="700" spc="-75" dirty="0">
                          <a:latin typeface="Arial"/>
                          <a:cs typeface="Arial"/>
                        </a:rPr>
                        <a:t>BPD, DOJ,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MT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re: </a:t>
                      </a:r>
                      <a:r>
                        <a:rPr sz="700" spc="-55" dirty="0">
                          <a:latin typeface="Arial"/>
                          <a:cs typeface="Arial"/>
                        </a:rPr>
                        <a:t>UOF/FIP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I</a:t>
                      </a:r>
                      <a:r>
                        <a:rPr sz="700" spc="-7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training,</a:t>
                      </a:r>
                      <a:endParaRPr sz="700">
                        <a:latin typeface="Arial"/>
                        <a:cs typeface="Arial"/>
                      </a:endParaRPr>
                    </a:p>
                    <a:p>
                      <a:pPr marL="19685" algn="ctr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Brady/Giglio</a:t>
                      </a:r>
                      <a:r>
                        <a:rPr sz="7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issues.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 marR="1270" algn="r">
                        <a:lnSpc>
                          <a:spcPts val="825"/>
                        </a:lnSpc>
                        <a:spcBef>
                          <a:spcPts val="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0.5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51460">
                <a:tc>
                  <a:txBody>
                    <a:bodyPr/>
                    <a:lstStyle/>
                    <a:p>
                      <a:pPr marL="26034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April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034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4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540"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ct val="100000"/>
                        </a:lnSpc>
                        <a:spcBef>
                          <a:spcPts val="10"/>
                        </a:spcBef>
                        <a:tabLst>
                          <a:tab pos="32639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235.00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ct val="100000"/>
                        </a:lnSpc>
                        <a:spcBef>
                          <a:spcPts val="10"/>
                        </a:spcBef>
                        <a:tabLst>
                          <a:tab pos="44704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670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Various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email communications </a:t>
                      </a:r>
                      <a:r>
                        <a:rPr sz="700" spc="35" dirty="0">
                          <a:latin typeface="Arial"/>
                          <a:cs typeface="Arial"/>
                        </a:rPr>
                        <a:t>w/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MT, </a:t>
                      </a:r>
                      <a:r>
                        <a:rPr sz="700" spc="-90" dirty="0">
                          <a:latin typeface="Arial"/>
                          <a:cs typeface="Arial"/>
                        </a:rPr>
                        <a:t>BPD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re: </a:t>
                      </a:r>
                      <a:r>
                        <a:rPr sz="700" spc="-85" dirty="0">
                          <a:latin typeface="Arial"/>
                          <a:cs typeface="Arial"/>
                        </a:rPr>
                        <a:t>OPR,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search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700" spc="-8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seizure</a:t>
                      </a:r>
                      <a:endParaRPr sz="700">
                        <a:latin typeface="Arial"/>
                        <a:cs typeface="Arial"/>
                      </a:endParaRPr>
                    </a:p>
                    <a:p>
                      <a:pPr marL="26670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policies.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marR="1270" algn="r">
                        <a:lnSpc>
                          <a:spcPts val="819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0.2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7825">
                <a:tc>
                  <a:txBody>
                    <a:bodyPr/>
                    <a:lstStyle/>
                    <a:p>
                      <a:pPr marL="25400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April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034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5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25400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Various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email communications </a:t>
                      </a:r>
                      <a:r>
                        <a:rPr sz="700" spc="35" dirty="0">
                          <a:latin typeface="Arial"/>
                          <a:cs typeface="Arial"/>
                        </a:rPr>
                        <a:t>w/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MT, </a:t>
                      </a:r>
                      <a:r>
                        <a:rPr sz="700" spc="-90" dirty="0">
                          <a:latin typeface="Arial"/>
                          <a:cs typeface="Arial"/>
                        </a:rPr>
                        <a:t>BPD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re: training.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Conference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call </a:t>
                      </a:r>
                      <a:r>
                        <a:rPr sz="700" spc="35" dirty="0">
                          <a:latin typeface="Arial"/>
                          <a:cs typeface="Arial"/>
                        </a:rPr>
                        <a:t>w/ </a:t>
                      </a:r>
                      <a:r>
                        <a:rPr sz="700" spc="-75" dirty="0">
                          <a:latin typeface="Arial"/>
                          <a:cs typeface="Arial"/>
                        </a:rPr>
                        <a:t>BPD, DOJ,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MT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re:</a:t>
                      </a:r>
                      <a:r>
                        <a:rPr sz="700" spc="-1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5" dirty="0">
                          <a:latin typeface="Arial"/>
                          <a:cs typeface="Arial"/>
                        </a:rPr>
                        <a:t>UOF/FIP</a:t>
                      </a:r>
                      <a:endParaRPr sz="700">
                        <a:latin typeface="Arial"/>
                        <a:cs typeface="Arial"/>
                      </a:endParaRPr>
                    </a:p>
                    <a:p>
                      <a:pPr marL="25400">
                        <a:lnSpc>
                          <a:spcPct val="100000"/>
                        </a:lnSpc>
                        <a:spcBef>
                          <a:spcPts val="80"/>
                        </a:spcBef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I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training.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9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540"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4.1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ct val="100000"/>
                        </a:lnSpc>
                        <a:spcBef>
                          <a:spcPts val="10"/>
                        </a:spcBef>
                        <a:tabLst>
                          <a:tab pos="32639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235.00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ct val="100000"/>
                        </a:lnSpc>
                        <a:spcBef>
                          <a:spcPts val="10"/>
                        </a:spcBef>
                        <a:tabLst>
                          <a:tab pos="31432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963.50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60680">
                <a:tc>
                  <a:txBody>
                    <a:bodyPr/>
                    <a:lstStyle/>
                    <a:p>
                      <a:pPr marL="25400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April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034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7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540"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ct val="100000"/>
                        </a:lnSpc>
                        <a:spcBef>
                          <a:spcPts val="10"/>
                        </a:spcBef>
                        <a:tabLst>
                          <a:tab pos="32639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235.00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ct val="100000"/>
                        </a:lnSpc>
                        <a:spcBef>
                          <a:spcPts val="10"/>
                        </a:spcBef>
                        <a:tabLst>
                          <a:tab pos="44640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670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40" dirty="0">
                          <a:latin typeface="Arial"/>
                          <a:cs typeface="Arial"/>
                        </a:rPr>
                        <a:t>Review </a:t>
                      </a:r>
                      <a:r>
                        <a:rPr sz="700" spc="-105" dirty="0">
                          <a:latin typeface="Arial"/>
                          <a:cs typeface="Arial"/>
                        </a:rPr>
                        <a:t>OPR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materials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for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assessment;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communicate </a:t>
                      </a:r>
                      <a:r>
                        <a:rPr sz="700" spc="35" dirty="0">
                          <a:latin typeface="Arial"/>
                          <a:cs typeface="Arial"/>
                        </a:rPr>
                        <a:t>w/ </a:t>
                      </a:r>
                      <a:r>
                        <a:rPr sz="700" spc="-90" dirty="0">
                          <a:latin typeface="Arial"/>
                          <a:cs typeface="Arial"/>
                        </a:rPr>
                        <a:t>BPD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re:</a:t>
                      </a:r>
                      <a:r>
                        <a:rPr sz="700" spc="-7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same.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950">
                        <a:latin typeface="Times New Roman"/>
                        <a:cs typeface="Times New Roman"/>
                      </a:endParaRPr>
                    </a:p>
                    <a:p>
                      <a:pPr marR="1270" algn="r">
                        <a:lnSpc>
                          <a:spcPts val="819"/>
                        </a:lnSpc>
                        <a:spcBef>
                          <a:spcPts val="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0.3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36220">
                <a:tc>
                  <a:txBody>
                    <a:bodyPr/>
                    <a:lstStyle/>
                    <a:p>
                      <a:pPr marL="25400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April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034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8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25400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Various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email communications </a:t>
                      </a:r>
                      <a:r>
                        <a:rPr sz="700" spc="35" dirty="0">
                          <a:latin typeface="Arial"/>
                          <a:cs typeface="Arial"/>
                        </a:rPr>
                        <a:t>w/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MT, </a:t>
                      </a:r>
                      <a:r>
                        <a:rPr sz="700" spc="-90" dirty="0">
                          <a:latin typeface="Arial"/>
                          <a:cs typeface="Arial"/>
                        </a:rPr>
                        <a:t>BPD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re: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outcome </a:t>
                      </a:r>
                      <a:r>
                        <a:rPr sz="700" spc="-50" dirty="0">
                          <a:latin typeface="Arial"/>
                          <a:cs typeface="Arial"/>
                        </a:rPr>
                        <a:t>assessments,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community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survey.</a:t>
                      </a:r>
                      <a:r>
                        <a:rPr sz="7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Create</a:t>
                      </a:r>
                      <a:endParaRPr sz="700">
                        <a:latin typeface="Arial"/>
                        <a:cs typeface="Arial"/>
                      </a:endParaRPr>
                    </a:p>
                    <a:p>
                      <a:pPr marL="25400">
                        <a:lnSpc>
                          <a:spcPts val="819"/>
                        </a:lnSpc>
                        <a:spcBef>
                          <a:spcPts val="85"/>
                        </a:spcBef>
                      </a:pPr>
                      <a:r>
                        <a:rPr sz="700" spc="-105" dirty="0">
                          <a:latin typeface="Arial"/>
                          <a:cs typeface="Arial"/>
                        </a:rPr>
                        <a:t>OPR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assessment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sampling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strategy;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communicate </a:t>
                      </a:r>
                      <a:r>
                        <a:rPr sz="700" spc="35" dirty="0">
                          <a:latin typeface="Arial"/>
                          <a:cs typeface="Arial"/>
                        </a:rPr>
                        <a:t>w/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H.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Aden, </a:t>
                      </a:r>
                      <a:r>
                        <a:rPr sz="700" spc="-85" dirty="0">
                          <a:latin typeface="Arial"/>
                          <a:cs typeface="Arial"/>
                        </a:rPr>
                        <a:t>S.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Rosenthal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re:</a:t>
                      </a:r>
                      <a:r>
                        <a:rPr sz="700" spc="-1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same.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540"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1.1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ct val="100000"/>
                        </a:lnSpc>
                        <a:spcBef>
                          <a:spcPts val="10"/>
                        </a:spcBef>
                        <a:tabLst>
                          <a:tab pos="32639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235.00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ct val="100000"/>
                        </a:lnSpc>
                        <a:spcBef>
                          <a:spcPts val="10"/>
                        </a:spcBef>
                        <a:tabLst>
                          <a:tab pos="31432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258.50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17195">
                <a:tc>
                  <a:txBody>
                    <a:bodyPr/>
                    <a:lstStyle/>
                    <a:p>
                      <a:pPr marL="25400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April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034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9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25400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Various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email communications </a:t>
                      </a:r>
                      <a:r>
                        <a:rPr sz="700" spc="35" dirty="0">
                          <a:latin typeface="Arial"/>
                          <a:cs typeface="Arial"/>
                        </a:rPr>
                        <a:t>w/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MT, </a:t>
                      </a:r>
                      <a:r>
                        <a:rPr sz="700" spc="-90" dirty="0">
                          <a:latin typeface="Arial"/>
                          <a:cs typeface="Arial"/>
                        </a:rPr>
                        <a:t>BPD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re: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outcome </a:t>
                      </a:r>
                      <a:r>
                        <a:rPr sz="700" spc="-50" dirty="0">
                          <a:latin typeface="Arial"/>
                          <a:cs typeface="Arial"/>
                        </a:rPr>
                        <a:t>assessments,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search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700" spc="-1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seizure</a:t>
                      </a:r>
                      <a:endParaRPr sz="700">
                        <a:latin typeface="Arial"/>
                        <a:cs typeface="Arial"/>
                      </a:endParaRPr>
                    </a:p>
                    <a:p>
                      <a:pPr marL="25400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documentation,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training.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Conference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call </a:t>
                      </a:r>
                      <a:r>
                        <a:rPr sz="700" spc="35" dirty="0">
                          <a:latin typeface="Arial"/>
                          <a:cs typeface="Arial"/>
                        </a:rPr>
                        <a:t>w/ </a:t>
                      </a:r>
                      <a:r>
                        <a:rPr sz="700" spc="-75" dirty="0">
                          <a:latin typeface="Arial"/>
                          <a:cs typeface="Arial"/>
                        </a:rPr>
                        <a:t>BPD, DOJ,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MT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re:</a:t>
                      </a:r>
                      <a:r>
                        <a:rPr sz="700" spc="-1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training.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540"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ct val="100000"/>
                        </a:lnSpc>
                        <a:spcBef>
                          <a:spcPts val="10"/>
                        </a:spcBef>
                        <a:tabLst>
                          <a:tab pos="3257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235.00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ct val="100000"/>
                        </a:lnSpc>
                        <a:spcBef>
                          <a:spcPts val="10"/>
                        </a:spcBef>
                        <a:tabLst>
                          <a:tab pos="31369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235.00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08305">
                <a:tc>
                  <a:txBody>
                    <a:bodyPr/>
                    <a:lstStyle/>
                    <a:p>
                      <a:pPr marL="25400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April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0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10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540"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ct val="100000"/>
                        </a:lnSpc>
                        <a:spcBef>
                          <a:spcPts val="10"/>
                        </a:spcBef>
                        <a:tabLst>
                          <a:tab pos="3257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235.00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ct val="100000"/>
                        </a:lnSpc>
                        <a:spcBef>
                          <a:spcPts val="10"/>
                        </a:spcBef>
                        <a:tabLst>
                          <a:tab pos="44640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670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Various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email communications </a:t>
                      </a:r>
                      <a:r>
                        <a:rPr sz="700" spc="35" dirty="0">
                          <a:latin typeface="Arial"/>
                          <a:cs typeface="Arial"/>
                        </a:rPr>
                        <a:t>w/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MT, </a:t>
                      </a:r>
                      <a:r>
                        <a:rPr sz="700" spc="-75" dirty="0">
                          <a:latin typeface="Arial"/>
                          <a:cs typeface="Arial"/>
                        </a:rPr>
                        <a:t>BPD, </a:t>
                      </a:r>
                      <a:r>
                        <a:rPr sz="700" spc="-95" dirty="0">
                          <a:latin typeface="Arial"/>
                          <a:cs typeface="Arial"/>
                        </a:rPr>
                        <a:t>DOJ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re: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search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700" spc="-7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seizure,</a:t>
                      </a:r>
                      <a:endParaRPr sz="700">
                        <a:latin typeface="Arial"/>
                        <a:cs typeface="Arial"/>
                      </a:endParaRPr>
                    </a:p>
                    <a:p>
                      <a:pPr marL="26670">
                        <a:lnSpc>
                          <a:spcPct val="100000"/>
                        </a:lnSpc>
                        <a:spcBef>
                          <a:spcPts val="80"/>
                        </a:spcBef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training.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9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270"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0.2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39688" y="269163"/>
            <a:ext cx="748665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5" dirty="0">
                <a:latin typeface="Arial"/>
                <a:cs typeface="Arial"/>
              </a:rPr>
              <a:t>5/8/2019 </a:t>
            </a:r>
            <a:r>
              <a:rPr sz="700" spc="75" dirty="0">
                <a:latin typeface="Arial"/>
                <a:cs typeface="Arial"/>
              </a:rPr>
              <a:t>/</a:t>
            </a:r>
            <a:r>
              <a:rPr sz="700" spc="-150" dirty="0">
                <a:latin typeface="Arial"/>
                <a:cs typeface="Arial"/>
              </a:rPr>
              <a:t> </a:t>
            </a:r>
            <a:r>
              <a:rPr sz="700" spc="-25" dirty="0">
                <a:latin typeface="Arial"/>
                <a:cs typeface="Arial"/>
              </a:rPr>
              <a:t>3:33 </a:t>
            </a:r>
            <a:r>
              <a:rPr sz="700" spc="-45" dirty="0">
                <a:latin typeface="Arial"/>
                <a:cs typeface="Arial"/>
              </a:rPr>
              <a:t>PM</a:t>
            </a:r>
            <a:endParaRPr sz="7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749660" y="247523"/>
            <a:ext cx="1301750" cy="2603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98475" marR="5080" indent="-486409">
              <a:lnSpc>
                <a:spcPct val="110000"/>
              </a:lnSpc>
              <a:spcBef>
                <a:spcPts val="95"/>
              </a:spcBef>
            </a:pPr>
            <a:r>
              <a:rPr sz="700" spc="-20" dirty="0">
                <a:latin typeface="Arial"/>
                <a:cs typeface="Arial"/>
              </a:rPr>
              <a:t>Baltimore </a:t>
            </a:r>
            <a:r>
              <a:rPr sz="700" spc="-40" dirty="0">
                <a:latin typeface="Arial"/>
                <a:cs typeface="Arial"/>
              </a:rPr>
              <a:t>Consent Decree </a:t>
            </a:r>
            <a:r>
              <a:rPr sz="700" dirty="0">
                <a:latin typeface="Arial"/>
                <a:cs typeface="Arial"/>
              </a:rPr>
              <a:t>Monitor  </a:t>
            </a:r>
            <a:r>
              <a:rPr sz="700" spc="-75" dirty="0">
                <a:latin typeface="Arial"/>
                <a:cs typeface="Arial"/>
              </a:rPr>
              <a:t>INVOICE</a:t>
            </a:r>
            <a:endParaRPr sz="7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895939" y="269207"/>
            <a:ext cx="266065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65" dirty="0">
                <a:latin typeface="Arial"/>
                <a:cs typeface="Arial"/>
              </a:rPr>
              <a:t>Page</a:t>
            </a:r>
            <a:r>
              <a:rPr sz="700" spc="-100" dirty="0">
                <a:latin typeface="Arial"/>
                <a:cs typeface="Arial"/>
              </a:rPr>
              <a:t> </a:t>
            </a:r>
            <a:r>
              <a:rPr sz="700" spc="-35" dirty="0">
                <a:latin typeface="Arial"/>
                <a:cs typeface="Arial"/>
              </a:rPr>
              <a:t>1</a:t>
            </a:r>
            <a:endParaRPr sz="700">
              <a:latin typeface="Arial"/>
              <a:cs typeface="Arial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643244" y="856411"/>
          <a:ext cx="11363957" cy="448246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92480"/>
                <a:gridCol w="707390"/>
                <a:gridCol w="3740150"/>
                <a:gridCol w="858520"/>
                <a:gridCol w="654050"/>
                <a:gridCol w="603884"/>
                <a:gridCol w="2894329"/>
                <a:gridCol w="542925"/>
                <a:gridCol w="570229"/>
              </a:tblGrid>
              <a:tr h="534670">
                <a:tc>
                  <a:txBody>
                    <a:bodyPr/>
                    <a:lstStyle/>
                    <a:p>
                      <a:pPr marR="292735" algn="r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p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ri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9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12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9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0955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Various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email communications </a:t>
                      </a:r>
                      <a:r>
                        <a:rPr sz="700" spc="35" dirty="0">
                          <a:latin typeface="Arial"/>
                          <a:cs typeface="Arial"/>
                        </a:rPr>
                        <a:t>w/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MT, </a:t>
                      </a:r>
                      <a:r>
                        <a:rPr sz="700" spc="-75" dirty="0">
                          <a:latin typeface="Arial"/>
                          <a:cs typeface="Arial"/>
                        </a:rPr>
                        <a:t>BPD, </a:t>
                      </a:r>
                      <a:r>
                        <a:rPr sz="700" spc="-95" dirty="0">
                          <a:latin typeface="Arial"/>
                          <a:cs typeface="Arial"/>
                        </a:rPr>
                        <a:t>DOJ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re: training,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outcome </a:t>
                      </a:r>
                      <a:r>
                        <a:rPr sz="700" spc="-50" dirty="0">
                          <a:latin typeface="Arial"/>
                          <a:cs typeface="Arial"/>
                        </a:rPr>
                        <a:t>assessments.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Conference</a:t>
                      </a:r>
                      <a:r>
                        <a:rPr sz="700" spc="-1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call</a:t>
                      </a:r>
                      <a:endParaRPr sz="700">
                        <a:latin typeface="Arial"/>
                        <a:cs typeface="Arial"/>
                      </a:endParaRPr>
                    </a:p>
                    <a:p>
                      <a:pPr marL="20955" marR="169545">
                        <a:lnSpc>
                          <a:spcPct val="110000"/>
                        </a:lnSpc>
                      </a:pPr>
                      <a:r>
                        <a:rPr sz="700" spc="35" dirty="0">
                          <a:latin typeface="Arial"/>
                          <a:cs typeface="Arial"/>
                        </a:rPr>
                        <a:t>w/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Parties,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MT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re: </a:t>
                      </a:r>
                      <a:r>
                        <a:rPr sz="700" spc="-105" dirty="0">
                          <a:latin typeface="Arial"/>
                          <a:cs typeface="Arial"/>
                        </a:rPr>
                        <a:t>OPR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investigative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manual.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Conference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call </a:t>
                      </a:r>
                      <a:r>
                        <a:rPr sz="700" spc="35" dirty="0">
                          <a:latin typeface="Arial"/>
                          <a:cs typeface="Arial"/>
                        </a:rPr>
                        <a:t>w/ </a:t>
                      </a:r>
                      <a:r>
                        <a:rPr sz="700" spc="-75" dirty="0">
                          <a:latin typeface="Arial"/>
                          <a:cs typeface="Arial"/>
                        </a:rPr>
                        <a:t>DOJ, R.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Villasenor, </a:t>
                      </a:r>
                      <a:r>
                        <a:rPr sz="700" spc="-60" dirty="0">
                          <a:latin typeface="Arial"/>
                          <a:cs typeface="Arial"/>
                        </a:rPr>
                        <a:t>K.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O'Toole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re: 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search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and seizure</a:t>
                      </a:r>
                      <a:r>
                        <a:rPr sz="7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training.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9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255" algn="r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1.5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9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7625">
                        <a:lnSpc>
                          <a:spcPct val="100000"/>
                        </a:lnSpc>
                        <a:spcBef>
                          <a:spcPts val="15"/>
                        </a:spcBef>
                        <a:tabLst>
                          <a:tab pos="35814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235.00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9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  <a:spcBef>
                          <a:spcPts val="15"/>
                        </a:spcBef>
                        <a:tabLst>
                          <a:tab pos="30797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352.50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9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53060">
                <a:tc>
                  <a:txBody>
                    <a:bodyPr/>
                    <a:lstStyle/>
                    <a:p>
                      <a:pPr marR="292735" algn="r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p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ri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9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15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9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0955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700" spc="-40" dirty="0">
                          <a:latin typeface="Arial"/>
                          <a:cs typeface="Arial"/>
                        </a:rPr>
                        <a:t>Review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edit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sexual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assault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e-learning;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communicate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35" dirty="0">
                          <a:latin typeface="Arial"/>
                          <a:cs typeface="Arial"/>
                        </a:rPr>
                        <a:t>w/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N. </a:t>
                      </a:r>
                      <a:r>
                        <a:rPr sz="700" spc="-55" dirty="0">
                          <a:latin typeface="Arial"/>
                          <a:cs typeface="Arial"/>
                        </a:rPr>
                        <a:t>Joyce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re: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same.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9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255" algn="r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0.3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9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7625">
                        <a:lnSpc>
                          <a:spcPct val="100000"/>
                        </a:lnSpc>
                        <a:spcBef>
                          <a:spcPts val="15"/>
                        </a:spcBef>
                        <a:tabLst>
                          <a:tab pos="35814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235.00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9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  <a:spcBef>
                          <a:spcPts val="15"/>
                        </a:spcBef>
                        <a:tabLst>
                          <a:tab pos="35369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70.50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9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445" algn="ctr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Various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email communications </a:t>
                      </a:r>
                      <a:r>
                        <a:rPr sz="700" spc="35" dirty="0">
                          <a:latin typeface="Arial"/>
                          <a:cs typeface="Arial"/>
                        </a:rPr>
                        <a:t>w/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MT, </a:t>
                      </a:r>
                      <a:r>
                        <a:rPr sz="700" spc="-90" dirty="0">
                          <a:latin typeface="Arial"/>
                          <a:cs typeface="Arial"/>
                        </a:rPr>
                        <a:t>BPD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re: </a:t>
                      </a:r>
                      <a:r>
                        <a:rPr sz="700" spc="-85" dirty="0">
                          <a:latin typeface="Arial"/>
                          <a:cs typeface="Arial"/>
                        </a:rPr>
                        <a:t>OPR,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outcome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0" dirty="0">
                          <a:latin typeface="Arial"/>
                          <a:cs typeface="Arial"/>
                        </a:rPr>
                        <a:t>assessments,</a:t>
                      </a:r>
                      <a:endParaRPr sz="700">
                        <a:latin typeface="Arial"/>
                        <a:cs typeface="Arial"/>
                      </a:endParaRPr>
                    </a:p>
                    <a:p>
                      <a:pPr marL="6350" algn="ctr">
                        <a:lnSpc>
                          <a:spcPct val="100000"/>
                        </a:lnSpc>
                        <a:spcBef>
                          <a:spcPts val="80"/>
                        </a:spcBef>
                      </a:pPr>
                      <a:r>
                        <a:rPr sz="700" spc="-55" dirty="0">
                          <a:latin typeface="Arial"/>
                          <a:cs typeface="Arial"/>
                        </a:rPr>
                        <a:t>UOF/FIP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I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training.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9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marR="9525" algn="r">
                        <a:lnSpc>
                          <a:spcPts val="819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0.2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08305">
                <a:tc>
                  <a:txBody>
                    <a:bodyPr/>
                    <a:lstStyle/>
                    <a:p>
                      <a:pPr marR="292735"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p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ri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16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0955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Various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email communications </a:t>
                      </a:r>
                      <a:r>
                        <a:rPr sz="700" spc="35" dirty="0">
                          <a:latin typeface="Arial"/>
                          <a:cs typeface="Arial"/>
                        </a:rPr>
                        <a:t>w/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MT, </a:t>
                      </a:r>
                      <a:r>
                        <a:rPr sz="700" spc="-95" dirty="0">
                          <a:latin typeface="Arial"/>
                          <a:cs typeface="Arial"/>
                        </a:rPr>
                        <a:t>DOJ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re: </a:t>
                      </a:r>
                      <a:r>
                        <a:rPr sz="700" spc="-85" dirty="0">
                          <a:latin typeface="Arial"/>
                          <a:cs typeface="Arial"/>
                        </a:rPr>
                        <a:t>OPR,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training.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Review </a:t>
                      </a:r>
                      <a:r>
                        <a:rPr sz="700" spc="-55" dirty="0">
                          <a:latin typeface="Arial"/>
                          <a:cs typeface="Arial"/>
                        </a:rPr>
                        <a:t>UOF/FIP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I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training</a:t>
                      </a:r>
                      <a:r>
                        <a:rPr sz="700" spc="-10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materials;</a:t>
                      </a:r>
                      <a:endParaRPr sz="700">
                        <a:latin typeface="Arial"/>
                        <a:cs typeface="Arial"/>
                      </a:endParaRPr>
                    </a:p>
                    <a:p>
                      <a:pPr marL="20955" marR="354965">
                        <a:lnSpc>
                          <a:spcPct val="110000"/>
                        </a:lnSpc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communicate </a:t>
                      </a:r>
                      <a:r>
                        <a:rPr sz="700" spc="35" dirty="0">
                          <a:latin typeface="Arial"/>
                          <a:cs typeface="Arial"/>
                        </a:rPr>
                        <a:t>w/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MT, </a:t>
                      </a:r>
                      <a:r>
                        <a:rPr sz="700" spc="-95" dirty="0">
                          <a:latin typeface="Arial"/>
                          <a:cs typeface="Arial"/>
                        </a:rPr>
                        <a:t>DOJ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re: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same.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Conference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call </a:t>
                      </a:r>
                      <a:r>
                        <a:rPr sz="700" spc="35" dirty="0">
                          <a:latin typeface="Arial"/>
                          <a:cs typeface="Arial"/>
                        </a:rPr>
                        <a:t>w/ </a:t>
                      </a:r>
                      <a:r>
                        <a:rPr sz="700" spc="-75" dirty="0">
                          <a:latin typeface="Arial"/>
                          <a:cs typeface="Arial"/>
                        </a:rPr>
                        <a:t>BPD, DOJ,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MT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re: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search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seizure 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documentation.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255"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2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7625">
                        <a:lnSpc>
                          <a:spcPct val="100000"/>
                        </a:lnSpc>
                        <a:spcBef>
                          <a:spcPts val="10"/>
                        </a:spcBef>
                        <a:tabLst>
                          <a:tab pos="35814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235.00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  <a:spcBef>
                          <a:spcPts val="10"/>
                        </a:spcBef>
                        <a:tabLst>
                          <a:tab pos="30797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470.00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53060">
                <a:tc>
                  <a:txBody>
                    <a:bodyPr/>
                    <a:lstStyle/>
                    <a:p>
                      <a:pPr marR="292735"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p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ri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17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0955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Various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email communications </a:t>
                      </a:r>
                      <a:r>
                        <a:rPr sz="700" spc="35" dirty="0">
                          <a:latin typeface="Arial"/>
                          <a:cs typeface="Arial"/>
                        </a:rPr>
                        <a:t>w/ </a:t>
                      </a:r>
                      <a:r>
                        <a:rPr sz="700" spc="-75" dirty="0">
                          <a:latin typeface="Arial"/>
                          <a:cs typeface="Arial"/>
                        </a:rPr>
                        <a:t>BPD,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MT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re: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logistics.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Conference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call </a:t>
                      </a:r>
                      <a:r>
                        <a:rPr sz="700" spc="35" dirty="0">
                          <a:latin typeface="Arial"/>
                          <a:cs typeface="Arial"/>
                        </a:rPr>
                        <a:t>w/ </a:t>
                      </a:r>
                      <a:r>
                        <a:rPr sz="700" spc="-75" dirty="0">
                          <a:latin typeface="Arial"/>
                          <a:cs typeface="Arial"/>
                        </a:rPr>
                        <a:t>BPD, DOJ,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MT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re:</a:t>
                      </a:r>
                      <a:r>
                        <a:rPr sz="700" spc="-1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5" dirty="0">
                          <a:latin typeface="Arial"/>
                          <a:cs typeface="Arial"/>
                        </a:rPr>
                        <a:t>OPR</a:t>
                      </a:r>
                      <a:endParaRPr sz="700">
                        <a:latin typeface="Arial"/>
                        <a:cs typeface="Arial"/>
                      </a:endParaRPr>
                    </a:p>
                    <a:p>
                      <a:pPr marL="20955" marR="57150">
                        <a:lnSpc>
                          <a:spcPct val="110000"/>
                        </a:lnSpc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Manual.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Conference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call </a:t>
                      </a:r>
                      <a:r>
                        <a:rPr sz="700" spc="35" dirty="0">
                          <a:latin typeface="Arial"/>
                          <a:cs typeface="Arial"/>
                        </a:rPr>
                        <a:t>w/ </a:t>
                      </a:r>
                      <a:r>
                        <a:rPr sz="700" spc="-75" dirty="0">
                          <a:latin typeface="Arial"/>
                          <a:cs typeface="Arial"/>
                        </a:rPr>
                        <a:t>BPD, DOJ,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MT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re: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outcome </a:t>
                      </a:r>
                      <a:r>
                        <a:rPr sz="700" spc="-50" dirty="0">
                          <a:latin typeface="Arial"/>
                          <a:cs typeface="Arial"/>
                        </a:rPr>
                        <a:t>assessments.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Conference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call </a:t>
                      </a:r>
                      <a:r>
                        <a:rPr sz="700" spc="35" dirty="0">
                          <a:latin typeface="Arial"/>
                          <a:cs typeface="Arial"/>
                        </a:rPr>
                        <a:t>w/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H.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Aden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re:  </a:t>
                      </a:r>
                      <a:r>
                        <a:rPr sz="700" spc="-85" dirty="0">
                          <a:latin typeface="Arial"/>
                          <a:cs typeface="Arial"/>
                        </a:rPr>
                        <a:t>OPR.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9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255"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1.6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7625">
                        <a:lnSpc>
                          <a:spcPct val="100000"/>
                        </a:lnSpc>
                        <a:spcBef>
                          <a:spcPts val="10"/>
                        </a:spcBef>
                        <a:tabLst>
                          <a:tab pos="35814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235.00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  <a:spcBef>
                          <a:spcPts val="10"/>
                        </a:spcBef>
                        <a:tabLst>
                          <a:tab pos="30797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376.00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23545">
                <a:tc>
                  <a:txBody>
                    <a:bodyPr/>
                    <a:lstStyle/>
                    <a:p>
                      <a:pPr marR="292735"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p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ri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18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255"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7625">
                        <a:lnSpc>
                          <a:spcPct val="100000"/>
                        </a:lnSpc>
                        <a:spcBef>
                          <a:spcPts val="10"/>
                        </a:spcBef>
                        <a:tabLst>
                          <a:tab pos="35814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235.00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  <a:spcBef>
                          <a:spcPts val="10"/>
                        </a:spcBef>
                        <a:tabLst>
                          <a:tab pos="4400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685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Various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email communications </a:t>
                      </a:r>
                      <a:r>
                        <a:rPr sz="700" spc="35" dirty="0">
                          <a:latin typeface="Arial"/>
                          <a:cs typeface="Arial"/>
                        </a:rPr>
                        <a:t>w/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MT, </a:t>
                      </a:r>
                      <a:r>
                        <a:rPr sz="700" spc="-95" dirty="0">
                          <a:latin typeface="Arial"/>
                          <a:cs typeface="Arial"/>
                        </a:rPr>
                        <a:t>DOJ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re: training,</a:t>
                      </a:r>
                      <a:r>
                        <a:rPr sz="700" spc="-1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85" dirty="0">
                          <a:latin typeface="Arial"/>
                          <a:cs typeface="Arial"/>
                        </a:rPr>
                        <a:t>OPR.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9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650">
                        <a:latin typeface="Times New Roman"/>
                        <a:cs typeface="Times New Roman"/>
                      </a:endParaRPr>
                    </a:p>
                    <a:p>
                      <a:pPr marR="9525" algn="r">
                        <a:lnSpc>
                          <a:spcPts val="819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0.2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17195">
                <a:tc>
                  <a:txBody>
                    <a:bodyPr/>
                    <a:lstStyle/>
                    <a:p>
                      <a:pPr marR="292735"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p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ri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22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0955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Conference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call </a:t>
                      </a:r>
                      <a:r>
                        <a:rPr sz="700" spc="35" dirty="0">
                          <a:latin typeface="Arial"/>
                          <a:cs typeface="Arial"/>
                        </a:rPr>
                        <a:t>w/ </a:t>
                      </a:r>
                      <a:r>
                        <a:rPr sz="700" spc="-85" dirty="0">
                          <a:latin typeface="Arial"/>
                          <a:cs typeface="Arial"/>
                        </a:rPr>
                        <a:t>S.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Rosenthal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re: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outcome </a:t>
                      </a:r>
                      <a:r>
                        <a:rPr sz="700" spc="-50" dirty="0">
                          <a:latin typeface="Arial"/>
                          <a:cs typeface="Arial"/>
                        </a:rPr>
                        <a:t>assessments,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training,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community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survey.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Review </a:t>
                      </a:r>
                      <a:r>
                        <a:rPr sz="700" spc="-80" dirty="0">
                          <a:latin typeface="Arial"/>
                          <a:cs typeface="Arial"/>
                        </a:rPr>
                        <a:t>UOF</a:t>
                      </a:r>
                      <a:r>
                        <a:rPr sz="700" spc="-1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e-</a:t>
                      </a:r>
                      <a:endParaRPr sz="700">
                        <a:latin typeface="Arial"/>
                        <a:cs typeface="Arial"/>
                      </a:endParaRPr>
                    </a:p>
                    <a:p>
                      <a:pPr marL="20955" marR="158115">
                        <a:lnSpc>
                          <a:spcPct val="110000"/>
                        </a:lnSpc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learning materials;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communicate </a:t>
                      </a:r>
                      <a:r>
                        <a:rPr sz="700" spc="35" dirty="0">
                          <a:latin typeface="Arial"/>
                          <a:cs typeface="Arial"/>
                        </a:rPr>
                        <a:t>w/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MT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re: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same.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Various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email communications </a:t>
                      </a:r>
                      <a:r>
                        <a:rPr sz="700" spc="35" dirty="0">
                          <a:latin typeface="Arial"/>
                          <a:cs typeface="Arial"/>
                        </a:rPr>
                        <a:t>w/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MT, </a:t>
                      </a:r>
                      <a:r>
                        <a:rPr sz="700" spc="-90" dirty="0">
                          <a:latin typeface="Arial"/>
                          <a:cs typeface="Arial"/>
                        </a:rPr>
                        <a:t>BPD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re: 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outcome </a:t>
                      </a:r>
                      <a:r>
                        <a:rPr sz="700" spc="-50" dirty="0">
                          <a:latin typeface="Arial"/>
                          <a:cs typeface="Arial"/>
                        </a:rPr>
                        <a:t>assessments, </a:t>
                      </a:r>
                      <a:r>
                        <a:rPr sz="700" spc="-85" dirty="0">
                          <a:latin typeface="Arial"/>
                          <a:cs typeface="Arial"/>
                        </a:rPr>
                        <a:t>OPR.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Conference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call </a:t>
                      </a:r>
                      <a:r>
                        <a:rPr sz="700" spc="35" dirty="0">
                          <a:latin typeface="Arial"/>
                          <a:cs typeface="Arial"/>
                        </a:rPr>
                        <a:t>w/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H.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Aden, </a:t>
                      </a:r>
                      <a:r>
                        <a:rPr sz="700" spc="-85" dirty="0">
                          <a:latin typeface="Arial"/>
                          <a:cs typeface="Arial"/>
                        </a:rPr>
                        <a:t>S.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Smoot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re: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outcome</a:t>
                      </a:r>
                      <a:r>
                        <a:rPr sz="700" spc="-9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0" dirty="0">
                          <a:latin typeface="Arial"/>
                          <a:cs typeface="Arial"/>
                        </a:rPr>
                        <a:t>assessments.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255"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1.5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7625">
                        <a:lnSpc>
                          <a:spcPct val="100000"/>
                        </a:lnSpc>
                        <a:spcBef>
                          <a:spcPts val="10"/>
                        </a:spcBef>
                        <a:tabLst>
                          <a:tab pos="35814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235.00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  <a:spcBef>
                          <a:spcPts val="10"/>
                        </a:spcBef>
                        <a:tabLst>
                          <a:tab pos="30797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352.50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45440">
                <a:tc>
                  <a:txBody>
                    <a:bodyPr/>
                    <a:lstStyle/>
                    <a:p>
                      <a:pPr marR="292735"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p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ri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23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0955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Conference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call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35" dirty="0">
                          <a:latin typeface="Arial"/>
                          <a:cs typeface="Arial"/>
                        </a:rPr>
                        <a:t>w/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MT,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80" dirty="0">
                          <a:latin typeface="Arial"/>
                          <a:cs typeface="Arial"/>
                        </a:rPr>
                        <a:t>C.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0" dirty="0">
                          <a:latin typeface="Arial"/>
                          <a:cs typeface="Arial"/>
                        </a:rPr>
                        <a:t>McCoy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re: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outcome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assessments;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conference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call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35" dirty="0">
                          <a:latin typeface="Arial"/>
                          <a:cs typeface="Arial"/>
                        </a:rPr>
                        <a:t>w/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H.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Aden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re: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same.</a:t>
                      </a:r>
                      <a:endParaRPr sz="700">
                        <a:latin typeface="Arial"/>
                        <a:cs typeface="Arial"/>
                      </a:endParaRPr>
                    </a:p>
                    <a:p>
                      <a:pPr marL="20955">
                        <a:lnSpc>
                          <a:spcPct val="100000"/>
                        </a:lnSpc>
                        <a:spcBef>
                          <a:spcPts val="80"/>
                        </a:spcBef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Conference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call </a:t>
                      </a:r>
                      <a:r>
                        <a:rPr sz="700" spc="35" dirty="0">
                          <a:latin typeface="Arial"/>
                          <a:cs typeface="Arial"/>
                        </a:rPr>
                        <a:t>w/ </a:t>
                      </a:r>
                      <a:r>
                        <a:rPr sz="700" spc="-75" dirty="0">
                          <a:latin typeface="Arial"/>
                          <a:cs typeface="Arial"/>
                        </a:rPr>
                        <a:t>BPD, DOJ,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MT: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re</a:t>
                      </a:r>
                      <a:r>
                        <a:rPr sz="700" spc="-8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training.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9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255"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1.7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7625">
                        <a:lnSpc>
                          <a:spcPct val="100000"/>
                        </a:lnSpc>
                        <a:spcBef>
                          <a:spcPts val="10"/>
                        </a:spcBef>
                        <a:tabLst>
                          <a:tab pos="35814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235.00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  <a:spcBef>
                          <a:spcPts val="10"/>
                        </a:spcBef>
                        <a:tabLst>
                          <a:tab pos="30797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399.50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51460">
                <a:tc>
                  <a:txBody>
                    <a:bodyPr/>
                    <a:lstStyle/>
                    <a:p>
                      <a:pPr marR="292735"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p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ri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24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0955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Various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email communications </a:t>
                      </a:r>
                      <a:r>
                        <a:rPr sz="700" spc="35" dirty="0">
                          <a:latin typeface="Arial"/>
                          <a:cs typeface="Arial"/>
                        </a:rPr>
                        <a:t>w/ </a:t>
                      </a:r>
                      <a:r>
                        <a:rPr sz="700" spc="-75" dirty="0">
                          <a:latin typeface="Arial"/>
                          <a:cs typeface="Arial"/>
                        </a:rPr>
                        <a:t>BPD,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MT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re: training,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outcome </a:t>
                      </a:r>
                      <a:r>
                        <a:rPr sz="700" spc="-50" dirty="0">
                          <a:latin typeface="Arial"/>
                          <a:cs typeface="Arial"/>
                        </a:rPr>
                        <a:t>assessments.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Conference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call </a:t>
                      </a:r>
                      <a:r>
                        <a:rPr sz="700" spc="35" dirty="0">
                          <a:latin typeface="Arial"/>
                          <a:cs typeface="Arial"/>
                        </a:rPr>
                        <a:t>w/</a:t>
                      </a:r>
                      <a:r>
                        <a:rPr sz="700" spc="-7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85" dirty="0">
                          <a:latin typeface="Arial"/>
                          <a:cs typeface="Arial"/>
                        </a:rPr>
                        <a:t>S.</a:t>
                      </a:r>
                      <a:endParaRPr sz="700">
                        <a:latin typeface="Arial"/>
                        <a:cs typeface="Arial"/>
                      </a:endParaRPr>
                    </a:p>
                    <a:p>
                      <a:pPr marL="20955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700" spc="-30" dirty="0">
                          <a:latin typeface="Arial"/>
                          <a:cs typeface="Arial"/>
                        </a:rPr>
                        <a:t>Sullivan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re: training.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Conference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call </a:t>
                      </a:r>
                      <a:r>
                        <a:rPr sz="700" spc="35" dirty="0">
                          <a:latin typeface="Arial"/>
                          <a:cs typeface="Arial"/>
                        </a:rPr>
                        <a:t>w/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H.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Aden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re: </a:t>
                      </a:r>
                      <a:r>
                        <a:rPr sz="700" spc="-85" dirty="0">
                          <a:latin typeface="Arial"/>
                          <a:cs typeface="Arial"/>
                        </a:rPr>
                        <a:t>OPR,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training.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Conference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call </a:t>
                      </a:r>
                      <a:r>
                        <a:rPr sz="700" spc="35" dirty="0">
                          <a:latin typeface="Arial"/>
                          <a:cs typeface="Arial"/>
                        </a:rPr>
                        <a:t>w/ </a:t>
                      </a:r>
                      <a:r>
                        <a:rPr sz="700" spc="-95" dirty="0">
                          <a:latin typeface="Arial"/>
                          <a:cs typeface="Arial"/>
                        </a:rPr>
                        <a:t>DOJ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re: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255"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7625">
                        <a:lnSpc>
                          <a:spcPct val="100000"/>
                        </a:lnSpc>
                        <a:spcBef>
                          <a:spcPts val="10"/>
                        </a:spcBef>
                        <a:tabLst>
                          <a:tab pos="35814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235.00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  <a:spcBef>
                          <a:spcPts val="10"/>
                        </a:spcBef>
                        <a:tabLst>
                          <a:tab pos="30797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235.00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83210">
                <a:tc>
                  <a:txBody>
                    <a:bodyPr/>
                    <a:lstStyle/>
                    <a:p>
                      <a:pPr marR="292735"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p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ri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25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0955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Various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email communications </a:t>
                      </a:r>
                      <a:r>
                        <a:rPr sz="700" spc="35" dirty="0">
                          <a:latin typeface="Arial"/>
                          <a:cs typeface="Arial"/>
                        </a:rPr>
                        <a:t>w/ </a:t>
                      </a:r>
                      <a:r>
                        <a:rPr sz="700" spc="-75" dirty="0">
                          <a:latin typeface="Arial"/>
                          <a:cs typeface="Arial"/>
                        </a:rPr>
                        <a:t>BPD, DOJ,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MT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re: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outcome </a:t>
                      </a:r>
                      <a:r>
                        <a:rPr sz="700" spc="-50" dirty="0">
                          <a:latin typeface="Arial"/>
                          <a:cs typeface="Arial"/>
                        </a:rPr>
                        <a:t>assessments,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training.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Conference</a:t>
                      </a:r>
                      <a:r>
                        <a:rPr sz="700" spc="-7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call</a:t>
                      </a:r>
                      <a:endParaRPr sz="700">
                        <a:latin typeface="Arial"/>
                        <a:cs typeface="Arial"/>
                      </a:endParaRPr>
                    </a:p>
                    <a:p>
                      <a:pPr marL="20955">
                        <a:lnSpc>
                          <a:spcPct val="100000"/>
                        </a:lnSpc>
                        <a:spcBef>
                          <a:spcPts val="80"/>
                        </a:spcBef>
                      </a:pPr>
                      <a:r>
                        <a:rPr sz="700" spc="35" dirty="0">
                          <a:latin typeface="Arial"/>
                          <a:cs typeface="Arial"/>
                        </a:rPr>
                        <a:t>w/ </a:t>
                      </a:r>
                      <a:r>
                        <a:rPr sz="700" spc="-75" dirty="0">
                          <a:latin typeface="Arial"/>
                          <a:cs typeface="Arial"/>
                        </a:rPr>
                        <a:t>BPD,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MT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re: </a:t>
                      </a:r>
                      <a:r>
                        <a:rPr sz="700" spc="-85" dirty="0">
                          <a:latin typeface="Arial"/>
                          <a:cs typeface="Arial"/>
                        </a:rPr>
                        <a:t>OPR;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debrief </a:t>
                      </a:r>
                      <a:r>
                        <a:rPr sz="700" spc="35" dirty="0">
                          <a:latin typeface="Arial"/>
                          <a:cs typeface="Arial"/>
                        </a:rPr>
                        <a:t>w/</a:t>
                      </a:r>
                      <a:r>
                        <a:rPr sz="700" spc="-1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H.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Aden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re: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same.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9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255"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4.3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7625">
                        <a:lnSpc>
                          <a:spcPct val="100000"/>
                        </a:lnSpc>
                        <a:spcBef>
                          <a:spcPts val="10"/>
                        </a:spcBef>
                        <a:tabLst>
                          <a:tab pos="35814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235.00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  <a:spcBef>
                          <a:spcPts val="10"/>
                        </a:spcBef>
                        <a:tabLst>
                          <a:tab pos="23939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1,010.50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28930">
                <a:tc>
                  <a:txBody>
                    <a:bodyPr/>
                    <a:lstStyle/>
                    <a:p>
                      <a:pPr marR="292735"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p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ri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26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0955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Conference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call </a:t>
                      </a:r>
                      <a:r>
                        <a:rPr sz="700" spc="35" dirty="0">
                          <a:latin typeface="Arial"/>
                          <a:cs typeface="Arial"/>
                        </a:rPr>
                        <a:t>w/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H.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Aden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re: </a:t>
                      </a:r>
                      <a:r>
                        <a:rPr sz="700" spc="-85" dirty="0">
                          <a:latin typeface="Arial"/>
                          <a:cs typeface="Arial"/>
                        </a:rPr>
                        <a:t>OPR,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training.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Conference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call </a:t>
                      </a:r>
                      <a:r>
                        <a:rPr sz="700" spc="35" dirty="0">
                          <a:latin typeface="Arial"/>
                          <a:cs typeface="Arial"/>
                        </a:rPr>
                        <a:t>w/ </a:t>
                      </a:r>
                      <a:r>
                        <a:rPr sz="700" spc="-75" dirty="0">
                          <a:latin typeface="Arial"/>
                          <a:cs typeface="Arial"/>
                        </a:rPr>
                        <a:t>BPD, DOJ,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MT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re: </a:t>
                      </a:r>
                      <a:r>
                        <a:rPr sz="700" spc="-85" dirty="0">
                          <a:latin typeface="Arial"/>
                          <a:cs typeface="Arial"/>
                        </a:rPr>
                        <a:t>OPR.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255"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0.3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7625">
                        <a:lnSpc>
                          <a:spcPct val="100000"/>
                        </a:lnSpc>
                        <a:spcBef>
                          <a:spcPts val="10"/>
                        </a:spcBef>
                        <a:tabLst>
                          <a:tab pos="35814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235.00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  <a:spcBef>
                          <a:spcPts val="10"/>
                        </a:spcBef>
                        <a:tabLst>
                          <a:tab pos="35369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70.50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Various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email communications </a:t>
                      </a:r>
                      <a:r>
                        <a:rPr sz="700" spc="35" dirty="0">
                          <a:latin typeface="Arial"/>
                          <a:cs typeface="Arial"/>
                        </a:rPr>
                        <a:t>w/ </a:t>
                      </a:r>
                      <a:r>
                        <a:rPr sz="700" spc="-75" dirty="0">
                          <a:latin typeface="Arial"/>
                          <a:cs typeface="Arial"/>
                        </a:rPr>
                        <a:t>DOJ,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MT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re:training; </a:t>
                      </a:r>
                      <a:r>
                        <a:rPr sz="700" spc="35" dirty="0">
                          <a:latin typeface="Arial"/>
                          <a:cs typeface="Arial"/>
                        </a:rPr>
                        <a:t>w/ </a:t>
                      </a:r>
                      <a:r>
                        <a:rPr sz="700" spc="-75" dirty="0">
                          <a:latin typeface="Arial"/>
                          <a:cs typeface="Arial"/>
                        </a:rPr>
                        <a:t>BPD, DOJ,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MT</a:t>
                      </a:r>
                      <a:r>
                        <a:rPr sz="700" spc="-9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re:</a:t>
                      </a:r>
                      <a:endParaRPr sz="700">
                        <a:latin typeface="Arial"/>
                        <a:cs typeface="Arial"/>
                      </a:endParaRPr>
                    </a:p>
                    <a:p>
                      <a:pPr marL="5080" algn="ctr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outcome</a:t>
                      </a:r>
                      <a:r>
                        <a:rPr sz="700" spc="-50" dirty="0">
                          <a:latin typeface="Arial"/>
                          <a:cs typeface="Arial"/>
                        </a:rPr>
                        <a:t> assessments.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750">
                        <a:latin typeface="Times New Roman"/>
                        <a:cs typeface="Times New Roman"/>
                      </a:endParaRPr>
                    </a:p>
                    <a:p>
                      <a:pPr marR="9525" algn="r">
                        <a:lnSpc>
                          <a:spcPts val="819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0.2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83540">
                <a:tc>
                  <a:txBody>
                    <a:bodyPr/>
                    <a:lstStyle/>
                    <a:p>
                      <a:pPr marR="292735"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p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ri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29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0955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Various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email communications </a:t>
                      </a:r>
                      <a:r>
                        <a:rPr sz="700" spc="35" dirty="0">
                          <a:latin typeface="Arial"/>
                          <a:cs typeface="Arial"/>
                        </a:rPr>
                        <a:t>w/ </a:t>
                      </a:r>
                      <a:r>
                        <a:rPr sz="700" spc="-75" dirty="0">
                          <a:latin typeface="Arial"/>
                          <a:cs typeface="Arial"/>
                        </a:rPr>
                        <a:t>BPD,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MT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re: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community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survey,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training.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Conference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call </a:t>
                      </a:r>
                      <a:r>
                        <a:rPr sz="700" spc="35" dirty="0">
                          <a:latin typeface="Arial"/>
                          <a:cs typeface="Arial"/>
                        </a:rPr>
                        <a:t>w/</a:t>
                      </a:r>
                      <a:r>
                        <a:rPr sz="700" spc="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75" dirty="0">
                          <a:latin typeface="Arial"/>
                          <a:cs typeface="Arial"/>
                        </a:rPr>
                        <a:t>BPD,</a:t>
                      </a:r>
                      <a:endParaRPr sz="700">
                        <a:latin typeface="Arial"/>
                        <a:cs typeface="Arial"/>
                      </a:endParaRPr>
                    </a:p>
                    <a:p>
                      <a:pPr marL="20955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700" spc="-75" dirty="0">
                          <a:latin typeface="Arial"/>
                          <a:cs typeface="Arial"/>
                        </a:rPr>
                        <a:t>DOJ,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MT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re: </a:t>
                      </a:r>
                      <a:r>
                        <a:rPr sz="700" spc="-55" dirty="0">
                          <a:latin typeface="Arial"/>
                          <a:cs typeface="Arial"/>
                        </a:rPr>
                        <a:t>UOF/FIP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I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training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community</a:t>
                      </a:r>
                      <a:r>
                        <a:rPr sz="700" spc="-8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feedback.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255"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2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7625">
                        <a:lnSpc>
                          <a:spcPct val="100000"/>
                        </a:lnSpc>
                        <a:spcBef>
                          <a:spcPts val="10"/>
                        </a:spcBef>
                        <a:tabLst>
                          <a:tab pos="35814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235.00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  <a:spcBef>
                          <a:spcPts val="10"/>
                        </a:spcBef>
                        <a:tabLst>
                          <a:tab pos="30797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470.00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83210">
                <a:tc>
                  <a:txBody>
                    <a:bodyPr/>
                    <a:lstStyle/>
                    <a:p>
                      <a:pPr marR="292735"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p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ri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30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0955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Conference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call </a:t>
                      </a:r>
                      <a:r>
                        <a:rPr sz="700" spc="35" dirty="0">
                          <a:latin typeface="Arial"/>
                          <a:cs typeface="Arial"/>
                        </a:rPr>
                        <a:t>w/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A.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Biscoe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re: </a:t>
                      </a:r>
                      <a:r>
                        <a:rPr sz="700" spc="-105" dirty="0">
                          <a:latin typeface="Arial"/>
                          <a:cs typeface="Arial"/>
                        </a:rPr>
                        <a:t>OPR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assessment.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Conference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call </a:t>
                      </a:r>
                      <a:r>
                        <a:rPr sz="700" spc="35" dirty="0">
                          <a:latin typeface="Arial"/>
                          <a:cs typeface="Arial"/>
                        </a:rPr>
                        <a:t>w/ </a:t>
                      </a:r>
                      <a:r>
                        <a:rPr sz="700" spc="-85" dirty="0">
                          <a:latin typeface="Arial"/>
                          <a:cs typeface="Arial"/>
                        </a:rPr>
                        <a:t>S.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Rosenthal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re:</a:t>
                      </a:r>
                      <a:r>
                        <a:rPr sz="700" spc="-1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outcome</a:t>
                      </a:r>
                      <a:endParaRPr sz="700">
                        <a:latin typeface="Arial"/>
                        <a:cs typeface="Arial"/>
                      </a:endParaRPr>
                    </a:p>
                    <a:p>
                      <a:pPr marL="20955">
                        <a:lnSpc>
                          <a:spcPct val="100000"/>
                        </a:lnSpc>
                        <a:spcBef>
                          <a:spcPts val="80"/>
                        </a:spcBef>
                      </a:pPr>
                      <a:r>
                        <a:rPr sz="700" spc="-50" dirty="0">
                          <a:latin typeface="Arial"/>
                          <a:cs typeface="Arial"/>
                        </a:rPr>
                        <a:t>assessments.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9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255"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0.5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7625">
                        <a:lnSpc>
                          <a:spcPct val="100000"/>
                        </a:lnSpc>
                        <a:spcBef>
                          <a:spcPts val="10"/>
                        </a:spcBef>
                        <a:tabLst>
                          <a:tab pos="35814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235.00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  <a:spcBef>
                          <a:spcPts val="10"/>
                        </a:spcBef>
                        <a:tabLst>
                          <a:tab pos="30797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117.50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445" algn="ctr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Various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email communications </a:t>
                      </a:r>
                      <a:r>
                        <a:rPr sz="700" spc="35" dirty="0">
                          <a:latin typeface="Arial"/>
                          <a:cs typeface="Arial"/>
                        </a:rPr>
                        <a:t>w/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MT, </a:t>
                      </a:r>
                      <a:r>
                        <a:rPr sz="700" spc="-90" dirty="0">
                          <a:latin typeface="Arial"/>
                          <a:cs typeface="Arial"/>
                        </a:rPr>
                        <a:t>BPD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re: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sexual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assault</a:t>
                      </a:r>
                      <a:r>
                        <a:rPr sz="700" spc="-1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training,</a:t>
                      </a:r>
                      <a:endParaRPr sz="700">
                        <a:latin typeface="Arial"/>
                        <a:cs typeface="Arial"/>
                      </a:endParaRPr>
                    </a:p>
                    <a:p>
                      <a:pPr marL="5080" algn="ctr">
                        <a:lnSpc>
                          <a:spcPct val="100000"/>
                        </a:lnSpc>
                        <a:spcBef>
                          <a:spcPts val="80"/>
                        </a:spcBef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outcome</a:t>
                      </a:r>
                      <a:r>
                        <a:rPr sz="700" spc="-50" dirty="0">
                          <a:latin typeface="Arial"/>
                          <a:cs typeface="Arial"/>
                        </a:rPr>
                        <a:t> assessments.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9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 marR="9525" algn="r">
                        <a:lnSpc>
                          <a:spcPts val="825"/>
                        </a:lnSpc>
                        <a:spcBef>
                          <a:spcPts val="50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0.2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1683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4445" algn="r">
                        <a:lnSpc>
                          <a:spcPts val="819"/>
                        </a:lnSpc>
                      </a:pPr>
                      <a:r>
                        <a:rPr sz="700" b="1" spc="-60" dirty="0">
                          <a:latin typeface="Trebuchet MS"/>
                          <a:cs typeface="Trebuchet MS"/>
                        </a:rPr>
                        <a:t>TOTAL</a:t>
                      </a:r>
                      <a:r>
                        <a:rPr sz="700" b="1" spc="-13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30" dirty="0">
                          <a:latin typeface="Trebuchet MS"/>
                          <a:cs typeface="Trebuchet MS"/>
                        </a:rPr>
                        <a:t>HOURS: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255" algn="r">
                        <a:lnSpc>
                          <a:spcPts val="819"/>
                        </a:lnSpc>
                      </a:pPr>
                      <a:r>
                        <a:rPr sz="700" b="1" dirty="0">
                          <a:latin typeface="Trebuchet MS"/>
                          <a:cs typeface="Trebuchet MS"/>
                        </a:rPr>
                        <a:t>25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7625">
                        <a:lnSpc>
                          <a:spcPts val="819"/>
                        </a:lnSpc>
                      </a:pPr>
                      <a:r>
                        <a:rPr sz="700" b="1" spc="-60" dirty="0">
                          <a:latin typeface="Trebuchet MS"/>
                          <a:cs typeface="Trebuchet MS"/>
                        </a:rPr>
                        <a:t>TOTAL: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AEDF3"/>
                    </a:solidFill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ts val="819"/>
                        </a:lnSpc>
                        <a:tabLst>
                          <a:tab pos="237490" algn="l"/>
                        </a:tabLst>
                      </a:pPr>
                      <a:r>
                        <a:rPr sz="700" b="1" spc="-55" dirty="0">
                          <a:latin typeface="Trebuchet MS"/>
                          <a:cs typeface="Trebuchet MS"/>
                        </a:rPr>
                        <a:t>$	</a:t>
                      </a:r>
                      <a:r>
                        <a:rPr sz="700" b="1" spc="-60" dirty="0">
                          <a:latin typeface="Trebuchet MS"/>
                          <a:cs typeface="Trebuchet MS"/>
                        </a:rPr>
                        <a:t>5,875.00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AEDF3"/>
                    </a:solidFill>
                  </a:tcPr>
                </a:tc>
                <a:tc>
                  <a:txBody>
                    <a:bodyPr/>
                    <a:lstStyle/>
                    <a:p>
                      <a:pPr marR="8890" algn="r">
                        <a:lnSpc>
                          <a:spcPts val="819"/>
                        </a:lnSpc>
                      </a:pPr>
                      <a:r>
                        <a:rPr sz="700" b="1" spc="-60" dirty="0">
                          <a:latin typeface="Trebuchet MS"/>
                          <a:cs typeface="Trebuchet MS"/>
                        </a:rPr>
                        <a:t>TOTAL </a:t>
                      </a:r>
                      <a:r>
                        <a:rPr sz="700" b="1" spc="-35" dirty="0">
                          <a:latin typeface="Trebuchet MS"/>
                          <a:cs typeface="Trebuchet MS"/>
                        </a:rPr>
                        <a:t>UNBILLED</a:t>
                      </a:r>
                      <a:r>
                        <a:rPr sz="700" b="1" spc="-12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30" dirty="0">
                          <a:latin typeface="Trebuchet MS"/>
                          <a:cs typeface="Trebuchet MS"/>
                        </a:rPr>
                        <a:t>HOURS: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9525" algn="r">
                        <a:lnSpc>
                          <a:spcPts val="819"/>
                        </a:lnSpc>
                      </a:pPr>
                      <a:r>
                        <a:rPr sz="700" b="1" dirty="0">
                          <a:latin typeface="Trebuchet MS"/>
                          <a:cs typeface="Trebuchet MS"/>
                        </a:rPr>
                        <a:t>2.3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4400" y="457200"/>
            <a:ext cx="5943600" cy="609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18819" y="1038986"/>
            <a:ext cx="6333490" cy="79978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410"/>
              </a:lnSpc>
              <a:spcBef>
                <a:spcPts val="100"/>
              </a:spcBef>
            </a:pPr>
            <a:r>
              <a:rPr sz="1200" dirty="0">
                <a:latin typeface="Times New Roman"/>
                <a:cs typeface="Times New Roman"/>
              </a:rPr>
              <a:t>June 21,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2019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ts val="1410"/>
              </a:lnSpc>
            </a:pPr>
            <a:r>
              <a:rPr sz="1200" spc="-5" dirty="0">
                <a:latin typeface="Times New Roman"/>
                <a:cs typeface="Times New Roman"/>
              </a:rPr>
              <a:t>Page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2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 marL="12700" marR="693420">
              <a:lnSpc>
                <a:spcPct val="103400"/>
              </a:lnSpc>
              <a:spcBef>
                <a:spcPts val="1095"/>
              </a:spcBef>
            </a:pPr>
            <a:r>
              <a:rPr sz="1200" spc="-5" dirty="0">
                <a:latin typeface="Times New Roman"/>
                <a:cs typeface="Times New Roman"/>
              </a:rPr>
              <a:t>Darnyle Wharton and </a:t>
            </a:r>
            <a:r>
              <a:rPr sz="1200" dirty="0">
                <a:latin typeface="Times New Roman"/>
                <a:cs typeface="Times New Roman"/>
              </a:rPr>
              <a:t>nine </a:t>
            </a:r>
            <a:r>
              <a:rPr sz="1200" spc="-5" dirty="0">
                <a:latin typeface="Times New Roman"/>
                <a:cs typeface="Times New Roman"/>
              </a:rPr>
              <a:t>neighborhood liaisons with </a:t>
            </a:r>
            <a:r>
              <a:rPr sz="1200" dirty="0">
                <a:latin typeface="Times New Roman"/>
                <a:cs typeface="Times New Roman"/>
              </a:rPr>
              <a:t>Community </a:t>
            </a:r>
            <a:r>
              <a:rPr sz="1200" spc="-5" dirty="0">
                <a:latin typeface="Times New Roman"/>
                <a:cs typeface="Times New Roman"/>
              </a:rPr>
              <a:t>Mediation Program, </a:t>
            </a:r>
            <a:r>
              <a:rPr sz="1200" spc="-10" dirty="0">
                <a:latin typeface="Times New Roman"/>
                <a:cs typeface="Times New Roman"/>
              </a:rPr>
              <a:t>Inc.  </a:t>
            </a:r>
            <a:r>
              <a:rPr sz="1200" spc="-5" dirty="0">
                <a:latin typeface="Times New Roman"/>
                <a:cs typeface="Times New Roman"/>
              </a:rPr>
              <a:t>(Baltimore </a:t>
            </a:r>
            <a:r>
              <a:rPr sz="1200" dirty="0">
                <a:latin typeface="Times New Roman"/>
                <a:cs typeface="Times New Roman"/>
              </a:rPr>
              <a:t>Community </a:t>
            </a:r>
            <a:r>
              <a:rPr sz="1200" spc="-5" dirty="0">
                <a:latin typeface="Times New Roman"/>
                <a:cs typeface="Times New Roman"/>
              </a:rPr>
              <a:t>Mediation Center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(BCMC).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250">
              <a:latin typeface="Times New Roman"/>
              <a:cs typeface="Times New Roman"/>
            </a:endParaRPr>
          </a:p>
          <a:p>
            <a:pPr marL="12700" marR="5080" indent="457200">
              <a:lnSpc>
                <a:spcPct val="103299"/>
              </a:lnSpc>
            </a:pPr>
            <a:r>
              <a:rPr sz="1200" spc="-5" dirty="0">
                <a:latin typeface="Times New Roman"/>
                <a:cs typeface="Times New Roman"/>
              </a:rPr>
              <a:t>The sum </a:t>
            </a:r>
            <a:r>
              <a:rPr sz="1200" dirty="0">
                <a:latin typeface="Times New Roman"/>
                <a:cs typeface="Times New Roman"/>
              </a:rPr>
              <a:t>of previously unbilled </a:t>
            </a:r>
            <a:r>
              <a:rPr sz="1200" spc="-5" dirty="0">
                <a:latin typeface="Times New Roman"/>
                <a:cs typeface="Times New Roman"/>
              </a:rPr>
              <a:t>services and expenses reflected </a:t>
            </a:r>
            <a:r>
              <a:rPr sz="1200" dirty="0">
                <a:latin typeface="Times New Roman"/>
                <a:cs typeface="Times New Roman"/>
              </a:rPr>
              <a:t>in this </a:t>
            </a:r>
            <a:r>
              <a:rPr sz="1200" spc="-5" dirty="0">
                <a:latin typeface="Times New Roman"/>
                <a:cs typeface="Times New Roman"/>
              </a:rPr>
              <a:t>invoice is </a:t>
            </a:r>
            <a:r>
              <a:rPr sz="1200" dirty="0">
                <a:latin typeface="Times New Roman"/>
                <a:cs typeface="Times New Roman"/>
              </a:rPr>
              <a:t>$125,992.21.  </a:t>
            </a:r>
            <a:r>
              <a:rPr sz="1200" spc="-5" dirty="0">
                <a:latin typeface="Times New Roman"/>
                <a:cs typeface="Times New Roman"/>
              </a:rPr>
              <a:t>Of </a:t>
            </a:r>
            <a:r>
              <a:rPr sz="1200" dirty="0">
                <a:latin typeface="Times New Roman"/>
                <a:cs typeface="Times New Roman"/>
              </a:rPr>
              <a:t>the time </a:t>
            </a:r>
            <a:r>
              <a:rPr sz="1200" spc="-5" dirty="0">
                <a:latin typeface="Times New Roman"/>
                <a:cs typeface="Times New Roman"/>
              </a:rPr>
              <a:t>submitted </a:t>
            </a:r>
            <a:r>
              <a:rPr sz="1200" dirty="0">
                <a:latin typeface="Times New Roman"/>
                <a:cs typeface="Times New Roman"/>
              </a:rPr>
              <a:t>in this </a:t>
            </a:r>
            <a:r>
              <a:rPr sz="1200" spc="-5" dirty="0">
                <a:latin typeface="Times New Roman"/>
                <a:cs typeface="Times New Roman"/>
              </a:rPr>
              <a:t>invoice, </a:t>
            </a:r>
            <a:r>
              <a:rPr sz="1200" dirty="0">
                <a:latin typeface="Times New Roman"/>
                <a:cs typeface="Times New Roman"/>
              </a:rPr>
              <a:t>141.1 </a:t>
            </a:r>
            <a:r>
              <a:rPr sz="1200" spc="-5" dirty="0">
                <a:latin typeface="Times New Roman"/>
                <a:cs typeface="Times New Roman"/>
              </a:rPr>
              <a:t>hours, </a:t>
            </a:r>
            <a:r>
              <a:rPr sz="1200" dirty="0">
                <a:latin typeface="Times New Roman"/>
                <a:cs typeface="Times New Roman"/>
              </a:rPr>
              <a:t>or </a:t>
            </a:r>
            <a:r>
              <a:rPr sz="1200" spc="-5" dirty="0">
                <a:latin typeface="Times New Roman"/>
                <a:cs typeface="Times New Roman"/>
              </a:rPr>
              <a:t>18.4%, were </a:t>
            </a:r>
            <a:r>
              <a:rPr sz="1200" i="1" spc="-5" dirty="0">
                <a:latin typeface="Times New Roman"/>
                <a:cs typeface="Times New Roman"/>
              </a:rPr>
              <a:t>pro </a:t>
            </a:r>
            <a:r>
              <a:rPr sz="1200" i="1" dirty="0">
                <a:latin typeface="Times New Roman"/>
                <a:cs typeface="Times New Roman"/>
              </a:rPr>
              <a:t>bono</a:t>
            </a:r>
            <a:r>
              <a:rPr sz="1200" dirty="0">
                <a:latin typeface="Times New Roman"/>
                <a:cs typeface="Times New Roman"/>
              </a:rPr>
              <a:t>, or </a:t>
            </a:r>
            <a:r>
              <a:rPr sz="1200" spc="-5" dirty="0">
                <a:latin typeface="Times New Roman"/>
                <a:cs typeface="Times New Roman"/>
              </a:rPr>
              <a:t>unbilled and </a:t>
            </a:r>
            <a:r>
              <a:rPr sz="1200" dirty="0">
                <a:latin typeface="Times New Roman"/>
                <a:cs typeface="Times New Roman"/>
              </a:rPr>
              <a:t>donated to  the City </a:t>
            </a:r>
            <a:r>
              <a:rPr sz="1200" spc="5" dirty="0">
                <a:latin typeface="Times New Roman"/>
                <a:cs typeface="Times New Roman"/>
              </a:rPr>
              <a:t>of </a:t>
            </a:r>
            <a:r>
              <a:rPr sz="1200" spc="-5" dirty="0">
                <a:latin typeface="Times New Roman"/>
                <a:cs typeface="Times New Roman"/>
              </a:rPr>
              <a:t>Baltimore. </a:t>
            </a:r>
            <a:r>
              <a:rPr sz="1200" spc="5" dirty="0">
                <a:latin typeface="Times New Roman"/>
                <a:cs typeface="Times New Roman"/>
              </a:rPr>
              <a:t>By </a:t>
            </a:r>
            <a:r>
              <a:rPr sz="1200" spc="-5" dirty="0">
                <a:latin typeface="Times New Roman"/>
                <a:cs typeface="Times New Roman"/>
              </a:rPr>
              <a:t>recording </a:t>
            </a:r>
            <a:r>
              <a:rPr sz="1200" dirty="0">
                <a:latin typeface="Times New Roman"/>
                <a:cs typeface="Times New Roman"/>
              </a:rPr>
              <a:t>18.4% of </a:t>
            </a:r>
            <a:r>
              <a:rPr sz="1200" spc="-5" dirty="0">
                <a:latin typeface="Times New Roman"/>
                <a:cs typeface="Times New Roman"/>
              </a:rPr>
              <a:t>its total </a:t>
            </a:r>
            <a:r>
              <a:rPr sz="1200" dirty="0">
                <a:latin typeface="Times New Roman"/>
                <a:cs typeface="Times New Roman"/>
              </a:rPr>
              <a:t>time </a:t>
            </a:r>
            <a:r>
              <a:rPr sz="1200" i="1" spc="-5" dirty="0">
                <a:latin typeface="Times New Roman"/>
                <a:cs typeface="Times New Roman"/>
              </a:rPr>
              <a:t>pro bono</a:t>
            </a:r>
            <a:r>
              <a:rPr sz="1200" spc="-5" dirty="0">
                <a:latin typeface="Times New Roman"/>
                <a:cs typeface="Times New Roman"/>
              </a:rPr>
              <a:t>, and </a:t>
            </a:r>
            <a:r>
              <a:rPr sz="1200" dirty="0">
                <a:latin typeface="Times New Roman"/>
                <a:cs typeface="Times New Roman"/>
              </a:rPr>
              <a:t>writing </a:t>
            </a:r>
            <a:r>
              <a:rPr sz="1200" spc="-5" dirty="0">
                <a:latin typeface="Times New Roman"/>
                <a:cs typeface="Times New Roman"/>
              </a:rPr>
              <a:t>off certain </a:t>
            </a:r>
            <a:r>
              <a:rPr sz="1200" dirty="0">
                <a:latin typeface="Times New Roman"/>
                <a:cs typeface="Times New Roman"/>
              </a:rPr>
              <a:t>expenses,  the </a:t>
            </a:r>
            <a:r>
              <a:rPr sz="1200" spc="-5" dirty="0">
                <a:latin typeface="Times New Roman"/>
                <a:cs typeface="Times New Roman"/>
              </a:rPr>
              <a:t>Team </a:t>
            </a:r>
            <a:r>
              <a:rPr sz="1200" dirty="0">
                <a:latin typeface="Times New Roman"/>
                <a:cs typeface="Times New Roman"/>
              </a:rPr>
              <a:t>saved the City a </a:t>
            </a:r>
            <a:r>
              <a:rPr sz="1200" spc="-5" dirty="0">
                <a:latin typeface="Times New Roman"/>
                <a:cs typeface="Times New Roman"/>
              </a:rPr>
              <a:t>total </a:t>
            </a:r>
            <a:r>
              <a:rPr sz="1200" dirty="0">
                <a:latin typeface="Times New Roman"/>
                <a:cs typeface="Times New Roman"/>
              </a:rPr>
              <a:t>of</a:t>
            </a:r>
            <a:r>
              <a:rPr sz="1200" spc="-4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$44,486.50.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300">
              <a:latin typeface="Times New Roman"/>
              <a:cs typeface="Times New Roman"/>
            </a:endParaRPr>
          </a:p>
          <a:p>
            <a:pPr marL="240665">
              <a:lnSpc>
                <a:spcPct val="100000"/>
              </a:lnSpc>
            </a:pPr>
            <a:r>
              <a:rPr sz="1200" dirty="0">
                <a:latin typeface="Times New Roman"/>
                <a:cs typeface="Times New Roman"/>
              </a:rPr>
              <a:t>Work </a:t>
            </a:r>
            <a:r>
              <a:rPr sz="1200" spc="-5" dirty="0">
                <a:latin typeface="Times New Roman"/>
                <a:cs typeface="Times New Roman"/>
              </a:rPr>
              <a:t>performed </a:t>
            </a:r>
            <a:r>
              <a:rPr sz="1200" dirty="0">
                <a:latin typeface="Times New Roman"/>
                <a:cs typeface="Times New Roman"/>
              </a:rPr>
              <a:t>in April 2019 </a:t>
            </a:r>
            <a:r>
              <a:rPr sz="1200" spc="-5" dirty="0">
                <a:latin typeface="Times New Roman"/>
                <a:cs typeface="Times New Roman"/>
              </a:rPr>
              <a:t>included: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350">
              <a:latin typeface="Times New Roman"/>
              <a:cs typeface="Times New Roman"/>
            </a:endParaRPr>
          </a:p>
          <a:p>
            <a:pPr marL="469900" marR="259715" indent="-228600">
              <a:lnSpc>
                <a:spcPct val="103299"/>
              </a:lnSpc>
              <a:spcBef>
                <a:spcPts val="5"/>
              </a:spcBef>
              <a:buFont typeface="Symbol"/>
              <a:buChar char=""/>
              <a:tabLst>
                <a:tab pos="469265" algn="l"/>
                <a:tab pos="469900" algn="l"/>
              </a:tabLst>
            </a:pPr>
            <a:r>
              <a:rPr sz="1200" dirty="0">
                <a:latin typeface="Times New Roman"/>
                <a:cs typeface="Times New Roman"/>
              </a:rPr>
              <a:t>Community </a:t>
            </a:r>
            <a:r>
              <a:rPr sz="1200" spc="-5" dirty="0">
                <a:latin typeface="Times New Roman"/>
                <a:cs typeface="Times New Roman"/>
              </a:rPr>
              <a:t>outreach and meetings between </a:t>
            </a:r>
            <a:r>
              <a:rPr sz="1200" dirty="0">
                <a:latin typeface="Times New Roman"/>
                <a:cs typeface="Times New Roman"/>
              </a:rPr>
              <a:t>Monitoring </a:t>
            </a:r>
            <a:r>
              <a:rPr sz="1200" spc="-5" dirty="0">
                <a:latin typeface="Times New Roman"/>
                <a:cs typeface="Times New Roman"/>
              </a:rPr>
              <a:t>Team members, </a:t>
            </a:r>
            <a:r>
              <a:rPr sz="1200" dirty="0">
                <a:latin typeface="Times New Roman"/>
                <a:cs typeface="Times New Roman"/>
              </a:rPr>
              <a:t>including  </a:t>
            </a:r>
            <a:r>
              <a:rPr sz="1200" spc="-5" dirty="0">
                <a:latin typeface="Times New Roman"/>
                <a:cs typeface="Times New Roman"/>
              </a:rPr>
              <a:t>neighborhood liaisons, and </a:t>
            </a:r>
            <a:r>
              <a:rPr sz="1200" dirty="0">
                <a:latin typeface="Times New Roman"/>
                <a:cs typeface="Times New Roman"/>
              </a:rPr>
              <a:t>community </a:t>
            </a:r>
            <a:r>
              <a:rPr sz="1200" spc="-5" dirty="0">
                <a:latin typeface="Times New Roman"/>
                <a:cs typeface="Times New Roman"/>
              </a:rPr>
              <a:t>stakeholders, including community associations and  </a:t>
            </a:r>
            <a:r>
              <a:rPr sz="1200" dirty="0">
                <a:latin typeface="Times New Roman"/>
                <a:cs typeface="Times New Roman"/>
              </a:rPr>
              <a:t>advocacy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organizations</a:t>
            </a:r>
            <a:endParaRPr sz="1200">
              <a:latin typeface="Times New Roman"/>
              <a:cs typeface="Times New Roman"/>
            </a:endParaRPr>
          </a:p>
          <a:p>
            <a:pPr marL="469900" indent="-228600">
              <a:lnSpc>
                <a:spcPct val="100000"/>
              </a:lnSpc>
              <a:spcBef>
                <a:spcPts val="130"/>
              </a:spcBef>
              <a:buFont typeface="Symbol"/>
              <a:buChar char=""/>
              <a:tabLst>
                <a:tab pos="469265" algn="l"/>
                <a:tab pos="469900" algn="l"/>
              </a:tabLst>
            </a:pPr>
            <a:r>
              <a:rPr sz="1200" spc="-5" dirty="0">
                <a:latin typeface="Times New Roman"/>
                <a:cs typeface="Times New Roman"/>
              </a:rPr>
              <a:t>Engaging with rank and </a:t>
            </a:r>
            <a:r>
              <a:rPr sz="1200" dirty="0">
                <a:latin typeface="Times New Roman"/>
                <a:cs typeface="Times New Roman"/>
              </a:rPr>
              <a:t>file </a:t>
            </a:r>
            <a:r>
              <a:rPr sz="1200" spc="-5" dirty="0">
                <a:latin typeface="Times New Roman"/>
                <a:cs typeface="Times New Roman"/>
              </a:rPr>
              <a:t>BPD officers and </a:t>
            </a:r>
            <a:r>
              <a:rPr sz="1200" dirty="0">
                <a:latin typeface="Times New Roman"/>
                <a:cs typeface="Times New Roman"/>
              </a:rPr>
              <a:t>union</a:t>
            </a:r>
            <a:r>
              <a:rPr sz="1200" spc="2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officials</a:t>
            </a:r>
            <a:endParaRPr sz="1200">
              <a:latin typeface="Times New Roman"/>
              <a:cs typeface="Times New Roman"/>
            </a:endParaRPr>
          </a:p>
          <a:p>
            <a:pPr marL="469900" marR="76200" indent="-228600">
              <a:lnSpc>
                <a:spcPct val="103499"/>
              </a:lnSpc>
              <a:spcBef>
                <a:spcPts val="80"/>
              </a:spcBef>
              <a:buFont typeface="Symbol"/>
              <a:buChar char=""/>
              <a:tabLst>
                <a:tab pos="469265" algn="l"/>
                <a:tab pos="469900" algn="l"/>
              </a:tabLst>
            </a:pPr>
            <a:r>
              <a:rPr sz="1200" spc="-5" dirty="0">
                <a:latin typeface="Times New Roman"/>
                <a:cs typeface="Times New Roman"/>
              </a:rPr>
              <a:t>Addressing Consent Decree requirements </a:t>
            </a:r>
            <a:r>
              <a:rPr sz="1200" dirty="0">
                <a:latin typeface="Times New Roman"/>
                <a:cs typeface="Times New Roman"/>
              </a:rPr>
              <a:t>for community </a:t>
            </a:r>
            <a:r>
              <a:rPr sz="1200" spc="-5" dirty="0">
                <a:latin typeface="Times New Roman"/>
                <a:cs typeface="Times New Roman"/>
              </a:rPr>
              <a:t>and custodial arrestee surveys and  officer focus groups, </a:t>
            </a:r>
            <a:r>
              <a:rPr sz="1200" dirty="0">
                <a:latin typeface="Times New Roman"/>
                <a:cs typeface="Times New Roman"/>
              </a:rPr>
              <a:t>including working </a:t>
            </a:r>
            <a:r>
              <a:rPr sz="1200" spc="-5" dirty="0">
                <a:latin typeface="Times New Roman"/>
                <a:cs typeface="Times New Roman"/>
              </a:rPr>
              <a:t>with Morgan State University’s Institute for Urban  Research </a:t>
            </a:r>
            <a:r>
              <a:rPr sz="1200" dirty="0">
                <a:latin typeface="Times New Roman"/>
                <a:cs typeface="Times New Roman"/>
              </a:rPr>
              <a:t>on the community </a:t>
            </a:r>
            <a:r>
              <a:rPr sz="1200" spc="-5" dirty="0">
                <a:latin typeface="Times New Roman"/>
                <a:cs typeface="Times New Roman"/>
              </a:rPr>
              <a:t>survey, </a:t>
            </a:r>
            <a:r>
              <a:rPr sz="1200" dirty="0">
                <a:latin typeface="Times New Roman"/>
                <a:cs typeface="Times New Roman"/>
              </a:rPr>
              <a:t>the University of </a:t>
            </a:r>
            <a:r>
              <a:rPr sz="1200" spc="-5" dirty="0">
                <a:latin typeface="Times New Roman"/>
                <a:cs typeface="Times New Roman"/>
              </a:rPr>
              <a:t>Toronto and </a:t>
            </a:r>
            <a:r>
              <a:rPr sz="1200" dirty="0">
                <a:latin typeface="Times New Roman"/>
                <a:cs typeface="Times New Roman"/>
              </a:rPr>
              <a:t>Rose Street Community  </a:t>
            </a:r>
            <a:r>
              <a:rPr sz="1200" spc="-5" dirty="0">
                <a:latin typeface="Times New Roman"/>
                <a:cs typeface="Times New Roman"/>
              </a:rPr>
              <a:t>Center </a:t>
            </a:r>
            <a:r>
              <a:rPr sz="1200" dirty="0">
                <a:latin typeface="Times New Roman"/>
                <a:cs typeface="Times New Roman"/>
              </a:rPr>
              <a:t>on the </a:t>
            </a:r>
            <a:r>
              <a:rPr sz="1200" spc="-5" dirty="0">
                <a:latin typeface="Times New Roman"/>
                <a:cs typeface="Times New Roman"/>
              </a:rPr>
              <a:t>custodial arrestee </a:t>
            </a:r>
            <a:r>
              <a:rPr sz="1200" dirty="0">
                <a:latin typeface="Times New Roman"/>
                <a:cs typeface="Times New Roman"/>
              </a:rPr>
              <a:t>survey, and the </a:t>
            </a:r>
            <a:r>
              <a:rPr sz="1200" spc="-5" dirty="0">
                <a:latin typeface="Times New Roman"/>
                <a:cs typeface="Times New Roman"/>
              </a:rPr>
              <a:t>Crime and </a:t>
            </a:r>
            <a:r>
              <a:rPr sz="1200" dirty="0">
                <a:latin typeface="Times New Roman"/>
                <a:cs typeface="Times New Roman"/>
              </a:rPr>
              <a:t>Justice </a:t>
            </a:r>
            <a:r>
              <a:rPr sz="1200" spc="-5" dirty="0">
                <a:latin typeface="Times New Roman"/>
                <a:cs typeface="Times New Roman"/>
              </a:rPr>
              <a:t>Institute </a:t>
            </a:r>
            <a:r>
              <a:rPr sz="1200" dirty="0">
                <a:latin typeface="Times New Roman"/>
                <a:cs typeface="Times New Roman"/>
              </a:rPr>
              <a:t>on the </a:t>
            </a:r>
            <a:r>
              <a:rPr sz="1200" spc="-5" dirty="0">
                <a:latin typeface="Times New Roman"/>
                <a:cs typeface="Times New Roman"/>
              </a:rPr>
              <a:t>officer focus  groups</a:t>
            </a:r>
            <a:endParaRPr sz="1200">
              <a:latin typeface="Times New Roman"/>
              <a:cs typeface="Times New Roman"/>
            </a:endParaRPr>
          </a:p>
          <a:p>
            <a:pPr marL="469900" marR="21590" indent="-228600">
              <a:lnSpc>
                <a:spcPct val="103499"/>
              </a:lnSpc>
              <a:spcBef>
                <a:spcPts val="80"/>
              </a:spcBef>
              <a:buFont typeface="Symbol"/>
              <a:buChar char=""/>
              <a:tabLst>
                <a:tab pos="469265" algn="l"/>
                <a:tab pos="469900" algn="l"/>
              </a:tabLst>
            </a:pPr>
            <a:r>
              <a:rPr sz="1200" spc="-5" dirty="0">
                <a:latin typeface="Times New Roman"/>
                <a:cs typeface="Times New Roman"/>
              </a:rPr>
              <a:t>In-person and telephonic meetings, </a:t>
            </a:r>
            <a:r>
              <a:rPr sz="1200" dirty="0">
                <a:latin typeface="Times New Roman"/>
                <a:cs typeface="Times New Roman"/>
              </a:rPr>
              <a:t>in-person site </a:t>
            </a:r>
            <a:r>
              <a:rPr sz="1200" spc="-5" dirty="0">
                <a:latin typeface="Times New Roman"/>
                <a:cs typeface="Times New Roman"/>
              </a:rPr>
              <a:t>visits </a:t>
            </a:r>
            <a:r>
              <a:rPr sz="1200" dirty="0">
                <a:latin typeface="Times New Roman"/>
                <a:cs typeface="Times New Roman"/>
              </a:rPr>
              <a:t>with </a:t>
            </a:r>
            <a:r>
              <a:rPr sz="1200" spc="-5" dirty="0">
                <a:latin typeface="Times New Roman"/>
                <a:cs typeface="Times New Roman"/>
              </a:rPr>
              <a:t>BPD officials, </a:t>
            </a:r>
            <a:r>
              <a:rPr sz="1200" dirty="0">
                <a:latin typeface="Times New Roman"/>
                <a:cs typeface="Times New Roman"/>
              </a:rPr>
              <a:t>City </a:t>
            </a:r>
            <a:r>
              <a:rPr sz="1200" spc="-5" dirty="0">
                <a:latin typeface="Times New Roman"/>
                <a:cs typeface="Times New Roman"/>
              </a:rPr>
              <a:t>officials and  Department </a:t>
            </a:r>
            <a:r>
              <a:rPr sz="1200" dirty="0">
                <a:latin typeface="Times New Roman"/>
                <a:cs typeface="Times New Roman"/>
              </a:rPr>
              <a:t>of Justice </a:t>
            </a:r>
            <a:r>
              <a:rPr sz="1200" spc="-5" dirty="0">
                <a:latin typeface="Times New Roman"/>
                <a:cs typeface="Times New Roman"/>
              </a:rPr>
              <a:t>personnel regarding use </a:t>
            </a:r>
            <a:r>
              <a:rPr sz="1200" dirty="0">
                <a:latin typeface="Times New Roman"/>
                <a:cs typeface="Times New Roman"/>
              </a:rPr>
              <a:t>of </a:t>
            </a:r>
            <a:r>
              <a:rPr sz="1200" spc="-5" dirty="0">
                <a:latin typeface="Times New Roman"/>
                <a:cs typeface="Times New Roman"/>
              </a:rPr>
              <a:t>force, stops/searches/arrests, interactions </a:t>
            </a:r>
            <a:r>
              <a:rPr sz="1200" dirty="0">
                <a:latin typeface="Times New Roman"/>
                <a:cs typeface="Times New Roman"/>
              </a:rPr>
              <a:t>with  </a:t>
            </a:r>
            <a:r>
              <a:rPr sz="1200" spc="-5" dirty="0">
                <a:latin typeface="Times New Roman"/>
                <a:cs typeface="Times New Roman"/>
              </a:rPr>
              <a:t>individuals </a:t>
            </a:r>
            <a:r>
              <a:rPr sz="1200" dirty="0">
                <a:latin typeface="Times New Roman"/>
                <a:cs typeface="Times New Roman"/>
              </a:rPr>
              <a:t>with </a:t>
            </a:r>
            <a:r>
              <a:rPr sz="1200" spc="-5" dirty="0">
                <a:latin typeface="Times New Roman"/>
                <a:cs typeface="Times New Roman"/>
              </a:rPr>
              <a:t>behavioral health disabilities, </a:t>
            </a:r>
            <a:r>
              <a:rPr sz="1200" dirty="0">
                <a:latin typeface="Times New Roman"/>
                <a:cs typeface="Times New Roman"/>
              </a:rPr>
              <a:t>technology </a:t>
            </a:r>
            <a:r>
              <a:rPr sz="1200" spc="-5" dirty="0">
                <a:latin typeface="Times New Roman"/>
                <a:cs typeface="Times New Roman"/>
              </a:rPr>
              <a:t>and </a:t>
            </a:r>
            <a:r>
              <a:rPr sz="1200" dirty="0">
                <a:latin typeface="Times New Roman"/>
                <a:cs typeface="Times New Roman"/>
              </a:rPr>
              <a:t>data </a:t>
            </a:r>
            <a:r>
              <a:rPr sz="1200" spc="-5" dirty="0">
                <a:latin typeface="Times New Roman"/>
                <a:cs typeface="Times New Roman"/>
              </a:rPr>
              <a:t>collection and maintenance,  interactions </a:t>
            </a:r>
            <a:r>
              <a:rPr sz="1200" dirty="0">
                <a:latin typeface="Times New Roman"/>
                <a:cs typeface="Times New Roman"/>
              </a:rPr>
              <a:t>with </a:t>
            </a:r>
            <a:r>
              <a:rPr sz="1200" spc="-5" dirty="0">
                <a:latin typeface="Times New Roman"/>
                <a:cs typeface="Times New Roman"/>
              </a:rPr>
              <a:t>youth, impartial policing, </a:t>
            </a:r>
            <a:r>
              <a:rPr sz="1200" dirty="0">
                <a:latin typeface="Times New Roman"/>
                <a:cs typeface="Times New Roman"/>
              </a:rPr>
              <a:t>misconduct </a:t>
            </a:r>
            <a:r>
              <a:rPr sz="1200" spc="-5" dirty="0">
                <a:latin typeface="Times New Roman"/>
                <a:cs typeface="Times New Roman"/>
              </a:rPr>
              <a:t>investigations and discipline, training,  </a:t>
            </a:r>
            <a:r>
              <a:rPr sz="1200" dirty="0">
                <a:latin typeface="Times New Roman"/>
                <a:cs typeface="Times New Roman"/>
              </a:rPr>
              <a:t>sexual </a:t>
            </a:r>
            <a:r>
              <a:rPr sz="1200" spc="-5" dirty="0">
                <a:latin typeface="Times New Roman"/>
                <a:cs typeface="Times New Roman"/>
              </a:rPr>
              <a:t>assault investigations, staffing, recruitment, hiring, officer assistance and </a:t>
            </a:r>
            <a:r>
              <a:rPr sz="1200" dirty="0">
                <a:latin typeface="Times New Roman"/>
                <a:cs typeface="Times New Roman"/>
              </a:rPr>
              <a:t>support,  </a:t>
            </a:r>
            <a:r>
              <a:rPr sz="1200" spc="-5" dirty="0">
                <a:latin typeface="Times New Roman"/>
                <a:cs typeface="Times New Roman"/>
              </a:rPr>
              <a:t>compliance reviews and outcome</a:t>
            </a:r>
            <a:r>
              <a:rPr sz="1200" spc="1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assessments</a:t>
            </a:r>
            <a:endParaRPr sz="1200">
              <a:latin typeface="Times New Roman"/>
              <a:cs typeface="Times New Roman"/>
            </a:endParaRPr>
          </a:p>
          <a:p>
            <a:pPr marL="469900" marR="179070" indent="-228600">
              <a:lnSpc>
                <a:spcPct val="103299"/>
              </a:lnSpc>
              <a:spcBef>
                <a:spcPts val="90"/>
              </a:spcBef>
              <a:buFont typeface="Symbol"/>
              <a:buChar char=""/>
              <a:tabLst>
                <a:tab pos="469265" algn="l"/>
                <a:tab pos="469900" algn="l"/>
              </a:tabLst>
            </a:pPr>
            <a:r>
              <a:rPr sz="1200" spc="-5" dirty="0">
                <a:latin typeface="Times New Roman"/>
                <a:cs typeface="Times New Roman"/>
              </a:rPr>
              <a:t>Addressing and </a:t>
            </a:r>
            <a:r>
              <a:rPr sz="1200" dirty="0">
                <a:latin typeface="Times New Roman"/>
                <a:cs typeface="Times New Roman"/>
              </a:rPr>
              <a:t>providing </a:t>
            </a:r>
            <a:r>
              <a:rPr sz="1200" spc="-5" dirty="0">
                <a:latin typeface="Times New Roman"/>
                <a:cs typeface="Times New Roman"/>
              </a:rPr>
              <a:t>technical assistance regarding structural concerns regarding  Professional Integrity Bureau (“PIB”) operations, including case assignments, investigations,  staffing, and PIB’s </a:t>
            </a:r>
            <a:r>
              <a:rPr sz="1200" dirty="0">
                <a:latin typeface="Times New Roman"/>
                <a:cs typeface="Times New Roman"/>
              </a:rPr>
              <a:t>sharing of </a:t>
            </a:r>
            <a:r>
              <a:rPr sz="1200" spc="-5" dirty="0">
                <a:latin typeface="Times New Roman"/>
                <a:cs typeface="Times New Roman"/>
              </a:rPr>
              <a:t>information with </a:t>
            </a:r>
            <a:r>
              <a:rPr sz="1200" dirty="0">
                <a:latin typeface="Times New Roman"/>
                <a:cs typeface="Times New Roman"/>
              </a:rPr>
              <a:t>the </a:t>
            </a:r>
            <a:r>
              <a:rPr sz="1200" spc="-5" dirty="0">
                <a:latin typeface="Times New Roman"/>
                <a:cs typeface="Times New Roman"/>
              </a:rPr>
              <a:t>Civilian Review</a:t>
            </a:r>
            <a:r>
              <a:rPr sz="1200" spc="2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Board</a:t>
            </a:r>
            <a:endParaRPr sz="1200">
              <a:latin typeface="Times New Roman"/>
              <a:cs typeface="Times New Roman"/>
            </a:endParaRPr>
          </a:p>
          <a:p>
            <a:pPr marL="469900" marR="10160" indent="-228600">
              <a:lnSpc>
                <a:spcPct val="103800"/>
              </a:lnSpc>
              <a:spcBef>
                <a:spcPts val="75"/>
              </a:spcBef>
              <a:buFont typeface="Symbol"/>
              <a:buChar char=""/>
              <a:tabLst>
                <a:tab pos="469265" algn="l"/>
                <a:tab pos="469900" algn="l"/>
              </a:tabLst>
            </a:pPr>
            <a:r>
              <a:rPr sz="1200" spc="-5" dirty="0">
                <a:latin typeface="Times New Roman"/>
                <a:cs typeface="Times New Roman"/>
              </a:rPr>
              <a:t>Reviewing and conferring with BPD </a:t>
            </a:r>
            <a:r>
              <a:rPr sz="1200" dirty="0">
                <a:latin typeface="Times New Roman"/>
                <a:cs typeface="Times New Roman"/>
              </a:rPr>
              <a:t>on </a:t>
            </a:r>
            <a:r>
              <a:rPr sz="1200" spc="-5" dirty="0">
                <a:latin typeface="Times New Roman"/>
                <a:cs typeface="Times New Roman"/>
              </a:rPr>
              <a:t>Training </a:t>
            </a:r>
            <a:r>
              <a:rPr sz="1200" dirty="0">
                <a:latin typeface="Times New Roman"/>
                <a:cs typeface="Times New Roman"/>
              </a:rPr>
              <a:t>Academy needs </a:t>
            </a:r>
            <a:r>
              <a:rPr sz="1200" spc="-5" dirty="0">
                <a:latin typeface="Times New Roman"/>
                <a:cs typeface="Times New Roman"/>
              </a:rPr>
              <a:t>and expectations, training  plan for </a:t>
            </a:r>
            <a:r>
              <a:rPr sz="1200" dirty="0">
                <a:latin typeface="Times New Roman"/>
                <a:cs typeface="Times New Roman"/>
              </a:rPr>
              <a:t>2019, </a:t>
            </a:r>
            <a:r>
              <a:rPr sz="1200" spc="-5" dirty="0">
                <a:latin typeface="Times New Roman"/>
                <a:cs typeface="Times New Roman"/>
              </a:rPr>
              <a:t>and </a:t>
            </a:r>
            <a:r>
              <a:rPr sz="1200" dirty="0">
                <a:latin typeface="Times New Roman"/>
                <a:cs typeface="Times New Roman"/>
              </a:rPr>
              <a:t>training </a:t>
            </a:r>
            <a:r>
              <a:rPr sz="1200" spc="-5" dirty="0">
                <a:latin typeface="Times New Roman"/>
                <a:cs typeface="Times New Roman"/>
              </a:rPr>
              <a:t>curricula </a:t>
            </a:r>
            <a:r>
              <a:rPr sz="1200" dirty="0">
                <a:latin typeface="Times New Roman"/>
                <a:cs typeface="Times New Roman"/>
              </a:rPr>
              <a:t>on use of force, sexual </a:t>
            </a:r>
            <a:r>
              <a:rPr sz="1200" spc="-5" dirty="0">
                <a:latin typeface="Times New Roman"/>
                <a:cs typeface="Times New Roman"/>
              </a:rPr>
              <a:t>assault investigations, and impartial  policing</a:t>
            </a:r>
            <a:endParaRPr sz="1200">
              <a:latin typeface="Times New Roman"/>
              <a:cs typeface="Times New Roman"/>
            </a:endParaRPr>
          </a:p>
          <a:p>
            <a:pPr marL="469900" marR="34925" indent="-228600">
              <a:lnSpc>
                <a:spcPct val="103299"/>
              </a:lnSpc>
              <a:spcBef>
                <a:spcPts val="85"/>
              </a:spcBef>
              <a:buFont typeface="Symbol"/>
              <a:buChar char=""/>
              <a:tabLst>
                <a:tab pos="469265" algn="l"/>
                <a:tab pos="469900" algn="l"/>
              </a:tabLst>
            </a:pPr>
            <a:r>
              <a:rPr sz="1200" dirty="0">
                <a:latin typeface="Times New Roman"/>
                <a:cs typeface="Times New Roman"/>
              </a:rPr>
              <a:t>Work on </a:t>
            </a:r>
            <a:r>
              <a:rPr sz="1200" spc="-5" dirty="0">
                <a:latin typeface="Times New Roman"/>
                <a:cs typeface="Times New Roman"/>
              </a:rPr>
              <a:t>revisions </a:t>
            </a:r>
            <a:r>
              <a:rPr sz="1200" dirty="0">
                <a:latin typeface="Times New Roman"/>
                <a:cs typeface="Times New Roman"/>
              </a:rPr>
              <a:t>to </a:t>
            </a:r>
            <a:r>
              <a:rPr sz="1200" spc="-5" dirty="0">
                <a:latin typeface="Times New Roman"/>
                <a:cs typeface="Times New Roman"/>
              </a:rPr>
              <a:t>BPD policies </a:t>
            </a:r>
            <a:r>
              <a:rPr sz="1200" dirty="0">
                <a:latin typeface="Times New Roman"/>
                <a:cs typeface="Times New Roman"/>
              </a:rPr>
              <a:t>in the </a:t>
            </a:r>
            <a:r>
              <a:rPr sz="1200" spc="-5" dirty="0">
                <a:latin typeface="Times New Roman"/>
                <a:cs typeface="Times New Roman"/>
              </a:rPr>
              <a:t>area </a:t>
            </a:r>
            <a:r>
              <a:rPr sz="1200" dirty="0">
                <a:latin typeface="Times New Roman"/>
                <a:cs typeface="Times New Roman"/>
              </a:rPr>
              <a:t>of </a:t>
            </a:r>
            <a:r>
              <a:rPr sz="1200" spc="-5" dirty="0">
                <a:latin typeface="Times New Roman"/>
                <a:cs typeface="Times New Roman"/>
              </a:rPr>
              <a:t>misconduct investigations and discipline,  disclosure </a:t>
            </a:r>
            <a:r>
              <a:rPr sz="1200" dirty="0">
                <a:latin typeface="Times New Roman"/>
                <a:cs typeface="Times New Roman"/>
              </a:rPr>
              <a:t>of exculpatory </a:t>
            </a:r>
            <a:r>
              <a:rPr sz="1200" spc="-5" dirty="0">
                <a:latin typeface="Times New Roman"/>
                <a:cs typeface="Times New Roman"/>
              </a:rPr>
              <a:t>evidence </a:t>
            </a:r>
            <a:r>
              <a:rPr sz="1200" dirty="0">
                <a:latin typeface="Times New Roman"/>
                <a:cs typeface="Times New Roman"/>
              </a:rPr>
              <a:t>in </a:t>
            </a:r>
            <a:r>
              <a:rPr sz="1200" spc="-5" dirty="0">
                <a:latin typeface="Times New Roman"/>
                <a:cs typeface="Times New Roman"/>
              </a:rPr>
              <a:t>criminal cases, interactions </a:t>
            </a:r>
            <a:r>
              <a:rPr sz="1200" dirty="0">
                <a:latin typeface="Times New Roman"/>
                <a:cs typeface="Times New Roman"/>
              </a:rPr>
              <a:t>with </a:t>
            </a:r>
            <a:r>
              <a:rPr sz="1200" spc="-5" dirty="0">
                <a:latin typeface="Times New Roman"/>
                <a:cs typeface="Times New Roman"/>
              </a:rPr>
              <a:t>individuals </a:t>
            </a:r>
            <a:r>
              <a:rPr sz="1200" dirty="0">
                <a:latin typeface="Times New Roman"/>
                <a:cs typeface="Times New Roman"/>
              </a:rPr>
              <a:t>with  </a:t>
            </a:r>
            <a:r>
              <a:rPr sz="1200" spc="-5" dirty="0">
                <a:latin typeface="Times New Roman"/>
                <a:cs typeface="Times New Roman"/>
              </a:rPr>
              <a:t>behavioral </a:t>
            </a:r>
            <a:r>
              <a:rPr sz="1200" dirty="0">
                <a:latin typeface="Times New Roman"/>
                <a:cs typeface="Times New Roman"/>
              </a:rPr>
              <a:t>health </a:t>
            </a:r>
            <a:r>
              <a:rPr sz="1200" spc="-5" dirty="0">
                <a:latin typeface="Times New Roman"/>
                <a:cs typeface="Times New Roman"/>
              </a:rPr>
              <a:t>disabilities and </a:t>
            </a:r>
            <a:r>
              <a:rPr sz="1200" dirty="0">
                <a:latin typeface="Times New Roman"/>
                <a:cs typeface="Times New Roman"/>
              </a:rPr>
              <a:t>in </a:t>
            </a:r>
            <a:r>
              <a:rPr sz="1200" spc="-5" dirty="0">
                <a:latin typeface="Times New Roman"/>
                <a:cs typeface="Times New Roman"/>
              </a:rPr>
              <a:t>crisis, interactions with youth, technology, </a:t>
            </a:r>
            <a:r>
              <a:rPr sz="1200" dirty="0">
                <a:latin typeface="Times New Roman"/>
                <a:cs typeface="Times New Roman"/>
              </a:rPr>
              <a:t>release of </a:t>
            </a:r>
            <a:r>
              <a:rPr sz="1200" spc="-5" dirty="0">
                <a:latin typeface="Times New Roman"/>
                <a:cs typeface="Times New Roman"/>
              </a:rPr>
              <a:t>body-  worn camera footage </a:t>
            </a:r>
            <a:r>
              <a:rPr sz="1200" dirty="0">
                <a:latin typeface="Times New Roman"/>
                <a:cs typeface="Times New Roman"/>
              </a:rPr>
              <a:t>from </a:t>
            </a:r>
            <a:r>
              <a:rPr sz="1200" spc="-5" dirty="0">
                <a:latin typeface="Times New Roman"/>
                <a:cs typeface="Times New Roman"/>
              </a:rPr>
              <a:t>critical incidents, and stops/searches/arrests </a:t>
            </a:r>
            <a:r>
              <a:rPr sz="1200" dirty="0">
                <a:latin typeface="Times New Roman"/>
                <a:cs typeface="Times New Roman"/>
              </a:rPr>
              <a:t>(including  </a:t>
            </a:r>
            <a:r>
              <a:rPr sz="1200" spc="-5" dirty="0">
                <a:latin typeface="Times New Roman"/>
                <a:cs typeface="Times New Roman"/>
              </a:rPr>
              <a:t>squeegee/panhandling guidance </a:t>
            </a:r>
            <a:r>
              <a:rPr sz="1200" dirty="0">
                <a:latin typeface="Times New Roman"/>
                <a:cs typeface="Times New Roman"/>
              </a:rPr>
              <a:t>for </a:t>
            </a:r>
            <a:r>
              <a:rPr sz="1200" spc="-5" dirty="0">
                <a:latin typeface="Times New Roman"/>
                <a:cs typeface="Times New Roman"/>
              </a:rPr>
              <a:t>officers)</a:t>
            </a:r>
            <a:endParaRPr sz="1200">
              <a:latin typeface="Times New Roman"/>
              <a:cs typeface="Times New Roman"/>
            </a:endParaRPr>
          </a:p>
          <a:p>
            <a:pPr marL="469900" indent="-228600">
              <a:lnSpc>
                <a:spcPct val="100000"/>
              </a:lnSpc>
              <a:spcBef>
                <a:spcPts val="130"/>
              </a:spcBef>
              <a:buFont typeface="Symbol"/>
              <a:buChar char=""/>
              <a:tabLst>
                <a:tab pos="469265" algn="l"/>
                <a:tab pos="469900" algn="l"/>
              </a:tabLst>
            </a:pPr>
            <a:r>
              <a:rPr sz="1200" spc="-5" dirty="0">
                <a:latin typeface="Times New Roman"/>
                <a:cs typeface="Times New Roman"/>
              </a:rPr>
              <a:t>Reviewing and </a:t>
            </a:r>
            <a:r>
              <a:rPr sz="1200" dirty="0">
                <a:latin typeface="Times New Roman"/>
                <a:cs typeface="Times New Roman"/>
              </a:rPr>
              <a:t>commenting on </a:t>
            </a:r>
            <a:r>
              <a:rPr sz="1200" spc="-5" dirty="0">
                <a:latin typeface="Times New Roman"/>
                <a:cs typeface="Times New Roman"/>
              </a:rPr>
              <a:t>BPD reports </a:t>
            </a:r>
            <a:r>
              <a:rPr sz="1200" dirty="0">
                <a:latin typeface="Times New Roman"/>
                <a:cs typeface="Times New Roman"/>
              </a:rPr>
              <a:t>on </a:t>
            </a:r>
            <a:r>
              <a:rPr sz="1200" spc="-5" dirty="0">
                <a:latin typeface="Times New Roman"/>
                <a:cs typeface="Times New Roman"/>
              </a:rPr>
              <a:t>investigative stops and </a:t>
            </a:r>
            <a:r>
              <a:rPr sz="1200" dirty="0">
                <a:latin typeface="Times New Roman"/>
                <a:cs typeface="Times New Roman"/>
              </a:rPr>
              <a:t>sexual</a:t>
            </a:r>
            <a:r>
              <a:rPr sz="1200" spc="4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assaults</a:t>
            </a:r>
            <a:endParaRPr sz="1200">
              <a:latin typeface="Times New Roman"/>
              <a:cs typeface="Times New Roman"/>
            </a:endParaRPr>
          </a:p>
          <a:p>
            <a:pPr marL="469900" indent="-228600">
              <a:lnSpc>
                <a:spcPct val="100000"/>
              </a:lnSpc>
              <a:spcBef>
                <a:spcPts val="145"/>
              </a:spcBef>
              <a:buFont typeface="Symbol"/>
              <a:buChar char=""/>
              <a:tabLst>
                <a:tab pos="469265" algn="l"/>
                <a:tab pos="469900" algn="l"/>
              </a:tabLst>
            </a:pPr>
            <a:r>
              <a:rPr sz="1200" spc="-5" dirty="0">
                <a:latin typeface="Times New Roman"/>
                <a:cs typeface="Times New Roman"/>
              </a:rPr>
              <a:t>Reviewing BPD’s youth diversion programs</a:t>
            </a:r>
            <a:r>
              <a:rPr sz="1200" spc="6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assessment</a:t>
            </a:r>
            <a:endParaRPr sz="1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39688" y="269163"/>
            <a:ext cx="846455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10" dirty="0">
                <a:latin typeface="Arial"/>
                <a:cs typeface="Arial"/>
              </a:rPr>
              <a:t>5/16/2019 </a:t>
            </a:r>
            <a:r>
              <a:rPr sz="700" spc="75" dirty="0">
                <a:latin typeface="Arial"/>
                <a:cs typeface="Arial"/>
              </a:rPr>
              <a:t>/</a:t>
            </a:r>
            <a:r>
              <a:rPr sz="700" spc="-110" dirty="0">
                <a:latin typeface="Arial"/>
                <a:cs typeface="Arial"/>
              </a:rPr>
              <a:t> </a:t>
            </a:r>
            <a:r>
              <a:rPr sz="700" spc="-30" dirty="0">
                <a:latin typeface="Arial"/>
                <a:cs typeface="Arial"/>
              </a:rPr>
              <a:t>10:38 </a:t>
            </a:r>
            <a:r>
              <a:rPr sz="700" spc="-20" dirty="0">
                <a:latin typeface="Arial"/>
                <a:cs typeface="Arial"/>
              </a:rPr>
              <a:t>AM</a:t>
            </a:r>
            <a:endParaRPr sz="7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749660" y="247523"/>
            <a:ext cx="1301750" cy="2603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98475" marR="5080" indent="-486409">
              <a:lnSpc>
                <a:spcPct val="110000"/>
              </a:lnSpc>
              <a:spcBef>
                <a:spcPts val="95"/>
              </a:spcBef>
            </a:pPr>
            <a:r>
              <a:rPr sz="700" spc="-20" dirty="0">
                <a:latin typeface="Arial"/>
                <a:cs typeface="Arial"/>
              </a:rPr>
              <a:t>Baltimore </a:t>
            </a:r>
            <a:r>
              <a:rPr sz="700" spc="-40" dirty="0">
                <a:latin typeface="Arial"/>
                <a:cs typeface="Arial"/>
              </a:rPr>
              <a:t>Consent Decree </a:t>
            </a:r>
            <a:r>
              <a:rPr sz="700" dirty="0">
                <a:latin typeface="Arial"/>
                <a:cs typeface="Arial"/>
              </a:rPr>
              <a:t>Monitor  </a:t>
            </a:r>
            <a:r>
              <a:rPr sz="700" spc="-75" dirty="0">
                <a:latin typeface="Arial"/>
                <a:cs typeface="Arial"/>
              </a:rPr>
              <a:t>INVOICE</a:t>
            </a:r>
            <a:endParaRPr sz="7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895939" y="269207"/>
            <a:ext cx="266065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65" dirty="0">
                <a:latin typeface="Arial"/>
                <a:cs typeface="Arial"/>
              </a:rPr>
              <a:t>Page</a:t>
            </a:r>
            <a:r>
              <a:rPr sz="700" spc="-100" dirty="0">
                <a:latin typeface="Arial"/>
                <a:cs typeface="Arial"/>
              </a:rPr>
              <a:t> </a:t>
            </a:r>
            <a:r>
              <a:rPr sz="700" spc="-35" dirty="0">
                <a:latin typeface="Arial"/>
                <a:cs typeface="Arial"/>
              </a:rPr>
              <a:t>1</a:t>
            </a:r>
            <a:endParaRPr sz="700">
              <a:latin typeface="Arial"/>
              <a:cs typeface="Arial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643244" y="856411"/>
          <a:ext cx="11365225" cy="270890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92480"/>
                <a:gridCol w="707390"/>
                <a:gridCol w="923925"/>
                <a:gridCol w="2816860"/>
                <a:gridCol w="858520"/>
                <a:gridCol w="173354"/>
                <a:gridCol w="481329"/>
                <a:gridCol w="603884"/>
                <a:gridCol w="687704"/>
                <a:gridCol w="878204"/>
                <a:gridCol w="2441575"/>
              </a:tblGrid>
              <a:tr h="205740">
                <a:tc gridSpan="11">
                  <a:txBody>
                    <a:bodyPr/>
                    <a:lstStyle/>
                    <a:p>
                      <a:pPr marL="29845">
                        <a:lnSpc>
                          <a:spcPts val="1490"/>
                        </a:lnSpc>
                      </a:pPr>
                      <a:r>
                        <a:rPr sz="1250" spc="-195" dirty="0">
                          <a:solidFill>
                            <a:srgbClr val="006000"/>
                          </a:solidFill>
                          <a:latin typeface="Arial"/>
                          <a:cs typeface="Arial"/>
                        </a:rPr>
                        <a:t>EXPENSES</a:t>
                      </a:r>
                      <a:endParaRPr sz="12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1683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 marL="339725">
                        <a:lnSpc>
                          <a:spcPts val="819"/>
                        </a:lnSpc>
                      </a:pPr>
                      <a:r>
                        <a:rPr sz="700" b="1" spc="-20" dirty="0">
                          <a:latin typeface="Trebuchet MS"/>
                          <a:cs typeface="Trebuchet MS"/>
                        </a:rPr>
                        <a:t>MEALS </a:t>
                      </a:r>
                      <a:r>
                        <a:rPr sz="700" b="1" spc="-60" dirty="0">
                          <a:latin typeface="Trebuchet MS"/>
                          <a:cs typeface="Trebuchet MS"/>
                        </a:rPr>
                        <a:t>+</a:t>
                      </a:r>
                      <a:r>
                        <a:rPr sz="700" b="1" spc="-10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35" dirty="0">
                          <a:latin typeface="Trebuchet MS"/>
                          <a:cs typeface="Trebuchet MS"/>
                        </a:rPr>
                        <a:t>INCIDENTALS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9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417830">
                        <a:lnSpc>
                          <a:spcPts val="819"/>
                        </a:lnSpc>
                      </a:pPr>
                      <a:r>
                        <a:rPr sz="700" b="1" spc="-10" dirty="0">
                          <a:latin typeface="Trebuchet MS"/>
                          <a:cs typeface="Trebuchet MS"/>
                        </a:rPr>
                        <a:t>NON</a:t>
                      </a:r>
                      <a:r>
                        <a:rPr sz="700" b="1" spc="-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20" dirty="0">
                          <a:latin typeface="Trebuchet MS"/>
                          <a:cs typeface="Trebuchet MS"/>
                        </a:rPr>
                        <a:t>MEALS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6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7950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marL="7620" algn="ctr">
                        <a:lnSpc>
                          <a:spcPct val="100000"/>
                        </a:lnSpc>
                      </a:pPr>
                      <a:r>
                        <a:rPr sz="700" b="1" spc="-35" dirty="0">
                          <a:latin typeface="Trebuchet MS"/>
                          <a:cs typeface="Trebuchet MS"/>
                        </a:rPr>
                        <a:t>Date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marL="190500">
                        <a:lnSpc>
                          <a:spcPct val="100000"/>
                        </a:lnSpc>
                      </a:pPr>
                      <a:r>
                        <a:rPr sz="700" b="1" spc="-40" dirty="0">
                          <a:latin typeface="Trebuchet MS"/>
                          <a:cs typeface="Trebuchet MS"/>
                        </a:rPr>
                        <a:t>Category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marL="7620" algn="ctr">
                        <a:lnSpc>
                          <a:spcPct val="100000"/>
                        </a:lnSpc>
                      </a:pPr>
                      <a:r>
                        <a:rPr sz="700" b="1" spc="-35" dirty="0">
                          <a:latin typeface="Trebuchet MS"/>
                          <a:cs typeface="Trebuchet MS"/>
                        </a:rPr>
                        <a:t>Vendor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marL="5715" algn="ctr">
                        <a:lnSpc>
                          <a:spcPct val="100000"/>
                        </a:lnSpc>
                      </a:pPr>
                      <a:r>
                        <a:rPr sz="700" b="1" spc="-35" dirty="0">
                          <a:latin typeface="Trebuchet MS"/>
                          <a:cs typeface="Trebuchet MS"/>
                        </a:rPr>
                        <a:t>Comments </a:t>
                      </a:r>
                      <a:r>
                        <a:rPr sz="700" b="1" spc="-45" dirty="0">
                          <a:latin typeface="Trebuchet MS"/>
                          <a:cs typeface="Trebuchet MS"/>
                        </a:rPr>
                        <a:t>(if</a:t>
                      </a:r>
                      <a:r>
                        <a:rPr sz="700" b="1" spc="-7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40" dirty="0">
                          <a:latin typeface="Trebuchet MS"/>
                          <a:cs typeface="Trebuchet MS"/>
                        </a:rPr>
                        <a:t>necessary)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marL="234950">
                        <a:lnSpc>
                          <a:spcPct val="100000"/>
                        </a:lnSpc>
                      </a:pPr>
                      <a:r>
                        <a:rPr sz="700" b="1" spc="-50" dirty="0">
                          <a:latin typeface="Trebuchet MS"/>
                          <a:cs typeface="Trebuchet MS"/>
                        </a:rPr>
                        <a:t>Travel</a:t>
                      </a:r>
                      <a:r>
                        <a:rPr sz="700" b="1" spc="-7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30" dirty="0">
                          <a:latin typeface="Trebuchet MS"/>
                          <a:cs typeface="Trebuchet MS"/>
                        </a:rPr>
                        <a:t>Day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9F0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 marL="31750" marR="20955" indent="1270" algn="ctr">
                        <a:lnSpc>
                          <a:spcPct val="110000"/>
                        </a:lnSpc>
                      </a:pPr>
                      <a:r>
                        <a:rPr sz="700" b="1" spc="-45" dirty="0">
                          <a:latin typeface="Trebuchet MS"/>
                          <a:cs typeface="Trebuchet MS"/>
                        </a:rPr>
                        <a:t>Total </a:t>
                      </a:r>
                      <a:r>
                        <a:rPr sz="700" b="1" spc="-5" dirty="0">
                          <a:latin typeface="Trebuchet MS"/>
                          <a:cs typeface="Trebuchet MS"/>
                        </a:rPr>
                        <a:t>Meal </a:t>
                      </a:r>
                      <a:r>
                        <a:rPr sz="700" b="1" spc="-60" dirty="0">
                          <a:latin typeface="Trebuchet MS"/>
                          <a:cs typeface="Trebuchet MS"/>
                        </a:rPr>
                        <a:t>+  </a:t>
                      </a:r>
                      <a:r>
                        <a:rPr sz="700" b="1" spc="-35" dirty="0">
                          <a:latin typeface="Trebuchet MS"/>
                          <a:cs typeface="Trebuchet MS"/>
                        </a:rPr>
                        <a:t>Incidentals</a:t>
                      </a:r>
                      <a:r>
                        <a:rPr sz="700" b="1" spc="-11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45" dirty="0">
                          <a:latin typeface="Trebuchet MS"/>
                          <a:cs typeface="Trebuchet MS"/>
                        </a:rPr>
                        <a:t>(per  </a:t>
                      </a:r>
                      <a:r>
                        <a:rPr sz="700" b="1" spc="-40" dirty="0">
                          <a:latin typeface="Trebuchet MS"/>
                          <a:cs typeface="Trebuchet MS"/>
                        </a:rPr>
                        <a:t>daily</a:t>
                      </a:r>
                      <a:r>
                        <a:rPr sz="700" b="1" spc="-8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40" dirty="0">
                          <a:latin typeface="Trebuchet MS"/>
                          <a:cs typeface="Trebuchet MS"/>
                        </a:rPr>
                        <a:t>Guidelines  cap </a:t>
                      </a:r>
                      <a:r>
                        <a:rPr sz="700" b="1" spc="-30" dirty="0">
                          <a:latin typeface="Trebuchet MS"/>
                          <a:cs typeface="Trebuchet MS"/>
                        </a:rPr>
                        <a:t>of </a:t>
                      </a:r>
                      <a:r>
                        <a:rPr sz="700" b="1" spc="-55" dirty="0">
                          <a:latin typeface="Trebuchet MS"/>
                          <a:cs typeface="Trebuchet MS"/>
                        </a:rPr>
                        <a:t>$69 </a:t>
                      </a:r>
                      <a:r>
                        <a:rPr sz="700" b="1" spc="-45" dirty="0">
                          <a:latin typeface="Trebuchet MS"/>
                          <a:cs typeface="Trebuchet MS"/>
                        </a:rPr>
                        <a:t>per  </a:t>
                      </a:r>
                      <a:r>
                        <a:rPr sz="700" b="1" spc="-35" dirty="0">
                          <a:latin typeface="Trebuchet MS"/>
                          <a:cs typeface="Trebuchet MS"/>
                        </a:rPr>
                        <a:t>day)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698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9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 marL="88900" marR="79375" indent="27305">
                        <a:lnSpc>
                          <a:spcPct val="110000"/>
                        </a:lnSpc>
                        <a:spcBef>
                          <a:spcPts val="525"/>
                        </a:spcBef>
                      </a:pPr>
                      <a:r>
                        <a:rPr sz="700" b="1" spc="-15" dirty="0">
                          <a:latin typeface="Trebuchet MS"/>
                          <a:cs typeface="Trebuchet MS"/>
                        </a:rPr>
                        <a:t>Non-Meal  </a:t>
                      </a:r>
                      <a:r>
                        <a:rPr sz="700" b="1" spc="-5" dirty="0">
                          <a:latin typeface="Trebuchet MS"/>
                          <a:cs typeface="Trebuchet MS"/>
                        </a:rPr>
                        <a:t>D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e</a:t>
                      </a:r>
                      <a:r>
                        <a:rPr sz="700" b="1" spc="5" dirty="0">
                          <a:latin typeface="Trebuchet MS"/>
                          <a:cs typeface="Trebuchet MS"/>
                        </a:rPr>
                        <a:t>s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cr</a:t>
                      </a:r>
                      <a:r>
                        <a:rPr sz="700" b="1" spc="-10" dirty="0">
                          <a:latin typeface="Trebuchet MS"/>
                          <a:cs typeface="Trebuchet MS"/>
                        </a:rPr>
                        <a:t>i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p</a:t>
                      </a:r>
                      <a:r>
                        <a:rPr sz="700" b="1" spc="-10" dirty="0">
                          <a:latin typeface="Trebuchet MS"/>
                          <a:cs typeface="Trebuchet MS"/>
                        </a:rPr>
                        <a:t>ti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on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 marL="188595" marR="147320" indent="-32384">
                        <a:lnSpc>
                          <a:spcPct val="110000"/>
                        </a:lnSpc>
                        <a:spcBef>
                          <a:spcPts val="525"/>
                        </a:spcBef>
                      </a:pPr>
                      <a:r>
                        <a:rPr sz="700" b="1" dirty="0">
                          <a:latin typeface="Trebuchet MS"/>
                          <a:cs typeface="Trebuchet MS"/>
                        </a:rPr>
                        <a:t>Non</a:t>
                      </a:r>
                      <a:r>
                        <a:rPr sz="700" b="1" spc="-5" dirty="0">
                          <a:latin typeface="Trebuchet MS"/>
                          <a:cs typeface="Trebuchet MS"/>
                        </a:rPr>
                        <a:t>-</a:t>
                      </a:r>
                      <a:r>
                        <a:rPr sz="700" b="1" spc="5" dirty="0">
                          <a:latin typeface="Trebuchet MS"/>
                          <a:cs typeface="Trebuchet MS"/>
                        </a:rPr>
                        <a:t>M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e</a:t>
                      </a:r>
                      <a:r>
                        <a:rPr sz="700" b="1" spc="-5" dirty="0">
                          <a:latin typeface="Trebuchet MS"/>
                          <a:cs typeface="Trebuchet MS"/>
                        </a:rPr>
                        <a:t>a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l  </a:t>
                      </a:r>
                      <a:r>
                        <a:rPr sz="700" b="1" spc="-45" dirty="0">
                          <a:latin typeface="Trebuchet MS"/>
                          <a:cs typeface="Trebuchet MS"/>
                        </a:rPr>
                        <a:t>Expense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marL="2540" algn="ctr">
                        <a:lnSpc>
                          <a:spcPct val="100000"/>
                        </a:lnSpc>
                      </a:pPr>
                      <a:r>
                        <a:rPr sz="700" b="1" spc="-45" dirty="0">
                          <a:latin typeface="Trebuchet MS"/>
                          <a:cs typeface="Trebuchet MS"/>
                        </a:rPr>
                        <a:t>Total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188595">
                <a:tc>
                  <a:txBody>
                    <a:bodyPr/>
                    <a:lstStyle/>
                    <a:p>
                      <a:pPr marL="233045">
                        <a:lnSpc>
                          <a:spcPts val="819"/>
                        </a:lnSpc>
                        <a:spcBef>
                          <a:spcPts val="565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4/9/2019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7175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0955">
                        <a:lnSpc>
                          <a:spcPts val="819"/>
                        </a:lnSpc>
                        <a:spcBef>
                          <a:spcPts val="565"/>
                        </a:spcBef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Office</a:t>
                      </a:r>
                      <a:r>
                        <a:rPr sz="7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Services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7175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0955">
                        <a:lnSpc>
                          <a:spcPts val="835"/>
                        </a:lnSpc>
                        <a:spcBef>
                          <a:spcPts val="555"/>
                        </a:spcBef>
                      </a:pPr>
                      <a:r>
                        <a:rPr sz="700" spc="-50" dirty="0">
                          <a:latin typeface="Arial"/>
                          <a:cs typeface="Arial"/>
                        </a:rPr>
                        <a:t>Squarespace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7048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0320">
                        <a:lnSpc>
                          <a:spcPts val="835"/>
                        </a:lnSpc>
                        <a:spcBef>
                          <a:spcPts val="555"/>
                        </a:spcBef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Gmail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BPDMonitor.com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Email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Monthly</a:t>
                      </a:r>
                      <a:r>
                        <a:rPr sz="7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65" dirty="0">
                          <a:latin typeface="Arial"/>
                          <a:cs typeface="Arial"/>
                        </a:rPr>
                        <a:t>Fee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7048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 marR="10795" algn="r">
                        <a:lnSpc>
                          <a:spcPts val="819"/>
                        </a:lnSpc>
                        <a:spcBef>
                          <a:spcPts val="56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$189.44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7175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 marR="38735" algn="r">
                        <a:lnSpc>
                          <a:spcPts val="819"/>
                        </a:lnSpc>
                        <a:spcBef>
                          <a:spcPts val="56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$189.44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7175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24828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850">
                        <a:latin typeface="Times New Roman"/>
                        <a:cs typeface="Times New Roman"/>
                      </a:endParaRPr>
                    </a:p>
                    <a:p>
                      <a:pPr marL="233045">
                        <a:lnSpc>
                          <a:spcPts val="819"/>
                        </a:lnSpc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4/9/2019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98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850">
                        <a:latin typeface="Times New Roman"/>
                        <a:cs typeface="Times New Roman"/>
                      </a:endParaRPr>
                    </a:p>
                    <a:p>
                      <a:pPr marL="20955">
                        <a:lnSpc>
                          <a:spcPts val="819"/>
                        </a:lnSpc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Office</a:t>
                      </a:r>
                      <a:r>
                        <a:rPr sz="7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Services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98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850">
                        <a:latin typeface="Times New Roman"/>
                        <a:cs typeface="Times New Roman"/>
                      </a:endParaRPr>
                    </a:p>
                    <a:p>
                      <a:pPr marL="20955">
                        <a:lnSpc>
                          <a:spcPts val="835"/>
                        </a:lnSpc>
                        <a:spcBef>
                          <a:spcPts val="5"/>
                        </a:spcBef>
                      </a:pPr>
                      <a:r>
                        <a:rPr sz="700" spc="-50" dirty="0">
                          <a:latin typeface="Arial"/>
                          <a:cs typeface="Arial"/>
                        </a:rPr>
                        <a:t>Squarespace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508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850">
                        <a:latin typeface="Times New Roman"/>
                        <a:cs typeface="Times New Roman"/>
                      </a:endParaRPr>
                    </a:p>
                    <a:p>
                      <a:pPr marL="20320">
                        <a:lnSpc>
                          <a:spcPts val="835"/>
                        </a:lnSpc>
                        <a:spcBef>
                          <a:spcPts val="5"/>
                        </a:spcBef>
                      </a:pPr>
                      <a:r>
                        <a:rPr sz="700" spc="-50" dirty="0">
                          <a:latin typeface="Arial"/>
                          <a:cs typeface="Arial"/>
                        </a:rPr>
                        <a:t>Squarespace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Monthly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Website Maintenance </a:t>
                      </a:r>
                      <a:r>
                        <a:rPr sz="700" spc="-65" dirty="0">
                          <a:latin typeface="Arial"/>
                          <a:cs typeface="Arial"/>
                        </a:rPr>
                        <a:t>Fee</a:t>
                      </a:r>
                      <a:r>
                        <a:rPr sz="700" spc="-1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(BPDMonitor.com)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508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850">
                        <a:latin typeface="Times New Roman"/>
                        <a:cs typeface="Times New Roman"/>
                      </a:endParaRPr>
                    </a:p>
                    <a:p>
                      <a:pPr marR="10795" algn="r">
                        <a:lnSpc>
                          <a:spcPts val="819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$26.00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98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850">
                        <a:latin typeface="Times New Roman"/>
                        <a:cs typeface="Times New Roman"/>
                      </a:endParaRPr>
                    </a:p>
                    <a:p>
                      <a:pPr marR="38735" algn="r">
                        <a:lnSpc>
                          <a:spcPts val="819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$26.00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98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188595">
                <a:tc>
                  <a:txBody>
                    <a:bodyPr/>
                    <a:lstStyle/>
                    <a:p>
                      <a:pPr marL="210185">
                        <a:lnSpc>
                          <a:spcPts val="819"/>
                        </a:lnSpc>
                        <a:spcBef>
                          <a:spcPts val="565"/>
                        </a:spcBef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4/17/2019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7175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0955">
                        <a:lnSpc>
                          <a:spcPts val="819"/>
                        </a:lnSpc>
                        <a:spcBef>
                          <a:spcPts val="565"/>
                        </a:spcBef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Office</a:t>
                      </a:r>
                      <a:r>
                        <a:rPr sz="7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Services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7175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0955">
                        <a:lnSpc>
                          <a:spcPts val="835"/>
                        </a:lnSpc>
                        <a:spcBef>
                          <a:spcPts val="550"/>
                        </a:spcBef>
                      </a:pPr>
                      <a:r>
                        <a:rPr sz="700" spc="-45" dirty="0">
                          <a:latin typeface="Arial"/>
                          <a:cs typeface="Arial"/>
                        </a:rPr>
                        <a:t>Survey Gizmo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98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0320">
                        <a:lnSpc>
                          <a:spcPts val="835"/>
                        </a:lnSpc>
                        <a:spcBef>
                          <a:spcPts val="550"/>
                        </a:spcBef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Electronic </a:t>
                      </a:r>
                      <a:r>
                        <a:rPr sz="700" spc="-50" dirty="0">
                          <a:latin typeface="Arial"/>
                          <a:cs typeface="Arial"/>
                        </a:rPr>
                        <a:t>Assessment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Platform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Monthly</a:t>
                      </a:r>
                      <a:r>
                        <a:rPr sz="700" spc="-7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Fee*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98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 marR="10795" algn="r">
                        <a:lnSpc>
                          <a:spcPts val="819"/>
                        </a:lnSpc>
                        <a:spcBef>
                          <a:spcPts val="56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$67.50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7175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 marR="38735" algn="r">
                        <a:lnSpc>
                          <a:spcPts val="819"/>
                        </a:lnSpc>
                        <a:spcBef>
                          <a:spcPts val="56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$67.50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7175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116839">
                <a:tc gridSpan="5">
                  <a:txBody>
                    <a:bodyPr/>
                    <a:lstStyle/>
                    <a:p>
                      <a:pPr marL="20955">
                        <a:lnSpc>
                          <a:spcPts val="819"/>
                        </a:lnSpc>
                      </a:pPr>
                      <a:r>
                        <a:rPr sz="700" spc="80" dirty="0">
                          <a:latin typeface="Arial"/>
                          <a:cs typeface="Arial"/>
                        </a:rPr>
                        <a:t>*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Mr.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Barge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utilizes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platform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for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another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project,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65" dirty="0">
                          <a:latin typeface="Arial"/>
                          <a:cs typeface="Arial"/>
                        </a:rPr>
                        <a:t>as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well.</a:t>
                      </a:r>
                      <a:r>
                        <a:rPr sz="700" spc="1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Accordingly,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he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5" dirty="0">
                          <a:latin typeface="Arial"/>
                          <a:cs typeface="Arial"/>
                        </a:rPr>
                        <a:t>seeks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reimbursement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for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one-half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of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overall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monthly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cost.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415">
                        <a:lnSpc>
                          <a:spcPts val="819"/>
                        </a:lnSpc>
                      </a:pPr>
                      <a:r>
                        <a:rPr sz="700" spc="-70" dirty="0">
                          <a:latin typeface="Arial"/>
                          <a:cs typeface="Arial"/>
                        </a:rPr>
                        <a:t>TOTAL: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AEDF3"/>
                    </a:solidFill>
                  </a:tcPr>
                </a:tc>
                <a:tc>
                  <a:txBody>
                    <a:bodyPr/>
                    <a:lstStyle/>
                    <a:p>
                      <a:pPr marR="38735" algn="r">
                        <a:lnSpc>
                          <a:spcPts val="819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$282.94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AEDF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11683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3" gridSpan="9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rowSpan="3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3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3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3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3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3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3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3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16839">
                <a:tc>
                  <a:txBody>
                    <a:bodyPr/>
                    <a:lstStyle/>
                    <a:p>
                      <a:pPr marR="6985" algn="r">
                        <a:lnSpc>
                          <a:spcPts val="819"/>
                        </a:lnSpc>
                      </a:pPr>
                      <a:r>
                        <a:rPr sz="700" b="1" spc="-35" dirty="0">
                          <a:latin typeface="Trebuchet MS"/>
                          <a:cs typeface="Trebuchet MS"/>
                        </a:rPr>
                        <a:t>Subtotal</a:t>
                      </a:r>
                      <a:r>
                        <a:rPr sz="700" b="1" spc="-12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55" dirty="0">
                          <a:latin typeface="Trebuchet MS"/>
                          <a:cs typeface="Trebuchet MS"/>
                        </a:rPr>
                        <a:t>Time: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AEDF3"/>
                    </a:solidFill>
                  </a:tcPr>
                </a:tc>
                <a:tc>
                  <a:txBody>
                    <a:bodyPr/>
                    <a:lstStyle/>
                    <a:p>
                      <a:pPr marR="7620" algn="r">
                        <a:lnSpc>
                          <a:spcPts val="819"/>
                        </a:lnSpc>
                      </a:pPr>
                      <a:r>
                        <a:rPr sz="700" b="1" dirty="0">
                          <a:latin typeface="Trebuchet MS"/>
                          <a:cs typeface="Trebuchet MS"/>
                        </a:rPr>
                        <a:t>$5</a:t>
                      </a:r>
                      <a:r>
                        <a:rPr sz="700" b="1" spc="-5" dirty="0">
                          <a:latin typeface="Trebuchet MS"/>
                          <a:cs typeface="Trebuchet MS"/>
                        </a:rPr>
                        <a:t>,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875.00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AEDF3"/>
                    </a:solidFill>
                  </a:tcPr>
                </a:tc>
                <a:tc gridSpan="9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16839">
                <a:tc>
                  <a:txBody>
                    <a:bodyPr/>
                    <a:lstStyle/>
                    <a:p>
                      <a:pPr marR="6985" algn="r">
                        <a:lnSpc>
                          <a:spcPts val="819"/>
                        </a:lnSpc>
                      </a:pPr>
                      <a:r>
                        <a:rPr sz="700" b="1" spc="-35" dirty="0">
                          <a:latin typeface="Trebuchet MS"/>
                          <a:cs typeface="Trebuchet MS"/>
                        </a:rPr>
                        <a:t>Subtotal</a:t>
                      </a:r>
                      <a:r>
                        <a:rPr sz="700" b="1" spc="-9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45" dirty="0">
                          <a:latin typeface="Trebuchet MS"/>
                          <a:cs typeface="Trebuchet MS"/>
                        </a:rPr>
                        <a:t>Expenses: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AEDF3"/>
                    </a:solidFill>
                  </a:tcPr>
                </a:tc>
                <a:tc>
                  <a:txBody>
                    <a:bodyPr/>
                    <a:lstStyle/>
                    <a:p>
                      <a:pPr marR="7620" algn="r">
                        <a:lnSpc>
                          <a:spcPts val="819"/>
                        </a:lnSpc>
                      </a:pPr>
                      <a:r>
                        <a:rPr sz="700" b="1" dirty="0">
                          <a:latin typeface="Trebuchet MS"/>
                          <a:cs typeface="Trebuchet MS"/>
                        </a:rPr>
                        <a:t>$282.94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AEDF3"/>
                    </a:solidFill>
                  </a:tcPr>
                </a:tc>
                <a:tc gridSpan="9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16839">
                <a:tc>
                  <a:txBody>
                    <a:bodyPr/>
                    <a:lstStyle/>
                    <a:p>
                      <a:pPr marR="6985" algn="r">
                        <a:lnSpc>
                          <a:spcPts val="819"/>
                        </a:lnSpc>
                      </a:pPr>
                      <a:r>
                        <a:rPr sz="700" b="1" spc="-5" dirty="0">
                          <a:latin typeface="Trebuchet MS"/>
                          <a:cs typeface="Trebuchet MS"/>
                        </a:rPr>
                        <a:t>T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O</a:t>
                      </a:r>
                      <a:r>
                        <a:rPr sz="700" b="1" spc="-5" dirty="0">
                          <a:latin typeface="Trebuchet MS"/>
                          <a:cs typeface="Trebuchet MS"/>
                        </a:rPr>
                        <a:t>T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AL: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AEDF3"/>
                    </a:solidFill>
                  </a:tcPr>
                </a:tc>
                <a:tc>
                  <a:txBody>
                    <a:bodyPr/>
                    <a:lstStyle/>
                    <a:p>
                      <a:pPr marR="7620" algn="r">
                        <a:lnSpc>
                          <a:spcPts val="819"/>
                        </a:lnSpc>
                      </a:pPr>
                      <a:r>
                        <a:rPr sz="700" b="1" dirty="0">
                          <a:latin typeface="Trebuchet MS"/>
                          <a:cs typeface="Trebuchet MS"/>
                        </a:rPr>
                        <a:t>$6</a:t>
                      </a:r>
                      <a:r>
                        <a:rPr sz="700" b="1" spc="-5" dirty="0">
                          <a:latin typeface="Trebuchet MS"/>
                          <a:cs typeface="Trebuchet MS"/>
                        </a:rPr>
                        <a:t>,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157.94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AED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 gridSpan="8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16839">
                <a:tc>
                  <a:txBody>
                    <a:bodyPr/>
                    <a:lstStyle/>
                    <a:p>
                      <a:pPr marR="24130" algn="r">
                        <a:lnSpc>
                          <a:spcPts val="819"/>
                        </a:lnSpc>
                      </a:pPr>
                      <a:r>
                        <a:rPr sz="700" b="1" i="1" spc="-45" dirty="0">
                          <a:latin typeface="Trebuchet MS"/>
                          <a:cs typeface="Trebuchet MS"/>
                        </a:rPr>
                        <a:t>Unbilled</a:t>
                      </a:r>
                      <a:r>
                        <a:rPr sz="700" b="1" i="1" spc="-12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i="1" spc="-45" dirty="0">
                          <a:latin typeface="Trebuchet MS"/>
                          <a:cs typeface="Trebuchet MS"/>
                        </a:rPr>
                        <a:t>Hours: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AEDF3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819"/>
                        </a:lnSpc>
                      </a:pPr>
                      <a:r>
                        <a:rPr sz="700" i="1" dirty="0">
                          <a:latin typeface="Trebuchet MS"/>
                          <a:cs typeface="Trebuchet MS"/>
                        </a:rPr>
                        <a:t>2.3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96900">
                        <a:lnSpc>
                          <a:spcPts val="825"/>
                        </a:lnSpc>
                      </a:pPr>
                      <a:r>
                        <a:rPr sz="700" i="1" spc="-15" dirty="0">
                          <a:latin typeface="Trebuchet MS"/>
                          <a:cs typeface="Trebuchet MS"/>
                        </a:rPr>
                        <a:t>$540.50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8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64795"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750">
                        <a:latin typeface="Times New Roman"/>
                        <a:cs typeface="Times New Roman"/>
                      </a:endParaRPr>
                    </a:p>
                    <a:p>
                      <a:pPr marL="24130">
                        <a:lnSpc>
                          <a:spcPts val="1070"/>
                        </a:lnSpc>
                      </a:pPr>
                      <a:r>
                        <a:rPr sz="900" spc="-50" dirty="0">
                          <a:latin typeface="Arial"/>
                          <a:cs typeface="Arial"/>
                        </a:rPr>
                        <a:t>Your </a:t>
                      </a:r>
                      <a:r>
                        <a:rPr sz="900" spc="-20" dirty="0">
                          <a:latin typeface="Arial"/>
                          <a:cs typeface="Arial"/>
                        </a:rPr>
                        <a:t>initials </a:t>
                      </a:r>
                      <a:r>
                        <a:rPr sz="900" spc="-35" dirty="0">
                          <a:latin typeface="Arial"/>
                          <a:cs typeface="Arial"/>
                        </a:rPr>
                        <a:t>here signify </a:t>
                      </a:r>
                      <a:r>
                        <a:rPr sz="900" spc="-5" dirty="0">
                          <a:latin typeface="Arial"/>
                          <a:cs typeface="Arial"/>
                        </a:rPr>
                        <a:t>that </a:t>
                      </a:r>
                      <a:r>
                        <a:rPr sz="900" spc="-15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900" spc="-60" dirty="0">
                          <a:latin typeface="Arial"/>
                          <a:cs typeface="Arial"/>
                        </a:rPr>
                        <a:t>charges 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on this </a:t>
                      </a:r>
                      <a:r>
                        <a:rPr sz="900" spc="-35" dirty="0">
                          <a:latin typeface="Arial"/>
                          <a:cs typeface="Arial"/>
                        </a:rPr>
                        <a:t>invoice 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are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accurate: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6985" marB="0">
                    <a:lnL w="9525">
                      <a:solidFill>
                        <a:srgbClr val="000000"/>
                      </a:solidFill>
                      <a:prstDash val="solid"/>
                    </a:lnL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950">
                        <a:latin typeface="Times New Roman"/>
                        <a:cs typeface="Times New Roman"/>
                      </a:endParaRPr>
                    </a:p>
                    <a:p>
                      <a:pPr marL="46990">
                        <a:lnSpc>
                          <a:spcPct val="100000"/>
                        </a:lnSpc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M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B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 marL="4445">
                        <a:lnSpc>
                          <a:spcPct val="100000"/>
                        </a:lnSpc>
                      </a:pPr>
                      <a:r>
                        <a:rPr sz="700" b="1" spc="-30" dirty="0">
                          <a:latin typeface="Trebuchet MS"/>
                          <a:cs typeface="Trebuchet MS"/>
                        </a:rPr>
                        <a:t>INITIALS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A"/>
                    </a:solidFill>
                  </a:tcPr>
                </a:tc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</a:tbl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3254" y="165099"/>
            <a:ext cx="38671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latin typeface="Times New Roman"/>
                <a:cs typeface="Times New Roman"/>
              </a:rPr>
              <a:t>5/4/2019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804251" y="165099"/>
            <a:ext cx="909319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latin typeface="Times New Roman"/>
                <a:cs typeface="Times New Roman"/>
              </a:rPr>
              <a:t>Invoice |</a:t>
            </a:r>
            <a:r>
              <a:rPr sz="800" spc="-80" dirty="0">
                <a:latin typeface="Times New Roman"/>
                <a:cs typeface="Times New Roman"/>
              </a:rPr>
              <a:t> </a:t>
            </a:r>
            <a:r>
              <a:rPr sz="800" dirty="0">
                <a:latin typeface="Times New Roman"/>
                <a:cs typeface="Times New Roman"/>
              </a:rPr>
              <a:t>Squarespace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293781" y="9728207"/>
            <a:ext cx="15557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latin typeface="Times New Roman"/>
                <a:cs typeface="Times New Roman"/>
              </a:rPr>
              <a:t>1</a:t>
            </a:r>
            <a:r>
              <a:rPr sz="800" spc="-5" dirty="0">
                <a:latin typeface="Times New Roman"/>
                <a:cs typeface="Times New Roman"/>
              </a:rPr>
              <a:t>/</a:t>
            </a:r>
            <a:r>
              <a:rPr sz="800" dirty="0">
                <a:latin typeface="Times New Roman"/>
                <a:cs typeface="Times New Roman"/>
              </a:rPr>
              <a:t>1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8491" y="2113895"/>
            <a:ext cx="638810" cy="372745"/>
          </a:xfrm>
          <a:prstGeom prst="rect">
            <a:avLst/>
          </a:prstGeom>
        </p:spPr>
        <p:txBody>
          <a:bodyPr vert="horz" wrap="square" lIns="0" tIns="768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05"/>
              </a:spcBef>
            </a:pPr>
            <a:r>
              <a:rPr sz="650" spc="5" dirty="0">
                <a:solidFill>
                  <a:srgbClr val="212121"/>
                </a:solidFill>
                <a:latin typeface="Arial"/>
                <a:cs typeface="Arial"/>
              </a:rPr>
              <a:t>ISSUED</a:t>
            </a:r>
            <a:r>
              <a:rPr sz="650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650" spc="5" dirty="0">
                <a:solidFill>
                  <a:srgbClr val="212121"/>
                </a:solidFill>
                <a:latin typeface="Arial"/>
                <a:cs typeface="Arial"/>
              </a:rPr>
              <a:t>TO:</a:t>
            </a:r>
            <a:endParaRPr sz="6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45"/>
              </a:spcBef>
            </a:pPr>
            <a:r>
              <a:rPr sz="750" spc="-15" dirty="0">
                <a:solidFill>
                  <a:srgbClr val="212121"/>
                </a:solidFill>
                <a:latin typeface="Arial"/>
                <a:cs typeface="Arial"/>
              </a:rPr>
              <a:t>Matthew</a:t>
            </a:r>
            <a:r>
              <a:rPr sz="750" spc="-65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750" spc="-25" dirty="0">
                <a:solidFill>
                  <a:srgbClr val="212121"/>
                </a:solidFill>
                <a:latin typeface="Arial"/>
                <a:cs typeface="Arial"/>
              </a:rPr>
              <a:t>Barge</a:t>
            </a:r>
            <a:endParaRPr sz="7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108779" y="2113895"/>
            <a:ext cx="1180465" cy="720090"/>
          </a:xfrm>
          <a:prstGeom prst="rect">
            <a:avLst/>
          </a:prstGeom>
        </p:spPr>
        <p:txBody>
          <a:bodyPr vert="horz" wrap="square" lIns="0" tIns="768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05"/>
              </a:spcBef>
            </a:pPr>
            <a:r>
              <a:rPr sz="650" spc="5" dirty="0">
                <a:solidFill>
                  <a:srgbClr val="212121"/>
                </a:solidFill>
                <a:latin typeface="Arial"/>
                <a:cs typeface="Arial"/>
              </a:rPr>
              <a:t>ISSUED </a:t>
            </a:r>
            <a:r>
              <a:rPr sz="650" spc="-5" dirty="0">
                <a:solidFill>
                  <a:srgbClr val="212121"/>
                </a:solidFill>
                <a:latin typeface="Arial"/>
                <a:cs typeface="Arial"/>
              </a:rPr>
              <a:t>BY:</a:t>
            </a:r>
            <a:endParaRPr sz="6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45"/>
              </a:spcBef>
            </a:pPr>
            <a:r>
              <a:rPr sz="750" spc="-15" dirty="0">
                <a:solidFill>
                  <a:srgbClr val="212121"/>
                </a:solidFill>
                <a:latin typeface="Arial"/>
                <a:cs typeface="Arial"/>
              </a:rPr>
              <a:t>Squarespace,</a:t>
            </a:r>
            <a:r>
              <a:rPr sz="750" spc="-5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750" spc="-20" dirty="0">
                <a:solidFill>
                  <a:srgbClr val="212121"/>
                </a:solidFill>
                <a:latin typeface="Arial"/>
                <a:cs typeface="Arial"/>
              </a:rPr>
              <a:t>Inc.</a:t>
            </a:r>
            <a:endParaRPr sz="750">
              <a:latin typeface="Arial"/>
              <a:cs typeface="Arial"/>
            </a:endParaRPr>
          </a:p>
          <a:p>
            <a:pPr marL="12700" marR="5080">
              <a:lnSpc>
                <a:spcPct val="152000"/>
              </a:lnSpc>
            </a:pPr>
            <a:r>
              <a:rPr sz="750" spc="5" dirty="0">
                <a:solidFill>
                  <a:srgbClr val="212121"/>
                </a:solidFill>
                <a:latin typeface="Arial"/>
                <a:cs typeface="Arial"/>
              </a:rPr>
              <a:t>225 </a:t>
            </a:r>
            <a:r>
              <a:rPr sz="750" spc="-40" dirty="0">
                <a:solidFill>
                  <a:srgbClr val="212121"/>
                </a:solidFill>
                <a:latin typeface="Arial"/>
                <a:cs typeface="Arial"/>
              </a:rPr>
              <a:t>Varick </a:t>
            </a:r>
            <a:r>
              <a:rPr sz="750" spc="-20" dirty="0">
                <a:solidFill>
                  <a:srgbClr val="212121"/>
                </a:solidFill>
                <a:latin typeface="Arial"/>
                <a:cs typeface="Arial"/>
              </a:rPr>
              <a:t>Street, </a:t>
            </a:r>
            <a:r>
              <a:rPr sz="750" spc="-5" dirty="0">
                <a:solidFill>
                  <a:srgbClr val="212121"/>
                </a:solidFill>
                <a:latin typeface="Arial"/>
                <a:cs typeface="Arial"/>
              </a:rPr>
              <a:t>12th </a:t>
            </a:r>
            <a:r>
              <a:rPr sz="750" spc="-35" dirty="0">
                <a:solidFill>
                  <a:srgbClr val="212121"/>
                </a:solidFill>
                <a:latin typeface="Arial"/>
                <a:cs typeface="Arial"/>
              </a:rPr>
              <a:t>Floor  </a:t>
            </a:r>
            <a:r>
              <a:rPr sz="750" spc="-15" dirty="0">
                <a:solidFill>
                  <a:srgbClr val="212121"/>
                </a:solidFill>
                <a:latin typeface="Arial"/>
                <a:cs typeface="Arial"/>
              </a:rPr>
              <a:t>New </a:t>
            </a:r>
            <a:r>
              <a:rPr sz="750" spc="-40" dirty="0">
                <a:solidFill>
                  <a:srgbClr val="212121"/>
                </a:solidFill>
                <a:latin typeface="Arial"/>
                <a:cs typeface="Arial"/>
              </a:rPr>
              <a:t>York, </a:t>
            </a:r>
            <a:r>
              <a:rPr sz="750" spc="-45" dirty="0">
                <a:solidFill>
                  <a:srgbClr val="212121"/>
                </a:solidFill>
                <a:latin typeface="Arial"/>
                <a:cs typeface="Arial"/>
              </a:rPr>
              <a:t>NY</a:t>
            </a:r>
            <a:r>
              <a:rPr sz="750" spc="40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750" spc="5" dirty="0">
                <a:solidFill>
                  <a:srgbClr val="212121"/>
                </a:solidFill>
                <a:latin typeface="Arial"/>
                <a:cs typeface="Arial"/>
              </a:rPr>
              <a:t>10014</a:t>
            </a:r>
            <a:endParaRPr sz="75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11191" y="835035"/>
            <a:ext cx="1222995" cy="17372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398491" y="1503296"/>
            <a:ext cx="1024890" cy="4425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100" dirty="0"/>
              <a:t>Invoice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6557662" y="1756256"/>
            <a:ext cx="885190" cy="13081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650" dirty="0">
                <a:solidFill>
                  <a:srgbClr val="212121"/>
                </a:solidFill>
                <a:latin typeface="Arial"/>
                <a:cs typeface="Arial"/>
              </a:rPr>
              <a:t>Tuesday, </a:t>
            </a:r>
            <a:r>
              <a:rPr sz="650" spc="15" dirty="0">
                <a:solidFill>
                  <a:srgbClr val="212121"/>
                </a:solidFill>
                <a:latin typeface="Arial"/>
                <a:cs typeface="Arial"/>
              </a:rPr>
              <a:t>April 9,</a:t>
            </a:r>
            <a:r>
              <a:rPr sz="650" spc="-35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650" spc="20" dirty="0">
                <a:solidFill>
                  <a:srgbClr val="212121"/>
                </a:solidFill>
                <a:latin typeface="Arial"/>
                <a:cs typeface="Arial"/>
              </a:rPr>
              <a:t>2019</a:t>
            </a:r>
            <a:endParaRPr sz="65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98491" y="3080822"/>
            <a:ext cx="2354580" cy="6153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150" spc="-60" dirty="0">
                <a:solidFill>
                  <a:srgbClr val="212121"/>
                </a:solidFill>
                <a:latin typeface="Arial"/>
                <a:cs typeface="Arial"/>
              </a:rPr>
              <a:t>Charges</a:t>
            </a:r>
            <a:endParaRPr sz="2150">
              <a:latin typeface="Arial"/>
              <a:cs typeface="Arial"/>
            </a:endParaRPr>
          </a:p>
          <a:p>
            <a:pPr marL="290195">
              <a:lnSpc>
                <a:spcPct val="100000"/>
              </a:lnSpc>
              <a:spcBef>
                <a:spcPts val="1120"/>
              </a:spcBef>
            </a:pPr>
            <a:r>
              <a:rPr sz="750" spc="-15" dirty="0">
                <a:solidFill>
                  <a:srgbClr val="212121"/>
                </a:solidFill>
                <a:latin typeface="Arial"/>
                <a:cs typeface="Arial"/>
              </a:rPr>
              <a:t>Subscription: </a:t>
            </a:r>
            <a:r>
              <a:rPr sz="750" spc="-20" dirty="0">
                <a:solidFill>
                  <a:srgbClr val="212121"/>
                </a:solidFill>
                <a:latin typeface="Arial"/>
                <a:cs typeface="Arial"/>
              </a:rPr>
              <a:t>G </a:t>
            </a:r>
            <a:r>
              <a:rPr sz="750" spc="-25" dirty="0">
                <a:solidFill>
                  <a:srgbClr val="212121"/>
                </a:solidFill>
                <a:latin typeface="Arial"/>
                <a:cs typeface="Arial"/>
              </a:rPr>
              <a:t>Suite </a:t>
            </a:r>
            <a:r>
              <a:rPr sz="750" spc="-30" dirty="0">
                <a:solidFill>
                  <a:srgbClr val="212121"/>
                </a:solidFill>
                <a:latin typeface="Arial"/>
                <a:cs typeface="Arial"/>
              </a:rPr>
              <a:t>(Monthly) </a:t>
            </a:r>
            <a:r>
              <a:rPr sz="750" spc="-20" dirty="0">
                <a:solidFill>
                  <a:srgbClr val="212121"/>
                </a:solidFill>
                <a:latin typeface="Arial"/>
                <a:cs typeface="Arial"/>
              </a:rPr>
              <a:t>(bpdmonitor.com)</a:t>
            </a:r>
            <a:r>
              <a:rPr sz="750" spc="95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750" spc="15" dirty="0">
                <a:solidFill>
                  <a:srgbClr val="212121"/>
                </a:solidFill>
                <a:latin typeface="Arial"/>
                <a:cs typeface="Arial"/>
              </a:rPr>
              <a:t>-</a:t>
            </a:r>
            <a:endParaRPr sz="7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350668" y="3553385"/>
            <a:ext cx="377190" cy="14224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750" spc="5" dirty="0">
                <a:solidFill>
                  <a:srgbClr val="212121"/>
                </a:solidFill>
                <a:latin typeface="Arial"/>
                <a:cs typeface="Arial"/>
              </a:rPr>
              <a:t>$174.00</a:t>
            </a:r>
            <a:endParaRPr sz="75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98491" y="6576399"/>
            <a:ext cx="911225" cy="14224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750" spc="-45" dirty="0">
                <a:solidFill>
                  <a:srgbClr val="212121"/>
                </a:solidFill>
                <a:latin typeface="Arial"/>
                <a:cs typeface="Arial"/>
              </a:rPr>
              <a:t>All </a:t>
            </a:r>
            <a:r>
              <a:rPr sz="750" spc="-15" dirty="0">
                <a:solidFill>
                  <a:srgbClr val="212121"/>
                </a:solidFill>
                <a:latin typeface="Arial"/>
                <a:cs typeface="Arial"/>
              </a:rPr>
              <a:t>prices </a:t>
            </a:r>
            <a:r>
              <a:rPr sz="750" spc="-30" dirty="0">
                <a:solidFill>
                  <a:srgbClr val="212121"/>
                </a:solidFill>
                <a:latin typeface="Arial"/>
                <a:cs typeface="Arial"/>
              </a:rPr>
              <a:t>in </a:t>
            </a:r>
            <a:r>
              <a:rPr sz="750" spc="-25" dirty="0">
                <a:solidFill>
                  <a:srgbClr val="212121"/>
                </a:solidFill>
                <a:latin typeface="Arial"/>
                <a:cs typeface="Arial"/>
              </a:rPr>
              <a:t>US</a:t>
            </a:r>
            <a:r>
              <a:rPr sz="750" spc="60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750" spc="-35" dirty="0">
                <a:solidFill>
                  <a:srgbClr val="212121"/>
                </a:solidFill>
                <a:latin typeface="Arial"/>
                <a:cs typeface="Arial"/>
              </a:rPr>
              <a:t>Dollar.</a:t>
            </a:r>
            <a:endParaRPr sz="750">
              <a:latin typeface="Arial"/>
              <a:cs typeface="Arial"/>
            </a:endParaRPr>
          </a:p>
        </p:txBody>
      </p:sp>
      <p:graphicFrame>
        <p:nvGraphicFramePr>
          <p:cNvPr id="13" name="object 13"/>
          <p:cNvGraphicFramePr>
            <a:graphicFrameLocks noGrp="1"/>
          </p:cNvGraphicFramePr>
          <p:nvPr/>
        </p:nvGraphicFramePr>
        <p:xfrm>
          <a:off x="5120969" y="4947132"/>
          <a:ext cx="1416685" cy="10115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17855"/>
                <a:gridCol w="798830"/>
              </a:tblGrid>
              <a:tr h="49403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 marL="12700" marR="212725">
                        <a:lnSpc>
                          <a:spcPct val="152000"/>
                        </a:lnSpc>
                      </a:pPr>
                      <a:r>
                        <a:rPr sz="750" spc="-20" dirty="0">
                          <a:solidFill>
                            <a:srgbClr val="212121"/>
                          </a:solidFill>
                          <a:latin typeface="Arial"/>
                          <a:cs typeface="Arial"/>
                        </a:rPr>
                        <a:t>Subtotal:  </a:t>
                      </a:r>
                      <a:r>
                        <a:rPr sz="750" dirty="0">
                          <a:solidFill>
                            <a:srgbClr val="212121"/>
                          </a:solidFill>
                          <a:latin typeface="Arial"/>
                          <a:cs typeface="Arial"/>
                        </a:rPr>
                        <a:t>Discount: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127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150">
                        <a:latin typeface="Times New Roman"/>
                        <a:cs typeface="Times New Roman"/>
                      </a:endParaRPr>
                    </a:p>
                    <a:p>
                      <a:pPr algn="r">
                        <a:lnSpc>
                          <a:spcPct val="100000"/>
                        </a:lnSpc>
                      </a:pPr>
                      <a:r>
                        <a:rPr sz="750" dirty="0">
                          <a:solidFill>
                            <a:srgbClr val="212121"/>
                          </a:solidFill>
                          <a:latin typeface="Arial"/>
                          <a:cs typeface="Arial"/>
                        </a:rPr>
                        <a:t>$174.00</a:t>
                      </a:r>
                      <a:endParaRPr sz="750">
                        <a:latin typeface="Arial"/>
                        <a:cs typeface="Arial"/>
                      </a:endParaRPr>
                    </a:p>
                    <a:p>
                      <a:pPr algn="r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sz="750" dirty="0">
                          <a:solidFill>
                            <a:srgbClr val="212121"/>
                          </a:solidFill>
                          <a:latin typeface="Arial"/>
                          <a:cs typeface="Arial"/>
                        </a:rPr>
                        <a:t>--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2540" marB="0"/>
                </a:tc>
              </a:tr>
              <a:tr h="173355">
                <a:tc>
                  <a:txBody>
                    <a:bodyPr/>
                    <a:lstStyle/>
                    <a:p>
                      <a:pPr marL="12700">
                        <a:lnSpc>
                          <a:spcPct val="100000"/>
                        </a:lnSpc>
                        <a:spcBef>
                          <a:spcPts val="244"/>
                        </a:spcBef>
                      </a:pPr>
                      <a:r>
                        <a:rPr sz="750" spc="-25" dirty="0">
                          <a:solidFill>
                            <a:srgbClr val="212121"/>
                          </a:solidFill>
                          <a:latin typeface="Arial"/>
                          <a:cs typeface="Arial"/>
                        </a:rPr>
                        <a:t>Sales</a:t>
                      </a:r>
                      <a:r>
                        <a:rPr sz="750" spc="-10" dirty="0">
                          <a:solidFill>
                            <a:srgbClr val="21212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50" spc="-55" dirty="0">
                          <a:solidFill>
                            <a:srgbClr val="212121"/>
                          </a:solidFill>
                          <a:latin typeface="Arial"/>
                          <a:cs typeface="Arial"/>
                        </a:rPr>
                        <a:t>Tax: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31114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750" dirty="0">
                          <a:solidFill>
                            <a:srgbClr val="212121"/>
                          </a:solidFill>
                          <a:latin typeface="Arial"/>
                          <a:cs typeface="Arial"/>
                        </a:rPr>
                        <a:t>$15.44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24130" marB="0"/>
                </a:tc>
              </a:tr>
              <a:tr h="159385">
                <a:tc>
                  <a:txBody>
                    <a:bodyPr/>
                    <a:lstStyle/>
                    <a:p>
                      <a:pPr marL="12700">
                        <a:lnSpc>
                          <a:spcPct val="100000"/>
                        </a:lnSpc>
                        <a:spcBef>
                          <a:spcPts val="244"/>
                        </a:spcBef>
                      </a:pPr>
                      <a:r>
                        <a:rPr sz="750" spc="-20" dirty="0">
                          <a:solidFill>
                            <a:srgbClr val="212121"/>
                          </a:solidFill>
                          <a:latin typeface="Arial"/>
                          <a:cs typeface="Arial"/>
                        </a:rPr>
                        <a:t>Due: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31114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750" dirty="0">
                          <a:solidFill>
                            <a:srgbClr val="212121"/>
                          </a:solidFill>
                          <a:latin typeface="Arial"/>
                          <a:cs typeface="Arial"/>
                        </a:rPr>
                        <a:t>$189.44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24130" marB="0"/>
                </a:tc>
              </a:tr>
              <a:tr h="184785">
                <a:tc>
                  <a:txBody>
                    <a:bodyPr/>
                    <a:lstStyle/>
                    <a:p>
                      <a:pPr marL="1270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750" spc="-30" dirty="0">
                          <a:solidFill>
                            <a:srgbClr val="212121"/>
                          </a:solidFill>
                          <a:latin typeface="Arial"/>
                          <a:cs typeface="Arial"/>
                        </a:rPr>
                        <a:t>Paid: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95"/>
                        </a:lnSpc>
                        <a:spcBef>
                          <a:spcPts val="60"/>
                        </a:spcBef>
                      </a:pPr>
                      <a:r>
                        <a:rPr sz="1150" dirty="0">
                          <a:solidFill>
                            <a:srgbClr val="212121"/>
                          </a:solidFill>
                          <a:latin typeface="Arial"/>
                          <a:cs typeface="Arial"/>
                        </a:rPr>
                        <a:t>$189.44</a:t>
                      </a:r>
                      <a:endParaRPr sz="1150">
                        <a:latin typeface="Arial"/>
                        <a:cs typeface="Arial"/>
                      </a:endParaRPr>
                    </a:p>
                  </a:txBody>
                  <a:tcPr marL="0" marR="0" marT="7620" marB="0"/>
                </a:tc>
              </a:tr>
            </a:tbl>
          </a:graphicData>
        </a:graphic>
      </p:graphicFrame>
      <p:sp>
        <p:nvSpPr>
          <p:cNvPr id="14" name="object 14"/>
          <p:cNvSpPr txBox="1"/>
          <p:nvPr/>
        </p:nvSpPr>
        <p:spPr>
          <a:xfrm>
            <a:off x="6532143" y="4936327"/>
            <a:ext cx="911225" cy="14224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750" spc="-45" dirty="0">
                <a:solidFill>
                  <a:srgbClr val="212121"/>
                </a:solidFill>
                <a:latin typeface="Arial"/>
                <a:cs typeface="Arial"/>
              </a:rPr>
              <a:t>All </a:t>
            </a:r>
            <a:r>
              <a:rPr sz="750" spc="-15" dirty="0">
                <a:solidFill>
                  <a:srgbClr val="212121"/>
                </a:solidFill>
                <a:latin typeface="Arial"/>
                <a:cs typeface="Arial"/>
              </a:rPr>
              <a:t>prices </a:t>
            </a:r>
            <a:r>
              <a:rPr sz="750" spc="-30" dirty="0">
                <a:solidFill>
                  <a:srgbClr val="212121"/>
                </a:solidFill>
                <a:latin typeface="Arial"/>
                <a:cs typeface="Arial"/>
              </a:rPr>
              <a:t>in </a:t>
            </a:r>
            <a:r>
              <a:rPr sz="750" spc="-25" dirty="0">
                <a:solidFill>
                  <a:srgbClr val="212121"/>
                </a:solidFill>
                <a:latin typeface="Arial"/>
                <a:cs typeface="Arial"/>
              </a:rPr>
              <a:t>US</a:t>
            </a:r>
            <a:r>
              <a:rPr sz="750" spc="60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750" spc="-35" dirty="0">
                <a:solidFill>
                  <a:srgbClr val="212121"/>
                </a:solidFill>
                <a:latin typeface="Arial"/>
                <a:cs typeface="Arial"/>
              </a:rPr>
              <a:t>Dollar.</a:t>
            </a:r>
            <a:endParaRPr sz="75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754249" y="3567658"/>
            <a:ext cx="1416050" cy="139065"/>
          </a:xfrm>
          <a:custGeom>
            <a:avLst/>
            <a:gdLst/>
            <a:ahLst/>
            <a:cxnLst/>
            <a:rect l="l" t="t" r="r" b="b"/>
            <a:pathLst>
              <a:path w="1416050" h="139064">
                <a:moveTo>
                  <a:pt x="0" y="138925"/>
                </a:moveTo>
                <a:lnTo>
                  <a:pt x="1415961" y="138925"/>
                </a:lnTo>
                <a:lnTo>
                  <a:pt x="1415961" y="0"/>
                </a:lnTo>
                <a:lnTo>
                  <a:pt x="0" y="0"/>
                </a:lnTo>
                <a:lnTo>
                  <a:pt x="0" y="13892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170210" y="3567658"/>
            <a:ext cx="180340" cy="155575"/>
          </a:xfrm>
          <a:custGeom>
            <a:avLst/>
            <a:gdLst/>
            <a:ahLst/>
            <a:cxnLst/>
            <a:rect l="l" t="t" r="r" b="b"/>
            <a:pathLst>
              <a:path w="180339" h="155575">
                <a:moveTo>
                  <a:pt x="0" y="155066"/>
                </a:moveTo>
                <a:lnTo>
                  <a:pt x="180162" y="155066"/>
                </a:lnTo>
                <a:lnTo>
                  <a:pt x="180162" y="0"/>
                </a:lnTo>
                <a:lnTo>
                  <a:pt x="0" y="0"/>
                </a:lnTo>
                <a:lnTo>
                  <a:pt x="0" y="15506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120969" y="4950472"/>
            <a:ext cx="618490" cy="139065"/>
          </a:xfrm>
          <a:custGeom>
            <a:avLst/>
            <a:gdLst/>
            <a:ahLst/>
            <a:cxnLst/>
            <a:rect l="l" t="t" r="r" b="b"/>
            <a:pathLst>
              <a:path w="618489" h="139064">
                <a:moveTo>
                  <a:pt x="0" y="138925"/>
                </a:moveTo>
                <a:lnTo>
                  <a:pt x="618020" y="138925"/>
                </a:lnTo>
                <a:lnTo>
                  <a:pt x="618020" y="0"/>
                </a:lnTo>
                <a:lnTo>
                  <a:pt x="0" y="0"/>
                </a:lnTo>
                <a:lnTo>
                  <a:pt x="0" y="13892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315189" y="4947132"/>
            <a:ext cx="216535" cy="151765"/>
          </a:xfrm>
          <a:custGeom>
            <a:avLst/>
            <a:gdLst/>
            <a:ahLst/>
            <a:cxnLst/>
            <a:rect l="l" t="t" r="r" b="b"/>
            <a:pathLst>
              <a:path w="216534" h="151764">
                <a:moveTo>
                  <a:pt x="0" y="151460"/>
                </a:moveTo>
                <a:lnTo>
                  <a:pt x="216369" y="151460"/>
                </a:lnTo>
                <a:lnTo>
                  <a:pt x="216369" y="0"/>
                </a:lnTo>
                <a:lnTo>
                  <a:pt x="0" y="0"/>
                </a:lnTo>
                <a:lnTo>
                  <a:pt x="0" y="15146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23254" y="9726066"/>
            <a:ext cx="3677920" cy="172720"/>
          </a:xfrm>
          <a:custGeom>
            <a:avLst/>
            <a:gdLst/>
            <a:ahLst/>
            <a:cxnLst/>
            <a:rect l="l" t="t" r="r" b="b"/>
            <a:pathLst>
              <a:path w="3677920" h="172720">
                <a:moveTo>
                  <a:pt x="0" y="172617"/>
                </a:moveTo>
                <a:lnTo>
                  <a:pt x="3677537" y="172617"/>
                </a:lnTo>
                <a:lnTo>
                  <a:pt x="3677537" y="0"/>
                </a:lnTo>
                <a:lnTo>
                  <a:pt x="0" y="0"/>
                </a:lnTo>
                <a:lnTo>
                  <a:pt x="0" y="17261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3254" y="165099"/>
            <a:ext cx="38671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latin typeface="Times New Roman"/>
                <a:cs typeface="Times New Roman"/>
              </a:rPr>
              <a:t>5/4/2019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804251" y="165099"/>
            <a:ext cx="909319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latin typeface="Times New Roman"/>
                <a:cs typeface="Times New Roman"/>
              </a:rPr>
              <a:t>Invoice |</a:t>
            </a:r>
            <a:r>
              <a:rPr sz="800" spc="-80" dirty="0">
                <a:latin typeface="Times New Roman"/>
                <a:cs typeface="Times New Roman"/>
              </a:rPr>
              <a:t> </a:t>
            </a:r>
            <a:r>
              <a:rPr sz="800" dirty="0">
                <a:latin typeface="Times New Roman"/>
                <a:cs typeface="Times New Roman"/>
              </a:rPr>
              <a:t>Squarespace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293781" y="9728207"/>
            <a:ext cx="15557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latin typeface="Times New Roman"/>
                <a:cs typeface="Times New Roman"/>
              </a:rPr>
              <a:t>1</a:t>
            </a:r>
            <a:r>
              <a:rPr sz="800" spc="-5" dirty="0">
                <a:latin typeface="Times New Roman"/>
                <a:cs typeface="Times New Roman"/>
              </a:rPr>
              <a:t>/</a:t>
            </a:r>
            <a:r>
              <a:rPr sz="800" dirty="0">
                <a:latin typeface="Times New Roman"/>
                <a:cs typeface="Times New Roman"/>
              </a:rPr>
              <a:t>1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8491" y="2113895"/>
            <a:ext cx="638810" cy="372745"/>
          </a:xfrm>
          <a:prstGeom prst="rect">
            <a:avLst/>
          </a:prstGeom>
        </p:spPr>
        <p:txBody>
          <a:bodyPr vert="horz" wrap="square" lIns="0" tIns="768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05"/>
              </a:spcBef>
            </a:pPr>
            <a:r>
              <a:rPr sz="650" spc="5" dirty="0">
                <a:solidFill>
                  <a:srgbClr val="212121"/>
                </a:solidFill>
                <a:latin typeface="Arial"/>
                <a:cs typeface="Arial"/>
              </a:rPr>
              <a:t>ISSUED</a:t>
            </a:r>
            <a:r>
              <a:rPr sz="650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650" spc="5" dirty="0">
                <a:solidFill>
                  <a:srgbClr val="212121"/>
                </a:solidFill>
                <a:latin typeface="Arial"/>
                <a:cs typeface="Arial"/>
              </a:rPr>
              <a:t>TO:</a:t>
            </a:r>
            <a:endParaRPr sz="6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45"/>
              </a:spcBef>
            </a:pPr>
            <a:r>
              <a:rPr sz="750" spc="-15" dirty="0">
                <a:solidFill>
                  <a:srgbClr val="212121"/>
                </a:solidFill>
                <a:latin typeface="Arial"/>
                <a:cs typeface="Arial"/>
              </a:rPr>
              <a:t>Matthew</a:t>
            </a:r>
            <a:r>
              <a:rPr sz="750" spc="-65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750" spc="-25" dirty="0">
                <a:solidFill>
                  <a:srgbClr val="212121"/>
                </a:solidFill>
                <a:latin typeface="Arial"/>
                <a:cs typeface="Arial"/>
              </a:rPr>
              <a:t>Barge</a:t>
            </a:r>
            <a:endParaRPr sz="7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108779" y="2113895"/>
            <a:ext cx="1180465" cy="720090"/>
          </a:xfrm>
          <a:prstGeom prst="rect">
            <a:avLst/>
          </a:prstGeom>
        </p:spPr>
        <p:txBody>
          <a:bodyPr vert="horz" wrap="square" lIns="0" tIns="768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05"/>
              </a:spcBef>
            </a:pPr>
            <a:r>
              <a:rPr sz="650" spc="5" dirty="0">
                <a:solidFill>
                  <a:srgbClr val="212121"/>
                </a:solidFill>
                <a:latin typeface="Arial"/>
                <a:cs typeface="Arial"/>
              </a:rPr>
              <a:t>ISSUED </a:t>
            </a:r>
            <a:r>
              <a:rPr sz="650" spc="-5" dirty="0">
                <a:solidFill>
                  <a:srgbClr val="212121"/>
                </a:solidFill>
                <a:latin typeface="Arial"/>
                <a:cs typeface="Arial"/>
              </a:rPr>
              <a:t>BY:</a:t>
            </a:r>
            <a:endParaRPr sz="6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45"/>
              </a:spcBef>
            </a:pPr>
            <a:r>
              <a:rPr sz="750" spc="-15" dirty="0">
                <a:solidFill>
                  <a:srgbClr val="212121"/>
                </a:solidFill>
                <a:latin typeface="Arial"/>
                <a:cs typeface="Arial"/>
              </a:rPr>
              <a:t>Squarespace,</a:t>
            </a:r>
            <a:r>
              <a:rPr sz="750" spc="-5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750" spc="-20" dirty="0">
                <a:solidFill>
                  <a:srgbClr val="212121"/>
                </a:solidFill>
                <a:latin typeface="Arial"/>
                <a:cs typeface="Arial"/>
              </a:rPr>
              <a:t>Inc.</a:t>
            </a:r>
            <a:endParaRPr sz="750">
              <a:latin typeface="Arial"/>
              <a:cs typeface="Arial"/>
            </a:endParaRPr>
          </a:p>
          <a:p>
            <a:pPr marL="12700" marR="5080">
              <a:lnSpc>
                <a:spcPct val="152000"/>
              </a:lnSpc>
            </a:pPr>
            <a:r>
              <a:rPr sz="750" spc="5" dirty="0">
                <a:solidFill>
                  <a:srgbClr val="212121"/>
                </a:solidFill>
                <a:latin typeface="Arial"/>
                <a:cs typeface="Arial"/>
              </a:rPr>
              <a:t>225 </a:t>
            </a:r>
            <a:r>
              <a:rPr sz="750" spc="-40" dirty="0">
                <a:solidFill>
                  <a:srgbClr val="212121"/>
                </a:solidFill>
                <a:latin typeface="Arial"/>
                <a:cs typeface="Arial"/>
              </a:rPr>
              <a:t>Varick </a:t>
            </a:r>
            <a:r>
              <a:rPr sz="750" spc="-20" dirty="0">
                <a:solidFill>
                  <a:srgbClr val="212121"/>
                </a:solidFill>
                <a:latin typeface="Arial"/>
                <a:cs typeface="Arial"/>
              </a:rPr>
              <a:t>Street, </a:t>
            </a:r>
            <a:r>
              <a:rPr sz="750" spc="-5" dirty="0">
                <a:solidFill>
                  <a:srgbClr val="212121"/>
                </a:solidFill>
                <a:latin typeface="Arial"/>
                <a:cs typeface="Arial"/>
              </a:rPr>
              <a:t>12th </a:t>
            </a:r>
            <a:r>
              <a:rPr sz="750" spc="-35" dirty="0">
                <a:solidFill>
                  <a:srgbClr val="212121"/>
                </a:solidFill>
                <a:latin typeface="Arial"/>
                <a:cs typeface="Arial"/>
              </a:rPr>
              <a:t>Floor  </a:t>
            </a:r>
            <a:r>
              <a:rPr sz="750" spc="-15" dirty="0">
                <a:solidFill>
                  <a:srgbClr val="212121"/>
                </a:solidFill>
                <a:latin typeface="Arial"/>
                <a:cs typeface="Arial"/>
              </a:rPr>
              <a:t>New </a:t>
            </a:r>
            <a:r>
              <a:rPr sz="750" spc="-40" dirty="0">
                <a:solidFill>
                  <a:srgbClr val="212121"/>
                </a:solidFill>
                <a:latin typeface="Arial"/>
                <a:cs typeface="Arial"/>
              </a:rPr>
              <a:t>York, </a:t>
            </a:r>
            <a:r>
              <a:rPr sz="750" spc="-45" dirty="0">
                <a:solidFill>
                  <a:srgbClr val="212121"/>
                </a:solidFill>
                <a:latin typeface="Arial"/>
                <a:cs typeface="Arial"/>
              </a:rPr>
              <a:t>NY</a:t>
            </a:r>
            <a:r>
              <a:rPr sz="750" spc="40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750" spc="5" dirty="0">
                <a:solidFill>
                  <a:srgbClr val="212121"/>
                </a:solidFill>
                <a:latin typeface="Arial"/>
                <a:cs typeface="Arial"/>
              </a:rPr>
              <a:t>10014</a:t>
            </a:r>
            <a:endParaRPr sz="75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11191" y="835035"/>
            <a:ext cx="1222995" cy="17372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398491" y="1503296"/>
            <a:ext cx="1024890" cy="4425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100" dirty="0"/>
              <a:t>Invoice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6470141" y="1756256"/>
            <a:ext cx="972819" cy="13081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650" spc="10" dirty="0">
                <a:solidFill>
                  <a:srgbClr val="212121"/>
                </a:solidFill>
                <a:latin typeface="Arial"/>
                <a:cs typeface="Arial"/>
              </a:rPr>
              <a:t>Thursday, </a:t>
            </a:r>
            <a:r>
              <a:rPr sz="650" spc="15" dirty="0">
                <a:solidFill>
                  <a:srgbClr val="212121"/>
                </a:solidFill>
                <a:latin typeface="Arial"/>
                <a:cs typeface="Arial"/>
              </a:rPr>
              <a:t>April 11,</a:t>
            </a:r>
            <a:r>
              <a:rPr sz="650" spc="-40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650" spc="20" dirty="0">
                <a:solidFill>
                  <a:srgbClr val="212121"/>
                </a:solidFill>
                <a:latin typeface="Arial"/>
                <a:cs typeface="Arial"/>
              </a:rPr>
              <a:t>2019</a:t>
            </a:r>
            <a:endParaRPr sz="65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98491" y="3080822"/>
            <a:ext cx="1684020" cy="6153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150" spc="-60" dirty="0">
                <a:solidFill>
                  <a:srgbClr val="212121"/>
                </a:solidFill>
                <a:latin typeface="Arial"/>
                <a:cs typeface="Arial"/>
              </a:rPr>
              <a:t>Charges</a:t>
            </a:r>
            <a:endParaRPr sz="2150">
              <a:latin typeface="Arial"/>
              <a:cs typeface="Arial"/>
            </a:endParaRPr>
          </a:p>
          <a:p>
            <a:pPr marL="290195">
              <a:lnSpc>
                <a:spcPct val="100000"/>
              </a:lnSpc>
              <a:spcBef>
                <a:spcPts val="1120"/>
              </a:spcBef>
            </a:pPr>
            <a:r>
              <a:rPr sz="750" spc="-15" dirty="0">
                <a:solidFill>
                  <a:srgbClr val="212121"/>
                </a:solidFill>
                <a:latin typeface="Arial"/>
                <a:cs typeface="Arial"/>
              </a:rPr>
              <a:t>Subscription: </a:t>
            </a:r>
            <a:r>
              <a:rPr sz="750" spc="-20" dirty="0">
                <a:solidFill>
                  <a:srgbClr val="212121"/>
                </a:solidFill>
                <a:latin typeface="Arial"/>
                <a:cs typeface="Arial"/>
              </a:rPr>
              <a:t>Business </a:t>
            </a:r>
            <a:r>
              <a:rPr sz="750" spc="-30" dirty="0">
                <a:solidFill>
                  <a:srgbClr val="212121"/>
                </a:solidFill>
                <a:latin typeface="Arial"/>
                <a:cs typeface="Arial"/>
              </a:rPr>
              <a:t>(Monthly)</a:t>
            </a:r>
            <a:r>
              <a:rPr sz="750" spc="20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750" spc="15" dirty="0">
                <a:solidFill>
                  <a:srgbClr val="212121"/>
                </a:solidFill>
                <a:latin typeface="Arial"/>
                <a:cs typeface="Arial"/>
              </a:rPr>
              <a:t>-</a:t>
            </a:r>
            <a:endParaRPr sz="7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680156" y="3553385"/>
            <a:ext cx="323215" cy="14224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750" spc="5" dirty="0">
                <a:solidFill>
                  <a:srgbClr val="212121"/>
                </a:solidFill>
                <a:latin typeface="Arial"/>
                <a:cs typeface="Arial"/>
              </a:rPr>
              <a:t>$26.00</a:t>
            </a:r>
            <a:endParaRPr sz="75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98491" y="6402662"/>
            <a:ext cx="911225" cy="14224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750" spc="-45" dirty="0">
                <a:solidFill>
                  <a:srgbClr val="212121"/>
                </a:solidFill>
                <a:latin typeface="Arial"/>
                <a:cs typeface="Arial"/>
              </a:rPr>
              <a:t>All </a:t>
            </a:r>
            <a:r>
              <a:rPr sz="750" spc="-15" dirty="0">
                <a:solidFill>
                  <a:srgbClr val="212121"/>
                </a:solidFill>
                <a:latin typeface="Arial"/>
                <a:cs typeface="Arial"/>
              </a:rPr>
              <a:t>prices </a:t>
            </a:r>
            <a:r>
              <a:rPr sz="750" spc="-30" dirty="0">
                <a:solidFill>
                  <a:srgbClr val="212121"/>
                </a:solidFill>
                <a:latin typeface="Arial"/>
                <a:cs typeface="Arial"/>
              </a:rPr>
              <a:t>in </a:t>
            </a:r>
            <a:r>
              <a:rPr sz="750" spc="-25" dirty="0">
                <a:solidFill>
                  <a:srgbClr val="212121"/>
                </a:solidFill>
                <a:latin typeface="Arial"/>
                <a:cs typeface="Arial"/>
              </a:rPr>
              <a:t>US</a:t>
            </a:r>
            <a:r>
              <a:rPr sz="750" spc="60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750" spc="-35" dirty="0">
                <a:solidFill>
                  <a:srgbClr val="212121"/>
                </a:solidFill>
                <a:latin typeface="Arial"/>
                <a:cs typeface="Arial"/>
              </a:rPr>
              <a:t>Dollar.</a:t>
            </a:r>
            <a:endParaRPr sz="750">
              <a:latin typeface="Arial"/>
              <a:cs typeface="Arial"/>
            </a:endParaRPr>
          </a:p>
        </p:txBody>
      </p:sp>
      <p:graphicFrame>
        <p:nvGraphicFramePr>
          <p:cNvPr id="13" name="object 13"/>
          <p:cNvGraphicFramePr>
            <a:graphicFrameLocks noGrp="1"/>
          </p:cNvGraphicFramePr>
          <p:nvPr/>
        </p:nvGraphicFramePr>
        <p:xfrm>
          <a:off x="5120969" y="4947132"/>
          <a:ext cx="1416685" cy="838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17855"/>
                <a:gridCol w="798830"/>
              </a:tblGrid>
              <a:tr h="49403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 marL="12700" marR="212725">
                        <a:lnSpc>
                          <a:spcPct val="152000"/>
                        </a:lnSpc>
                      </a:pPr>
                      <a:r>
                        <a:rPr sz="750" spc="-20" dirty="0">
                          <a:solidFill>
                            <a:srgbClr val="212121"/>
                          </a:solidFill>
                          <a:latin typeface="Arial"/>
                          <a:cs typeface="Arial"/>
                        </a:rPr>
                        <a:t>Subtotal:  </a:t>
                      </a:r>
                      <a:r>
                        <a:rPr sz="750" dirty="0">
                          <a:solidFill>
                            <a:srgbClr val="212121"/>
                          </a:solidFill>
                          <a:latin typeface="Arial"/>
                          <a:cs typeface="Arial"/>
                        </a:rPr>
                        <a:t>Discount: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127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150">
                        <a:latin typeface="Times New Roman"/>
                        <a:cs typeface="Times New Roman"/>
                      </a:endParaRPr>
                    </a:p>
                    <a:p>
                      <a:pPr algn="r">
                        <a:lnSpc>
                          <a:spcPct val="100000"/>
                        </a:lnSpc>
                      </a:pPr>
                      <a:r>
                        <a:rPr sz="750" dirty="0">
                          <a:solidFill>
                            <a:srgbClr val="212121"/>
                          </a:solidFill>
                          <a:latin typeface="Arial"/>
                          <a:cs typeface="Arial"/>
                        </a:rPr>
                        <a:t>$26.00</a:t>
                      </a:r>
                      <a:endParaRPr sz="750">
                        <a:latin typeface="Arial"/>
                        <a:cs typeface="Arial"/>
                      </a:endParaRPr>
                    </a:p>
                    <a:p>
                      <a:pPr algn="r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sz="750" dirty="0">
                          <a:solidFill>
                            <a:srgbClr val="212121"/>
                          </a:solidFill>
                          <a:latin typeface="Arial"/>
                          <a:cs typeface="Arial"/>
                        </a:rPr>
                        <a:t>--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2540" marB="0"/>
                </a:tc>
              </a:tr>
              <a:tr h="159385">
                <a:tc>
                  <a:txBody>
                    <a:bodyPr/>
                    <a:lstStyle/>
                    <a:p>
                      <a:pPr marL="12700">
                        <a:lnSpc>
                          <a:spcPct val="100000"/>
                        </a:lnSpc>
                        <a:spcBef>
                          <a:spcPts val="244"/>
                        </a:spcBef>
                      </a:pPr>
                      <a:r>
                        <a:rPr sz="750" spc="-20" dirty="0">
                          <a:solidFill>
                            <a:srgbClr val="212121"/>
                          </a:solidFill>
                          <a:latin typeface="Arial"/>
                          <a:cs typeface="Arial"/>
                        </a:rPr>
                        <a:t>Due: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31114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750" dirty="0">
                          <a:solidFill>
                            <a:srgbClr val="212121"/>
                          </a:solidFill>
                          <a:latin typeface="Arial"/>
                          <a:cs typeface="Arial"/>
                        </a:rPr>
                        <a:t>$26.00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24130" marB="0"/>
                </a:tc>
              </a:tr>
              <a:tr h="184785">
                <a:tc>
                  <a:txBody>
                    <a:bodyPr/>
                    <a:lstStyle/>
                    <a:p>
                      <a:pPr marL="1270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750" spc="-30" dirty="0">
                          <a:solidFill>
                            <a:srgbClr val="212121"/>
                          </a:solidFill>
                          <a:latin typeface="Arial"/>
                          <a:cs typeface="Arial"/>
                        </a:rPr>
                        <a:t>Paid: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95"/>
                        </a:lnSpc>
                        <a:spcBef>
                          <a:spcPts val="60"/>
                        </a:spcBef>
                      </a:pPr>
                      <a:r>
                        <a:rPr sz="1150" dirty="0">
                          <a:solidFill>
                            <a:srgbClr val="212121"/>
                          </a:solidFill>
                          <a:latin typeface="Arial"/>
                          <a:cs typeface="Arial"/>
                        </a:rPr>
                        <a:t>$26.00</a:t>
                      </a:r>
                      <a:endParaRPr sz="1150">
                        <a:latin typeface="Arial"/>
                        <a:cs typeface="Arial"/>
                      </a:endParaRPr>
                    </a:p>
                  </a:txBody>
                  <a:tcPr marL="0" marR="0" marT="7620" marB="0"/>
                </a:tc>
              </a:tr>
            </a:tbl>
          </a:graphicData>
        </a:graphic>
      </p:graphicFrame>
      <p:sp>
        <p:nvSpPr>
          <p:cNvPr id="14" name="object 14"/>
          <p:cNvSpPr txBox="1"/>
          <p:nvPr/>
        </p:nvSpPr>
        <p:spPr>
          <a:xfrm>
            <a:off x="6532143" y="4936327"/>
            <a:ext cx="911225" cy="14224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750" spc="-45" dirty="0">
                <a:solidFill>
                  <a:srgbClr val="212121"/>
                </a:solidFill>
                <a:latin typeface="Arial"/>
                <a:cs typeface="Arial"/>
              </a:rPr>
              <a:t>All </a:t>
            </a:r>
            <a:r>
              <a:rPr sz="750" spc="-15" dirty="0">
                <a:solidFill>
                  <a:srgbClr val="212121"/>
                </a:solidFill>
                <a:latin typeface="Arial"/>
                <a:cs typeface="Arial"/>
              </a:rPr>
              <a:t>prices </a:t>
            </a:r>
            <a:r>
              <a:rPr sz="750" spc="-30" dirty="0">
                <a:solidFill>
                  <a:srgbClr val="212121"/>
                </a:solidFill>
                <a:latin typeface="Arial"/>
                <a:cs typeface="Arial"/>
              </a:rPr>
              <a:t>in </a:t>
            </a:r>
            <a:r>
              <a:rPr sz="750" spc="-25" dirty="0">
                <a:solidFill>
                  <a:srgbClr val="212121"/>
                </a:solidFill>
                <a:latin typeface="Arial"/>
                <a:cs typeface="Arial"/>
              </a:rPr>
              <a:t>US</a:t>
            </a:r>
            <a:r>
              <a:rPr sz="750" spc="60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750" spc="-35" dirty="0">
                <a:solidFill>
                  <a:srgbClr val="212121"/>
                </a:solidFill>
                <a:latin typeface="Arial"/>
                <a:cs typeface="Arial"/>
              </a:rPr>
              <a:t>Dollar.</a:t>
            </a:r>
            <a:endParaRPr sz="75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083790" y="3567658"/>
            <a:ext cx="1416050" cy="139065"/>
          </a:xfrm>
          <a:custGeom>
            <a:avLst/>
            <a:gdLst/>
            <a:ahLst/>
            <a:cxnLst/>
            <a:rect l="l" t="t" r="r" b="b"/>
            <a:pathLst>
              <a:path w="1416050" h="139064">
                <a:moveTo>
                  <a:pt x="0" y="138925"/>
                </a:moveTo>
                <a:lnTo>
                  <a:pt x="1415961" y="138925"/>
                </a:lnTo>
                <a:lnTo>
                  <a:pt x="1415961" y="0"/>
                </a:lnTo>
                <a:lnTo>
                  <a:pt x="0" y="0"/>
                </a:lnTo>
                <a:lnTo>
                  <a:pt x="0" y="13892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499751" y="3567658"/>
            <a:ext cx="180340" cy="155575"/>
          </a:xfrm>
          <a:custGeom>
            <a:avLst/>
            <a:gdLst/>
            <a:ahLst/>
            <a:cxnLst/>
            <a:rect l="l" t="t" r="r" b="b"/>
            <a:pathLst>
              <a:path w="180339" h="155575">
                <a:moveTo>
                  <a:pt x="0" y="155066"/>
                </a:moveTo>
                <a:lnTo>
                  <a:pt x="180174" y="155066"/>
                </a:lnTo>
                <a:lnTo>
                  <a:pt x="180174" y="0"/>
                </a:lnTo>
                <a:lnTo>
                  <a:pt x="0" y="0"/>
                </a:lnTo>
                <a:lnTo>
                  <a:pt x="0" y="15506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315189" y="4947132"/>
            <a:ext cx="216535" cy="151765"/>
          </a:xfrm>
          <a:custGeom>
            <a:avLst/>
            <a:gdLst/>
            <a:ahLst/>
            <a:cxnLst/>
            <a:rect l="l" t="t" r="r" b="b"/>
            <a:pathLst>
              <a:path w="216534" h="151764">
                <a:moveTo>
                  <a:pt x="0" y="151460"/>
                </a:moveTo>
                <a:lnTo>
                  <a:pt x="216369" y="151460"/>
                </a:lnTo>
                <a:lnTo>
                  <a:pt x="216369" y="0"/>
                </a:lnTo>
                <a:lnTo>
                  <a:pt x="0" y="0"/>
                </a:lnTo>
                <a:lnTo>
                  <a:pt x="0" y="15146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120969" y="4950472"/>
            <a:ext cx="618490" cy="139065"/>
          </a:xfrm>
          <a:custGeom>
            <a:avLst/>
            <a:gdLst/>
            <a:ahLst/>
            <a:cxnLst/>
            <a:rect l="l" t="t" r="r" b="b"/>
            <a:pathLst>
              <a:path w="618489" h="139064">
                <a:moveTo>
                  <a:pt x="0" y="138925"/>
                </a:moveTo>
                <a:lnTo>
                  <a:pt x="618020" y="138925"/>
                </a:lnTo>
                <a:lnTo>
                  <a:pt x="618020" y="0"/>
                </a:lnTo>
                <a:lnTo>
                  <a:pt x="0" y="0"/>
                </a:lnTo>
                <a:lnTo>
                  <a:pt x="0" y="13892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23254" y="9726066"/>
            <a:ext cx="3638550" cy="172720"/>
          </a:xfrm>
          <a:custGeom>
            <a:avLst/>
            <a:gdLst/>
            <a:ahLst/>
            <a:cxnLst/>
            <a:rect l="l" t="t" r="r" b="b"/>
            <a:pathLst>
              <a:path w="3638550" h="172720">
                <a:moveTo>
                  <a:pt x="0" y="172617"/>
                </a:moveTo>
                <a:lnTo>
                  <a:pt x="3638053" y="172617"/>
                </a:lnTo>
                <a:lnTo>
                  <a:pt x="3638053" y="0"/>
                </a:lnTo>
                <a:lnTo>
                  <a:pt x="0" y="0"/>
                </a:lnTo>
                <a:lnTo>
                  <a:pt x="0" y="17261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7772400" cy="655955"/>
          </a:xfrm>
          <a:custGeom>
            <a:avLst/>
            <a:gdLst/>
            <a:ahLst/>
            <a:cxnLst/>
            <a:rect l="l" t="t" r="r" b="b"/>
            <a:pathLst>
              <a:path w="7772400" h="655955">
                <a:moveTo>
                  <a:pt x="0" y="655954"/>
                </a:moveTo>
                <a:lnTo>
                  <a:pt x="0" y="0"/>
                </a:lnTo>
                <a:lnTo>
                  <a:pt x="7772400" y="0"/>
                </a:lnTo>
                <a:lnTo>
                  <a:pt x="7772400" y="655954"/>
                </a:lnTo>
                <a:lnTo>
                  <a:pt x="0" y="655954"/>
                </a:lnTo>
                <a:close/>
              </a:path>
            </a:pathLst>
          </a:custGeom>
          <a:solidFill>
            <a:srgbClr val="51B5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655955"/>
            <a:ext cx="7772400" cy="0"/>
          </a:xfrm>
          <a:custGeom>
            <a:avLst/>
            <a:gdLst/>
            <a:ahLst/>
            <a:cxnLst/>
            <a:rect l="l" t="t" r="r" b="b"/>
            <a:pathLst>
              <a:path w="7772400">
                <a:moveTo>
                  <a:pt x="7772400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51B5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00050" y="685806"/>
            <a:ext cx="1357020" cy="2548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811520" y="673937"/>
            <a:ext cx="1007110" cy="10375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1445">
              <a:lnSpc>
                <a:spcPct val="100000"/>
              </a:lnSpc>
              <a:spcBef>
                <a:spcPts val="100"/>
              </a:spcBef>
            </a:pPr>
            <a:r>
              <a:rPr sz="2000" spc="-210" dirty="0">
                <a:solidFill>
                  <a:srgbClr val="006FC0"/>
                </a:solidFill>
                <a:latin typeface="Arial"/>
                <a:cs typeface="Arial"/>
              </a:rPr>
              <a:t>INVOICE</a:t>
            </a:r>
            <a:endParaRPr sz="2000">
              <a:latin typeface="Arial"/>
              <a:cs typeface="Arial"/>
            </a:endParaRPr>
          </a:p>
          <a:p>
            <a:pPr marL="12700" marR="356235">
              <a:lnSpc>
                <a:spcPct val="101699"/>
              </a:lnSpc>
              <a:spcBef>
                <a:spcPts val="1175"/>
              </a:spcBef>
            </a:pPr>
            <a:r>
              <a:rPr sz="900" spc="-55" dirty="0">
                <a:latin typeface="Arial"/>
                <a:cs typeface="Arial"/>
              </a:rPr>
              <a:t>INV00191026  </a:t>
            </a:r>
            <a:r>
              <a:rPr sz="900" spc="-25" dirty="0">
                <a:latin typeface="Arial"/>
                <a:cs typeface="Arial"/>
              </a:rPr>
              <a:t>04/17/2019</a:t>
            </a:r>
            <a:endParaRPr sz="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900" spc="-25" dirty="0">
                <a:latin typeface="Arial"/>
                <a:cs typeface="Arial"/>
              </a:rPr>
              <a:t>04/17/2019</a:t>
            </a:r>
            <a:endParaRPr sz="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z="900" spc="-65" dirty="0">
                <a:latin typeface="Arial"/>
                <a:cs typeface="Arial"/>
              </a:rPr>
              <a:t>Due </a:t>
            </a:r>
            <a:r>
              <a:rPr sz="900" spc="-45" dirty="0">
                <a:latin typeface="Arial"/>
                <a:cs typeface="Arial"/>
              </a:rPr>
              <a:t>Upon</a:t>
            </a:r>
            <a:r>
              <a:rPr sz="900" spc="-55" dirty="0">
                <a:latin typeface="Arial"/>
                <a:cs typeface="Arial"/>
              </a:rPr>
              <a:t> </a:t>
            </a:r>
            <a:r>
              <a:rPr sz="900" spc="-50" dirty="0">
                <a:latin typeface="Arial"/>
                <a:cs typeface="Arial"/>
              </a:rPr>
              <a:t>Receipt</a:t>
            </a:r>
            <a:endParaRPr sz="9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705477" y="1130198"/>
            <a:ext cx="813435" cy="860425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26034" marR="5080" indent="-13970" algn="r">
              <a:lnSpc>
                <a:spcPct val="101699"/>
              </a:lnSpc>
              <a:spcBef>
                <a:spcPts val="80"/>
              </a:spcBef>
            </a:pPr>
            <a:r>
              <a:rPr sz="900" b="1" spc="-65" dirty="0">
                <a:latin typeface="Arial"/>
                <a:cs typeface="Arial"/>
              </a:rPr>
              <a:t>Invoice</a:t>
            </a:r>
            <a:r>
              <a:rPr sz="900" b="1" spc="-110" dirty="0">
                <a:latin typeface="Arial"/>
                <a:cs typeface="Arial"/>
              </a:rPr>
              <a:t> </a:t>
            </a:r>
            <a:r>
              <a:rPr sz="900" b="1" spc="-65" dirty="0">
                <a:latin typeface="Arial"/>
                <a:cs typeface="Arial"/>
              </a:rPr>
              <a:t>Number: </a:t>
            </a:r>
            <a:r>
              <a:rPr sz="900" b="1" spc="-35" dirty="0">
                <a:latin typeface="Arial"/>
                <a:cs typeface="Arial"/>
              </a:rPr>
              <a:t> </a:t>
            </a:r>
            <a:r>
              <a:rPr sz="900" b="1" spc="-65" dirty="0">
                <a:latin typeface="Arial"/>
                <a:cs typeface="Arial"/>
              </a:rPr>
              <a:t>Invoice</a:t>
            </a:r>
            <a:r>
              <a:rPr sz="900" b="1" spc="-114" dirty="0">
                <a:latin typeface="Arial"/>
                <a:cs typeface="Arial"/>
              </a:rPr>
              <a:t> </a:t>
            </a:r>
            <a:r>
              <a:rPr sz="900" b="1" spc="-55" dirty="0">
                <a:latin typeface="Arial"/>
                <a:cs typeface="Arial"/>
              </a:rPr>
              <a:t>Date: </a:t>
            </a:r>
            <a:r>
              <a:rPr sz="900" b="1" spc="-30" dirty="0">
                <a:latin typeface="Arial"/>
                <a:cs typeface="Arial"/>
              </a:rPr>
              <a:t> </a:t>
            </a:r>
            <a:r>
              <a:rPr sz="900" b="1" spc="-70" dirty="0">
                <a:latin typeface="Arial"/>
                <a:cs typeface="Arial"/>
              </a:rPr>
              <a:t>Due</a:t>
            </a:r>
            <a:r>
              <a:rPr sz="900" b="1" spc="-125" dirty="0">
                <a:latin typeface="Arial"/>
                <a:cs typeface="Arial"/>
              </a:rPr>
              <a:t> </a:t>
            </a:r>
            <a:r>
              <a:rPr sz="900" b="1" spc="-55" dirty="0">
                <a:latin typeface="Arial"/>
                <a:cs typeface="Arial"/>
              </a:rPr>
              <a:t>Date: </a:t>
            </a:r>
            <a:r>
              <a:rPr sz="900" b="1" spc="-30" dirty="0">
                <a:latin typeface="Arial"/>
                <a:cs typeface="Arial"/>
              </a:rPr>
              <a:t> </a:t>
            </a:r>
            <a:r>
              <a:rPr sz="900" b="1" spc="-65" dirty="0">
                <a:latin typeface="Arial"/>
                <a:cs typeface="Arial"/>
              </a:rPr>
              <a:t>Payment</a:t>
            </a:r>
            <a:r>
              <a:rPr sz="900" b="1" spc="-135" dirty="0">
                <a:latin typeface="Arial"/>
                <a:cs typeface="Arial"/>
              </a:rPr>
              <a:t> </a:t>
            </a:r>
            <a:r>
              <a:rPr sz="900" b="1" spc="-80" dirty="0">
                <a:latin typeface="Arial"/>
                <a:cs typeface="Arial"/>
              </a:rPr>
              <a:t>Terms: </a:t>
            </a:r>
            <a:r>
              <a:rPr sz="900" b="1" spc="-45" dirty="0">
                <a:latin typeface="Arial"/>
                <a:cs typeface="Arial"/>
              </a:rPr>
              <a:t> </a:t>
            </a:r>
            <a:r>
              <a:rPr sz="900" b="1" spc="-110" dirty="0">
                <a:latin typeface="Arial"/>
                <a:cs typeface="Arial"/>
              </a:rPr>
              <a:t>PO</a:t>
            </a:r>
            <a:r>
              <a:rPr sz="900" b="1" spc="-120" dirty="0">
                <a:latin typeface="Arial"/>
                <a:cs typeface="Arial"/>
              </a:rPr>
              <a:t> </a:t>
            </a:r>
            <a:r>
              <a:rPr sz="900" b="1" spc="-65" dirty="0">
                <a:latin typeface="Arial"/>
                <a:cs typeface="Arial"/>
              </a:rPr>
              <a:t>Number: </a:t>
            </a:r>
            <a:r>
              <a:rPr sz="900" b="1" spc="-35" dirty="0">
                <a:latin typeface="Arial"/>
                <a:cs typeface="Arial"/>
              </a:rPr>
              <a:t> </a:t>
            </a:r>
            <a:r>
              <a:rPr sz="900" b="1" spc="-80" dirty="0">
                <a:latin typeface="Arial"/>
                <a:cs typeface="Arial"/>
              </a:rPr>
              <a:t>Currency:</a:t>
            </a:r>
            <a:endParaRPr sz="9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811520" y="1827809"/>
            <a:ext cx="22161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125" dirty="0">
                <a:latin typeface="Arial"/>
                <a:cs typeface="Arial"/>
              </a:rPr>
              <a:t>USD</a:t>
            </a:r>
            <a:endParaRPr sz="9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87350" y="1130198"/>
            <a:ext cx="1666239" cy="1000125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>
              <a:lnSpc>
                <a:spcPct val="101699"/>
              </a:lnSpc>
              <a:spcBef>
                <a:spcPts val="80"/>
              </a:spcBef>
            </a:pPr>
            <a:r>
              <a:rPr sz="900" spc="-65" dirty="0">
                <a:latin typeface="Arial"/>
                <a:cs typeface="Arial"/>
              </a:rPr>
              <a:t>SurveyGizmo </a:t>
            </a:r>
            <a:r>
              <a:rPr sz="900" spc="-145" dirty="0">
                <a:latin typeface="Arial"/>
                <a:cs typeface="Arial"/>
              </a:rPr>
              <a:t>LLC </a:t>
            </a:r>
            <a:r>
              <a:rPr sz="900" spc="5" dirty="0">
                <a:latin typeface="Arial"/>
                <a:cs typeface="Arial"/>
              </a:rPr>
              <a:t>(f/k/a </a:t>
            </a:r>
            <a:r>
              <a:rPr sz="900" spc="-40" dirty="0">
                <a:latin typeface="Arial"/>
                <a:cs typeface="Arial"/>
              </a:rPr>
              <a:t>Widgix </a:t>
            </a:r>
            <a:r>
              <a:rPr sz="900" spc="-120" dirty="0">
                <a:latin typeface="Arial"/>
                <a:cs typeface="Arial"/>
              </a:rPr>
              <a:t>LLC)  </a:t>
            </a:r>
            <a:r>
              <a:rPr sz="900" spc="-50" dirty="0">
                <a:latin typeface="Arial"/>
                <a:cs typeface="Arial"/>
              </a:rPr>
              <a:t>4888 </a:t>
            </a:r>
            <a:r>
              <a:rPr sz="900" spc="-55" dirty="0">
                <a:latin typeface="Arial"/>
                <a:cs typeface="Arial"/>
              </a:rPr>
              <a:t>Pearl </a:t>
            </a:r>
            <a:r>
              <a:rPr sz="900" spc="-75" dirty="0">
                <a:latin typeface="Arial"/>
                <a:cs typeface="Arial"/>
              </a:rPr>
              <a:t>East </a:t>
            </a:r>
            <a:r>
              <a:rPr sz="900" spc="-50" dirty="0">
                <a:latin typeface="Arial"/>
                <a:cs typeface="Arial"/>
              </a:rPr>
              <a:t>Circle, Suite </a:t>
            </a:r>
            <a:r>
              <a:rPr sz="900" spc="-55" dirty="0">
                <a:latin typeface="Arial"/>
                <a:cs typeface="Arial"/>
              </a:rPr>
              <a:t>100W  </a:t>
            </a:r>
            <a:r>
              <a:rPr sz="900" spc="-40" dirty="0">
                <a:latin typeface="Arial"/>
                <a:cs typeface="Arial"/>
              </a:rPr>
              <a:t>Boulder </a:t>
            </a:r>
            <a:r>
              <a:rPr sz="900" spc="-140" dirty="0">
                <a:latin typeface="Arial"/>
                <a:cs typeface="Arial"/>
              </a:rPr>
              <a:t>CO</a:t>
            </a:r>
            <a:r>
              <a:rPr sz="900" spc="-60" dirty="0">
                <a:latin typeface="Arial"/>
                <a:cs typeface="Arial"/>
              </a:rPr>
              <a:t> </a:t>
            </a:r>
            <a:r>
              <a:rPr sz="900" spc="-50" dirty="0">
                <a:latin typeface="Arial"/>
                <a:cs typeface="Arial"/>
              </a:rPr>
              <a:t>80301</a:t>
            </a:r>
            <a:endParaRPr sz="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z="900" spc="-120" dirty="0">
                <a:latin typeface="Arial"/>
                <a:cs typeface="Arial"/>
              </a:rPr>
              <a:t>USA</a:t>
            </a:r>
            <a:endParaRPr sz="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900" spc="-135" dirty="0">
                <a:latin typeface="Arial"/>
                <a:cs typeface="Arial"/>
              </a:rPr>
              <a:t>US </a:t>
            </a:r>
            <a:r>
              <a:rPr sz="900" spc="-70" dirty="0">
                <a:latin typeface="Arial"/>
                <a:cs typeface="Arial"/>
              </a:rPr>
              <a:t>EIN:</a:t>
            </a:r>
            <a:r>
              <a:rPr sz="900" spc="-80" dirty="0">
                <a:latin typeface="Arial"/>
                <a:cs typeface="Arial"/>
              </a:rPr>
              <a:t> </a:t>
            </a:r>
            <a:r>
              <a:rPr sz="900" spc="-50" dirty="0">
                <a:latin typeface="Arial"/>
                <a:cs typeface="Arial"/>
              </a:rPr>
              <a:t>20-5463887</a:t>
            </a:r>
            <a:endParaRPr sz="900">
              <a:latin typeface="Arial"/>
              <a:cs typeface="Arial"/>
            </a:endParaRPr>
          </a:p>
          <a:p>
            <a:pPr marL="12700" marR="501650">
              <a:lnSpc>
                <a:spcPct val="101699"/>
              </a:lnSpc>
              <a:spcBef>
                <a:spcPts val="5"/>
              </a:spcBef>
            </a:pPr>
            <a:r>
              <a:rPr sz="900" spc="-110" dirty="0">
                <a:latin typeface="Arial"/>
                <a:cs typeface="Arial"/>
              </a:rPr>
              <a:t>UK </a:t>
            </a:r>
            <a:r>
              <a:rPr sz="900" spc="-80" dirty="0">
                <a:latin typeface="Arial"/>
                <a:cs typeface="Arial"/>
              </a:rPr>
              <a:t>VAT: </a:t>
            </a:r>
            <a:r>
              <a:rPr sz="900" spc="-75" dirty="0">
                <a:latin typeface="Arial"/>
                <a:cs typeface="Arial"/>
              </a:rPr>
              <a:t>GB-309 </a:t>
            </a:r>
            <a:r>
              <a:rPr sz="900" spc="-50" dirty="0">
                <a:latin typeface="Arial"/>
                <a:cs typeface="Arial"/>
              </a:rPr>
              <a:t>7393 78  </a:t>
            </a:r>
            <a:r>
              <a:rPr sz="900" spc="-120" dirty="0">
                <a:latin typeface="Arial"/>
                <a:cs typeface="Arial"/>
              </a:rPr>
              <a:t>MOSS </a:t>
            </a:r>
            <a:r>
              <a:rPr sz="900" spc="-50" dirty="0">
                <a:latin typeface="Arial"/>
                <a:cs typeface="Arial"/>
              </a:rPr>
              <a:t>ID:</a:t>
            </a:r>
            <a:r>
              <a:rPr sz="900" spc="-140" dirty="0">
                <a:latin typeface="Arial"/>
                <a:cs typeface="Arial"/>
              </a:rPr>
              <a:t> </a:t>
            </a:r>
            <a:r>
              <a:rPr sz="900" spc="-65" dirty="0">
                <a:latin typeface="Arial"/>
                <a:cs typeface="Arial"/>
              </a:rPr>
              <a:t>EU826478382</a:t>
            </a:r>
            <a:endParaRPr sz="9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81634" y="2264549"/>
            <a:ext cx="7066280" cy="139700"/>
          </a:xfrm>
          <a:prstGeom prst="rect">
            <a:avLst/>
          </a:prstGeom>
          <a:solidFill>
            <a:srgbClr val="D9D9D9"/>
          </a:solidFill>
        </p:spPr>
        <p:txBody>
          <a:bodyPr vert="horz" wrap="square" lIns="0" tIns="0" rIns="0" bIns="0" rtlCol="0">
            <a:spAutoFit/>
          </a:bodyPr>
          <a:lstStyle/>
          <a:p>
            <a:pPr marL="17780">
              <a:lnSpc>
                <a:spcPts val="1035"/>
              </a:lnSpc>
            </a:pPr>
            <a:r>
              <a:rPr sz="900" b="1" spc="-80" dirty="0">
                <a:latin typeface="Arial"/>
                <a:cs typeface="Arial"/>
              </a:rPr>
              <a:t>Customer </a:t>
            </a:r>
            <a:r>
              <a:rPr sz="900" b="1" spc="-70" dirty="0">
                <a:latin typeface="Arial"/>
                <a:cs typeface="Arial"/>
              </a:rPr>
              <a:t>Billing</a:t>
            </a:r>
            <a:r>
              <a:rPr sz="900" b="1" spc="-15" dirty="0">
                <a:latin typeface="Arial"/>
                <a:cs typeface="Arial"/>
              </a:rPr>
              <a:t> </a:t>
            </a:r>
            <a:r>
              <a:rPr sz="900" b="1" spc="-60" dirty="0">
                <a:latin typeface="Arial"/>
                <a:cs typeface="Arial"/>
              </a:rPr>
              <a:t>Details:</a:t>
            </a:r>
            <a:endParaRPr sz="9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370330" y="2499804"/>
            <a:ext cx="1714500" cy="583565"/>
          </a:xfrm>
          <a:prstGeom prst="rect">
            <a:avLst/>
          </a:prstGeom>
        </p:spPr>
        <p:txBody>
          <a:bodyPr vert="horz" wrap="square" lIns="0" tIns="844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65"/>
              </a:spcBef>
            </a:pPr>
            <a:r>
              <a:rPr sz="900" spc="-40" dirty="0">
                <a:latin typeface="Arial"/>
                <a:cs typeface="Arial"/>
                <a:hlinkClick r:id="rId3"/>
              </a:rPr>
              <a:t>matthew.barge@21cpsolutions.com</a:t>
            </a:r>
            <a:endParaRPr sz="900">
              <a:latin typeface="Arial"/>
              <a:cs typeface="Arial"/>
            </a:endParaRPr>
          </a:p>
          <a:p>
            <a:pPr marL="12700" marR="5080">
              <a:lnSpc>
                <a:spcPct val="101699"/>
              </a:lnSpc>
              <a:spcBef>
                <a:spcPts val="550"/>
              </a:spcBef>
            </a:pPr>
            <a:r>
              <a:rPr sz="900" spc="-10" dirty="0">
                <a:latin typeface="Arial"/>
                <a:cs typeface="Arial"/>
              </a:rPr>
              <a:t>Matthew </a:t>
            </a:r>
            <a:r>
              <a:rPr sz="900" spc="-65" dirty="0">
                <a:latin typeface="Arial"/>
                <a:cs typeface="Arial"/>
              </a:rPr>
              <a:t>Barge  </a:t>
            </a:r>
            <a:r>
              <a:rPr sz="900" spc="-40" dirty="0">
                <a:latin typeface="Arial"/>
                <a:cs typeface="Arial"/>
                <a:hlinkClick r:id="rId3"/>
              </a:rPr>
              <a:t>matthew.barge@21cpsolutions.com</a:t>
            </a:r>
            <a:endParaRPr sz="9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210809" y="2781210"/>
            <a:ext cx="1714500" cy="30226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>
              <a:lnSpc>
                <a:spcPct val="101699"/>
              </a:lnSpc>
              <a:spcBef>
                <a:spcPts val="80"/>
              </a:spcBef>
            </a:pPr>
            <a:r>
              <a:rPr sz="900" spc="-10" dirty="0">
                <a:latin typeface="Arial"/>
                <a:cs typeface="Arial"/>
              </a:rPr>
              <a:t>Matthew </a:t>
            </a:r>
            <a:r>
              <a:rPr sz="900" spc="-65" dirty="0">
                <a:latin typeface="Arial"/>
                <a:cs typeface="Arial"/>
              </a:rPr>
              <a:t>Barge  </a:t>
            </a:r>
            <a:r>
              <a:rPr sz="900" spc="-40" dirty="0">
                <a:latin typeface="Arial"/>
                <a:cs typeface="Arial"/>
                <a:hlinkClick r:id="rId3"/>
              </a:rPr>
              <a:t>matthew.barge@21cpsolutions.com</a:t>
            </a:r>
            <a:endParaRPr sz="9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33908" y="2499804"/>
            <a:ext cx="824865" cy="7232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5885" marR="5080" indent="-83820">
              <a:lnSpc>
                <a:spcPct val="152600"/>
              </a:lnSpc>
              <a:spcBef>
                <a:spcPts val="100"/>
              </a:spcBef>
            </a:pPr>
            <a:r>
              <a:rPr sz="900" b="1" spc="-80" dirty="0">
                <a:latin typeface="Arial"/>
                <a:cs typeface="Arial"/>
              </a:rPr>
              <a:t>Customer </a:t>
            </a:r>
            <a:r>
              <a:rPr sz="900" b="1" spc="-65" dirty="0">
                <a:latin typeface="Arial"/>
                <a:cs typeface="Arial"/>
              </a:rPr>
              <a:t>Name:  </a:t>
            </a:r>
            <a:r>
              <a:rPr sz="900" b="1" spc="-70" dirty="0">
                <a:latin typeface="Arial"/>
                <a:cs typeface="Arial"/>
              </a:rPr>
              <a:t>Billing</a:t>
            </a:r>
            <a:r>
              <a:rPr sz="900" b="1" spc="-130" dirty="0">
                <a:latin typeface="Arial"/>
                <a:cs typeface="Arial"/>
              </a:rPr>
              <a:t> </a:t>
            </a:r>
            <a:r>
              <a:rPr sz="900" b="1" spc="-70" dirty="0">
                <a:latin typeface="Arial"/>
                <a:cs typeface="Arial"/>
              </a:rPr>
              <a:t>Contact:</a:t>
            </a:r>
            <a:endParaRPr sz="900">
              <a:latin typeface="Arial"/>
              <a:cs typeface="Arial"/>
            </a:endParaRPr>
          </a:p>
          <a:p>
            <a:pPr marL="81280" marR="5080" indent="437515">
              <a:lnSpc>
                <a:spcPct val="101699"/>
              </a:lnSpc>
            </a:pPr>
            <a:r>
              <a:rPr sz="900" b="1" spc="-65" dirty="0">
                <a:latin typeface="Arial"/>
                <a:cs typeface="Arial"/>
              </a:rPr>
              <a:t>Email:  </a:t>
            </a:r>
            <a:r>
              <a:rPr sz="900" b="1" spc="-70" dirty="0">
                <a:latin typeface="Arial"/>
                <a:cs typeface="Arial"/>
              </a:rPr>
              <a:t>Billing</a:t>
            </a:r>
            <a:r>
              <a:rPr sz="900" b="1" spc="-110" dirty="0">
                <a:latin typeface="Arial"/>
                <a:cs typeface="Arial"/>
              </a:rPr>
              <a:t> </a:t>
            </a:r>
            <a:r>
              <a:rPr sz="900" b="1" spc="-90" dirty="0">
                <a:latin typeface="Arial"/>
                <a:cs typeface="Arial"/>
              </a:rPr>
              <a:t>Address:</a:t>
            </a:r>
            <a:endParaRPr sz="9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303191" y="2781210"/>
            <a:ext cx="795655" cy="44195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670">
              <a:lnSpc>
                <a:spcPct val="100000"/>
              </a:lnSpc>
              <a:spcBef>
                <a:spcPts val="100"/>
              </a:spcBef>
            </a:pPr>
            <a:r>
              <a:rPr sz="900" b="1" spc="-90" dirty="0">
                <a:latin typeface="Arial"/>
                <a:cs typeface="Arial"/>
              </a:rPr>
              <a:t>Sold </a:t>
            </a:r>
            <a:r>
              <a:rPr sz="900" b="1" spc="-30" dirty="0">
                <a:latin typeface="Arial"/>
                <a:cs typeface="Arial"/>
              </a:rPr>
              <a:t>to</a:t>
            </a:r>
            <a:r>
              <a:rPr sz="900" b="1" spc="-95" dirty="0">
                <a:latin typeface="Arial"/>
                <a:cs typeface="Arial"/>
              </a:rPr>
              <a:t> </a:t>
            </a:r>
            <a:r>
              <a:rPr sz="900" b="1" spc="-70" dirty="0">
                <a:latin typeface="Arial"/>
                <a:cs typeface="Arial"/>
              </a:rPr>
              <a:t>Contact:</a:t>
            </a:r>
            <a:endParaRPr sz="900">
              <a:latin typeface="Arial"/>
              <a:cs typeface="Arial"/>
            </a:endParaRPr>
          </a:p>
          <a:p>
            <a:pPr marL="12700" marR="5080" indent="477520">
              <a:lnSpc>
                <a:spcPct val="101699"/>
              </a:lnSpc>
            </a:pPr>
            <a:r>
              <a:rPr sz="900" b="1" spc="-65" dirty="0">
                <a:latin typeface="Arial"/>
                <a:cs typeface="Arial"/>
              </a:rPr>
              <a:t>Email:  </a:t>
            </a:r>
            <a:r>
              <a:rPr sz="900" b="1" spc="-90" dirty="0">
                <a:latin typeface="Arial"/>
                <a:cs typeface="Arial"/>
              </a:rPr>
              <a:t>Sold </a:t>
            </a:r>
            <a:r>
              <a:rPr sz="900" b="1" spc="-30" dirty="0">
                <a:latin typeface="Arial"/>
                <a:cs typeface="Arial"/>
              </a:rPr>
              <a:t>to</a:t>
            </a:r>
            <a:r>
              <a:rPr sz="900" b="1" spc="-75" dirty="0">
                <a:latin typeface="Arial"/>
                <a:cs typeface="Arial"/>
              </a:rPr>
              <a:t> </a:t>
            </a:r>
            <a:r>
              <a:rPr sz="900" b="1" spc="-90" dirty="0">
                <a:latin typeface="Arial"/>
                <a:cs typeface="Arial"/>
              </a:rPr>
              <a:t>Address:</a:t>
            </a:r>
            <a:endParaRPr sz="9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81634" y="3636517"/>
            <a:ext cx="7066280" cy="139700"/>
          </a:xfrm>
          <a:prstGeom prst="rect">
            <a:avLst/>
          </a:prstGeom>
          <a:solidFill>
            <a:srgbClr val="D9D9D9"/>
          </a:solidFill>
        </p:spPr>
        <p:txBody>
          <a:bodyPr vert="horz" wrap="square" lIns="0" tIns="0" rIns="0" bIns="0" rtlCol="0">
            <a:spAutoFit/>
          </a:bodyPr>
          <a:lstStyle/>
          <a:p>
            <a:pPr marL="17780">
              <a:lnSpc>
                <a:spcPts val="1035"/>
              </a:lnSpc>
            </a:pPr>
            <a:r>
              <a:rPr sz="900" b="1" spc="-60" dirty="0">
                <a:latin typeface="Arial"/>
                <a:cs typeface="Arial"/>
              </a:rPr>
              <a:t>Items:</a:t>
            </a:r>
            <a:endParaRPr sz="9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44500" y="3820502"/>
            <a:ext cx="6928484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880995" algn="l"/>
                <a:tab pos="4098290" algn="l"/>
                <a:tab pos="5046980" algn="l"/>
                <a:tab pos="6530340" algn="l"/>
              </a:tabLst>
            </a:pPr>
            <a:r>
              <a:rPr sz="900" b="1" spc="-65" dirty="0">
                <a:latin typeface="Arial"/>
                <a:cs typeface="Arial"/>
              </a:rPr>
              <a:t>Descriptio</a:t>
            </a:r>
            <a:r>
              <a:rPr sz="900" b="1" spc="-75" dirty="0">
                <a:latin typeface="Arial"/>
                <a:cs typeface="Arial"/>
              </a:rPr>
              <a:t>n</a:t>
            </a:r>
            <a:r>
              <a:rPr sz="900" b="1" dirty="0">
                <a:latin typeface="Arial"/>
                <a:cs typeface="Arial"/>
              </a:rPr>
              <a:t>	</a:t>
            </a:r>
            <a:r>
              <a:rPr sz="900" b="1" spc="-80" dirty="0">
                <a:latin typeface="Arial"/>
                <a:cs typeface="Arial"/>
              </a:rPr>
              <a:t>Servic</a:t>
            </a:r>
            <a:r>
              <a:rPr sz="900" b="1" spc="-85" dirty="0">
                <a:latin typeface="Arial"/>
                <a:cs typeface="Arial"/>
              </a:rPr>
              <a:t>e</a:t>
            </a:r>
            <a:r>
              <a:rPr sz="900" b="1" spc="-45" dirty="0">
                <a:latin typeface="Arial"/>
                <a:cs typeface="Arial"/>
              </a:rPr>
              <a:t> </a:t>
            </a:r>
            <a:r>
              <a:rPr sz="900" b="1" spc="-65" dirty="0">
                <a:latin typeface="Arial"/>
                <a:cs typeface="Arial"/>
              </a:rPr>
              <a:t>Perio</a:t>
            </a:r>
            <a:r>
              <a:rPr sz="900" b="1" spc="-75" dirty="0">
                <a:latin typeface="Arial"/>
                <a:cs typeface="Arial"/>
              </a:rPr>
              <a:t>d</a:t>
            </a:r>
            <a:r>
              <a:rPr sz="900" b="1" dirty="0">
                <a:latin typeface="Arial"/>
                <a:cs typeface="Arial"/>
              </a:rPr>
              <a:t>	</a:t>
            </a:r>
            <a:r>
              <a:rPr sz="900" b="1" spc="-50" dirty="0">
                <a:latin typeface="Arial"/>
                <a:cs typeface="Arial"/>
              </a:rPr>
              <a:t>Qty</a:t>
            </a:r>
            <a:r>
              <a:rPr sz="900" b="1" dirty="0">
                <a:latin typeface="Arial"/>
                <a:cs typeface="Arial"/>
              </a:rPr>
              <a:t>	</a:t>
            </a:r>
            <a:r>
              <a:rPr sz="900" b="1" spc="-65" dirty="0">
                <a:latin typeface="Arial"/>
                <a:cs typeface="Arial"/>
              </a:rPr>
              <a:t>Rate</a:t>
            </a:r>
            <a:r>
              <a:rPr sz="900" b="1" dirty="0">
                <a:latin typeface="Arial"/>
                <a:cs typeface="Arial"/>
              </a:rPr>
              <a:t>	</a:t>
            </a:r>
            <a:r>
              <a:rPr sz="900" b="1" spc="-65" dirty="0">
                <a:latin typeface="Arial"/>
                <a:cs typeface="Arial"/>
              </a:rPr>
              <a:t>Amount</a:t>
            </a:r>
            <a:endParaRPr sz="90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388620" y="4047185"/>
            <a:ext cx="2754630" cy="433705"/>
          </a:xfrm>
          <a:custGeom>
            <a:avLst/>
            <a:gdLst/>
            <a:ahLst/>
            <a:cxnLst/>
            <a:rect l="l" t="t" r="r" b="b"/>
            <a:pathLst>
              <a:path w="2754630" h="433704">
                <a:moveTo>
                  <a:pt x="0" y="0"/>
                </a:moveTo>
                <a:lnTo>
                  <a:pt x="2754630" y="0"/>
                </a:lnTo>
                <a:lnTo>
                  <a:pt x="2754630" y="433705"/>
                </a:lnTo>
                <a:lnTo>
                  <a:pt x="0" y="433705"/>
                </a:lnTo>
                <a:lnTo>
                  <a:pt x="0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457200" y="4106341"/>
            <a:ext cx="2472055" cy="3022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900" b="1" spc="-90" dirty="0">
                <a:latin typeface="Arial"/>
                <a:cs typeface="Arial"/>
              </a:rPr>
              <a:t>Consumer </a:t>
            </a:r>
            <a:r>
              <a:rPr sz="900" b="1" spc="-65" dirty="0">
                <a:latin typeface="Arial"/>
                <a:cs typeface="Arial"/>
              </a:rPr>
              <a:t>Edition </a:t>
            </a:r>
            <a:r>
              <a:rPr sz="900" b="1" spc="-100" dirty="0">
                <a:latin typeface="Arial"/>
                <a:cs typeface="Arial"/>
              </a:rPr>
              <a:t>(CE) </a:t>
            </a:r>
            <a:r>
              <a:rPr sz="900" spc="-25" dirty="0">
                <a:latin typeface="Arial"/>
                <a:cs typeface="Arial"/>
              </a:rPr>
              <a:t>- </a:t>
            </a:r>
            <a:r>
              <a:rPr sz="900" spc="-15" dirty="0">
                <a:latin typeface="Arial"/>
                <a:cs typeface="Arial"/>
              </a:rPr>
              <a:t>Monthly </a:t>
            </a:r>
            <a:r>
              <a:rPr sz="900" spc="-30" dirty="0">
                <a:latin typeface="Arial"/>
                <a:cs typeface="Arial"/>
              </a:rPr>
              <a:t>Adventurer</a:t>
            </a:r>
            <a:r>
              <a:rPr sz="900" spc="-114" dirty="0">
                <a:latin typeface="Arial"/>
                <a:cs typeface="Arial"/>
              </a:rPr>
              <a:t> </a:t>
            </a:r>
            <a:r>
              <a:rPr sz="900" spc="-65" dirty="0">
                <a:latin typeface="Arial"/>
                <a:cs typeface="Arial"/>
              </a:rPr>
              <a:t>License</a:t>
            </a:r>
            <a:endParaRPr sz="900">
              <a:latin typeface="Arial"/>
              <a:cs typeface="Arial"/>
            </a:endParaRPr>
          </a:p>
          <a:p>
            <a:pPr marL="773430">
              <a:lnSpc>
                <a:spcPct val="100000"/>
              </a:lnSpc>
              <a:spcBef>
                <a:spcPts val="15"/>
              </a:spcBef>
            </a:pPr>
            <a:r>
              <a:rPr sz="900" spc="-120" dirty="0">
                <a:solidFill>
                  <a:srgbClr val="7E7E7E"/>
                </a:solidFill>
                <a:latin typeface="Arial"/>
                <a:cs typeface="Arial"/>
              </a:rPr>
              <a:t>CE: </a:t>
            </a:r>
            <a:r>
              <a:rPr sz="900" spc="-30" dirty="0">
                <a:solidFill>
                  <a:srgbClr val="7E7E7E"/>
                </a:solidFill>
                <a:latin typeface="Arial"/>
                <a:cs typeface="Arial"/>
              </a:rPr>
              <a:t>Adventurer</a:t>
            </a:r>
            <a:r>
              <a:rPr sz="900" spc="-110" dirty="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sz="900" spc="-65" dirty="0">
                <a:solidFill>
                  <a:srgbClr val="7E7E7E"/>
                </a:solidFill>
                <a:latin typeface="Arial"/>
                <a:cs typeface="Arial"/>
              </a:rPr>
              <a:t>License</a:t>
            </a:r>
            <a:endParaRPr sz="90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3143250" y="4047185"/>
            <a:ext cx="1028700" cy="433705"/>
          </a:xfrm>
          <a:custGeom>
            <a:avLst/>
            <a:gdLst/>
            <a:ahLst/>
            <a:cxnLst/>
            <a:rect l="l" t="t" r="r" b="b"/>
            <a:pathLst>
              <a:path w="1028700" h="433704">
                <a:moveTo>
                  <a:pt x="0" y="0"/>
                </a:moveTo>
                <a:lnTo>
                  <a:pt x="1028700" y="0"/>
                </a:lnTo>
                <a:lnTo>
                  <a:pt x="1028700" y="433705"/>
                </a:lnTo>
                <a:lnTo>
                  <a:pt x="0" y="433705"/>
                </a:lnTo>
                <a:lnTo>
                  <a:pt x="0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3364229" y="4106341"/>
            <a:ext cx="598805" cy="3022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900" spc="-25" dirty="0">
                <a:latin typeface="Arial"/>
                <a:cs typeface="Arial"/>
              </a:rPr>
              <a:t>04/18/2019-</a:t>
            </a:r>
            <a:endParaRPr sz="900">
              <a:latin typeface="Arial"/>
              <a:cs typeface="Arial"/>
            </a:endParaRPr>
          </a:p>
          <a:p>
            <a:pPr marL="17145">
              <a:lnSpc>
                <a:spcPct val="100000"/>
              </a:lnSpc>
              <a:spcBef>
                <a:spcPts val="15"/>
              </a:spcBef>
            </a:pPr>
            <a:r>
              <a:rPr sz="900" spc="-25" dirty="0">
                <a:latin typeface="Arial"/>
                <a:cs typeface="Arial"/>
              </a:rPr>
              <a:t>05/17/2019</a:t>
            </a:r>
            <a:endParaRPr sz="900">
              <a:latin typeface="Arial"/>
              <a:cs typeface="Arial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4171950" y="4047185"/>
            <a:ext cx="914400" cy="433705"/>
          </a:xfrm>
          <a:custGeom>
            <a:avLst/>
            <a:gdLst/>
            <a:ahLst/>
            <a:cxnLst/>
            <a:rect l="l" t="t" r="r" b="b"/>
            <a:pathLst>
              <a:path w="914400" h="433704">
                <a:moveTo>
                  <a:pt x="0" y="0"/>
                </a:moveTo>
                <a:lnTo>
                  <a:pt x="914400" y="0"/>
                </a:lnTo>
                <a:lnTo>
                  <a:pt x="914400" y="433705"/>
                </a:lnTo>
                <a:lnTo>
                  <a:pt x="0" y="433705"/>
                </a:lnTo>
                <a:lnTo>
                  <a:pt x="0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086350" y="4047185"/>
            <a:ext cx="1028700" cy="433705"/>
          </a:xfrm>
          <a:custGeom>
            <a:avLst/>
            <a:gdLst/>
            <a:ahLst/>
            <a:cxnLst/>
            <a:rect l="l" t="t" r="r" b="b"/>
            <a:pathLst>
              <a:path w="1028700" h="433704">
                <a:moveTo>
                  <a:pt x="0" y="0"/>
                </a:moveTo>
                <a:lnTo>
                  <a:pt x="1028700" y="0"/>
                </a:lnTo>
                <a:lnTo>
                  <a:pt x="1028700" y="433705"/>
                </a:lnTo>
                <a:lnTo>
                  <a:pt x="0" y="433705"/>
                </a:lnTo>
                <a:lnTo>
                  <a:pt x="0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115050" y="4047185"/>
            <a:ext cx="1314450" cy="433705"/>
          </a:xfrm>
          <a:custGeom>
            <a:avLst/>
            <a:gdLst/>
            <a:ahLst/>
            <a:cxnLst/>
            <a:rect l="l" t="t" r="r" b="b"/>
            <a:pathLst>
              <a:path w="1314450" h="433704">
                <a:moveTo>
                  <a:pt x="0" y="0"/>
                </a:moveTo>
                <a:lnTo>
                  <a:pt x="1314450" y="0"/>
                </a:lnTo>
                <a:lnTo>
                  <a:pt x="1314450" y="433705"/>
                </a:lnTo>
                <a:lnTo>
                  <a:pt x="0" y="433705"/>
                </a:lnTo>
                <a:lnTo>
                  <a:pt x="0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4708766" y="4176102"/>
            <a:ext cx="266446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  <a:tabLst>
                <a:tab pos="703580" algn="l"/>
                <a:tab pos="2332990" algn="l"/>
              </a:tabLst>
            </a:pPr>
            <a:r>
              <a:rPr sz="900" spc="-45" dirty="0">
                <a:latin typeface="Arial"/>
                <a:cs typeface="Arial"/>
              </a:rPr>
              <a:t>1	</a:t>
            </a:r>
            <a:r>
              <a:rPr sz="900" spc="-50" dirty="0">
                <a:latin typeface="Arial"/>
                <a:cs typeface="Arial"/>
              </a:rPr>
              <a:t>$135.00	135.00</a:t>
            </a:r>
            <a:endParaRPr sz="900">
              <a:latin typeface="Arial"/>
              <a:cs typeface="Arial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388620" y="4044010"/>
            <a:ext cx="7040880" cy="0"/>
          </a:xfrm>
          <a:custGeom>
            <a:avLst/>
            <a:gdLst/>
            <a:ahLst/>
            <a:cxnLst/>
            <a:rect l="l" t="t" r="r" b="b"/>
            <a:pathLst>
              <a:path w="7040880">
                <a:moveTo>
                  <a:pt x="0" y="0"/>
                </a:moveTo>
                <a:lnTo>
                  <a:pt x="704088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81634" y="6085840"/>
            <a:ext cx="7066280" cy="155575"/>
          </a:xfrm>
          <a:custGeom>
            <a:avLst/>
            <a:gdLst/>
            <a:ahLst/>
            <a:cxnLst/>
            <a:rect l="l" t="t" r="r" b="b"/>
            <a:pathLst>
              <a:path w="7066280" h="155575">
                <a:moveTo>
                  <a:pt x="0" y="0"/>
                </a:moveTo>
                <a:lnTo>
                  <a:pt x="7066280" y="0"/>
                </a:lnTo>
                <a:lnTo>
                  <a:pt x="7066280" y="155028"/>
                </a:lnTo>
                <a:lnTo>
                  <a:pt x="0" y="155028"/>
                </a:lnTo>
                <a:lnTo>
                  <a:pt x="0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370330" y="3091141"/>
            <a:ext cx="701675" cy="131445"/>
          </a:xfrm>
          <a:custGeom>
            <a:avLst/>
            <a:gdLst/>
            <a:ahLst/>
            <a:cxnLst/>
            <a:rect l="l" t="t" r="r" b="b"/>
            <a:pathLst>
              <a:path w="701675" h="131444">
                <a:moveTo>
                  <a:pt x="0" y="130873"/>
                </a:moveTo>
                <a:lnTo>
                  <a:pt x="701281" y="130873"/>
                </a:lnTo>
                <a:lnTo>
                  <a:pt x="701281" y="0"/>
                </a:lnTo>
                <a:lnTo>
                  <a:pt x="0" y="0"/>
                </a:lnTo>
                <a:lnTo>
                  <a:pt x="0" y="13087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370330" y="3230664"/>
            <a:ext cx="1261745" cy="131445"/>
          </a:xfrm>
          <a:custGeom>
            <a:avLst/>
            <a:gdLst/>
            <a:ahLst/>
            <a:cxnLst/>
            <a:rect l="l" t="t" r="r" b="b"/>
            <a:pathLst>
              <a:path w="1261745" h="131445">
                <a:moveTo>
                  <a:pt x="0" y="130873"/>
                </a:moveTo>
                <a:lnTo>
                  <a:pt x="1261351" y="130873"/>
                </a:lnTo>
                <a:lnTo>
                  <a:pt x="1261351" y="0"/>
                </a:lnTo>
                <a:lnTo>
                  <a:pt x="0" y="0"/>
                </a:lnTo>
                <a:lnTo>
                  <a:pt x="0" y="13087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370330" y="3370186"/>
            <a:ext cx="626110" cy="131445"/>
          </a:xfrm>
          <a:custGeom>
            <a:avLst/>
            <a:gdLst/>
            <a:ahLst/>
            <a:cxnLst/>
            <a:rect l="l" t="t" r="r" b="b"/>
            <a:pathLst>
              <a:path w="626110" h="131445">
                <a:moveTo>
                  <a:pt x="0" y="130873"/>
                </a:moveTo>
                <a:lnTo>
                  <a:pt x="625741" y="130873"/>
                </a:lnTo>
                <a:lnTo>
                  <a:pt x="625741" y="0"/>
                </a:lnTo>
                <a:lnTo>
                  <a:pt x="0" y="0"/>
                </a:lnTo>
                <a:lnTo>
                  <a:pt x="0" y="13087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210810" y="3091141"/>
            <a:ext cx="701675" cy="131445"/>
          </a:xfrm>
          <a:custGeom>
            <a:avLst/>
            <a:gdLst/>
            <a:ahLst/>
            <a:cxnLst/>
            <a:rect l="l" t="t" r="r" b="b"/>
            <a:pathLst>
              <a:path w="701675" h="131444">
                <a:moveTo>
                  <a:pt x="0" y="130873"/>
                </a:moveTo>
                <a:lnTo>
                  <a:pt x="701281" y="130873"/>
                </a:lnTo>
                <a:lnTo>
                  <a:pt x="701281" y="0"/>
                </a:lnTo>
                <a:lnTo>
                  <a:pt x="0" y="0"/>
                </a:lnTo>
                <a:lnTo>
                  <a:pt x="0" y="13087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210810" y="3230664"/>
            <a:ext cx="1261745" cy="131445"/>
          </a:xfrm>
          <a:custGeom>
            <a:avLst/>
            <a:gdLst/>
            <a:ahLst/>
            <a:cxnLst/>
            <a:rect l="l" t="t" r="r" b="b"/>
            <a:pathLst>
              <a:path w="1261745" h="131445">
                <a:moveTo>
                  <a:pt x="0" y="130873"/>
                </a:moveTo>
                <a:lnTo>
                  <a:pt x="1261351" y="130873"/>
                </a:lnTo>
                <a:lnTo>
                  <a:pt x="1261351" y="0"/>
                </a:lnTo>
                <a:lnTo>
                  <a:pt x="0" y="0"/>
                </a:lnTo>
                <a:lnTo>
                  <a:pt x="0" y="13087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210810" y="3370186"/>
            <a:ext cx="626110" cy="131445"/>
          </a:xfrm>
          <a:custGeom>
            <a:avLst/>
            <a:gdLst/>
            <a:ahLst/>
            <a:cxnLst/>
            <a:rect l="l" t="t" r="r" b="b"/>
            <a:pathLst>
              <a:path w="626110" h="131445">
                <a:moveTo>
                  <a:pt x="0" y="130873"/>
                </a:moveTo>
                <a:lnTo>
                  <a:pt x="625741" y="130873"/>
                </a:lnTo>
                <a:lnTo>
                  <a:pt x="625741" y="0"/>
                </a:lnTo>
                <a:lnTo>
                  <a:pt x="0" y="0"/>
                </a:lnTo>
                <a:lnTo>
                  <a:pt x="0" y="13087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238485" y="2602814"/>
            <a:ext cx="835025" cy="131445"/>
          </a:xfrm>
          <a:custGeom>
            <a:avLst/>
            <a:gdLst/>
            <a:ahLst/>
            <a:cxnLst/>
            <a:rect l="l" t="t" r="r" b="b"/>
            <a:pathLst>
              <a:path w="835025" h="131444">
                <a:moveTo>
                  <a:pt x="0" y="130873"/>
                </a:moveTo>
                <a:lnTo>
                  <a:pt x="834682" y="130873"/>
                </a:lnTo>
                <a:lnTo>
                  <a:pt x="834682" y="0"/>
                </a:lnTo>
                <a:lnTo>
                  <a:pt x="0" y="0"/>
                </a:lnTo>
                <a:lnTo>
                  <a:pt x="0" y="13087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210809" y="2602814"/>
            <a:ext cx="347345" cy="131445"/>
          </a:xfrm>
          <a:custGeom>
            <a:avLst/>
            <a:gdLst/>
            <a:ahLst/>
            <a:cxnLst/>
            <a:rect l="l" t="t" r="r" b="b"/>
            <a:pathLst>
              <a:path w="347345" h="131444">
                <a:moveTo>
                  <a:pt x="0" y="130873"/>
                </a:moveTo>
                <a:lnTo>
                  <a:pt x="347014" y="130873"/>
                </a:lnTo>
                <a:lnTo>
                  <a:pt x="347014" y="0"/>
                </a:lnTo>
                <a:lnTo>
                  <a:pt x="0" y="0"/>
                </a:lnTo>
                <a:lnTo>
                  <a:pt x="0" y="13087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962434" y="4861547"/>
            <a:ext cx="196850" cy="131445"/>
          </a:xfrm>
          <a:custGeom>
            <a:avLst/>
            <a:gdLst/>
            <a:ahLst/>
            <a:cxnLst/>
            <a:rect l="l" t="t" r="r" b="b"/>
            <a:pathLst>
              <a:path w="196850" h="131445">
                <a:moveTo>
                  <a:pt x="0" y="130873"/>
                </a:moveTo>
                <a:lnTo>
                  <a:pt x="196824" y="130873"/>
                </a:lnTo>
                <a:lnTo>
                  <a:pt x="196824" y="0"/>
                </a:lnTo>
                <a:lnTo>
                  <a:pt x="0" y="0"/>
                </a:lnTo>
                <a:lnTo>
                  <a:pt x="0" y="13087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925170" y="4861547"/>
            <a:ext cx="320040" cy="131445"/>
          </a:xfrm>
          <a:custGeom>
            <a:avLst/>
            <a:gdLst/>
            <a:ahLst/>
            <a:cxnLst/>
            <a:rect l="l" t="t" r="r" b="b"/>
            <a:pathLst>
              <a:path w="320040" h="131445">
                <a:moveTo>
                  <a:pt x="0" y="130873"/>
                </a:moveTo>
                <a:lnTo>
                  <a:pt x="319697" y="130873"/>
                </a:lnTo>
                <a:lnTo>
                  <a:pt x="319697" y="0"/>
                </a:lnTo>
                <a:lnTo>
                  <a:pt x="0" y="0"/>
                </a:lnTo>
                <a:lnTo>
                  <a:pt x="0" y="13087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885802" y="5058219"/>
            <a:ext cx="273685" cy="131445"/>
          </a:xfrm>
          <a:custGeom>
            <a:avLst/>
            <a:gdLst/>
            <a:ahLst/>
            <a:cxnLst/>
            <a:rect l="l" t="t" r="r" b="b"/>
            <a:pathLst>
              <a:path w="273685" h="131445">
                <a:moveTo>
                  <a:pt x="0" y="130873"/>
                </a:moveTo>
                <a:lnTo>
                  <a:pt x="273291" y="130873"/>
                </a:lnTo>
                <a:lnTo>
                  <a:pt x="273291" y="0"/>
                </a:lnTo>
                <a:lnTo>
                  <a:pt x="0" y="0"/>
                </a:lnTo>
                <a:lnTo>
                  <a:pt x="0" y="13087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6867232" y="5058219"/>
            <a:ext cx="377825" cy="131445"/>
          </a:xfrm>
          <a:custGeom>
            <a:avLst/>
            <a:gdLst/>
            <a:ahLst/>
            <a:cxnLst/>
            <a:rect l="l" t="t" r="r" b="b"/>
            <a:pathLst>
              <a:path w="377825" h="131445">
                <a:moveTo>
                  <a:pt x="0" y="130873"/>
                </a:moveTo>
                <a:lnTo>
                  <a:pt x="377532" y="130873"/>
                </a:lnTo>
                <a:lnTo>
                  <a:pt x="377532" y="0"/>
                </a:lnTo>
                <a:lnTo>
                  <a:pt x="0" y="0"/>
                </a:lnTo>
                <a:lnTo>
                  <a:pt x="0" y="13087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524538" y="5254891"/>
            <a:ext cx="634365" cy="131445"/>
          </a:xfrm>
          <a:custGeom>
            <a:avLst/>
            <a:gdLst/>
            <a:ahLst/>
            <a:cxnLst/>
            <a:rect l="l" t="t" r="r" b="b"/>
            <a:pathLst>
              <a:path w="634364" h="131445">
                <a:moveTo>
                  <a:pt x="0" y="130873"/>
                </a:moveTo>
                <a:lnTo>
                  <a:pt x="634022" y="130873"/>
                </a:lnTo>
                <a:lnTo>
                  <a:pt x="634022" y="0"/>
                </a:lnTo>
                <a:lnTo>
                  <a:pt x="0" y="0"/>
                </a:lnTo>
                <a:lnTo>
                  <a:pt x="0" y="13087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6983095" y="5254891"/>
            <a:ext cx="262255" cy="131445"/>
          </a:xfrm>
          <a:custGeom>
            <a:avLst/>
            <a:gdLst/>
            <a:ahLst/>
            <a:cxnLst/>
            <a:rect l="l" t="t" r="r" b="b"/>
            <a:pathLst>
              <a:path w="262254" h="131445">
                <a:moveTo>
                  <a:pt x="0" y="130873"/>
                </a:moveTo>
                <a:lnTo>
                  <a:pt x="261861" y="130873"/>
                </a:lnTo>
                <a:lnTo>
                  <a:pt x="261861" y="0"/>
                </a:lnTo>
                <a:lnTo>
                  <a:pt x="0" y="0"/>
                </a:lnTo>
                <a:lnTo>
                  <a:pt x="0" y="13087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5659488" y="5451563"/>
            <a:ext cx="499745" cy="131445"/>
          </a:xfrm>
          <a:custGeom>
            <a:avLst/>
            <a:gdLst/>
            <a:ahLst/>
            <a:cxnLst/>
            <a:rect l="l" t="t" r="r" b="b"/>
            <a:pathLst>
              <a:path w="499745" h="131445">
                <a:moveTo>
                  <a:pt x="0" y="130873"/>
                </a:moveTo>
                <a:lnTo>
                  <a:pt x="499376" y="130873"/>
                </a:lnTo>
                <a:lnTo>
                  <a:pt x="499376" y="0"/>
                </a:lnTo>
                <a:lnTo>
                  <a:pt x="0" y="0"/>
                </a:lnTo>
                <a:lnTo>
                  <a:pt x="0" y="13087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6867232" y="5451563"/>
            <a:ext cx="377825" cy="131445"/>
          </a:xfrm>
          <a:custGeom>
            <a:avLst/>
            <a:gdLst/>
            <a:ahLst/>
            <a:cxnLst/>
            <a:rect l="l" t="t" r="r" b="b"/>
            <a:pathLst>
              <a:path w="377825" h="131445">
                <a:moveTo>
                  <a:pt x="0" y="130873"/>
                </a:moveTo>
                <a:lnTo>
                  <a:pt x="377532" y="130873"/>
                </a:lnTo>
                <a:lnTo>
                  <a:pt x="377532" y="0"/>
                </a:lnTo>
                <a:lnTo>
                  <a:pt x="0" y="0"/>
                </a:lnTo>
                <a:lnTo>
                  <a:pt x="0" y="13087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389651" y="5648235"/>
            <a:ext cx="769620" cy="131445"/>
          </a:xfrm>
          <a:custGeom>
            <a:avLst/>
            <a:gdLst/>
            <a:ahLst/>
            <a:cxnLst/>
            <a:rect l="l" t="t" r="r" b="b"/>
            <a:pathLst>
              <a:path w="769620" h="131445">
                <a:moveTo>
                  <a:pt x="0" y="130873"/>
                </a:moveTo>
                <a:lnTo>
                  <a:pt x="769289" y="130873"/>
                </a:lnTo>
                <a:lnTo>
                  <a:pt x="769289" y="0"/>
                </a:lnTo>
                <a:lnTo>
                  <a:pt x="0" y="0"/>
                </a:lnTo>
                <a:lnTo>
                  <a:pt x="0" y="13087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6983095" y="5648235"/>
            <a:ext cx="262255" cy="131445"/>
          </a:xfrm>
          <a:custGeom>
            <a:avLst/>
            <a:gdLst/>
            <a:ahLst/>
            <a:cxnLst/>
            <a:rect l="l" t="t" r="r" b="b"/>
            <a:pathLst>
              <a:path w="262254" h="131445">
                <a:moveTo>
                  <a:pt x="0" y="130873"/>
                </a:moveTo>
                <a:lnTo>
                  <a:pt x="261861" y="130873"/>
                </a:lnTo>
                <a:lnTo>
                  <a:pt x="261861" y="0"/>
                </a:lnTo>
                <a:lnTo>
                  <a:pt x="0" y="0"/>
                </a:lnTo>
                <a:lnTo>
                  <a:pt x="0" y="13087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44" name="object 44"/>
          <p:cNvGraphicFramePr>
            <a:graphicFrameLocks noGrp="1"/>
          </p:cNvGraphicFramePr>
          <p:nvPr/>
        </p:nvGraphicFramePr>
        <p:xfrm>
          <a:off x="385445" y="4620412"/>
          <a:ext cx="6938009" cy="11772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754880"/>
                <a:gridCol w="1097279"/>
                <a:gridCol w="1085850"/>
              </a:tblGrid>
              <a:tr h="196215">
                <a:tc rowSpan="6">
                  <a:txBody>
                    <a:bodyPr/>
                    <a:lstStyle/>
                    <a:p>
                      <a:pPr marL="71120">
                        <a:lnSpc>
                          <a:spcPts val="1060"/>
                        </a:lnSpc>
                        <a:tabLst>
                          <a:tab pos="4161154" algn="l"/>
                        </a:tabLst>
                      </a:pPr>
                      <a:r>
                        <a:rPr sz="900" spc="-25" dirty="0">
                          <a:latin typeface="Arial"/>
                          <a:cs typeface="Arial"/>
                        </a:rPr>
                        <a:t>Additional</a:t>
                      </a:r>
                      <a:r>
                        <a:rPr sz="9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20" dirty="0">
                          <a:latin typeface="Arial"/>
                          <a:cs typeface="Arial"/>
                        </a:rPr>
                        <a:t>Information:	</a:t>
                      </a:r>
                      <a:r>
                        <a:rPr sz="1350" b="1" spc="-97" baseline="-12345" dirty="0">
                          <a:latin typeface="Arial"/>
                          <a:cs typeface="Arial"/>
                        </a:rPr>
                        <a:t>Actual</a:t>
                      </a:r>
                      <a:r>
                        <a:rPr sz="1350" b="1" spc="-142" baseline="-123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50" b="1" spc="-120" baseline="-12345" dirty="0">
                          <a:latin typeface="Arial"/>
                          <a:cs typeface="Arial"/>
                        </a:rPr>
                        <a:t>Amou</a:t>
                      </a:r>
                      <a:endParaRPr sz="1350" baseline="-12345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685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900" b="1" spc="-30" dirty="0">
                          <a:latin typeface="Arial"/>
                          <a:cs typeface="Arial"/>
                        </a:rPr>
                        <a:t>nt </a:t>
                      </a:r>
                      <a:r>
                        <a:rPr sz="900" b="1" spc="-85" dirty="0">
                          <a:latin typeface="Arial"/>
                          <a:cs typeface="Arial"/>
                        </a:rPr>
                        <a:t>Charged:</a:t>
                      </a:r>
                      <a:r>
                        <a:rPr sz="900" b="1" spc="-7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b="1" spc="-60" dirty="0">
                          <a:latin typeface="Arial"/>
                          <a:cs typeface="Arial"/>
                        </a:rPr>
                        <a:t>Subtotal: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2476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04470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900" b="1" spc="-40" dirty="0">
                          <a:latin typeface="Arial"/>
                          <a:cs typeface="Arial"/>
                        </a:rPr>
                        <a:t>$67.50</a:t>
                      </a:r>
                      <a:r>
                        <a:rPr sz="900" b="1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b="1" spc="-45" dirty="0">
                          <a:latin typeface="Arial"/>
                          <a:cs typeface="Arial"/>
                        </a:rPr>
                        <a:t>$135.00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2540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9621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9621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9621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9621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9621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45" name="object 45"/>
          <p:cNvSpPr/>
          <p:nvPr/>
        </p:nvSpPr>
        <p:spPr>
          <a:xfrm>
            <a:off x="6866342" y="4721649"/>
            <a:ext cx="415925" cy="8890"/>
          </a:xfrm>
          <a:custGeom>
            <a:avLst/>
            <a:gdLst/>
            <a:ahLst/>
            <a:cxnLst/>
            <a:rect l="l" t="t" r="r" b="b"/>
            <a:pathLst>
              <a:path w="415925" h="8889">
                <a:moveTo>
                  <a:pt x="0" y="8313"/>
                </a:moveTo>
                <a:lnTo>
                  <a:pt x="415637" y="0"/>
                </a:lnTo>
              </a:path>
            </a:pathLst>
          </a:custGeom>
          <a:ln w="25400">
            <a:solidFill>
              <a:srgbClr val="E5213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5735807" y="4729962"/>
            <a:ext cx="440690" cy="8890"/>
          </a:xfrm>
          <a:custGeom>
            <a:avLst/>
            <a:gdLst/>
            <a:ahLst/>
            <a:cxnLst/>
            <a:rect l="l" t="t" r="r" b="b"/>
            <a:pathLst>
              <a:path w="440689" h="8889">
                <a:moveTo>
                  <a:pt x="440575" y="8313"/>
                </a:moveTo>
                <a:lnTo>
                  <a:pt x="0" y="0"/>
                </a:lnTo>
              </a:path>
            </a:pathLst>
          </a:custGeom>
          <a:ln w="25400">
            <a:solidFill>
              <a:srgbClr val="E5213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95952" y="269163"/>
            <a:ext cx="266065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65" dirty="0">
                <a:latin typeface="Arial"/>
                <a:cs typeface="Arial"/>
              </a:rPr>
              <a:t>Page</a:t>
            </a:r>
            <a:r>
              <a:rPr sz="700" spc="-100" dirty="0">
                <a:latin typeface="Arial"/>
                <a:cs typeface="Arial"/>
              </a:rPr>
              <a:t> </a:t>
            </a:r>
            <a:r>
              <a:rPr sz="700" spc="-35" dirty="0">
                <a:latin typeface="Arial"/>
                <a:cs typeface="Arial"/>
              </a:rPr>
              <a:t>1</a:t>
            </a:r>
            <a:endParaRPr sz="700">
              <a:latin typeface="Arial"/>
              <a:cs typeface="Arial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643244" y="856411"/>
          <a:ext cx="11363957" cy="505612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92480"/>
                <a:gridCol w="707390"/>
                <a:gridCol w="923925"/>
                <a:gridCol w="2820035"/>
                <a:gridCol w="854710"/>
                <a:gridCol w="654050"/>
                <a:gridCol w="603884"/>
                <a:gridCol w="2894329"/>
                <a:gridCol w="542925"/>
                <a:gridCol w="570229"/>
              </a:tblGrid>
              <a:tr h="178435">
                <a:tc gridSpan="3">
                  <a:txBody>
                    <a:bodyPr/>
                    <a:lstStyle/>
                    <a:p>
                      <a:pPr marL="31750">
                        <a:lnSpc>
                          <a:spcPts val="1305"/>
                        </a:lnSpc>
                      </a:pPr>
                      <a:r>
                        <a:rPr sz="1150" spc="-20" dirty="0">
                          <a:latin typeface="Arial"/>
                          <a:cs typeface="Arial"/>
                        </a:rPr>
                        <a:t>Baltimore </a:t>
                      </a:r>
                      <a:r>
                        <a:rPr sz="1150" spc="-80" dirty="0">
                          <a:latin typeface="Arial"/>
                          <a:cs typeface="Arial"/>
                        </a:rPr>
                        <a:t>Consent </a:t>
                      </a:r>
                      <a:r>
                        <a:rPr sz="1150" spc="-75" dirty="0">
                          <a:latin typeface="Arial"/>
                          <a:cs typeface="Arial"/>
                        </a:rPr>
                        <a:t>Decree</a:t>
                      </a:r>
                      <a:r>
                        <a:rPr sz="115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50" spc="-25" dirty="0">
                          <a:latin typeface="Arial"/>
                          <a:cs typeface="Arial"/>
                        </a:rPr>
                        <a:t>Monitor</a:t>
                      </a:r>
                      <a:endParaRPr sz="11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700" b="1" spc="-30" dirty="0">
                          <a:latin typeface="Trebuchet MS"/>
                          <a:cs typeface="Trebuchet MS"/>
                        </a:rPr>
                        <a:t>INSTRUCTIONS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1905" marB="0"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A"/>
                    </a:solidFill>
                  </a:tcPr>
                </a:tc>
              </a:tr>
              <a:tr h="154940">
                <a:tc gridSpan="2">
                  <a:txBody>
                    <a:bodyPr/>
                    <a:lstStyle/>
                    <a:p>
                      <a:pPr marL="28575">
                        <a:lnSpc>
                          <a:spcPts val="1125"/>
                        </a:lnSpc>
                      </a:pPr>
                      <a:r>
                        <a:rPr sz="1000" spc="-50" dirty="0">
                          <a:latin typeface="Arial"/>
                          <a:cs typeface="Arial"/>
                        </a:rPr>
                        <a:t>750 </a:t>
                      </a:r>
                      <a:r>
                        <a:rPr sz="1000" spc="-90" dirty="0">
                          <a:latin typeface="Arial"/>
                          <a:cs typeface="Arial"/>
                        </a:rPr>
                        <a:t>E. </a:t>
                      </a:r>
                      <a:r>
                        <a:rPr sz="1000" spc="5" dirty="0">
                          <a:latin typeface="Arial"/>
                          <a:cs typeface="Arial"/>
                        </a:rPr>
                        <a:t>Pratt, </a:t>
                      </a:r>
                      <a:r>
                        <a:rPr sz="1000" spc="-65" dirty="0">
                          <a:latin typeface="Arial"/>
                          <a:cs typeface="Arial"/>
                        </a:rPr>
                        <a:t>Ste</a:t>
                      </a:r>
                      <a:r>
                        <a:rPr sz="1000" spc="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20" dirty="0">
                          <a:latin typeface="Arial"/>
                          <a:cs typeface="Arial"/>
                        </a:rPr>
                        <a:t>900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solidFill>
                      <a:srgbClr val="CCC0D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A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19685">
                        <a:lnSpc>
                          <a:spcPct val="100000"/>
                        </a:lnSpc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1.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Complete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blue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box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left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first.</a:t>
                      </a:r>
                      <a:r>
                        <a:rPr sz="700" spc="1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This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will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0" dirty="0">
                          <a:latin typeface="Arial"/>
                          <a:cs typeface="Arial"/>
                        </a:rPr>
                        <a:t>cause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month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rate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information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populate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spreadsheet.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CCC0D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80975">
                <a:tc gridSpan="2">
                  <a:txBody>
                    <a:bodyPr/>
                    <a:lstStyle/>
                    <a:p>
                      <a:pPr marL="31750">
                        <a:lnSpc>
                          <a:spcPts val="1315"/>
                        </a:lnSpc>
                      </a:pPr>
                      <a:r>
                        <a:rPr sz="1150" spc="-25" dirty="0">
                          <a:latin typeface="Arial"/>
                          <a:cs typeface="Arial"/>
                        </a:rPr>
                        <a:t>Baltimore, </a:t>
                      </a:r>
                      <a:r>
                        <a:rPr sz="1150" spc="-55" dirty="0">
                          <a:latin typeface="Arial"/>
                          <a:cs typeface="Arial"/>
                        </a:rPr>
                        <a:t>MD</a:t>
                      </a:r>
                      <a:r>
                        <a:rPr sz="1150" spc="-7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50" spc="-105" dirty="0">
                          <a:latin typeface="Arial"/>
                          <a:cs typeface="Arial"/>
                        </a:rPr>
                        <a:t>21202</a:t>
                      </a:r>
                      <a:endParaRPr sz="11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solidFill>
                      <a:srgbClr val="CCC0D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A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19685">
                        <a:lnSpc>
                          <a:spcPts val="815"/>
                        </a:lnSpc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2.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Enter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descriptions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and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hours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"Time"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portion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of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matrix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consistent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with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"Sample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Description"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below.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CCC0D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347980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solidFill>
                      <a:srgbClr val="CCC0D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A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19685">
                        <a:lnSpc>
                          <a:spcPts val="780"/>
                        </a:lnSpc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3.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5" dirty="0">
                          <a:latin typeface="Arial"/>
                          <a:cs typeface="Arial"/>
                        </a:rPr>
                        <a:t>You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may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not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bill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more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than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eight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(8)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hours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5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day, even </a:t>
                      </a:r>
                      <a:r>
                        <a:rPr sz="700" spc="15" dirty="0">
                          <a:latin typeface="Arial"/>
                          <a:cs typeface="Arial"/>
                        </a:rPr>
                        <a:t>if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you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work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more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than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eight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(8)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hours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5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day,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which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you</a:t>
                      </a:r>
                      <a:endParaRPr sz="700">
                        <a:latin typeface="Arial"/>
                        <a:cs typeface="Arial"/>
                      </a:endParaRPr>
                    </a:p>
                    <a:p>
                      <a:pPr marL="19685" marR="99695">
                        <a:lnSpc>
                          <a:spcPct val="110000"/>
                        </a:lnSpc>
                      </a:pPr>
                      <a:r>
                        <a:rPr sz="700" spc="-15" dirty="0">
                          <a:latin typeface="Arial"/>
                          <a:cs typeface="Arial"/>
                        </a:rPr>
                        <a:t>inevitably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will.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Leadership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must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authorize more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than eight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hours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billed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in </a:t>
                      </a:r>
                      <a:r>
                        <a:rPr sz="700" spc="-55" dirty="0">
                          <a:latin typeface="Arial"/>
                          <a:cs typeface="Arial"/>
                        </a:rPr>
                        <a:t>a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day,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itemized,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but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will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do </a:t>
                      </a:r>
                      <a:r>
                        <a:rPr sz="700" spc="-50" dirty="0">
                          <a:latin typeface="Arial"/>
                          <a:cs typeface="Arial"/>
                        </a:rPr>
                        <a:t>so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sparingly.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All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time 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above 8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hours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in </a:t>
                      </a:r>
                      <a:r>
                        <a:rPr sz="700" spc="-55" dirty="0">
                          <a:latin typeface="Arial"/>
                          <a:cs typeface="Arial"/>
                        </a:rPr>
                        <a:t>a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day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should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be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reflected</a:t>
                      </a:r>
                      <a:r>
                        <a:rPr sz="700" spc="-10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65" dirty="0">
                          <a:latin typeface="Arial"/>
                          <a:cs typeface="Arial"/>
                        </a:rPr>
                        <a:t>as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"unbilled."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CCC0D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06680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A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19685">
                        <a:lnSpc>
                          <a:spcPts val="745"/>
                        </a:lnSpc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4. </a:t>
                      </a:r>
                      <a:r>
                        <a:rPr sz="700" spc="-55" dirty="0">
                          <a:latin typeface="Arial"/>
                          <a:cs typeface="Arial"/>
                        </a:rPr>
                        <a:t>You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may </a:t>
                      </a:r>
                      <a:r>
                        <a:rPr sz="700" b="1" spc="-35" dirty="0">
                          <a:latin typeface="Trebuchet MS"/>
                          <a:cs typeface="Trebuchet MS"/>
                        </a:rPr>
                        <a:t>NOT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bill for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time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spent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traveling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or from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Baltimore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or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anywhere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else.</a:t>
                      </a:r>
                      <a:r>
                        <a:rPr sz="700" spc="-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Travel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time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is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non-reimbursable.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CCC0D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3525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9F0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324485">
                        <a:lnSpc>
                          <a:spcPts val="969"/>
                        </a:lnSpc>
                      </a:pPr>
                      <a:r>
                        <a:rPr sz="900" spc="-60" dirty="0">
                          <a:latin typeface="Arial"/>
                          <a:cs typeface="Arial"/>
                        </a:rPr>
                        <a:t>INVOICE </a:t>
                      </a:r>
                      <a:r>
                        <a:rPr sz="900" spc="-80" dirty="0">
                          <a:latin typeface="Arial"/>
                          <a:cs typeface="Arial"/>
                        </a:rPr>
                        <a:t>FOR 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MONTH</a:t>
                      </a:r>
                      <a:r>
                        <a:rPr sz="900" spc="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65" dirty="0">
                          <a:latin typeface="Arial"/>
                          <a:cs typeface="Arial"/>
                        </a:rPr>
                        <a:t>OF: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9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8255" algn="ctr">
                        <a:lnSpc>
                          <a:spcPts val="930"/>
                        </a:lnSpc>
                      </a:pPr>
                      <a:r>
                        <a:rPr sz="900" b="1" i="1" u="sng" spc="-5" dirty="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cs typeface="Arial"/>
                        </a:rPr>
                        <a:t>April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9F0"/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38735" marR="24130" indent="-3175" algn="ctr">
                        <a:lnSpc>
                          <a:spcPct val="118300"/>
                        </a:lnSpc>
                        <a:spcBef>
                          <a:spcPts val="335"/>
                        </a:spcBef>
                      </a:pPr>
                      <a:r>
                        <a:rPr sz="600" spc="-10" dirty="0">
                          <a:latin typeface="Arial"/>
                          <a:cs typeface="Arial"/>
                        </a:rPr>
                        <a:t>Complete</a:t>
                      </a:r>
                      <a:r>
                        <a:rPr sz="600" spc="-8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-10" dirty="0">
                          <a:latin typeface="Arial"/>
                          <a:cs typeface="Arial"/>
                        </a:rPr>
                        <a:t>these 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four </a:t>
                      </a:r>
                      <a:r>
                        <a:rPr sz="600" spc="-20" dirty="0">
                          <a:latin typeface="Arial"/>
                          <a:cs typeface="Arial"/>
                        </a:rPr>
                        <a:t>cells</a:t>
                      </a:r>
                      <a:r>
                        <a:rPr sz="600" spc="-1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dirty="0">
                          <a:latin typeface="Arial"/>
                          <a:cs typeface="Arial"/>
                        </a:rPr>
                        <a:t>before  starting  </a:t>
                      </a:r>
                      <a:r>
                        <a:rPr sz="600" spc="-15" dirty="0">
                          <a:latin typeface="Arial"/>
                          <a:cs typeface="Arial"/>
                        </a:rPr>
                        <a:t>spreadsheet.</a:t>
                      </a:r>
                      <a:endParaRPr sz="600">
                        <a:latin typeface="Arial"/>
                        <a:cs typeface="Arial"/>
                      </a:endParaRPr>
                    </a:p>
                    <a:p>
                      <a:pPr marL="44450" marR="32384" algn="ctr">
                        <a:lnSpc>
                          <a:spcPct val="118300"/>
                        </a:lnSpc>
                      </a:pPr>
                      <a:r>
                        <a:rPr sz="600" spc="-30" dirty="0">
                          <a:latin typeface="Arial"/>
                          <a:cs typeface="Arial"/>
                        </a:rPr>
                        <a:t>Rates </a:t>
                      </a:r>
                      <a:r>
                        <a:rPr sz="600" spc="-15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600" spc="-8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other  info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will </a:t>
                      </a:r>
                      <a:r>
                        <a:rPr sz="600" spc="-15" dirty="0">
                          <a:latin typeface="Arial"/>
                          <a:cs typeface="Arial"/>
                        </a:rPr>
                        <a:t>self-  </a:t>
                      </a:r>
                      <a:r>
                        <a:rPr sz="600" spc="-5" dirty="0">
                          <a:latin typeface="Arial"/>
                          <a:cs typeface="Arial"/>
                        </a:rPr>
                        <a:t>populate.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42545" marB="0" vert="vert27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9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solidFill>
                      <a:srgbClr val="CCC0DA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9685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5.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5" dirty="0">
                          <a:latin typeface="Arial"/>
                          <a:cs typeface="Arial"/>
                        </a:rPr>
                        <a:t>Please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make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sure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all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expenses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meet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Guidelines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listed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Billing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Guidelines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tab.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solidFill>
                      <a:srgbClr val="CCC0D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CCC0DA"/>
                    </a:solidFill>
                  </a:tcPr>
                </a:tc>
              </a:tr>
              <a:tr h="1416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9F0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393065">
                        <a:lnSpc>
                          <a:spcPts val="965"/>
                        </a:lnSpc>
                      </a:pPr>
                      <a:r>
                        <a:rPr sz="900" spc="-60" dirty="0">
                          <a:latin typeface="Arial"/>
                          <a:cs typeface="Arial"/>
                        </a:rPr>
                        <a:t>INVOICE </a:t>
                      </a:r>
                      <a:r>
                        <a:rPr sz="900" spc="-80" dirty="0">
                          <a:latin typeface="Arial"/>
                          <a:cs typeface="Arial"/>
                        </a:rPr>
                        <a:t>SUBMITTED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70" dirty="0">
                          <a:latin typeface="Arial"/>
                          <a:cs typeface="Arial"/>
                        </a:rPr>
                        <a:t>BY: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9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ts val="950"/>
                        </a:lnSpc>
                      </a:pPr>
                      <a:r>
                        <a:rPr sz="1000" spc="-30" dirty="0">
                          <a:latin typeface="Arial"/>
                          <a:cs typeface="Arial"/>
                        </a:rPr>
                        <a:t>Bethel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9F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2545" marB="0" vert="vert27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9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solidFill>
                      <a:srgbClr val="CCC0DA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19685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6.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0" dirty="0">
                          <a:latin typeface="Arial"/>
                          <a:cs typeface="Arial"/>
                        </a:rPr>
                        <a:t>Do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not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forget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initial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box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attesting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accuracy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of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this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statement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before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you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submit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it.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905" marB="0">
                    <a:solidFill>
                      <a:srgbClr val="CCC0D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CCC0DA"/>
                    </a:solidFill>
                  </a:tcPr>
                </a:tc>
              </a:tr>
              <a:tr h="1644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9F0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708660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900" spc="-70" dirty="0">
                          <a:latin typeface="Arial"/>
                          <a:cs typeface="Arial"/>
                        </a:rPr>
                        <a:t>DATE</a:t>
                      </a:r>
                      <a:r>
                        <a:rPr sz="900" spc="-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80" dirty="0">
                          <a:latin typeface="Arial"/>
                          <a:cs typeface="Arial"/>
                        </a:rPr>
                        <a:t>SUBMITTED: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825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9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ts val="1130"/>
                        </a:lnSpc>
                      </a:pPr>
                      <a:r>
                        <a:rPr sz="1000" spc="-5" dirty="0">
                          <a:latin typeface="Arial"/>
                          <a:cs typeface="Arial"/>
                        </a:rPr>
                        <a:t>5/3/2019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9F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2545" marB="0" vert="vert27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9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solidFill>
                      <a:srgbClr val="CCC0DA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9685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7. </a:t>
                      </a:r>
                      <a:r>
                        <a:rPr sz="700" spc="-50" dirty="0">
                          <a:latin typeface="Arial"/>
                          <a:cs typeface="Arial"/>
                        </a:rPr>
                        <a:t>Do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not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hesitate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call Deputy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Monitors </a:t>
                      </a:r>
                      <a:r>
                        <a:rPr sz="700" spc="-60" dirty="0">
                          <a:latin typeface="Arial"/>
                          <a:cs typeface="Arial"/>
                        </a:rPr>
                        <a:t>Hassan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Aden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or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Seth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Rosenthal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with</a:t>
                      </a:r>
                      <a:r>
                        <a:rPr sz="700" spc="-1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any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questions.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solidFill>
                      <a:srgbClr val="CCC0D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CCC0DA"/>
                    </a:solidFill>
                  </a:tcPr>
                </a:tc>
              </a:tr>
              <a:tr h="1644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9F0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R="17145" algn="r">
                        <a:lnSpc>
                          <a:spcPts val="1165"/>
                        </a:lnSpc>
                      </a:pPr>
                      <a:r>
                        <a:rPr sz="1000" dirty="0">
                          <a:latin typeface="Arial"/>
                          <a:cs typeface="Arial"/>
                        </a:rPr>
                        <a:t>YE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1000" spc="5" dirty="0">
                          <a:latin typeface="Arial"/>
                          <a:cs typeface="Arial"/>
                        </a:rPr>
                        <a:t>R</a:t>
                      </a:r>
                      <a:r>
                        <a:rPr sz="1000" dirty="0">
                          <a:latin typeface="Arial"/>
                          <a:cs typeface="Arial"/>
                        </a:rPr>
                        <a:t>: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9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ts val="1130"/>
                        </a:lnSpc>
                      </a:pPr>
                      <a:r>
                        <a:rPr sz="1000" spc="-45" dirty="0">
                          <a:latin typeface="Arial"/>
                          <a:cs typeface="Arial"/>
                        </a:rPr>
                        <a:t>2019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9F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2545" marB="0" vert="vert27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9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A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A"/>
                    </a:solidFill>
                  </a:tcPr>
                </a:tc>
              </a:tr>
              <a:tr h="3168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550">
                        <a:latin typeface="Times New Roman"/>
                        <a:cs typeface="Times New Roman"/>
                      </a:endParaRPr>
                    </a:p>
                    <a:p>
                      <a:pPr marR="7620" algn="ctr">
                        <a:lnSpc>
                          <a:spcPct val="100000"/>
                        </a:lnSpc>
                      </a:pPr>
                      <a:r>
                        <a:rPr sz="750" b="1" i="1" spc="-35" dirty="0">
                          <a:latin typeface="Trebuchet MS"/>
                          <a:cs typeface="Trebuchet MS"/>
                        </a:rPr>
                        <a:t>Sample</a:t>
                      </a:r>
                      <a:r>
                        <a:rPr sz="750" b="1" i="1" spc="-7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b="1" i="1" spc="-45" dirty="0">
                          <a:latin typeface="Trebuchet MS"/>
                          <a:cs typeface="Trebuchet MS"/>
                        </a:rPr>
                        <a:t>Description:</a:t>
                      </a:r>
                      <a:endParaRPr sz="75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603250">
                <a:tc gridSpan="10">
                  <a:txBody>
                    <a:bodyPr/>
                    <a:lstStyle/>
                    <a:p>
                      <a:pPr marL="1520825">
                        <a:lnSpc>
                          <a:spcPts val="840"/>
                        </a:lnSpc>
                      </a:pPr>
                      <a:r>
                        <a:rPr sz="750" i="1" spc="-30" dirty="0">
                          <a:latin typeface="Trebuchet MS"/>
                          <a:cs typeface="Trebuchet MS"/>
                        </a:rPr>
                        <a:t>Prepare</a:t>
                      </a:r>
                      <a:r>
                        <a:rPr sz="750" i="1" spc="-5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40" dirty="0">
                          <a:latin typeface="Trebuchet MS"/>
                          <a:cs typeface="Trebuchet MS"/>
                        </a:rPr>
                        <a:t>for</a:t>
                      </a:r>
                      <a:r>
                        <a:rPr sz="750" i="1" spc="-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15" dirty="0">
                          <a:latin typeface="Trebuchet MS"/>
                          <a:cs typeface="Trebuchet MS"/>
                        </a:rPr>
                        <a:t>and</a:t>
                      </a:r>
                      <a:r>
                        <a:rPr sz="750" i="1" spc="-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35" dirty="0">
                          <a:latin typeface="Trebuchet MS"/>
                          <a:cs typeface="Trebuchet MS"/>
                        </a:rPr>
                        <a:t>attend</a:t>
                      </a:r>
                      <a:r>
                        <a:rPr sz="750" i="1" spc="-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30" dirty="0">
                          <a:latin typeface="Trebuchet MS"/>
                          <a:cs typeface="Trebuchet MS"/>
                        </a:rPr>
                        <a:t>meeting</a:t>
                      </a:r>
                      <a:r>
                        <a:rPr sz="750" i="1" spc="-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40" dirty="0">
                          <a:latin typeface="Trebuchet MS"/>
                          <a:cs typeface="Trebuchet MS"/>
                        </a:rPr>
                        <a:t>with</a:t>
                      </a:r>
                      <a:r>
                        <a:rPr sz="750" i="1" spc="-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5" dirty="0">
                          <a:latin typeface="Trebuchet MS"/>
                          <a:cs typeface="Trebuchet MS"/>
                        </a:rPr>
                        <a:t>BPD</a:t>
                      </a:r>
                      <a:r>
                        <a:rPr sz="750" i="1" spc="-6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30" dirty="0">
                          <a:latin typeface="Trebuchet MS"/>
                          <a:cs typeface="Trebuchet MS"/>
                        </a:rPr>
                        <a:t>North</a:t>
                      </a:r>
                      <a:r>
                        <a:rPr sz="750" i="1" spc="-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30" dirty="0">
                          <a:latin typeface="Trebuchet MS"/>
                          <a:cs typeface="Trebuchet MS"/>
                        </a:rPr>
                        <a:t>Division</a:t>
                      </a:r>
                      <a:r>
                        <a:rPr sz="750" i="1" spc="-5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40" dirty="0">
                          <a:latin typeface="Trebuchet MS"/>
                          <a:cs typeface="Trebuchet MS"/>
                        </a:rPr>
                        <a:t>DC;</a:t>
                      </a:r>
                      <a:r>
                        <a:rPr sz="750" i="1" spc="-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35" dirty="0">
                          <a:latin typeface="Trebuchet MS"/>
                          <a:cs typeface="Trebuchet MS"/>
                        </a:rPr>
                        <a:t>prepare</a:t>
                      </a:r>
                      <a:r>
                        <a:rPr sz="750" i="1" spc="-5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40" dirty="0">
                          <a:latin typeface="Trebuchet MS"/>
                          <a:cs typeface="Trebuchet MS"/>
                        </a:rPr>
                        <a:t>checklist</a:t>
                      </a:r>
                      <a:r>
                        <a:rPr sz="750" i="1" spc="-6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40" dirty="0">
                          <a:latin typeface="Trebuchet MS"/>
                          <a:cs typeface="Trebuchet MS"/>
                        </a:rPr>
                        <a:t>for</a:t>
                      </a:r>
                      <a:r>
                        <a:rPr sz="750" i="1" spc="-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35" dirty="0">
                          <a:latin typeface="Trebuchet MS"/>
                          <a:cs typeface="Trebuchet MS"/>
                        </a:rPr>
                        <a:t>review</a:t>
                      </a:r>
                      <a:r>
                        <a:rPr sz="750" i="1" spc="-5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40" dirty="0">
                          <a:latin typeface="Trebuchet MS"/>
                          <a:cs typeface="Trebuchet MS"/>
                        </a:rPr>
                        <a:t>of</a:t>
                      </a:r>
                      <a:r>
                        <a:rPr sz="750" i="1" spc="-5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35" dirty="0">
                          <a:latin typeface="Trebuchet MS"/>
                          <a:cs typeface="Trebuchet MS"/>
                        </a:rPr>
                        <a:t>in-service</a:t>
                      </a:r>
                      <a:r>
                        <a:rPr sz="750" i="1" spc="-5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35" dirty="0">
                          <a:latin typeface="Trebuchet MS"/>
                          <a:cs typeface="Trebuchet MS"/>
                        </a:rPr>
                        <a:t>training;</a:t>
                      </a:r>
                      <a:r>
                        <a:rPr sz="750" i="1" spc="-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35" dirty="0">
                          <a:latin typeface="Trebuchet MS"/>
                          <a:cs typeface="Trebuchet MS"/>
                        </a:rPr>
                        <a:t>meet</a:t>
                      </a:r>
                      <a:r>
                        <a:rPr sz="750" i="1" spc="-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40" dirty="0">
                          <a:latin typeface="Trebuchet MS"/>
                          <a:cs typeface="Trebuchet MS"/>
                        </a:rPr>
                        <a:t>with</a:t>
                      </a:r>
                      <a:r>
                        <a:rPr sz="750" i="1" spc="-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5" dirty="0">
                          <a:latin typeface="Trebuchet MS"/>
                          <a:cs typeface="Trebuchet MS"/>
                        </a:rPr>
                        <a:t>Ms.</a:t>
                      </a:r>
                      <a:endParaRPr sz="750">
                        <a:latin typeface="Trebuchet MS"/>
                        <a:cs typeface="Trebuchet MS"/>
                      </a:endParaRPr>
                    </a:p>
                    <a:p>
                      <a:pPr marL="1520825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750" i="1" spc="-30" dirty="0">
                          <a:latin typeface="Trebuchet MS"/>
                          <a:cs typeface="Trebuchet MS"/>
                        </a:rPr>
                        <a:t>Williams</a:t>
                      </a:r>
                      <a:r>
                        <a:rPr sz="750" i="1" spc="-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45" dirty="0">
                          <a:latin typeface="Trebuchet MS"/>
                          <a:cs typeface="Trebuchet MS"/>
                        </a:rPr>
                        <a:t>re</a:t>
                      </a:r>
                      <a:r>
                        <a:rPr sz="750" i="1" spc="-5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15" dirty="0">
                          <a:latin typeface="Trebuchet MS"/>
                          <a:cs typeface="Trebuchet MS"/>
                        </a:rPr>
                        <a:t>changes</a:t>
                      </a:r>
                      <a:r>
                        <a:rPr sz="750" i="1" spc="-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40" dirty="0">
                          <a:latin typeface="Trebuchet MS"/>
                          <a:cs typeface="Trebuchet MS"/>
                        </a:rPr>
                        <a:t>to</a:t>
                      </a:r>
                      <a:r>
                        <a:rPr sz="750" i="1" spc="-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30" dirty="0">
                          <a:latin typeface="Trebuchet MS"/>
                          <a:cs typeface="Trebuchet MS"/>
                        </a:rPr>
                        <a:t>compliance</a:t>
                      </a:r>
                      <a:r>
                        <a:rPr sz="750" i="1" spc="-5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45" dirty="0">
                          <a:latin typeface="Trebuchet MS"/>
                          <a:cs typeface="Trebuchet MS"/>
                        </a:rPr>
                        <a:t>matrix;</a:t>
                      </a:r>
                      <a:r>
                        <a:rPr sz="750" i="1" spc="-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30" dirty="0">
                          <a:latin typeface="Trebuchet MS"/>
                          <a:cs typeface="Trebuchet MS"/>
                        </a:rPr>
                        <a:t>copied</a:t>
                      </a:r>
                      <a:r>
                        <a:rPr sz="750" i="1" spc="-5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25" dirty="0">
                          <a:latin typeface="Trebuchet MS"/>
                          <a:cs typeface="Trebuchet MS"/>
                        </a:rPr>
                        <a:t>use</a:t>
                      </a:r>
                      <a:r>
                        <a:rPr sz="750" i="1" spc="-5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40" dirty="0">
                          <a:latin typeface="Trebuchet MS"/>
                          <a:cs typeface="Trebuchet MS"/>
                        </a:rPr>
                        <a:t>of</a:t>
                      </a:r>
                      <a:r>
                        <a:rPr sz="750" i="1" spc="-5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40" dirty="0">
                          <a:latin typeface="Trebuchet MS"/>
                          <a:cs typeface="Trebuchet MS"/>
                        </a:rPr>
                        <a:t>force</a:t>
                      </a:r>
                      <a:r>
                        <a:rPr sz="750" i="1" spc="-5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40" dirty="0">
                          <a:latin typeface="Trebuchet MS"/>
                          <a:cs typeface="Trebuchet MS"/>
                        </a:rPr>
                        <a:t>reports;</a:t>
                      </a:r>
                      <a:r>
                        <a:rPr sz="750" i="1" spc="-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35" dirty="0">
                          <a:latin typeface="Trebuchet MS"/>
                          <a:cs typeface="Trebuchet MS"/>
                        </a:rPr>
                        <a:t>reviewed</a:t>
                      </a:r>
                      <a:r>
                        <a:rPr sz="750" i="1" spc="-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10" dirty="0">
                          <a:latin typeface="Trebuchet MS"/>
                          <a:cs typeface="Trebuchet MS"/>
                        </a:rPr>
                        <a:t>UNDF</a:t>
                      </a:r>
                      <a:r>
                        <a:rPr sz="750" i="1" spc="-6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35" dirty="0">
                          <a:latin typeface="Trebuchet MS"/>
                          <a:cs typeface="Trebuchet MS"/>
                        </a:rPr>
                        <a:t>reports</a:t>
                      </a:r>
                      <a:r>
                        <a:rPr sz="750" i="1" spc="-5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15" dirty="0">
                          <a:latin typeface="Trebuchet MS"/>
                          <a:cs typeface="Trebuchet MS"/>
                        </a:rPr>
                        <a:t>1123454</a:t>
                      </a:r>
                      <a:r>
                        <a:rPr sz="750" i="1" spc="-6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15" dirty="0">
                          <a:latin typeface="Trebuchet MS"/>
                          <a:cs typeface="Trebuchet MS"/>
                        </a:rPr>
                        <a:t>and</a:t>
                      </a:r>
                      <a:r>
                        <a:rPr sz="750" i="1" spc="-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25" dirty="0">
                          <a:latin typeface="Trebuchet MS"/>
                          <a:cs typeface="Trebuchet MS"/>
                        </a:rPr>
                        <a:t>1123455.</a:t>
                      </a:r>
                      <a:endParaRPr sz="75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05104">
                <a:tc gridSpan="10">
                  <a:txBody>
                    <a:bodyPr/>
                    <a:lstStyle/>
                    <a:p>
                      <a:pPr marL="29845">
                        <a:lnSpc>
                          <a:spcPts val="1490"/>
                        </a:lnSpc>
                      </a:pPr>
                      <a:r>
                        <a:rPr sz="1250" spc="-85" dirty="0">
                          <a:solidFill>
                            <a:srgbClr val="006000"/>
                          </a:solidFill>
                          <a:latin typeface="Arial"/>
                          <a:cs typeface="Arial"/>
                        </a:rPr>
                        <a:t>TIME</a:t>
                      </a:r>
                      <a:endParaRPr sz="12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52729"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900" b="1" spc="-15" dirty="0">
                          <a:latin typeface="Trebuchet MS"/>
                          <a:cs typeface="Trebuchet MS"/>
                        </a:rPr>
                        <a:t>Month</a:t>
                      </a:r>
                      <a:r>
                        <a:rPr sz="900" b="1" spc="-8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00" b="1" spc="-40" dirty="0">
                          <a:latin typeface="Trebuchet MS"/>
                          <a:cs typeface="Trebuchet MS"/>
                        </a:rPr>
                        <a:t>of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T="52069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620" algn="ctr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900" b="1" spc="-40" dirty="0">
                          <a:latin typeface="Trebuchet MS"/>
                          <a:cs typeface="Trebuchet MS"/>
                        </a:rPr>
                        <a:t>Day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T="52069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900" b="1" spc="-50" dirty="0">
                          <a:latin typeface="Trebuchet MS"/>
                          <a:cs typeface="Trebuchet MS"/>
                        </a:rPr>
                        <a:t>Description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T="4635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900" b="1" spc="-50" dirty="0">
                          <a:latin typeface="Trebuchet MS"/>
                          <a:cs typeface="Trebuchet MS"/>
                        </a:rPr>
                        <a:t>Hours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T="52069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33045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900" b="1" spc="-50" dirty="0">
                          <a:latin typeface="Trebuchet MS"/>
                          <a:cs typeface="Trebuchet MS"/>
                        </a:rPr>
                        <a:t>Rate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T="52069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" algn="ctr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sz="700" b="1" spc="-45" dirty="0">
                          <a:latin typeface="Trebuchet MS"/>
                          <a:cs typeface="Trebuchet MS"/>
                        </a:rPr>
                        <a:t>Total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6858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0594">
                        <a:lnSpc>
                          <a:spcPct val="100000"/>
                        </a:lnSpc>
                        <a:spcBef>
                          <a:spcPts val="490"/>
                        </a:spcBef>
                      </a:pPr>
                      <a:r>
                        <a:rPr sz="700" b="1" spc="-35" dirty="0">
                          <a:latin typeface="Trebuchet MS"/>
                          <a:cs typeface="Trebuchet MS"/>
                        </a:rPr>
                        <a:t>Comments (Unbilled</a:t>
                      </a:r>
                      <a:r>
                        <a:rPr sz="700" b="1" spc="-7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50" dirty="0">
                          <a:latin typeface="Trebuchet MS"/>
                          <a:cs typeface="Trebuchet MS"/>
                        </a:rPr>
                        <a:t>Time)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6223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2560" marR="104775" indent="-47625">
                        <a:lnSpc>
                          <a:spcPct val="110000"/>
                        </a:lnSpc>
                      </a:pPr>
                      <a:r>
                        <a:rPr sz="700" b="1" spc="5" dirty="0">
                          <a:latin typeface="Trebuchet MS"/>
                          <a:cs typeface="Trebuchet MS"/>
                        </a:rPr>
                        <a:t>U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nb</a:t>
                      </a:r>
                      <a:r>
                        <a:rPr sz="700" b="1" spc="-10" dirty="0">
                          <a:latin typeface="Trebuchet MS"/>
                          <a:cs typeface="Trebuchet MS"/>
                        </a:rPr>
                        <a:t>ill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ed  </a:t>
                      </a:r>
                      <a:r>
                        <a:rPr sz="700" b="1" spc="-35" dirty="0">
                          <a:latin typeface="Trebuchet MS"/>
                          <a:cs typeface="Trebuchet MS"/>
                        </a:rPr>
                        <a:t>Hours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36220">
                <a:tc>
                  <a:txBody>
                    <a:bodyPr/>
                    <a:lstStyle/>
                    <a:p>
                      <a:pPr marL="17145" algn="ctr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April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9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8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9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20955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700" spc="-40" dirty="0">
                          <a:latin typeface="Arial"/>
                          <a:cs typeface="Arial"/>
                        </a:rPr>
                        <a:t>Review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of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Policies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Procedures</a:t>
                      </a:r>
                      <a:r>
                        <a:rPr sz="700" spc="-8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related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content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for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700" spc="-90" dirty="0">
                          <a:latin typeface="Arial"/>
                          <a:cs typeface="Arial"/>
                        </a:rPr>
                        <a:t>BPD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Juvenile Policies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9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8255" algn="r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2.5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9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7625">
                        <a:lnSpc>
                          <a:spcPct val="100000"/>
                        </a:lnSpc>
                        <a:spcBef>
                          <a:spcPts val="15"/>
                        </a:spcBef>
                        <a:tabLst>
                          <a:tab pos="35814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235.00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9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15"/>
                        </a:spcBef>
                        <a:tabLst>
                          <a:tab pos="26289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587.50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9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35585">
                <a:tc>
                  <a:txBody>
                    <a:bodyPr/>
                    <a:lstStyle/>
                    <a:p>
                      <a:pPr marL="17145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April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16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20955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40" dirty="0">
                          <a:latin typeface="Arial"/>
                          <a:cs typeface="Arial"/>
                        </a:rPr>
                        <a:t>Review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of </a:t>
                      </a:r>
                      <a:r>
                        <a:rPr sz="700" spc="-90" dirty="0">
                          <a:latin typeface="Arial"/>
                          <a:cs typeface="Arial"/>
                        </a:rPr>
                        <a:t>BPD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Interrogation</a:t>
                      </a:r>
                      <a:r>
                        <a:rPr sz="700" spc="-1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Policy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8255"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2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7625">
                        <a:lnSpc>
                          <a:spcPct val="100000"/>
                        </a:lnSpc>
                        <a:spcBef>
                          <a:spcPts val="10"/>
                        </a:spcBef>
                        <a:tabLst>
                          <a:tab pos="35814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235.00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10"/>
                        </a:spcBef>
                        <a:tabLst>
                          <a:tab pos="26289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470.00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35585">
                <a:tc>
                  <a:txBody>
                    <a:bodyPr/>
                    <a:lstStyle/>
                    <a:p>
                      <a:pPr marL="17145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April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23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20955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Conference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call </a:t>
                      </a:r>
                      <a:r>
                        <a:rPr sz="700" spc="-95" dirty="0">
                          <a:latin typeface="Arial"/>
                          <a:cs typeface="Arial"/>
                        </a:rPr>
                        <a:t>DOJ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700" spc="-90" dirty="0">
                          <a:latin typeface="Arial"/>
                          <a:cs typeface="Arial"/>
                        </a:rPr>
                        <a:t>BPD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discuss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methodology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for </a:t>
                      </a:r>
                      <a:r>
                        <a:rPr sz="700" spc="-90" dirty="0">
                          <a:latin typeface="Arial"/>
                          <a:cs typeface="Arial"/>
                        </a:rPr>
                        <a:t>BPD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School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Police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Baltimore </a:t>
                      </a:r>
                      <a:r>
                        <a:rPr sz="700" spc="-95" dirty="0">
                          <a:latin typeface="Arial"/>
                          <a:cs typeface="Arial"/>
                        </a:rPr>
                        <a:t>PD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MOU</a:t>
                      </a:r>
                      <a:r>
                        <a:rPr sz="700" spc="-1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75" dirty="0">
                          <a:latin typeface="Arial"/>
                          <a:cs typeface="Arial"/>
                        </a:rPr>
                        <a:t>/</a:t>
                      </a:r>
                      <a:endParaRPr sz="700">
                        <a:latin typeface="Arial"/>
                        <a:cs typeface="Arial"/>
                      </a:endParaRPr>
                    </a:p>
                    <a:p>
                      <a:pPr marL="20955">
                        <a:lnSpc>
                          <a:spcPts val="819"/>
                        </a:lnSpc>
                        <a:spcBef>
                          <a:spcPts val="85"/>
                        </a:spcBef>
                      </a:pPr>
                      <a:r>
                        <a:rPr sz="700" spc="-45" dirty="0">
                          <a:latin typeface="Arial"/>
                          <a:cs typeface="Arial"/>
                        </a:rPr>
                        <a:t>Call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with </a:t>
                      </a:r>
                      <a:r>
                        <a:rPr sz="700" spc="-95" dirty="0">
                          <a:latin typeface="Arial"/>
                          <a:cs typeface="Arial"/>
                        </a:rPr>
                        <a:t>DOJ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discuss</a:t>
                      </a:r>
                      <a:r>
                        <a:rPr sz="7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youth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policy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format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submitted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on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4/15/19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8255"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2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7625">
                        <a:lnSpc>
                          <a:spcPct val="100000"/>
                        </a:lnSpc>
                        <a:spcBef>
                          <a:spcPts val="10"/>
                        </a:spcBef>
                        <a:tabLst>
                          <a:tab pos="35814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235.00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10"/>
                        </a:spcBef>
                        <a:tabLst>
                          <a:tab pos="26289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470.00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36220">
                <a:tc>
                  <a:txBody>
                    <a:bodyPr/>
                    <a:lstStyle/>
                    <a:p>
                      <a:pPr marL="17145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April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26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20955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Conference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call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with </a:t>
                      </a:r>
                      <a:r>
                        <a:rPr sz="700" spc="-90" dirty="0">
                          <a:latin typeface="Arial"/>
                          <a:cs typeface="Arial"/>
                        </a:rPr>
                        <a:t>BPD </a:t>
                      </a:r>
                      <a:r>
                        <a:rPr sz="700" spc="-60" dirty="0">
                          <a:latin typeface="Arial"/>
                          <a:cs typeface="Arial"/>
                        </a:rPr>
                        <a:t>Re: </a:t>
                      </a:r>
                      <a:r>
                        <a:rPr sz="700" spc="-55" dirty="0">
                          <a:latin typeface="Arial"/>
                          <a:cs typeface="Arial"/>
                        </a:rPr>
                        <a:t>Squeegee</a:t>
                      </a:r>
                      <a:r>
                        <a:rPr sz="700" spc="-1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Policy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8255"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7625">
                        <a:lnSpc>
                          <a:spcPct val="100000"/>
                        </a:lnSpc>
                        <a:spcBef>
                          <a:spcPts val="10"/>
                        </a:spcBef>
                        <a:tabLst>
                          <a:tab pos="35814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235.00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10"/>
                        </a:spcBef>
                        <a:tabLst>
                          <a:tab pos="26289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235.00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35585">
                <a:tc>
                  <a:txBody>
                    <a:bodyPr/>
                    <a:lstStyle/>
                    <a:p>
                      <a:pPr marL="17145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April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27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20955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40" dirty="0">
                          <a:latin typeface="Arial"/>
                          <a:cs typeface="Arial"/>
                        </a:rPr>
                        <a:t>Review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of </a:t>
                      </a:r>
                      <a:r>
                        <a:rPr sz="700" spc="-90" dirty="0">
                          <a:latin typeface="Arial"/>
                          <a:cs typeface="Arial"/>
                        </a:rPr>
                        <a:t>BPD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Juvenile Policy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related</a:t>
                      </a:r>
                      <a:r>
                        <a:rPr sz="700" spc="-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policies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8255"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2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7625">
                        <a:lnSpc>
                          <a:spcPct val="100000"/>
                        </a:lnSpc>
                        <a:spcBef>
                          <a:spcPts val="10"/>
                        </a:spcBef>
                        <a:tabLst>
                          <a:tab pos="35814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235.00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10"/>
                        </a:spcBef>
                        <a:tabLst>
                          <a:tab pos="26289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470.00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36220">
                <a:tc>
                  <a:txBody>
                    <a:bodyPr/>
                    <a:lstStyle/>
                    <a:p>
                      <a:pPr marL="17145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April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28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20955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700" spc="-40" dirty="0">
                          <a:latin typeface="Arial"/>
                          <a:cs typeface="Arial"/>
                        </a:rPr>
                        <a:t>Review </a:t>
                      </a:r>
                      <a:r>
                        <a:rPr sz="700" spc="-55" dirty="0">
                          <a:latin typeface="Arial"/>
                          <a:cs typeface="Arial"/>
                        </a:rPr>
                        <a:t>Squeegee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Policy </a:t>
                      </a:r>
                      <a:r>
                        <a:rPr sz="700" spc="-50" dirty="0">
                          <a:latin typeface="Arial"/>
                          <a:cs typeface="Arial"/>
                        </a:rPr>
                        <a:t>(Research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National </a:t>
                      </a:r>
                      <a:r>
                        <a:rPr sz="700" spc="-55" dirty="0">
                          <a:latin typeface="Arial"/>
                          <a:cs typeface="Arial"/>
                        </a:rPr>
                        <a:t>Response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Models)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9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8255"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1.5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7625">
                        <a:lnSpc>
                          <a:spcPct val="100000"/>
                        </a:lnSpc>
                        <a:spcBef>
                          <a:spcPts val="10"/>
                        </a:spcBef>
                        <a:tabLst>
                          <a:tab pos="35814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235.00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10"/>
                        </a:spcBef>
                        <a:tabLst>
                          <a:tab pos="26289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352.50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36220">
                <a:tc>
                  <a:txBody>
                    <a:bodyPr/>
                    <a:lstStyle/>
                    <a:p>
                      <a:pPr marL="17145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April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29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20955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Conference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Call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with </a:t>
                      </a:r>
                      <a:r>
                        <a:rPr sz="700" spc="-75" dirty="0">
                          <a:latin typeface="Arial"/>
                          <a:cs typeface="Arial"/>
                        </a:rPr>
                        <a:t>BPD, </a:t>
                      </a:r>
                      <a:r>
                        <a:rPr sz="700" spc="-95" dirty="0">
                          <a:latin typeface="Arial"/>
                          <a:cs typeface="Arial"/>
                        </a:rPr>
                        <a:t>DOJ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Monitoring </a:t>
                      </a:r>
                      <a:r>
                        <a:rPr sz="700" spc="-50" dirty="0">
                          <a:latin typeface="Arial"/>
                          <a:cs typeface="Arial"/>
                        </a:rPr>
                        <a:t>Team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re: </a:t>
                      </a:r>
                      <a:r>
                        <a:rPr sz="700" spc="-55" dirty="0">
                          <a:latin typeface="Arial"/>
                          <a:cs typeface="Arial"/>
                        </a:rPr>
                        <a:t>Discuss Squeegee</a:t>
                      </a:r>
                      <a:r>
                        <a:rPr sz="700" spc="-1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Policy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8255"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1.5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7625">
                        <a:lnSpc>
                          <a:spcPct val="100000"/>
                        </a:lnSpc>
                        <a:spcBef>
                          <a:spcPts val="10"/>
                        </a:spcBef>
                        <a:tabLst>
                          <a:tab pos="35814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235.00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10"/>
                        </a:spcBef>
                        <a:tabLst>
                          <a:tab pos="26289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352.50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35585">
                <a:tc>
                  <a:txBody>
                    <a:bodyPr/>
                    <a:lstStyle/>
                    <a:p>
                      <a:pPr marL="17145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April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30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20955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40" dirty="0">
                          <a:latin typeface="Arial"/>
                          <a:cs typeface="Arial"/>
                        </a:rPr>
                        <a:t>Review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of </a:t>
                      </a:r>
                      <a:r>
                        <a:rPr sz="700" spc="-90" dirty="0">
                          <a:latin typeface="Arial"/>
                          <a:cs typeface="Arial"/>
                        </a:rPr>
                        <a:t>BPD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Juvenile Policy and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related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policies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,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Conference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Call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with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Monitor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(Ken),</a:t>
                      </a:r>
                      <a:r>
                        <a:rPr sz="700" spc="-7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Conference</a:t>
                      </a:r>
                      <a:endParaRPr sz="700">
                        <a:latin typeface="Arial"/>
                        <a:cs typeface="Arial"/>
                      </a:endParaRPr>
                    </a:p>
                    <a:p>
                      <a:pPr marL="20955">
                        <a:lnSpc>
                          <a:spcPts val="819"/>
                        </a:lnSpc>
                        <a:spcBef>
                          <a:spcPts val="85"/>
                        </a:spcBef>
                      </a:pPr>
                      <a:r>
                        <a:rPr sz="700" spc="-45" dirty="0">
                          <a:latin typeface="Arial"/>
                          <a:cs typeface="Arial"/>
                        </a:rPr>
                        <a:t>Call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with </a:t>
                      </a:r>
                      <a:r>
                        <a:rPr sz="700" spc="-55" dirty="0">
                          <a:latin typeface="Arial"/>
                          <a:cs typeface="Arial"/>
                        </a:rPr>
                        <a:t>Randy</a:t>
                      </a:r>
                      <a:r>
                        <a:rPr sz="700" spc="-8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Dupont)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8255"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3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7625">
                        <a:lnSpc>
                          <a:spcPct val="100000"/>
                        </a:lnSpc>
                        <a:spcBef>
                          <a:spcPts val="10"/>
                        </a:spcBef>
                        <a:tabLst>
                          <a:tab pos="35814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235.00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10"/>
                        </a:spcBef>
                        <a:tabLst>
                          <a:tab pos="26289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705.00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1683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R="8255" algn="r">
                        <a:lnSpc>
                          <a:spcPts val="819"/>
                        </a:lnSpc>
                      </a:pPr>
                      <a:r>
                        <a:rPr sz="700" b="1" spc="-60" dirty="0">
                          <a:latin typeface="Trebuchet MS"/>
                          <a:cs typeface="Trebuchet MS"/>
                        </a:rPr>
                        <a:t>TOTAL</a:t>
                      </a:r>
                      <a:r>
                        <a:rPr sz="700" b="1" spc="-13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30" dirty="0">
                          <a:latin typeface="Trebuchet MS"/>
                          <a:cs typeface="Trebuchet MS"/>
                        </a:rPr>
                        <a:t>HOURS: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8255" algn="r">
                        <a:lnSpc>
                          <a:spcPts val="819"/>
                        </a:lnSpc>
                      </a:pPr>
                      <a:r>
                        <a:rPr sz="700" b="1" dirty="0">
                          <a:latin typeface="Trebuchet MS"/>
                          <a:cs typeface="Trebuchet MS"/>
                        </a:rPr>
                        <a:t>15.5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7625">
                        <a:lnSpc>
                          <a:spcPts val="819"/>
                        </a:lnSpc>
                      </a:pPr>
                      <a:r>
                        <a:rPr sz="700" b="1" spc="-60" dirty="0">
                          <a:latin typeface="Trebuchet MS"/>
                          <a:cs typeface="Trebuchet MS"/>
                        </a:rPr>
                        <a:t>TOTAL: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AEDF3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ts val="819"/>
                        </a:lnSpc>
                        <a:tabLst>
                          <a:tab pos="193040" algn="l"/>
                        </a:tabLst>
                      </a:pPr>
                      <a:r>
                        <a:rPr sz="700" b="1" spc="-55" dirty="0">
                          <a:latin typeface="Trebuchet MS"/>
                          <a:cs typeface="Trebuchet MS"/>
                        </a:rPr>
                        <a:t>$	</a:t>
                      </a:r>
                      <a:r>
                        <a:rPr sz="700" b="1" spc="-60" dirty="0">
                          <a:latin typeface="Trebuchet MS"/>
                          <a:cs typeface="Trebuchet MS"/>
                        </a:rPr>
                        <a:t>3,642.50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AEDF3"/>
                    </a:solidFill>
                  </a:tcPr>
                </a:tc>
                <a:tc>
                  <a:txBody>
                    <a:bodyPr/>
                    <a:lstStyle/>
                    <a:p>
                      <a:pPr marR="8890" algn="r">
                        <a:lnSpc>
                          <a:spcPts val="819"/>
                        </a:lnSpc>
                      </a:pPr>
                      <a:r>
                        <a:rPr sz="700" b="1" spc="-60" dirty="0">
                          <a:latin typeface="Trebuchet MS"/>
                          <a:cs typeface="Trebuchet MS"/>
                        </a:rPr>
                        <a:t>TOTAL </a:t>
                      </a:r>
                      <a:r>
                        <a:rPr sz="700" b="1" spc="-35" dirty="0">
                          <a:latin typeface="Trebuchet MS"/>
                          <a:cs typeface="Trebuchet MS"/>
                        </a:rPr>
                        <a:t>UNBILLED</a:t>
                      </a:r>
                      <a:r>
                        <a:rPr sz="700" b="1" spc="-12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30" dirty="0">
                          <a:latin typeface="Trebuchet MS"/>
                          <a:cs typeface="Trebuchet MS"/>
                        </a:rPr>
                        <a:t>HOURS: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9525" algn="r">
                        <a:lnSpc>
                          <a:spcPts val="819"/>
                        </a:lnSpc>
                      </a:pPr>
                      <a:r>
                        <a:rPr sz="700" b="1" dirty="0">
                          <a:latin typeface="Trebuchet MS"/>
                          <a:cs typeface="Trebuchet MS"/>
                        </a:rPr>
                        <a:t>0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95952" y="269163"/>
            <a:ext cx="264795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70" dirty="0">
                <a:latin typeface="Arial"/>
                <a:cs typeface="Arial"/>
              </a:rPr>
              <a:t>Page</a:t>
            </a:r>
            <a:r>
              <a:rPr sz="700" spc="-100" dirty="0">
                <a:latin typeface="Arial"/>
                <a:cs typeface="Arial"/>
              </a:rPr>
              <a:t> </a:t>
            </a:r>
            <a:r>
              <a:rPr sz="700" spc="-35" dirty="0">
                <a:latin typeface="Arial"/>
                <a:cs typeface="Arial"/>
              </a:rPr>
              <a:t>2</a:t>
            </a:r>
            <a:endParaRPr sz="700">
              <a:latin typeface="Arial"/>
              <a:cs typeface="Arial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643244" y="856411"/>
          <a:ext cx="11364592" cy="278069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92480"/>
                <a:gridCol w="707390"/>
                <a:gridCol w="923925"/>
                <a:gridCol w="2816860"/>
                <a:gridCol w="858520"/>
                <a:gridCol w="654050"/>
                <a:gridCol w="603884"/>
                <a:gridCol w="687704"/>
                <a:gridCol w="878204"/>
                <a:gridCol w="2441575"/>
              </a:tblGrid>
              <a:tr h="205740">
                <a:tc gridSpan="10">
                  <a:txBody>
                    <a:bodyPr/>
                    <a:lstStyle/>
                    <a:p>
                      <a:pPr marL="29845">
                        <a:lnSpc>
                          <a:spcPts val="1490"/>
                        </a:lnSpc>
                      </a:pPr>
                      <a:r>
                        <a:rPr sz="1250" spc="-195" dirty="0">
                          <a:solidFill>
                            <a:srgbClr val="006000"/>
                          </a:solidFill>
                          <a:latin typeface="Arial"/>
                          <a:cs typeface="Arial"/>
                        </a:rPr>
                        <a:t>EXPENSES</a:t>
                      </a:r>
                      <a:endParaRPr sz="12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1683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339725">
                        <a:lnSpc>
                          <a:spcPts val="819"/>
                        </a:lnSpc>
                      </a:pPr>
                      <a:r>
                        <a:rPr sz="700" b="1" spc="-20" dirty="0">
                          <a:latin typeface="Trebuchet MS"/>
                          <a:cs typeface="Trebuchet MS"/>
                        </a:rPr>
                        <a:t>MEALS </a:t>
                      </a:r>
                      <a:r>
                        <a:rPr sz="700" b="1" spc="-60" dirty="0">
                          <a:latin typeface="Trebuchet MS"/>
                          <a:cs typeface="Trebuchet MS"/>
                        </a:rPr>
                        <a:t>+</a:t>
                      </a:r>
                      <a:r>
                        <a:rPr sz="700" b="1" spc="-10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35" dirty="0">
                          <a:latin typeface="Trebuchet MS"/>
                          <a:cs typeface="Trebuchet MS"/>
                        </a:rPr>
                        <a:t>INCIDENTALS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9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418465">
                        <a:lnSpc>
                          <a:spcPts val="819"/>
                        </a:lnSpc>
                      </a:pPr>
                      <a:r>
                        <a:rPr sz="700" b="1" spc="-10" dirty="0">
                          <a:latin typeface="Trebuchet MS"/>
                          <a:cs typeface="Trebuchet MS"/>
                        </a:rPr>
                        <a:t>NON</a:t>
                      </a:r>
                      <a:r>
                        <a:rPr sz="700" b="1" spc="-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20" dirty="0">
                          <a:latin typeface="Trebuchet MS"/>
                          <a:cs typeface="Trebuchet MS"/>
                        </a:rPr>
                        <a:t>MEALS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8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5359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 marL="7620" algn="ctr">
                        <a:lnSpc>
                          <a:spcPct val="100000"/>
                        </a:lnSpc>
                      </a:pPr>
                      <a:r>
                        <a:rPr sz="700" b="1" spc="-35" dirty="0">
                          <a:latin typeface="Trebuchet MS"/>
                          <a:cs typeface="Trebuchet MS"/>
                        </a:rPr>
                        <a:t>Date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 marL="190500">
                        <a:lnSpc>
                          <a:spcPct val="100000"/>
                        </a:lnSpc>
                      </a:pPr>
                      <a:r>
                        <a:rPr sz="700" b="1" spc="-40" dirty="0">
                          <a:latin typeface="Trebuchet MS"/>
                          <a:cs typeface="Trebuchet MS"/>
                        </a:rPr>
                        <a:t>Category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 marL="7620" algn="ctr">
                        <a:lnSpc>
                          <a:spcPct val="100000"/>
                        </a:lnSpc>
                      </a:pPr>
                      <a:r>
                        <a:rPr sz="700" b="1" spc="-35" dirty="0">
                          <a:latin typeface="Trebuchet MS"/>
                          <a:cs typeface="Trebuchet MS"/>
                        </a:rPr>
                        <a:t>Vendor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 marL="5715" algn="ctr">
                        <a:lnSpc>
                          <a:spcPct val="100000"/>
                        </a:lnSpc>
                      </a:pPr>
                      <a:r>
                        <a:rPr sz="700" b="1" spc="-35" dirty="0">
                          <a:latin typeface="Trebuchet MS"/>
                          <a:cs typeface="Trebuchet MS"/>
                        </a:rPr>
                        <a:t>Comments </a:t>
                      </a:r>
                      <a:r>
                        <a:rPr sz="700" b="1" spc="-45" dirty="0">
                          <a:latin typeface="Trebuchet MS"/>
                          <a:cs typeface="Trebuchet MS"/>
                        </a:rPr>
                        <a:t>(if</a:t>
                      </a:r>
                      <a:r>
                        <a:rPr sz="700" b="1" spc="-7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40" dirty="0">
                          <a:latin typeface="Trebuchet MS"/>
                          <a:cs typeface="Trebuchet MS"/>
                        </a:rPr>
                        <a:t>necessary)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 marL="234950">
                        <a:lnSpc>
                          <a:spcPct val="100000"/>
                        </a:lnSpc>
                      </a:pPr>
                      <a:r>
                        <a:rPr sz="700" b="1" spc="-50" dirty="0">
                          <a:latin typeface="Trebuchet MS"/>
                          <a:cs typeface="Trebuchet MS"/>
                        </a:rPr>
                        <a:t>Travel</a:t>
                      </a:r>
                      <a:r>
                        <a:rPr sz="700" b="1" spc="-7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30" dirty="0">
                          <a:latin typeface="Trebuchet MS"/>
                          <a:cs typeface="Trebuchet MS"/>
                        </a:rPr>
                        <a:t>Day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9F0"/>
                    </a:solidFill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ts val="660"/>
                        </a:lnSpc>
                      </a:pPr>
                      <a:r>
                        <a:rPr sz="700" b="1" spc="-45" dirty="0">
                          <a:latin typeface="Trebuchet MS"/>
                          <a:cs typeface="Trebuchet MS"/>
                        </a:rPr>
                        <a:t>Total </a:t>
                      </a:r>
                      <a:r>
                        <a:rPr sz="700" b="1" spc="-5" dirty="0">
                          <a:latin typeface="Trebuchet MS"/>
                          <a:cs typeface="Trebuchet MS"/>
                        </a:rPr>
                        <a:t>Meal</a:t>
                      </a:r>
                      <a:r>
                        <a:rPr sz="700" b="1" spc="-10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60" dirty="0">
                          <a:latin typeface="Trebuchet MS"/>
                          <a:cs typeface="Trebuchet MS"/>
                        </a:rPr>
                        <a:t>+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  <a:p>
                      <a:pPr marL="31750" marR="20320" indent="635" algn="ctr">
                        <a:lnSpc>
                          <a:spcPts val="919"/>
                        </a:lnSpc>
                        <a:spcBef>
                          <a:spcPts val="45"/>
                        </a:spcBef>
                      </a:pPr>
                      <a:r>
                        <a:rPr sz="700" b="1" spc="-35" dirty="0">
                          <a:latin typeface="Trebuchet MS"/>
                          <a:cs typeface="Trebuchet MS"/>
                        </a:rPr>
                        <a:t>Incidentals</a:t>
                      </a:r>
                      <a:r>
                        <a:rPr sz="700" b="1" spc="-11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45" dirty="0">
                          <a:latin typeface="Trebuchet MS"/>
                          <a:cs typeface="Trebuchet MS"/>
                        </a:rPr>
                        <a:t>(per  </a:t>
                      </a:r>
                      <a:r>
                        <a:rPr sz="700" b="1" spc="-40" dirty="0">
                          <a:latin typeface="Trebuchet MS"/>
                          <a:cs typeface="Trebuchet MS"/>
                        </a:rPr>
                        <a:t>daily</a:t>
                      </a:r>
                      <a:r>
                        <a:rPr sz="700" b="1" spc="-8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40" dirty="0">
                          <a:latin typeface="Trebuchet MS"/>
                          <a:cs typeface="Trebuchet MS"/>
                        </a:rPr>
                        <a:t>Guidelines  cap </a:t>
                      </a:r>
                      <a:r>
                        <a:rPr sz="700" b="1" spc="-30" dirty="0">
                          <a:latin typeface="Trebuchet MS"/>
                          <a:cs typeface="Trebuchet MS"/>
                        </a:rPr>
                        <a:t>of </a:t>
                      </a:r>
                      <a:r>
                        <a:rPr sz="700" b="1" spc="-55" dirty="0">
                          <a:latin typeface="Trebuchet MS"/>
                          <a:cs typeface="Trebuchet MS"/>
                        </a:rPr>
                        <a:t>$69 </a:t>
                      </a:r>
                      <a:r>
                        <a:rPr sz="700" b="1" spc="-45" dirty="0">
                          <a:latin typeface="Trebuchet MS"/>
                          <a:cs typeface="Trebuchet MS"/>
                        </a:rPr>
                        <a:t>per  </a:t>
                      </a:r>
                      <a:r>
                        <a:rPr sz="700" b="1" spc="-35" dirty="0">
                          <a:latin typeface="Trebuchet MS"/>
                          <a:cs typeface="Trebuchet MS"/>
                        </a:rPr>
                        <a:t>day)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9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950">
                        <a:latin typeface="Times New Roman"/>
                        <a:cs typeface="Times New Roman"/>
                      </a:endParaRPr>
                    </a:p>
                    <a:p>
                      <a:pPr marL="89535" marR="78740" indent="27305">
                        <a:lnSpc>
                          <a:spcPct val="110000"/>
                        </a:lnSpc>
                      </a:pPr>
                      <a:r>
                        <a:rPr sz="700" b="1" spc="-15" dirty="0">
                          <a:latin typeface="Trebuchet MS"/>
                          <a:cs typeface="Trebuchet MS"/>
                        </a:rPr>
                        <a:t>Non-Meal  </a:t>
                      </a:r>
                      <a:r>
                        <a:rPr sz="700" b="1" spc="-5" dirty="0">
                          <a:latin typeface="Trebuchet MS"/>
                          <a:cs typeface="Trebuchet MS"/>
                        </a:rPr>
                        <a:t>D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e</a:t>
                      </a:r>
                      <a:r>
                        <a:rPr sz="700" b="1" spc="5" dirty="0">
                          <a:latin typeface="Trebuchet MS"/>
                          <a:cs typeface="Trebuchet MS"/>
                        </a:rPr>
                        <a:t>s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cr</a:t>
                      </a:r>
                      <a:r>
                        <a:rPr sz="700" b="1" spc="-10" dirty="0">
                          <a:latin typeface="Trebuchet MS"/>
                          <a:cs typeface="Trebuchet MS"/>
                        </a:rPr>
                        <a:t>i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p</a:t>
                      </a:r>
                      <a:r>
                        <a:rPr sz="700" b="1" spc="-10" dirty="0">
                          <a:latin typeface="Trebuchet MS"/>
                          <a:cs typeface="Trebuchet MS"/>
                        </a:rPr>
                        <a:t>ti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on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950">
                        <a:latin typeface="Times New Roman"/>
                        <a:cs typeface="Times New Roman"/>
                      </a:endParaRPr>
                    </a:p>
                    <a:p>
                      <a:pPr marL="189230" marR="146685" indent="-32384">
                        <a:lnSpc>
                          <a:spcPct val="110000"/>
                        </a:lnSpc>
                      </a:pPr>
                      <a:r>
                        <a:rPr sz="700" b="1" dirty="0">
                          <a:latin typeface="Trebuchet MS"/>
                          <a:cs typeface="Trebuchet MS"/>
                        </a:rPr>
                        <a:t>Non</a:t>
                      </a:r>
                      <a:r>
                        <a:rPr sz="700" b="1" spc="-5" dirty="0">
                          <a:latin typeface="Trebuchet MS"/>
                          <a:cs typeface="Trebuchet MS"/>
                        </a:rPr>
                        <a:t>-</a:t>
                      </a:r>
                      <a:r>
                        <a:rPr sz="700" b="1" spc="5" dirty="0">
                          <a:latin typeface="Trebuchet MS"/>
                          <a:cs typeface="Trebuchet MS"/>
                        </a:rPr>
                        <a:t>M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e</a:t>
                      </a:r>
                      <a:r>
                        <a:rPr sz="700" b="1" spc="-5" dirty="0">
                          <a:latin typeface="Trebuchet MS"/>
                          <a:cs typeface="Trebuchet MS"/>
                        </a:rPr>
                        <a:t>a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l  </a:t>
                      </a:r>
                      <a:r>
                        <a:rPr sz="700" b="1" spc="-45" dirty="0">
                          <a:latin typeface="Trebuchet MS"/>
                          <a:cs typeface="Trebuchet MS"/>
                        </a:rPr>
                        <a:t>Expense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 marL="3810" algn="ctr">
                        <a:lnSpc>
                          <a:spcPct val="100000"/>
                        </a:lnSpc>
                      </a:pPr>
                      <a:r>
                        <a:rPr sz="700" b="1" spc="-45" dirty="0">
                          <a:latin typeface="Trebuchet MS"/>
                          <a:cs typeface="Trebuchet MS"/>
                        </a:rPr>
                        <a:t>Total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16789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1885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 marL="45720">
                        <a:lnSpc>
                          <a:spcPts val="819"/>
                        </a:lnSpc>
                        <a:spcBef>
                          <a:spcPts val="565"/>
                        </a:spcBef>
                        <a:tabLst>
                          <a:tab pos="71310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7175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1885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 marL="45720">
                        <a:lnSpc>
                          <a:spcPts val="819"/>
                        </a:lnSpc>
                        <a:spcBef>
                          <a:spcPts val="565"/>
                        </a:spcBef>
                        <a:tabLst>
                          <a:tab pos="71374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7175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1885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 marL="46355">
                        <a:lnSpc>
                          <a:spcPts val="819"/>
                        </a:lnSpc>
                        <a:spcBef>
                          <a:spcPts val="565"/>
                        </a:spcBef>
                        <a:tabLst>
                          <a:tab pos="71374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7175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1885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 marL="46355">
                        <a:lnSpc>
                          <a:spcPts val="819"/>
                        </a:lnSpc>
                        <a:spcBef>
                          <a:spcPts val="565"/>
                        </a:spcBef>
                        <a:tabLst>
                          <a:tab pos="71374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7175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11683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9050">
                        <a:lnSpc>
                          <a:spcPts val="819"/>
                        </a:lnSpc>
                      </a:pPr>
                      <a:r>
                        <a:rPr sz="700" spc="-70" dirty="0">
                          <a:latin typeface="Arial"/>
                          <a:cs typeface="Arial"/>
                        </a:rPr>
                        <a:t>TOTAL: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AEDF3"/>
                    </a:solidFill>
                  </a:tcPr>
                </a:tc>
                <a:tc>
                  <a:txBody>
                    <a:bodyPr/>
                    <a:lstStyle/>
                    <a:p>
                      <a:pPr marL="45720">
                        <a:lnSpc>
                          <a:spcPts val="819"/>
                        </a:lnSpc>
                        <a:tabLst>
                          <a:tab pos="71310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AEDF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11683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5" gridSpan="8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rowSpan="5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5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5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5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5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5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5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16839">
                <a:tc>
                  <a:txBody>
                    <a:bodyPr/>
                    <a:lstStyle/>
                    <a:p>
                      <a:pPr marR="6985" algn="r">
                        <a:lnSpc>
                          <a:spcPts val="819"/>
                        </a:lnSpc>
                      </a:pPr>
                      <a:r>
                        <a:rPr sz="700" b="1" spc="-35" dirty="0">
                          <a:latin typeface="Trebuchet MS"/>
                          <a:cs typeface="Trebuchet MS"/>
                        </a:rPr>
                        <a:t>Subtotal</a:t>
                      </a:r>
                      <a:r>
                        <a:rPr sz="700" b="1" spc="-12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55" dirty="0">
                          <a:latin typeface="Trebuchet MS"/>
                          <a:cs typeface="Trebuchet MS"/>
                        </a:rPr>
                        <a:t>Time: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AEDF3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19"/>
                        </a:lnSpc>
                        <a:tabLst>
                          <a:tab pos="342265" algn="l"/>
                        </a:tabLst>
                      </a:pPr>
                      <a:r>
                        <a:rPr sz="700" b="1" spc="-55" dirty="0">
                          <a:latin typeface="Trebuchet MS"/>
                          <a:cs typeface="Trebuchet MS"/>
                        </a:rPr>
                        <a:t>$	</a:t>
                      </a:r>
                      <a:r>
                        <a:rPr sz="700" b="1" spc="-60" dirty="0">
                          <a:latin typeface="Trebuchet MS"/>
                          <a:cs typeface="Trebuchet MS"/>
                        </a:rPr>
                        <a:t>3,642.50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AEDF3"/>
                    </a:solidFill>
                  </a:tcPr>
                </a:tc>
                <a:tc gridSpan="8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16839">
                <a:tc>
                  <a:txBody>
                    <a:bodyPr/>
                    <a:lstStyle/>
                    <a:p>
                      <a:pPr marR="6985" algn="r">
                        <a:lnSpc>
                          <a:spcPts val="819"/>
                        </a:lnSpc>
                      </a:pPr>
                      <a:r>
                        <a:rPr sz="700" b="1" spc="-35" dirty="0">
                          <a:latin typeface="Trebuchet MS"/>
                          <a:cs typeface="Trebuchet MS"/>
                        </a:rPr>
                        <a:t>Subtotal</a:t>
                      </a:r>
                      <a:r>
                        <a:rPr sz="700" b="1" spc="-9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45" dirty="0">
                          <a:latin typeface="Trebuchet MS"/>
                          <a:cs typeface="Trebuchet MS"/>
                        </a:rPr>
                        <a:t>Expenses: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AEDF3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19"/>
                        </a:lnSpc>
                        <a:tabLst>
                          <a:tab pos="545465" algn="l"/>
                        </a:tabLst>
                      </a:pPr>
                      <a:r>
                        <a:rPr sz="700" b="1" spc="-55" dirty="0">
                          <a:latin typeface="Trebuchet MS"/>
                          <a:cs typeface="Trebuchet MS"/>
                        </a:rPr>
                        <a:t>$	</a:t>
                      </a:r>
                      <a:r>
                        <a:rPr sz="700" b="1" spc="-45" dirty="0">
                          <a:latin typeface="Trebuchet MS"/>
                          <a:cs typeface="Trebuchet MS"/>
                        </a:rPr>
                        <a:t>-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AEDF3"/>
                    </a:solidFill>
                  </a:tcPr>
                </a:tc>
                <a:tc gridSpan="8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16839">
                <a:tc>
                  <a:txBody>
                    <a:bodyPr/>
                    <a:lstStyle/>
                    <a:p>
                      <a:pPr marR="6985" algn="r">
                        <a:lnSpc>
                          <a:spcPts val="819"/>
                        </a:lnSpc>
                      </a:pPr>
                      <a:r>
                        <a:rPr sz="700" b="1" spc="-5" dirty="0">
                          <a:latin typeface="Trebuchet MS"/>
                          <a:cs typeface="Trebuchet MS"/>
                        </a:rPr>
                        <a:t>T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O</a:t>
                      </a:r>
                      <a:r>
                        <a:rPr sz="700" b="1" spc="-5" dirty="0">
                          <a:latin typeface="Trebuchet MS"/>
                          <a:cs typeface="Trebuchet MS"/>
                        </a:rPr>
                        <a:t>T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AL: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AEDF3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19"/>
                        </a:lnSpc>
                        <a:tabLst>
                          <a:tab pos="342265" algn="l"/>
                        </a:tabLst>
                      </a:pPr>
                      <a:r>
                        <a:rPr sz="700" b="1" spc="-55" dirty="0">
                          <a:latin typeface="Trebuchet MS"/>
                          <a:cs typeface="Trebuchet MS"/>
                        </a:rPr>
                        <a:t>$	</a:t>
                      </a:r>
                      <a:r>
                        <a:rPr sz="700" b="1" spc="-60" dirty="0">
                          <a:latin typeface="Trebuchet MS"/>
                          <a:cs typeface="Trebuchet MS"/>
                        </a:rPr>
                        <a:t>3,642.50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AEDF3"/>
                    </a:solidFill>
                  </a:tcPr>
                </a:tc>
                <a:tc gridSpan="8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16839">
                <a:tc>
                  <a:txBody>
                    <a:bodyPr/>
                    <a:lstStyle/>
                    <a:p>
                      <a:pPr marR="8255" algn="r">
                        <a:lnSpc>
                          <a:spcPts val="819"/>
                        </a:lnSpc>
                      </a:pPr>
                      <a:r>
                        <a:rPr sz="700" b="1" spc="-35" dirty="0">
                          <a:latin typeface="Trebuchet MS"/>
                          <a:cs typeface="Trebuchet MS"/>
                        </a:rPr>
                        <a:t>Unbilled</a:t>
                      </a:r>
                      <a:r>
                        <a:rPr sz="700" b="1" spc="-12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35" dirty="0">
                          <a:latin typeface="Trebuchet MS"/>
                          <a:cs typeface="Trebuchet MS"/>
                        </a:rPr>
                        <a:t>Hours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AEDF3"/>
                    </a:solidFill>
                  </a:tcPr>
                </a:tc>
                <a:tc>
                  <a:txBody>
                    <a:bodyPr/>
                    <a:lstStyle/>
                    <a:p>
                      <a:pPr marR="7620" algn="r">
                        <a:lnSpc>
                          <a:spcPts val="819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8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2827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 marL="177800">
                        <a:lnSpc>
                          <a:spcPct val="100000"/>
                        </a:lnSpc>
                      </a:pPr>
                      <a:r>
                        <a:rPr sz="700" b="1" spc="-30" dirty="0">
                          <a:latin typeface="Trebuchet MS"/>
                          <a:cs typeface="Trebuchet MS"/>
                        </a:rPr>
                        <a:t>INITIALS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A"/>
                    </a:solidFill>
                  </a:tcPr>
                </a:tc>
                <a:tc rowSpan="2"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36525">
                <a:tc gridSpan="4">
                  <a:txBody>
                    <a:bodyPr/>
                    <a:lstStyle/>
                    <a:p>
                      <a:pPr marL="24130">
                        <a:lnSpc>
                          <a:spcPts val="975"/>
                        </a:lnSpc>
                      </a:pPr>
                      <a:r>
                        <a:rPr sz="900" spc="-50" dirty="0">
                          <a:latin typeface="Arial"/>
                          <a:cs typeface="Arial"/>
                        </a:rPr>
                        <a:t>Your </a:t>
                      </a:r>
                      <a:r>
                        <a:rPr sz="900" spc="-20" dirty="0">
                          <a:latin typeface="Arial"/>
                          <a:cs typeface="Arial"/>
                        </a:rPr>
                        <a:t>initials </a:t>
                      </a:r>
                      <a:r>
                        <a:rPr sz="900" spc="-35" dirty="0">
                          <a:latin typeface="Arial"/>
                          <a:cs typeface="Arial"/>
                        </a:rPr>
                        <a:t>here signify </a:t>
                      </a:r>
                      <a:r>
                        <a:rPr sz="900" spc="-5" dirty="0">
                          <a:latin typeface="Arial"/>
                          <a:cs typeface="Arial"/>
                        </a:rPr>
                        <a:t>that </a:t>
                      </a:r>
                      <a:r>
                        <a:rPr sz="900" spc="-15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900" spc="-60" dirty="0">
                          <a:latin typeface="Arial"/>
                          <a:cs typeface="Arial"/>
                        </a:rPr>
                        <a:t>charges 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on this </a:t>
                      </a:r>
                      <a:r>
                        <a:rPr sz="900" spc="-35" dirty="0">
                          <a:latin typeface="Arial"/>
                          <a:cs typeface="Arial"/>
                        </a:rPr>
                        <a:t>invoice 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are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accurate: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sz="700" spc="-105" dirty="0">
                          <a:latin typeface="Arial"/>
                          <a:cs typeface="Arial"/>
                        </a:rPr>
                        <a:t>KJB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3335" marB="0"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A"/>
                    </a:solidFill>
                  </a:tcPr>
                </a:tc>
                <a:tc gridSpan="4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</a:tbl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8208" y="269163"/>
            <a:ext cx="877569" cy="1536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850" spc="-20" dirty="0">
                <a:latin typeface="Arial"/>
                <a:cs typeface="Arial"/>
              </a:rPr>
              <a:t>6/3/2019 </a:t>
            </a:r>
            <a:r>
              <a:rPr sz="850" spc="85" dirty="0">
                <a:latin typeface="Arial"/>
                <a:cs typeface="Arial"/>
              </a:rPr>
              <a:t>/</a:t>
            </a:r>
            <a:r>
              <a:rPr sz="850" spc="-150" dirty="0">
                <a:latin typeface="Arial"/>
                <a:cs typeface="Arial"/>
              </a:rPr>
              <a:t> </a:t>
            </a:r>
            <a:r>
              <a:rPr sz="850" spc="-45" dirty="0">
                <a:latin typeface="Arial"/>
                <a:cs typeface="Arial"/>
              </a:rPr>
              <a:t>2:43 </a:t>
            </a:r>
            <a:r>
              <a:rPr sz="850" spc="-65" dirty="0">
                <a:latin typeface="Arial"/>
                <a:cs typeface="Arial"/>
              </a:rPr>
              <a:t>PM</a:t>
            </a:r>
            <a:endParaRPr sz="85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629264" y="244780"/>
            <a:ext cx="1544320" cy="3060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89915" marR="5080" indent="-577850">
              <a:lnSpc>
                <a:spcPct val="108200"/>
              </a:lnSpc>
              <a:spcBef>
                <a:spcPts val="100"/>
              </a:spcBef>
            </a:pPr>
            <a:r>
              <a:rPr sz="850" spc="-30" dirty="0">
                <a:latin typeface="Arial"/>
                <a:cs typeface="Arial"/>
              </a:rPr>
              <a:t>Baltimore </a:t>
            </a:r>
            <a:r>
              <a:rPr sz="850" spc="-55" dirty="0">
                <a:latin typeface="Arial"/>
                <a:cs typeface="Arial"/>
              </a:rPr>
              <a:t>Consent Decree </a:t>
            </a:r>
            <a:r>
              <a:rPr sz="850" spc="-10" dirty="0">
                <a:latin typeface="Arial"/>
                <a:cs typeface="Arial"/>
              </a:rPr>
              <a:t>Monitor  </a:t>
            </a:r>
            <a:r>
              <a:rPr sz="850" spc="-95" dirty="0">
                <a:latin typeface="Arial"/>
                <a:cs typeface="Arial"/>
              </a:rPr>
              <a:t>INVOICE</a:t>
            </a:r>
            <a:endParaRPr sz="8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260204" y="269163"/>
            <a:ext cx="314325" cy="1536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850" spc="-85" dirty="0">
                <a:latin typeface="Arial"/>
                <a:cs typeface="Arial"/>
              </a:rPr>
              <a:t>Page</a:t>
            </a:r>
            <a:r>
              <a:rPr sz="850" spc="-105" dirty="0">
                <a:latin typeface="Arial"/>
                <a:cs typeface="Arial"/>
              </a:rPr>
              <a:t> </a:t>
            </a:r>
            <a:r>
              <a:rPr sz="850" spc="-50" dirty="0">
                <a:latin typeface="Arial"/>
                <a:cs typeface="Arial"/>
              </a:rPr>
              <a:t>1</a:t>
            </a:r>
            <a:endParaRPr sz="850">
              <a:latin typeface="Arial"/>
              <a:cs typeface="Arial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230240" y="687247"/>
          <a:ext cx="12181200" cy="640091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40435"/>
                <a:gridCol w="840104"/>
                <a:gridCol w="762635"/>
                <a:gridCol w="3225165"/>
                <a:gridCol w="1016635"/>
                <a:gridCol w="778509"/>
                <a:gridCol w="717550"/>
                <a:gridCol w="2575559"/>
                <a:gridCol w="646429"/>
                <a:gridCol w="678179"/>
              </a:tblGrid>
              <a:tr h="174625">
                <a:tc gridSpan="3">
                  <a:txBody>
                    <a:bodyPr/>
                    <a:lstStyle/>
                    <a:p>
                      <a:pPr marL="33020">
                        <a:lnSpc>
                          <a:spcPts val="1275"/>
                        </a:lnSpc>
                      </a:pPr>
                      <a:r>
                        <a:rPr sz="1200" spc="-15" dirty="0">
                          <a:latin typeface="Arial"/>
                          <a:cs typeface="Arial"/>
                        </a:rPr>
                        <a:t>Baltimore </a:t>
                      </a:r>
                      <a:r>
                        <a:rPr sz="1200" spc="-75" dirty="0">
                          <a:latin typeface="Arial"/>
                          <a:cs typeface="Arial"/>
                        </a:rPr>
                        <a:t>Consent </a:t>
                      </a:r>
                      <a:r>
                        <a:rPr sz="1200" spc="-70" dirty="0">
                          <a:latin typeface="Arial"/>
                          <a:cs typeface="Arial"/>
                        </a:rPr>
                        <a:t>Decree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20" dirty="0">
                          <a:latin typeface="Arial"/>
                          <a:cs typeface="Arial"/>
                        </a:rPr>
                        <a:t>Monitor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 marR="26670" algn="r">
                        <a:lnSpc>
                          <a:spcPct val="100000"/>
                        </a:lnSpc>
                      </a:pPr>
                      <a:r>
                        <a:rPr sz="850" b="1" dirty="0">
                          <a:latin typeface="Trebuchet MS"/>
                          <a:cs typeface="Trebuchet MS"/>
                        </a:rPr>
                        <a:t>I</a:t>
                      </a:r>
                      <a:r>
                        <a:rPr sz="850" b="1" spc="-5" dirty="0">
                          <a:latin typeface="Trebuchet MS"/>
                          <a:cs typeface="Trebuchet MS"/>
                        </a:rPr>
                        <a:t>NS</a:t>
                      </a:r>
                      <a:r>
                        <a:rPr sz="850" b="1" dirty="0">
                          <a:latin typeface="Trebuchet MS"/>
                          <a:cs typeface="Trebuchet MS"/>
                        </a:rPr>
                        <a:t>T</a:t>
                      </a:r>
                      <a:r>
                        <a:rPr sz="850" b="1" spc="-5" dirty="0">
                          <a:latin typeface="Trebuchet MS"/>
                          <a:cs typeface="Trebuchet MS"/>
                        </a:rPr>
                        <a:t>R</a:t>
                      </a:r>
                      <a:r>
                        <a:rPr sz="850" b="1" dirty="0">
                          <a:latin typeface="Trebuchet MS"/>
                          <a:cs typeface="Trebuchet MS"/>
                        </a:rPr>
                        <a:t>U</a:t>
                      </a:r>
                      <a:r>
                        <a:rPr sz="850" b="1" spc="-5" dirty="0">
                          <a:latin typeface="Trebuchet MS"/>
                          <a:cs typeface="Trebuchet MS"/>
                        </a:rPr>
                        <a:t>C</a:t>
                      </a:r>
                      <a:r>
                        <a:rPr sz="850" b="1" dirty="0">
                          <a:latin typeface="Trebuchet MS"/>
                          <a:cs typeface="Trebuchet MS"/>
                        </a:rPr>
                        <a:t>TI</a:t>
                      </a:r>
                      <a:r>
                        <a:rPr sz="850" b="1" spc="-5" dirty="0">
                          <a:latin typeface="Trebuchet MS"/>
                          <a:cs typeface="Trebuchet MS"/>
                        </a:rPr>
                        <a:t>ON</a:t>
                      </a:r>
                      <a:r>
                        <a:rPr sz="850" b="1" dirty="0">
                          <a:latin typeface="Trebuchet MS"/>
                          <a:cs typeface="Trebuchet MS"/>
                        </a:rPr>
                        <a:t>S</a:t>
                      </a:r>
                      <a:endParaRPr sz="85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A"/>
                    </a:solidFill>
                  </a:tcPr>
                </a:tc>
              </a:tr>
              <a:tr h="167005">
                <a:tc gridSpan="2">
                  <a:txBody>
                    <a:bodyPr/>
                    <a:lstStyle/>
                    <a:p>
                      <a:pPr marL="33020">
                        <a:lnSpc>
                          <a:spcPts val="1220"/>
                        </a:lnSpc>
                      </a:pPr>
                      <a:r>
                        <a:rPr sz="1200" spc="-60" dirty="0">
                          <a:latin typeface="Arial"/>
                          <a:cs typeface="Arial"/>
                        </a:rPr>
                        <a:t>750 </a:t>
                      </a:r>
                      <a:r>
                        <a:rPr sz="1200" spc="-114" dirty="0">
                          <a:latin typeface="Arial"/>
                          <a:cs typeface="Arial"/>
                        </a:rPr>
                        <a:t>E. </a:t>
                      </a:r>
                      <a:r>
                        <a:rPr sz="1200" spc="5" dirty="0">
                          <a:latin typeface="Arial"/>
                          <a:cs typeface="Arial"/>
                        </a:rPr>
                        <a:t>Pratt, </a:t>
                      </a:r>
                      <a:r>
                        <a:rPr sz="1200" spc="-80" dirty="0">
                          <a:latin typeface="Arial"/>
                          <a:cs typeface="Arial"/>
                        </a:rPr>
                        <a:t>Ste</a:t>
                      </a:r>
                      <a:r>
                        <a:rPr sz="1200" spc="-19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20" dirty="0">
                          <a:latin typeface="Arial"/>
                          <a:cs typeface="Arial"/>
                        </a:rPr>
                        <a:t>900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solidFill>
                      <a:srgbClr val="CCC0D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A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19685">
                        <a:lnSpc>
                          <a:spcPts val="965"/>
                        </a:lnSpc>
                      </a:pPr>
                      <a:r>
                        <a:rPr sz="850" spc="-45" dirty="0">
                          <a:latin typeface="Arial"/>
                          <a:cs typeface="Arial"/>
                        </a:rPr>
                        <a:t>1. Complete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blue </a:t>
                      </a:r>
                      <a:r>
                        <a:rPr sz="850" spc="-45" dirty="0">
                          <a:latin typeface="Arial"/>
                          <a:cs typeface="Arial"/>
                        </a:rPr>
                        <a:t>box 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left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first. </a:t>
                      </a:r>
                      <a:r>
                        <a:rPr sz="850" spc="-65" dirty="0">
                          <a:latin typeface="Arial"/>
                          <a:cs typeface="Arial"/>
                        </a:rPr>
                        <a:t>This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will </a:t>
                      </a:r>
                      <a:r>
                        <a:rPr sz="850" spc="-65" dirty="0">
                          <a:latin typeface="Arial"/>
                          <a:cs typeface="Arial"/>
                        </a:rPr>
                        <a:t>cause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month </a:t>
                      </a:r>
                      <a:r>
                        <a:rPr sz="850" spc="-4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rate information 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populate</a:t>
                      </a:r>
                      <a:r>
                        <a:rPr sz="850" spc="-9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the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CCC0D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84480">
                <a:tc gridSpan="2">
                  <a:txBody>
                    <a:bodyPr/>
                    <a:lstStyle/>
                    <a:p>
                      <a:pPr marL="33020">
                        <a:lnSpc>
                          <a:spcPts val="1325"/>
                        </a:lnSpc>
                      </a:pPr>
                      <a:r>
                        <a:rPr sz="1200" spc="-20" dirty="0">
                          <a:latin typeface="Arial"/>
                          <a:cs typeface="Arial"/>
                        </a:rPr>
                        <a:t>Baltimore, </a:t>
                      </a:r>
                      <a:r>
                        <a:rPr sz="1200" spc="-50" dirty="0">
                          <a:latin typeface="Arial"/>
                          <a:cs typeface="Arial"/>
                        </a:rPr>
                        <a:t>MD</a:t>
                      </a:r>
                      <a:r>
                        <a:rPr sz="12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105" dirty="0">
                          <a:latin typeface="Arial"/>
                          <a:cs typeface="Arial"/>
                        </a:rPr>
                        <a:t>21202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solidFill>
                      <a:srgbClr val="CCC0D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A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19685">
                        <a:lnSpc>
                          <a:spcPts val="965"/>
                        </a:lnSpc>
                      </a:pPr>
                      <a:r>
                        <a:rPr sz="850" spc="-45" dirty="0">
                          <a:latin typeface="Arial"/>
                          <a:cs typeface="Arial"/>
                        </a:rPr>
                        <a:t>2.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45" dirty="0">
                          <a:latin typeface="Arial"/>
                          <a:cs typeface="Arial"/>
                        </a:rPr>
                        <a:t>Enter</a:t>
                      </a:r>
                      <a:r>
                        <a:rPr sz="85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descriptions</a:t>
                      </a:r>
                      <a:r>
                        <a:rPr sz="850" spc="-45" dirty="0">
                          <a:latin typeface="Arial"/>
                          <a:cs typeface="Arial"/>
                        </a:rPr>
                        <a:t> and 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hours</a:t>
                      </a:r>
                      <a:r>
                        <a:rPr sz="85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85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85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"Time"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portion</a:t>
                      </a:r>
                      <a:r>
                        <a:rPr sz="85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of</a:t>
                      </a:r>
                      <a:r>
                        <a:rPr sz="85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85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matrix</a:t>
                      </a:r>
                      <a:r>
                        <a:rPr sz="85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consistent</a:t>
                      </a:r>
                      <a:r>
                        <a:rPr sz="85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with</a:t>
                      </a:r>
                      <a:r>
                        <a:rPr sz="85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0" dirty="0">
                          <a:latin typeface="Arial"/>
                          <a:cs typeface="Arial"/>
                        </a:rPr>
                        <a:t>"Sample</a:t>
                      </a:r>
                      <a:endParaRPr sz="850">
                        <a:latin typeface="Arial"/>
                        <a:cs typeface="Arial"/>
                      </a:endParaRPr>
                    </a:p>
                    <a:p>
                      <a:pPr marL="19685">
                        <a:lnSpc>
                          <a:spcPct val="100000"/>
                        </a:lnSpc>
                        <a:spcBef>
                          <a:spcPts val="80"/>
                        </a:spcBef>
                      </a:pPr>
                      <a:r>
                        <a:rPr sz="850" spc="-30" dirty="0">
                          <a:latin typeface="Arial"/>
                          <a:cs typeface="Arial"/>
                        </a:rPr>
                        <a:t>Description"</a:t>
                      </a:r>
                      <a:r>
                        <a:rPr sz="85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below.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CCC0D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419734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solidFill>
                      <a:srgbClr val="CCC0D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A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19685">
                        <a:lnSpc>
                          <a:spcPts val="930"/>
                        </a:lnSpc>
                      </a:pPr>
                      <a:r>
                        <a:rPr sz="850" spc="-45" dirty="0">
                          <a:latin typeface="Arial"/>
                          <a:cs typeface="Arial"/>
                        </a:rPr>
                        <a:t>3.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75" dirty="0">
                          <a:latin typeface="Arial"/>
                          <a:cs typeface="Arial"/>
                        </a:rPr>
                        <a:t>You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0" dirty="0">
                          <a:latin typeface="Arial"/>
                          <a:cs typeface="Arial"/>
                        </a:rPr>
                        <a:t>may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not</a:t>
                      </a:r>
                      <a:r>
                        <a:rPr sz="85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bill</a:t>
                      </a:r>
                      <a:r>
                        <a:rPr sz="85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more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than</a:t>
                      </a:r>
                      <a:r>
                        <a:rPr sz="85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eight</a:t>
                      </a:r>
                      <a:r>
                        <a:rPr sz="85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(8)</a:t>
                      </a:r>
                      <a:r>
                        <a:rPr sz="85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hours</a:t>
                      </a:r>
                      <a:r>
                        <a:rPr sz="85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75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45" dirty="0">
                          <a:latin typeface="Arial"/>
                          <a:cs typeface="Arial"/>
                        </a:rPr>
                        <a:t>day, </a:t>
                      </a:r>
                      <a:r>
                        <a:rPr sz="850" spc="-50" dirty="0">
                          <a:latin typeface="Arial"/>
                          <a:cs typeface="Arial"/>
                        </a:rPr>
                        <a:t>even</a:t>
                      </a:r>
                      <a:r>
                        <a:rPr sz="85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5" dirty="0">
                          <a:latin typeface="Arial"/>
                          <a:cs typeface="Arial"/>
                        </a:rPr>
                        <a:t>if</a:t>
                      </a:r>
                      <a:r>
                        <a:rPr sz="85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you</a:t>
                      </a:r>
                      <a:r>
                        <a:rPr sz="85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work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more</a:t>
                      </a:r>
                      <a:r>
                        <a:rPr sz="85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than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eight</a:t>
                      </a:r>
                      <a:r>
                        <a:rPr sz="85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(8)</a:t>
                      </a:r>
                      <a:r>
                        <a:rPr sz="85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hours</a:t>
                      </a:r>
                      <a:r>
                        <a:rPr sz="85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85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75" dirty="0">
                          <a:latin typeface="Arial"/>
                          <a:cs typeface="Arial"/>
                        </a:rPr>
                        <a:t>a</a:t>
                      </a:r>
                      <a:endParaRPr sz="850">
                        <a:latin typeface="Arial"/>
                        <a:cs typeface="Arial"/>
                      </a:endParaRPr>
                    </a:p>
                    <a:p>
                      <a:pPr marL="19685" marR="310515">
                        <a:lnSpc>
                          <a:spcPct val="108200"/>
                        </a:lnSpc>
                      </a:pPr>
                      <a:r>
                        <a:rPr sz="850" spc="-45" dirty="0">
                          <a:latin typeface="Arial"/>
                          <a:cs typeface="Arial"/>
                        </a:rPr>
                        <a:t>day, 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which 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you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inevitably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will. </a:t>
                      </a:r>
                      <a:r>
                        <a:rPr sz="850" spc="-50" dirty="0">
                          <a:latin typeface="Arial"/>
                          <a:cs typeface="Arial"/>
                        </a:rPr>
                        <a:t>Leadership 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must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authorize more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than eight 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hours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billed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in </a:t>
                      </a:r>
                      <a:r>
                        <a:rPr sz="850" spc="-75" dirty="0">
                          <a:latin typeface="Arial"/>
                          <a:cs typeface="Arial"/>
                        </a:rPr>
                        <a:t>a </a:t>
                      </a:r>
                      <a:r>
                        <a:rPr sz="850" spc="-45" dirty="0">
                          <a:latin typeface="Arial"/>
                          <a:cs typeface="Arial"/>
                        </a:rPr>
                        <a:t>day, 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itemized,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but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will 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do </a:t>
                      </a:r>
                      <a:r>
                        <a:rPr sz="850" spc="-70" dirty="0">
                          <a:latin typeface="Arial"/>
                          <a:cs typeface="Arial"/>
                        </a:rPr>
                        <a:t>so 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sparingly.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All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time </a:t>
                      </a:r>
                      <a:r>
                        <a:rPr sz="850" spc="-50" dirty="0">
                          <a:latin typeface="Arial"/>
                          <a:cs typeface="Arial"/>
                        </a:rPr>
                        <a:t>above 8 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hours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in </a:t>
                      </a:r>
                      <a:r>
                        <a:rPr sz="850" spc="-75" dirty="0">
                          <a:latin typeface="Arial"/>
                          <a:cs typeface="Arial"/>
                        </a:rPr>
                        <a:t>a </a:t>
                      </a:r>
                      <a:r>
                        <a:rPr sz="850" spc="-50" dirty="0">
                          <a:latin typeface="Arial"/>
                          <a:cs typeface="Arial"/>
                        </a:rPr>
                        <a:t>day 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should </a:t>
                      </a:r>
                      <a:r>
                        <a:rPr sz="850" spc="-45" dirty="0">
                          <a:latin typeface="Arial"/>
                          <a:cs typeface="Arial"/>
                        </a:rPr>
                        <a:t>be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reflected </a:t>
                      </a:r>
                      <a:r>
                        <a:rPr sz="850" spc="-85" dirty="0">
                          <a:latin typeface="Arial"/>
                          <a:cs typeface="Arial"/>
                        </a:rPr>
                        <a:t>as</a:t>
                      </a:r>
                      <a:r>
                        <a:rPr sz="850" spc="-1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"unbilled."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CCC0D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69240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A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19685">
                        <a:lnSpc>
                          <a:spcPts val="925"/>
                        </a:lnSpc>
                      </a:pPr>
                      <a:r>
                        <a:rPr sz="850" spc="-45" dirty="0">
                          <a:latin typeface="Arial"/>
                          <a:cs typeface="Arial"/>
                        </a:rPr>
                        <a:t>4. </a:t>
                      </a:r>
                      <a:r>
                        <a:rPr sz="850" spc="-75" dirty="0">
                          <a:latin typeface="Arial"/>
                          <a:cs typeface="Arial"/>
                        </a:rPr>
                        <a:t>You </a:t>
                      </a:r>
                      <a:r>
                        <a:rPr sz="850" spc="-50" dirty="0">
                          <a:latin typeface="Arial"/>
                          <a:cs typeface="Arial"/>
                        </a:rPr>
                        <a:t>may </a:t>
                      </a:r>
                      <a:r>
                        <a:rPr sz="850" b="1" spc="-55" dirty="0">
                          <a:latin typeface="Trebuchet MS"/>
                          <a:cs typeface="Trebuchet MS"/>
                        </a:rPr>
                        <a:t>NOT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bill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for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time 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spent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traveling 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or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from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Baltimore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or 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anywhere </a:t>
                      </a:r>
                      <a:r>
                        <a:rPr sz="850" spc="-50" dirty="0">
                          <a:latin typeface="Arial"/>
                          <a:cs typeface="Arial"/>
                        </a:rPr>
                        <a:t>else.</a:t>
                      </a:r>
                      <a:r>
                        <a:rPr sz="850" spc="-8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0" dirty="0">
                          <a:latin typeface="Arial"/>
                          <a:cs typeface="Arial"/>
                        </a:rPr>
                        <a:t>Travel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time </a:t>
                      </a:r>
                      <a:r>
                        <a:rPr sz="850" spc="-50" dirty="0">
                          <a:latin typeface="Arial"/>
                          <a:cs typeface="Arial"/>
                        </a:rPr>
                        <a:t>is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non-</a:t>
                      </a:r>
                      <a:endParaRPr sz="850">
                        <a:latin typeface="Arial"/>
                        <a:cs typeface="Arial"/>
                      </a:endParaRPr>
                    </a:p>
                    <a:p>
                      <a:pPr marL="19685">
                        <a:lnSpc>
                          <a:spcPts val="1015"/>
                        </a:lnSpc>
                        <a:spcBef>
                          <a:spcPts val="80"/>
                        </a:spcBef>
                      </a:pPr>
                      <a:r>
                        <a:rPr sz="850" spc="-35" dirty="0">
                          <a:latin typeface="Arial"/>
                          <a:cs typeface="Arial"/>
                        </a:rPr>
                        <a:t>reimbursable.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CCC0D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612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9F0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62230">
                        <a:lnSpc>
                          <a:spcPts val="1160"/>
                        </a:lnSpc>
                      </a:pPr>
                      <a:r>
                        <a:rPr sz="1050" spc="-65" dirty="0">
                          <a:latin typeface="Arial"/>
                          <a:cs typeface="Arial"/>
                        </a:rPr>
                        <a:t>INVOICE </a:t>
                      </a:r>
                      <a:r>
                        <a:rPr sz="1050" spc="-85" dirty="0">
                          <a:latin typeface="Arial"/>
                          <a:cs typeface="Arial"/>
                        </a:rPr>
                        <a:t>FOR </a:t>
                      </a:r>
                      <a:r>
                        <a:rPr sz="1050" spc="-35" dirty="0">
                          <a:latin typeface="Arial"/>
                          <a:cs typeface="Arial"/>
                        </a:rPr>
                        <a:t>MONTH</a:t>
                      </a:r>
                      <a:r>
                        <a:rPr sz="1050" spc="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50" spc="-70" dirty="0">
                          <a:latin typeface="Arial"/>
                          <a:cs typeface="Arial"/>
                        </a:rPr>
                        <a:t>OF:</a:t>
                      </a:r>
                      <a:endParaRPr sz="10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9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540" algn="ctr">
                        <a:lnSpc>
                          <a:spcPts val="1160"/>
                        </a:lnSpc>
                      </a:pPr>
                      <a:r>
                        <a:rPr sz="1050" b="1" i="1" u="heavy" spc="5" dirty="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cs typeface="Arial"/>
                        </a:rPr>
                        <a:t>April</a:t>
                      </a:r>
                      <a:endParaRPr sz="10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9F0"/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43815" marR="34290" indent="1270" algn="ctr">
                        <a:lnSpc>
                          <a:spcPct val="110600"/>
                        </a:lnSpc>
                        <a:spcBef>
                          <a:spcPts val="414"/>
                        </a:spcBef>
                      </a:pPr>
                      <a:r>
                        <a:rPr sz="750" spc="-35" dirty="0">
                          <a:latin typeface="Arial"/>
                          <a:cs typeface="Arial"/>
                        </a:rPr>
                        <a:t>Complete these  </a:t>
                      </a:r>
                      <a:r>
                        <a:rPr sz="750" spc="-5" dirty="0">
                          <a:latin typeface="Arial"/>
                          <a:cs typeface="Arial"/>
                        </a:rPr>
                        <a:t>four </a:t>
                      </a:r>
                      <a:r>
                        <a:rPr sz="750" spc="-40" dirty="0">
                          <a:latin typeface="Arial"/>
                          <a:cs typeface="Arial"/>
                        </a:rPr>
                        <a:t>cells</a:t>
                      </a:r>
                      <a:r>
                        <a:rPr sz="750" spc="-1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50" spc="-20" dirty="0">
                          <a:latin typeface="Arial"/>
                          <a:cs typeface="Arial"/>
                        </a:rPr>
                        <a:t>before  starting  </a:t>
                      </a:r>
                      <a:r>
                        <a:rPr sz="750" spc="-35" dirty="0">
                          <a:latin typeface="Arial"/>
                          <a:cs typeface="Arial"/>
                        </a:rPr>
                        <a:t>spreadsheet.</a:t>
                      </a:r>
                      <a:endParaRPr sz="750">
                        <a:latin typeface="Arial"/>
                        <a:cs typeface="Arial"/>
                      </a:endParaRPr>
                    </a:p>
                    <a:p>
                      <a:pPr marL="51435" marR="42545" algn="ctr">
                        <a:lnSpc>
                          <a:spcPct val="110600"/>
                        </a:lnSpc>
                      </a:pPr>
                      <a:r>
                        <a:rPr sz="750" spc="-60" dirty="0">
                          <a:latin typeface="Arial"/>
                          <a:cs typeface="Arial"/>
                        </a:rPr>
                        <a:t>Rates </a:t>
                      </a:r>
                      <a:r>
                        <a:rPr sz="750" spc="-35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750" spc="-9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50" spc="-10" dirty="0">
                          <a:latin typeface="Arial"/>
                          <a:cs typeface="Arial"/>
                        </a:rPr>
                        <a:t>other  info </a:t>
                      </a:r>
                      <a:r>
                        <a:rPr sz="750" spc="-5" dirty="0">
                          <a:latin typeface="Arial"/>
                          <a:cs typeface="Arial"/>
                        </a:rPr>
                        <a:t>will </a:t>
                      </a:r>
                      <a:r>
                        <a:rPr sz="750" spc="-30" dirty="0">
                          <a:latin typeface="Arial"/>
                          <a:cs typeface="Arial"/>
                        </a:rPr>
                        <a:t>self-  </a:t>
                      </a:r>
                      <a:r>
                        <a:rPr sz="750" spc="-25" dirty="0">
                          <a:latin typeface="Arial"/>
                          <a:cs typeface="Arial"/>
                        </a:rPr>
                        <a:t>populate.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52704" marB="0" vert="vert27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9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solidFill>
                      <a:srgbClr val="CCC0DA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19685">
                        <a:lnSpc>
                          <a:spcPct val="100000"/>
                        </a:lnSpc>
                      </a:pPr>
                      <a:r>
                        <a:rPr sz="850" spc="-45" dirty="0">
                          <a:latin typeface="Arial"/>
                          <a:cs typeface="Arial"/>
                        </a:rPr>
                        <a:t>5. </a:t>
                      </a:r>
                      <a:r>
                        <a:rPr sz="850" spc="-70" dirty="0">
                          <a:latin typeface="Arial"/>
                          <a:cs typeface="Arial"/>
                        </a:rPr>
                        <a:t>Please </a:t>
                      </a:r>
                      <a:r>
                        <a:rPr sz="850" spc="-55" dirty="0">
                          <a:latin typeface="Arial"/>
                          <a:cs typeface="Arial"/>
                        </a:rPr>
                        <a:t>make </a:t>
                      </a:r>
                      <a:r>
                        <a:rPr sz="850" spc="-50" dirty="0">
                          <a:latin typeface="Arial"/>
                          <a:cs typeface="Arial"/>
                        </a:rPr>
                        <a:t>sure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all </a:t>
                      </a:r>
                      <a:r>
                        <a:rPr sz="850" spc="-65" dirty="0">
                          <a:latin typeface="Arial"/>
                          <a:cs typeface="Arial"/>
                        </a:rPr>
                        <a:t>expenses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meet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850" spc="-45" dirty="0">
                          <a:latin typeface="Arial"/>
                          <a:cs typeface="Arial"/>
                        </a:rPr>
                        <a:t>Guidelines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listed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in the 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Billing </a:t>
                      </a:r>
                      <a:r>
                        <a:rPr sz="850" spc="-45" dirty="0">
                          <a:latin typeface="Arial"/>
                          <a:cs typeface="Arial"/>
                        </a:rPr>
                        <a:t>Guidelines</a:t>
                      </a:r>
                      <a:r>
                        <a:rPr sz="850" spc="-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tab.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CCC0D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CCC0DA"/>
                    </a:solidFill>
                  </a:tcPr>
                </a:tc>
              </a:tr>
              <a:tr h="1670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9F0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47320">
                        <a:lnSpc>
                          <a:spcPts val="1145"/>
                        </a:lnSpc>
                      </a:pPr>
                      <a:r>
                        <a:rPr sz="1050" spc="-65" dirty="0">
                          <a:latin typeface="Arial"/>
                          <a:cs typeface="Arial"/>
                        </a:rPr>
                        <a:t>INVOICE </a:t>
                      </a:r>
                      <a:r>
                        <a:rPr sz="1050" spc="-85" dirty="0">
                          <a:latin typeface="Arial"/>
                          <a:cs typeface="Arial"/>
                        </a:rPr>
                        <a:t>SUBMITTED</a:t>
                      </a:r>
                      <a:r>
                        <a:rPr sz="10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50" spc="-70" dirty="0">
                          <a:latin typeface="Arial"/>
                          <a:cs typeface="Arial"/>
                        </a:rPr>
                        <a:t>BY:</a:t>
                      </a:r>
                      <a:endParaRPr sz="10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9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3335" algn="ctr">
                        <a:lnSpc>
                          <a:spcPts val="1175"/>
                        </a:lnSpc>
                      </a:pPr>
                      <a:r>
                        <a:rPr sz="1200" spc="-65" dirty="0">
                          <a:latin typeface="Arial"/>
                          <a:cs typeface="Arial"/>
                        </a:rPr>
                        <a:t>Drake </a:t>
                      </a:r>
                      <a:r>
                        <a:rPr sz="1200" spc="-85" dirty="0">
                          <a:latin typeface="Arial"/>
                          <a:cs typeface="Arial"/>
                        </a:rPr>
                        <a:t>(Exec.</a:t>
                      </a:r>
                      <a:r>
                        <a:rPr sz="1200" spc="-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50" dirty="0">
                          <a:latin typeface="Arial"/>
                          <a:cs typeface="Arial"/>
                        </a:rPr>
                        <a:t>Ass't)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9F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52704" marB="0" vert="vert27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9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solidFill>
                      <a:srgbClr val="CCC0DA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19685">
                        <a:lnSpc>
                          <a:spcPct val="100000"/>
                        </a:lnSpc>
                      </a:pPr>
                      <a:r>
                        <a:rPr sz="850" spc="-45" dirty="0">
                          <a:latin typeface="Arial"/>
                          <a:cs typeface="Arial"/>
                        </a:rPr>
                        <a:t>6.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70" dirty="0">
                          <a:latin typeface="Arial"/>
                          <a:cs typeface="Arial"/>
                        </a:rPr>
                        <a:t>Do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not</a:t>
                      </a:r>
                      <a:r>
                        <a:rPr sz="85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forget</a:t>
                      </a:r>
                      <a:r>
                        <a:rPr sz="85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initial</a:t>
                      </a:r>
                      <a:r>
                        <a:rPr sz="85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45" dirty="0">
                          <a:latin typeface="Arial"/>
                          <a:cs typeface="Arial"/>
                        </a:rPr>
                        <a:t>box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attesting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5" dirty="0">
                          <a:latin typeface="Arial"/>
                          <a:cs typeface="Arial"/>
                        </a:rPr>
                        <a:t>accuracy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of</a:t>
                      </a:r>
                      <a:r>
                        <a:rPr sz="85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this</a:t>
                      </a:r>
                      <a:r>
                        <a:rPr sz="85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statement</a:t>
                      </a:r>
                      <a:r>
                        <a:rPr sz="85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before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 you</a:t>
                      </a:r>
                      <a:r>
                        <a:rPr sz="85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submit</a:t>
                      </a:r>
                      <a:r>
                        <a:rPr sz="85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it.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CCC0D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949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9F0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511809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1050" spc="-65" dirty="0">
                          <a:latin typeface="Arial"/>
                          <a:cs typeface="Arial"/>
                        </a:rPr>
                        <a:t>DATE</a:t>
                      </a:r>
                      <a:r>
                        <a:rPr sz="1050" spc="-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50" spc="-85" dirty="0">
                          <a:latin typeface="Arial"/>
                          <a:cs typeface="Arial"/>
                        </a:rPr>
                        <a:t>SUBMITTED:</a:t>
                      </a:r>
                      <a:endParaRPr sz="1050">
                        <a:latin typeface="Arial"/>
                        <a:cs typeface="Arial"/>
                      </a:endParaRPr>
                    </a:p>
                  </a:txBody>
                  <a:tcPr marL="0" marR="0" marT="1270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9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ts val="1390"/>
                        </a:lnSpc>
                      </a:pPr>
                      <a:r>
                        <a:rPr sz="1200" spc="-10" dirty="0">
                          <a:latin typeface="Arial"/>
                          <a:cs typeface="Arial"/>
                        </a:rPr>
                        <a:t>5/1/2019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9F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52704" marB="0" vert="vert27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9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solidFill>
                      <a:srgbClr val="CCC0DA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19685">
                        <a:lnSpc>
                          <a:spcPct val="100000"/>
                        </a:lnSpc>
                      </a:pPr>
                      <a:r>
                        <a:rPr sz="850" spc="-45" dirty="0">
                          <a:latin typeface="Arial"/>
                          <a:cs typeface="Arial"/>
                        </a:rPr>
                        <a:t>7. </a:t>
                      </a:r>
                      <a:r>
                        <a:rPr sz="850" spc="-70" dirty="0">
                          <a:latin typeface="Arial"/>
                          <a:cs typeface="Arial"/>
                        </a:rPr>
                        <a:t>Do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not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hesitate 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call 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Deputy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Monitors </a:t>
                      </a:r>
                      <a:r>
                        <a:rPr sz="850" spc="-80" dirty="0">
                          <a:latin typeface="Arial"/>
                          <a:cs typeface="Arial"/>
                        </a:rPr>
                        <a:t>Hassan </a:t>
                      </a:r>
                      <a:r>
                        <a:rPr sz="850" spc="-50" dirty="0">
                          <a:latin typeface="Arial"/>
                          <a:cs typeface="Arial"/>
                        </a:rPr>
                        <a:t>Aden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or </a:t>
                      </a:r>
                      <a:r>
                        <a:rPr sz="850" spc="-60" dirty="0">
                          <a:latin typeface="Arial"/>
                          <a:cs typeface="Arial"/>
                        </a:rPr>
                        <a:t>Seth </a:t>
                      </a:r>
                      <a:r>
                        <a:rPr sz="850" spc="-50" dirty="0">
                          <a:latin typeface="Arial"/>
                          <a:cs typeface="Arial"/>
                        </a:rPr>
                        <a:t>Rosenthal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with </a:t>
                      </a:r>
                      <a:r>
                        <a:rPr sz="850" spc="-50" dirty="0">
                          <a:latin typeface="Arial"/>
                          <a:cs typeface="Arial"/>
                        </a:rPr>
                        <a:t>any</a:t>
                      </a:r>
                      <a:r>
                        <a:rPr sz="850" spc="-1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questions.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CCC0D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949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9F0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R="17145" algn="r">
                        <a:lnSpc>
                          <a:spcPts val="1390"/>
                        </a:lnSpc>
                      </a:pPr>
                      <a:r>
                        <a:rPr sz="1200" spc="-5" dirty="0">
                          <a:latin typeface="Arial"/>
                          <a:cs typeface="Arial"/>
                        </a:rPr>
                        <a:t>YE</a:t>
                      </a:r>
                      <a:r>
                        <a:rPr sz="1200" spc="5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R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: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9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ts val="1390"/>
                        </a:lnSpc>
                      </a:pPr>
                      <a:r>
                        <a:rPr sz="1200" spc="-60" dirty="0">
                          <a:latin typeface="Arial"/>
                          <a:cs typeface="Arial"/>
                        </a:rPr>
                        <a:t>2019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9F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52704" marB="0" vert="vert27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9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A"/>
                    </a:solidFill>
                  </a:tcPr>
                </a:tc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3759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670"/>
                        </a:spcBef>
                      </a:pPr>
                      <a:r>
                        <a:rPr sz="900" b="1" i="1" spc="-50" dirty="0">
                          <a:latin typeface="Trebuchet MS"/>
                          <a:cs typeface="Trebuchet MS"/>
                        </a:rPr>
                        <a:t>Sample</a:t>
                      </a:r>
                      <a:r>
                        <a:rPr sz="900" b="1" i="1" spc="-8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00" b="1" i="1" spc="-60" dirty="0">
                          <a:latin typeface="Trebuchet MS"/>
                          <a:cs typeface="Trebuchet MS"/>
                        </a:rPr>
                        <a:t>Description: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715645">
                <a:tc gridSpan="10">
                  <a:txBody>
                    <a:bodyPr/>
                    <a:lstStyle/>
                    <a:p>
                      <a:pPr marL="1805939">
                        <a:lnSpc>
                          <a:spcPts val="994"/>
                        </a:lnSpc>
                      </a:pPr>
                      <a:r>
                        <a:rPr sz="900" i="1" spc="-45" dirty="0">
                          <a:latin typeface="Trebuchet MS"/>
                          <a:cs typeface="Trebuchet MS"/>
                        </a:rPr>
                        <a:t>Prepare</a:t>
                      </a:r>
                      <a:r>
                        <a:rPr sz="900" i="1" spc="-7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00" i="1" spc="-55" dirty="0">
                          <a:latin typeface="Trebuchet MS"/>
                          <a:cs typeface="Trebuchet MS"/>
                        </a:rPr>
                        <a:t>for</a:t>
                      </a:r>
                      <a:r>
                        <a:rPr sz="900" i="1" spc="-7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00" i="1" spc="-25" dirty="0">
                          <a:latin typeface="Trebuchet MS"/>
                          <a:cs typeface="Trebuchet MS"/>
                        </a:rPr>
                        <a:t>and</a:t>
                      </a:r>
                      <a:r>
                        <a:rPr sz="900" i="1" spc="-7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00" i="1" spc="-50" dirty="0">
                          <a:latin typeface="Trebuchet MS"/>
                          <a:cs typeface="Trebuchet MS"/>
                        </a:rPr>
                        <a:t>attend</a:t>
                      </a:r>
                      <a:r>
                        <a:rPr sz="900" i="1" spc="-7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00" i="1" spc="-45" dirty="0">
                          <a:latin typeface="Trebuchet MS"/>
                          <a:cs typeface="Trebuchet MS"/>
                        </a:rPr>
                        <a:t>meeting</a:t>
                      </a:r>
                      <a:r>
                        <a:rPr sz="900" i="1" spc="-7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00" i="1" spc="-55" dirty="0">
                          <a:latin typeface="Trebuchet MS"/>
                          <a:cs typeface="Trebuchet MS"/>
                        </a:rPr>
                        <a:t>with</a:t>
                      </a:r>
                      <a:r>
                        <a:rPr sz="900" i="1" spc="-7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00" i="1" spc="-15" dirty="0">
                          <a:latin typeface="Trebuchet MS"/>
                          <a:cs typeface="Trebuchet MS"/>
                        </a:rPr>
                        <a:t>BPD</a:t>
                      </a:r>
                      <a:r>
                        <a:rPr sz="900" i="1" spc="-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00" i="1" spc="-40" dirty="0">
                          <a:latin typeface="Trebuchet MS"/>
                          <a:cs typeface="Trebuchet MS"/>
                        </a:rPr>
                        <a:t>North</a:t>
                      </a:r>
                      <a:r>
                        <a:rPr sz="900" i="1" spc="-7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00" i="1" spc="-40" dirty="0">
                          <a:latin typeface="Trebuchet MS"/>
                          <a:cs typeface="Trebuchet MS"/>
                        </a:rPr>
                        <a:t>Division</a:t>
                      </a:r>
                      <a:r>
                        <a:rPr sz="900" i="1" spc="-7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00" i="1" spc="-50" dirty="0">
                          <a:latin typeface="Trebuchet MS"/>
                          <a:cs typeface="Trebuchet MS"/>
                        </a:rPr>
                        <a:t>DC;</a:t>
                      </a:r>
                      <a:r>
                        <a:rPr sz="900" i="1" spc="-7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00" i="1" spc="-50" dirty="0">
                          <a:latin typeface="Trebuchet MS"/>
                          <a:cs typeface="Trebuchet MS"/>
                        </a:rPr>
                        <a:t>prepare</a:t>
                      </a:r>
                      <a:r>
                        <a:rPr sz="900" i="1" spc="-7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00" i="1" spc="-50" dirty="0">
                          <a:latin typeface="Trebuchet MS"/>
                          <a:cs typeface="Trebuchet MS"/>
                        </a:rPr>
                        <a:t>checklist</a:t>
                      </a:r>
                      <a:r>
                        <a:rPr sz="900" i="1" spc="-7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00" i="1" spc="-60" dirty="0">
                          <a:latin typeface="Trebuchet MS"/>
                          <a:cs typeface="Trebuchet MS"/>
                        </a:rPr>
                        <a:t>for</a:t>
                      </a:r>
                      <a:r>
                        <a:rPr sz="900" i="1" spc="-7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00" i="1" spc="-55" dirty="0">
                          <a:latin typeface="Trebuchet MS"/>
                          <a:cs typeface="Trebuchet MS"/>
                        </a:rPr>
                        <a:t>review</a:t>
                      </a:r>
                      <a:r>
                        <a:rPr sz="900" i="1" spc="-7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00" i="1" spc="-55" dirty="0">
                          <a:latin typeface="Trebuchet MS"/>
                          <a:cs typeface="Trebuchet MS"/>
                        </a:rPr>
                        <a:t>of</a:t>
                      </a:r>
                      <a:r>
                        <a:rPr sz="900" i="1" spc="-7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00" i="1" spc="-50" dirty="0">
                          <a:latin typeface="Trebuchet MS"/>
                          <a:cs typeface="Trebuchet MS"/>
                        </a:rPr>
                        <a:t>in-service</a:t>
                      </a:r>
                      <a:r>
                        <a:rPr sz="900" i="1" spc="-7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00" i="1" spc="-50" dirty="0">
                          <a:latin typeface="Trebuchet MS"/>
                          <a:cs typeface="Trebuchet MS"/>
                        </a:rPr>
                        <a:t>training;</a:t>
                      </a:r>
                      <a:r>
                        <a:rPr sz="900" i="1" spc="-7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00" i="1" spc="-55" dirty="0">
                          <a:latin typeface="Trebuchet MS"/>
                          <a:cs typeface="Trebuchet MS"/>
                        </a:rPr>
                        <a:t>meet</a:t>
                      </a:r>
                      <a:r>
                        <a:rPr sz="900" i="1" spc="-7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00" i="1" spc="-55" dirty="0">
                          <a:latin typeface="Trebuchet MS"/>
                          <a:cs typeface="Trebuchet MS"/>
                        </a:rPr>
                        <a:t>with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  <a:p>
                      <a:pPr marL="1805939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sz="900" i="1" spc="-5" dirty="0">
                          <a:latin typeface="Trebuchet MS"/>
                          <a:cs typeface="Trebuchet MS"/>
                        </a:rPr>
                        <a:t>Ms.</a:t>
                      </a:r>
                      <a:r>
                        <a:rPr sz="900" i="1" spc="-7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00" i="1" spc="-45" dirty="0">
                          <a:latin typeface="Trebuchet MS"/>
                          <a:cs typeface="Trebuchet MS"/>
                        </a:rPr>
                        <a:t>Williams</a:t>
                      </a:r>
                      <a:r>
                        <a:rPr sz="900" i="1" spc="-6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00" i="1" spc="-60" dirty="0">
                          <a:latin typeface="Trebuchet MS"/>
                          <a:cs typeface="Trebuchet MS"/>
                        </a:rPr>
                        <a:t>re</a:t>
                      </a:r>
                      <a:r>
                        <a:rPr sz="900" i="1" spc="-7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00" i="1" spc="-25" dirty="0">
                          <a:latin typeface="Trebuchet MS"/>
                          <a:cs typeface="Trebuchet MS"/>
                        </a:rPr>
                        <a:t>changes</a:t>
                      </a:r>
                      <a:r>
                        <a:rPr sz="900" i="1" spc="-6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00" i="1" spc="-50" dirty="0">
                          <a:latin typeface="Trebuchet MS"/>
                          <a:cs typeface="Trebuchet MS"/>
                        </a:rPr>
                        <a:t>to</a:t>
                      </a:r>
                      <a:r>
                        <a:rPr sz="900" i="1" spc="-7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00" i="1" spc="-45" dirty="0">
                          <a:latin typeface="Trebuchet MS"/>
                          <a:cs typeface="Trebuchet MS"/>
                        </a:rPr>
                        <a:t>compliance</a:t>
                      </a:r>
                      <a:r>
                        <a:rPr sz="900" i="1" spc="-7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00" i="1" spc="-60" dirty="0">
                          <a:latin typeface="Trebuchet MS"/>
                          <a:cs typeface="Trebuchet MS"/>
                        </a:rPr>
                        <a:t>matrix;</a:t>
                      </a:r>
                      <a:r>
                        <a:rPr sz="900" i="1" spc="-7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00" i="1" spc="-45" dirty="0">
                          <a:latin typeface="Trebuchet MS"/>
                          <a:cs typeface="Trebuchet MS"/>
                        </a:rPr>
                        <a:t>copied</a:t>
                      </a:r>
                      <a:r>
                        <a:rPr sz="900" i="1" spc="-7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00" i="1" spc="-30" dirty="0">
                          <a:latin typeface="Trebuchet MS"/>
                          <a:cs typeface="Trebuchet MS"/>
                        </a:rPr>
                        <a:t>use</a:t>
                      </a:r>
                      <a:r>
                        <a:rPr sz="900" i="1" spc="-7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00" i="1" spc="-50" dirty="0">
                          <a:latin typeface="Trebuchet MS"/>
                          <a:cs typeface="Trebuchet MS"/>
                        </a:rPr>
                        <a:t>of</a:t>
                      </a:r>
                      <a:r>
                        <a:rPr sz="900" i="1" spc="-7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00" i="1" spc="-55" dirty="0">
                          <a:latin typeface="Trebuchet MS"/>
                          <a:cs typeface="Trebuchet MS"/>
                        </a:rPr>
                        <a:t>force</a:t>
                      </a:r>
                      <a:r>
                        <a:rPr sz="900" i="1" spc="-7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00" i="1" spc="-55" dirty="0">
                          <a:latin typeface="Trebuchet MS"/>
                          <a:cs typeface="Trebuchet MS"/>
                        </a:rPr>
                        <a:t>reports;</a:t>
                      </a:r>
                      <a:r>
                        <a:rPr sz="900" i="1" spc="-7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00" i="1" spc="-50" dirty="0">
                          <a:latin typeface="Trebuchet MS"/>
                          <a:cs typeface="Trebuchet MS"/>
                        </a:rPr>
                        <a:t>reviewed</a:t>
                      </a:r>
                      <a:r>
                        <a:rPr sz="900" i="1" spc="-7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00" i="1" spc="-10" dirty="0">
                          <a:latin typeface="Trebuchet MS"/>
                          <a:cs typeface="Trebuchet MS"/>
                        </a:rPr>
                        <a:t>UNDF</a:t>
                      </a:r>
                      <a:r>
                        <a:rPr sz="900" i="1" spc="-7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00" i="1" spc="-50" dirty="0">
                          <a:latin typeface="Trebuchet MS"/>
                          <a:cs typeface="Trebuchet MS"/>
                        </a:rPr>
                        <a:t>reports</a:t>
                      </a:r>
                      <a:r>
                        <a:rPr sz="900" i="1" spc="-6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00" i="1" spc="-10" dirty="0">
                          <a:latin typeface="Trebuchet MS"/>
                          <a:cs typeface="Trebuchet MS"/>
                        </a:rPr>
                        <a:t>1123454</a:t>
                      </a:r>
                      <a:r>
                        <a:rPr sz="900" i="1" spc="-6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00" i="1" spc="-25" dirty="0">
                          <a:latin typeface="Trebuchet MS"/>
                          <a:cs typeface="Trebuchet MS"/>
                        </a:rPr>
                        <a:t>and</a:t>
                      </a:r>
                      <a:r>
                        <a:rPr sz="900" i="1" spc="-6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00" i="1" spc="-20" dirty="0">
                          <a:latin typeface="Trebuchet MS"/>
                          <a:cs typeface="Trebuchet MS"/>
                        </a:rPr>
                        <a:t>1123455.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43840">
                <a:tc gridSpan="10">
                  <a:txBody>
                    <a:bodyPr/>
                    <a:lstStyle/>
                    <a:p>
                      <a:pPr marL="34925">
                        <a:lnSpc>
                          <a:spcPts val="1775"/>
                        </a:lnSpc>
                      </a:pPr>
                      <a:r>
                        <a:rPr sz="1500" spc="-105" dirty="0">
                          <a:solidFill>
                            <a:srgbClr val="006000"/>
                          </a:solidFill>
                          <a:latin typeface="Arial"/>
                          <a:cs typeface="Arial"/>
                        </a:rPr>
                        <a:t>TIME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301625"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sz="1050" b="1" spc="-5" dirty="0">
                          <a:latin typeface="Trebuchet MS"/>
                          <a:cs typeface="Trebuchet MS"/>
                        </a:rPr>
                        <a:t>Month</a:t>
                      </a:r>
                      <a:r>
                        <a:rPr sz="1050" b="1" spc="-9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050" b="1" spc="-40" dirty="0">
                          <a:latin typeface="Trebuchet MS"/>
                          <a:cs typeface="Trebuchet MS"/>
                        </a:rPr>
                        <a:t>of</a:t>
                      </a:r>
                      <a:endParaRPr sz="1050">
                        <a:latin typeface="Trebuchet MS"/>
                        <a:cs typeface="Trebuchet MS"/>
                      </a:endParaRPr>
                    </a:p>
                  </a:txBody>
                  <a:tcPr marL="0" marR="0" marT="64769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sz="1050" b="1" spc="-35" dirty="0">
                          <a:latin typeface="Trebuchet MS"/>
                          <a:cs typeface="Trebuchet MS"/>
                        </a:rPr>
                        <a:t>Day</a:t>
                      </a:r>
                      <a:endParaRPr sz="1050">
                        <a:latin typeface="Trebuchet MS"/>
                        <a:cs typeface="Trebuchet MS"/>
                      </a:endParaRPr>
                    </a:p>
                  </a:txBody>
                  <a:tcPr marL="0" marR="0" marT="64769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459"/>
                        </a:spcBef>
                      </a:pPr>
                      <a:r>
                        <a:rPr sz="1050" b="1" spc="-50" dirty="0">
                          <a:latin typeface="Trebuchet MS"/>
                          <a:cs typeface="Trebuchet MS"/>
                        </a:rPr>
                        <a:t>Description</a:t>
                      </a:r>
                      <a:endParaRPr sz="1050">
                        <a:latin typeface="Trebuchet MS"/>
                        <a:cs typeface="Trebuchet MS"/>
                      </a:endParaRPr>
                    </a:p>
                  </a:txBody>
                  <a:tcPr marL="0" marR="0" marT="58419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sz="1050" b="1" spc="-45" dirty="0">
                          <a:latin typeface="Trebuchet MS"/>
                          <a:cs typeface="Trebuchet MS"/>
                        </a:rPr>
                        <a:t>Hours</a:t>
                      </a:r>
                      <a:endParaRPr sz="1050">
                        <a:latin typeface="Trebuchet MS"/>
                        <a:cs typeface="Trebuchet MS"/>
                      </a:endParaRPr>
                    </a:p>
                  </a:txBody>
                  <a:tcPr marL="0" marR="0" marT="64769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4290" algn="ctr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sz="1050" b="1" spc="-50" dirty="0">
                          <a:latin typeface="Trebuchet MS"/>
                          <a:cs typeface="Trebuchet MS"/>
                        </a:rPr>
                        <a:t>Rate</a:t>
                      </a:r>
                      <a:endParaRPr sz="1050">
                        <a:latin typeface="Trebuchet MS"/>
                        <a:cs typeface="Trebuchet MS"/>
                      </a:endParaRPr>
                    </a:p>
                  </a:txBody>
                  <a:tcPr marL="0" marR="0" marT="64769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635"/>
                        </a:spcBef>
                      </a:pPr>
                      <a:r>
                        <a:rPr sz="850" b="1" spc="-55" dirty="0">
                          <a:latin typeface="Trebuchet MS"/>
                          <a:cs typeface="Trebuchet MS"/>
                        </a:rPr>
                        <a:t>Total</a:t>
                      </a:r>
                      <a:endParaRPr sz="850">
                        <a:latin typeface="Trebuchet MS"/>
                        <a:cs typeface="Trebuchet MS"/>
                      </a:endParaRPr>
                    </a:p>
                  </a:txBody>
                  <a:tcPr marL="0" marR="0" marT="806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92150">
                        <a:lnSpc>
                          <a:spcPct val="100000"/>
                        </a:lnSpc>
                        <a:spcBef>
                          <a:spcPts val="590"/>
                        </a:spcBef>
                      </a:pPr>
                      <a:r>
                        <a:rPr sz="850" b="1" spc="-55" dirty="0">
                          <a:latin typeface="Trebuchet MS"/>
                          <a:cs typeface="Trebuchet MS"/>
                        </a:rPr>
                        <a:t>Comments </a:t>
                      </a:r>
                      <a:r>
                        <a:rPr sz="850" b="1" spc="-50" dirty="0">
                          <a:latin typeface="Trebuchet MS"/>
                          <a:cs typeface="Trebuchet MS"/>
                        </a:rPr>
                        <a:t>(Unbilled</a:t>
                      </a:r>
                      <a:r>
                        <a:rPr sz="850" b="1" spc="-7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850" b="1" spc="-70" dirty="0">
                          <a:latin typeface="Trebuchet MS"/>
                          <a:cs typeface="Trebuchet MS"/>
                        </a:rPr>
                        <a:t>Time)</a:t>
                      </a:r>
                      <a:endParaRPr sz="850">
                        <a:latin typeface="Trebuchet MS"/>
                        <a:cs typeface="Trebuchet MS"/>
                      </a:endParaRPr>
                    </a:p>
                  </a:txBody>
                  <a:tcPr marL="0" marR="0" marT="7493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9230" marR="131445" indent="-56515">
                        <a:lnSpc>
                          <a:spcPct val="108200"/>
                        </a:lnSpc>
                      </a:pPr>
                      <a:r>
                        <a:rPr sz="850" b="1" dirty="0">
                          <a:latin typeface="Trebuchet MS"/>
                          <a:cs typeface="Trebuchet MS"/>
                        </a:rPr>
                        <a:t>U</a:t>
                      </a:r>
                      <a:r>
                        <a:rPr sz="850" b="1" spc="5" dirty="0">
                          <a:latin typeface="Trebuchet MS"/>
                          <a:cs typeface="Trebuchet MS"/>
                        </a:rPr>
                        <a:t>nb</a:t>
                      </a:r>
                      <a:r>
                        <a:rPr sz="850" b="1" spc="-5" dirty="0">
                          <a:latin typeface="Trebuchet MS"/>
                          <a:cs typeface="Trebuchet MS"/>
                        </a:rPr>
                        <a:t>illed  </a:t>
                      </a:r>
                      <a:r>
                        <a:rPr sz="850" b="1" spc="-50" dirty="0">
                          <a:latin typeface="Trebuchet MS"/>
                          <a:cs typeface="Trebuchet MS"/>
                        </a:rPr>
                        <a:t>Hours</a:t>
                      </a:r>
                      <a:endParaRPr sz="85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86385">
                <a:tc>
                  <a:txBody>
                    <a:bodyPr/>
                    <a:lstStyle/>
                    <a:p>
                      <a:pPr marL="19685" algn="ctr">
                        <a:lnSpc>
                          <a:spcPct val="100000"/>
                        </a:lnSpc>
                      </a:pPr>
                      <a:r>
                        <a:rPr sz="850" spc="-20" dirty="0">
                          <a:latin typeface="Arial"/>
                          <a:cs typeface="Arial"/>
                        </a:rPr>
                        <a:t>April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</a:pPr>
                      <a:r>
                        <a:rPr sz="850" dirty="0">
                          <a:latin typeface="Arial"/>
                          <a:cs typeface="Arial"/>
                        </a:rPr>
                        <a:t>1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23495" marR="64135">
                        <a:lnSpc>
                          <a:spcPts val="1100"/>
                        </a:lnSpc>
                        <a:spcBef>
                          <a:spcPts val="5"/>
                        </a:spcBef>
                      </a:pPr>
                      <a:r>
                        <a:rPr sz="850" spc="-30" dirty="0">
                          <a:latin typeface="Arial"/>
                          <a:cs typeface="Arial"/>
                        </a:rPr>
                        <a:t>Administrative </a:t>
                      </a:r>
                      <a:r>
                        <a:rPr sz="850" spc="-75" dirty="0">
                          <a:latin typeface="Arial"/>
                          <a:cs typeface="Arial"/>
                        </a:rPr>
                        <a:t>Tasks: </a:t>
                      </a:r>
                      <a:r>
                        <a:rPr sz="850" spc="-45" dirty="0">
                          <a:latin typeface="Arial"/>
                          <a:cs typeface="Arial"/>
                        </a:rPr>
                        <a:t>emails, 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communication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with </a:t>
                      </a:r>
                      <a:r>
                        <a:rPr sz="850" spc="-50" dirty="0">
                          <a:latin typeface="Arial"/>
                          <a:cs typeface="Arial"/>
                        </a:rPr>
                        <a:t>MT </a:t>
                      </a:r>
                      <a:r>
                        <a:rPr sz="850" spc="-60" dirty="0">
                          <a:latin typeface="Arial"/>
                          <a:cs typeface="Arial"/>
                        </a:rPr>
                        <a:t>Team, 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calendar updates,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work 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plan  tracking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for </a:t>
                      </a:r>
                      <a:r>
                        <a:rPr sz="850" spc="-85" dirty="0">
                          <a:latin typeface="Arial"/>
                          <a:cs typeface="Arial"/>
                        </a:rPr>
                        <a:t>SME's </a:t>
                      </a:r>
                      <a:r>
                        <a:rPr sz="850" spc="-4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document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review.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63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9525" algn="r">
                        <a:lnSpc>
                          <a:spcPct val="100000"/>
                        </a:lnSpc>
                      </a:pPr>
                      <a:r>
                        <a:rPr sz="850" spc="-10" dirty="0">
                          <a:latin typeface="Arial"/>
                          <a:cs typeface="Arial"/>
                        </a:rPr>
                        <a:t>2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.6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tabLst>
                          <a:tab pos="433705" algn="l"/>
                        </a:tabLst>
                      </a:pPr>
                      <a:r>
                        <a:rPr sz="850" spc="-5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55" dirty="0">
                          <a:latin typeface="Arial"/>
                          <a:cs typeface="Arial"/>
                        </a:rPr>
                        <a:t>37.50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45085" algn="r">
                        <a:lnSpc>
                          <a:spcPct val="100000"/>
                        </a:lnSpc>
                        <a:tabLst>
                          <a:tab pos="371475" algn="l"/>
                        </a:tabLst>
                      </a:pPr>
                      <a:r>
                        <a:rPr sz="85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97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.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50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80035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</a:pPr>
                      <a:r>
                        <a:rPr sz="850" spc="-20" dirty="0">
                          <a:latin typeface="Arial"/>
                          <a:cs typeface="Arial"/>
                        </a:rPr>
                        <a:t>April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</a:pPr>
                      <a:r>
                        <a:rPr sz="850" dirty="0">
                          <a:latin typeface="Arial"/>
                          <a:cs typeface="Arial"/>
                        </a:rPr>
                        <a:t>2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23495">
                        <a:lnSpc>
                          <a:spcPct val="100000"/>
                        </a:lnSpc>
                      </a:pPr>
                      <a:r>
                        <a:rPr sz="850" spc="-30" dirty="0">
                          <a:latin typeface="Arial"/>
                          <a:cs typeface="Arial"/>
                        </a:rPr>
                        <a:t>Administrative </a:t>
                      </a:r>
                      <a:r>
                        <a:rPr sz="850" spc="-75" dirty="0">
                          <a:latin typeface="Arial"/>
                          <a:cs typeface="Arial"/>
                        </a:rPr>
                        <a:t>Tasks: </a:t>
                      </a:r>
                      <a:r>
                        <a:rPr sz="850" spc="-45" dirty="0">
                          <a:latin typeface="Arial"/>
                          <a:cs typeface="Arial"/>
                        </a:rPr>
                        <a:t>emails, 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communication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with </a:t>
                      </a:r>
                      <a:r>
                        <a:rPr sz="850" spc="-50" dirty="0">
                          <a:latin typeface="Arial"/>
                          <a:cs typeface="Arial"/>
                        </a:rPr>
                        <a:t>MT </a:t>
                      </a:r>
                      <a:r>
                        <a:rPr sz="850" spc="-60" dirty="0">
                          <a:latin typeface="Arial"/>
                          <a:cs typeface="Arial"/>
                        </a:rPr>
                        <a:t>Team, 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calendar updates</a:t>
                      </a:r>
                      <a:r>
                        <a:rPr sz="850" spc="-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45" dirty="0">
                          <a:latin typeface="Arial"/>
                          <a:cs typeface="Arial"/>
                        </a:rPr>
                        <a:t>and</a:t>
                      </a:r>
                      <a:endParaRPr sz="850">
                        <a:latin typeface="Arial"/>
                        <a:cs typeface="Arial"/>
                      </a:endParaRPr>
                    </a:p>
                    <a:p>
                      <a:pPr marL="23495">
                        <a:lnSpc>
                          <a:spcPts val="1000"/>
                        </a:lnSpc>
                        <a:spcBef>
                          <a:spcPts val="85"/>
                        </a:spcBef>
                      </a:pPr>
                      <a:r>
                        <a:rPr sz="850" spc="-30" dirty="0">
                          <a:latin typeface="Arial"/>
                          <a:cs typeface="Arial"/>
                        </a:rPr>
                        <a:t>document</a:t>
                      </a:r>
                      <a:r>
                        <a:rPr sz="85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review.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0160" algn="r">
                        <a:lnSpc>
                          <a:spcPct val="100000"/>
                        </a:lnSpc>
                      </a:pPr>
                      <a:r>
                        <a:rPr sz="850" spc="-10" dirty="0">
                          <a:latin typeface="Arial"/>
                          <a:cs typeface="Arial"/>
                        </a:rPr>
                        <a:t>2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.5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tabLst>
                          <a:tab pos="433705" algn="l"/>
                        </a:tabLst>
                      </a:pPr>
                      <a:r>
                        <a:rPr sz="850" spc="-5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55" dirty="0">
                          <a:latin typeface="Arial"/>
                          <a:cs typeface="Arial"/>
                        </a:rPr>
                        <a:t>37.50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45085" algn="r">
                        <a:lnSpc>
                          <a:spcPct val="100000"/>
                        </a:lnSpc>
                        <a:tabLst>
                          <a:tab pos="371475" algn="l"/>
                        </a:tabLst>
                      </a:pPr>
                      <a:r>
                        <a:rPr sz="85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93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.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75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20370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</a:pPr>
                      <a:r>
                        <a:rPr sz="850" spc="-20" dirty="0">
                          <a:latin typeface="Arial"/>
                          <a:cs typeface="Arial"/>
                        </a:rPr>
                        <a:t>April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</a:pPr>
                      <a:r>
                        <a:rPr sz="850" dirty="0">
                          <a:latin typeface="Arial"/>
                          <a:cs typeface="Arial"/>
                        </a:rPr>
                        <a:t>3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23495">
                        <a:lnSpc>
                          <a:spcPct val="100000"/>
                        </a:lnSpc>
                      </a:pPr>
                      <a:r>
                        <a:rPr sz="850" spc="-50" dirty="0">
                          <a:latin typeface="Arial"/>
                          <a:cs typeface="Arial"/>
                        </a:rPr>
                        <a:t>Bi-Weekly Conference Call: 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Staffing </a:t>
                      </a:r>
                      <a:r>
                        <a:rPr sz="850" spc="-45" dirty="0">
                          <a:latin typeface="Arial"/>
                          <a:cs typeface="Arial"/>
                        </a:rPr>
                        <a:t>and Supervision- 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Follow </a:t>
                      </a:r>
                      <a:r>
                        <a:rPr sz="850" spc="-55" dirty="0">
                          <a:latin typeface="Arial"/>
                          <a:cs typeface="Arial"/>
                        </a:rPr>
                        <a:t>Up </a:t>
                      </a:r>
                      <a:r>
                        <a:rPr sz="850" spc="-45" dirty="0">
                          <a:latin typeface="Arial"/>
                          <a:cs typeface="Arial"/>
                        </a:rPr>
                        <a:t>and Notes 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75" dirty="0">
                          <a:latin typeface="Arial"/>
                          <a:cs typeface="Arial"/>
                        </a:rPr>
                        <a:t>SME's.</a:t>
                      </a:r>
                      <a:endParaRPr sz="850">
                        <a:latin typeface="Arial"/>
                        <a:cs typeface="Arial"/>
                      </a:endParaRPr>
                    </a:p>
                    <a:p>
                      <a:pPr marL="23495" marR="438784">
                        <a:lnSpc>
                          <a:spcPct val="108200"/>
                        </a:lnSpc>
                      </a:pPr>
                      <a:r>
                        <a:rPr sz="850" spc="-50" dirty="0">
                          <a:latin typeface="Arial"/>
                          <a:cs typeface="Arial"/>
                        </a:rPr>
                        <a:t>Analyzed </a:t>
                      </a:r>
                      <a:r>
                        <a:rPr sz="850" spc="-70" dirty="0">
                          <a:latin typeface="Arial"/>
                          <a:cs typeface="Arial"/>
                        </a:rPr>
                        <a:t>Team </a:t>
                      </a:r>
                      <a:r>
                        <a:rPr sz="850" spc="-45" dirty="0">
                          <a:latin typeface="Arial"/>
                          <a:cs typeface="Arial"/>
                        </a:rPr>
                        <a:t>Budget </a:t>
                      </a:r>
                      <a:r>
                        <a:rPr sz="850" spc="5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report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out </a:t>
                      </a:r>
                      <a:r>
                        <a:rPr sz="850" spc="5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850" spc="-70" dirty="0">
                          <a:latin typeface="Arial"/>
                          <a:cs typeface="Arial"/>
                        </a:rPr>
                        <a:t>Team </a:t>
                      </a:r>
                      <a:r>
                        <a:rPr sz="850" spc="-80" dirty="0">
                          <a:latin typeface="Arial"/>
                          <a:cs typeface="Arial"/>
                        </a:rPr>
                        <a:t>Leads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Administrative </a:t>
                      </a:r>
                      <a:r>
                        <a:rPr sz="850" spc="-75" dirty="0">
                          <a:latin typeface="Arial"/>
                          <a:cs typeface="Arial"/>
                        </a:rPr>
                        <a:t>Tasks: </a:t>
                      </a:r>
                      <a:r>
                        <a:rPr sz="850" spc="-45" dirty="0">
                          <a:latin typeface="Arial"/>
                          <a:cs typeface="Arial"/>
                        </a:rPr>
                        <a:t>emails,  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communication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with </a:t>
                      </a:r>
                      <a:r>
                        <a:rPr sz="850" spc="-50" dirty="0">
                          <a:latin typeface="Arial"/>
                          <a:cs typeface="Arial"/>
                        </a:rPr>
                        <a:t>MT </a:t>
                      </a:r>
                      <a:r>
                        <a:rPr sz="850" spc="-60" dirty="0">
                          <a:latin typeface="Arial"/>
                          <a:cs typeface="Arial"/>
                        </a:rPr>
                        <a:t>Team, 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calendar updates </a:t>
                      </a:r>
                      <a:r>
                        <a:rPr sz="850" spc="-4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document</a:t>
                      </a:r>
                      <a:r>
                        <a:rPr sz="850" spc="-114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review.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0160" algn="r">
                        <a:lnSpc>
                          <a:spcPct val="100000"/>
                        </a:lnSpc>
                      </a:pPr>
                      <a:r>
                        <a:rPr sz="850" dirty="0">
                          <a:latin typeface="Arial"/>
                          <a:cs typeface="Arial"/>
                        </a:rPr>
                        <a:t>3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tabLst>
                          <a:tab pos="433705" algn="l"/>
                        </a:tabLst>
                      </a:pPr>
                      <a:r>
                        <a:rPr sz="850" spc="-5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55" dirty="0">
                          <a:latin typeface="Arial"/>
                          <a:cs typeface="Arial"/>
                        </a:rPr>
                        <a:t>37.50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45085" algn="r">
                        <a:lnSpc>
                          <a:spcPct val="100000"/>
                        </a:lnSpc>
                        <a:tabLst>
                          <a:tab pos="318135" algn="l"/>
                        </a:tabLst>
                      </a:pPr>
                      <a:r>
                        <a:rPr sz="85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112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.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50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80035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</a:pPr>
                      <a:r>
                        <a:rPr sz="850" spc="-20" dirty="0">
                          <a:latin typeface="Arial"/>
                          <a:cs typeface="Arial"/>
                        </a:rPr>
                        <a:t>April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</a:pPr>
                      <a:r>
                        <a:rPr sz="850" dirty="0">
                          <a:latin typeface="Arial"/>
                          <a:cs typeface="Arial"/>
                        </a:rPr>
                        <a:t>4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23495">
                        <a:lnSpc>
                          <a:spcPct val="100000"/>
                        </a:lnSpc>
                      </a:pPr>
                      <a:r>
                        <a:rPr sz="850" spc="-30" dirty="0">
                          <a:latin typeface="Arial"/>
                          <a:cs typeface="Arial"/>
                        </a:rPr>
                        <a:t>Administrative </a:t>
                      </a:r>
                      <a:r>
                        <a:rPr sz="850" spc="-75" dirty="0">
                          <a:latin typeface="Arial"/>
                          <a:cs typeface="Arial"/>
                        </a:rPr>
                        <a:t>Tasks: </a:t>
                      </a:r>
                      <a:r>
                        <a:rPr sz="850" spc="-45" dirty="0">
                          <a:latin typeface="Arial"/>
                          <a:cs typeface="Arial"/>
                        </a:rPr>
                        <a:t>emails, 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communication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with </a:t>
                      </a:r>
                      <a:r>
                        <a:rPr sz="850" spc="-50" dirty="0">
                          <a:latin typeface="Arial"/>
                          <a:cs typeface="Arial"/>
                        </a:rPr>
                        <a:t>MT </a:t>
                      </a:r>
                      <a:r>
                        <a:rPr sz="850" spc="-60" dirty="0">
                          <a:latin typeface="Arial"/>
                          <a:cs typeface="Arial"/>
                        </a:rPr>
                        <a:t>Team, 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Website updates</a:t>
                      </a:r>
                      <a:r>
                        <a:rPr sz="850" spc="-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45" dirty="0">
                          <a:latin typeface="Arial"/>
                          <a:cs typeface="Arial"/>
                        </a:rPr>
                        <a:t>and</a:t>
                      </a:r>
                      <a:endParaRPr sz="850">
                        <a:latin typeface="Arial"/>
                        <a:cs typeface="Arial"/>
                      </a:endParaRPr>
                    </a:p>
                    <a:p>
                      <a:pPr marL="23495">
                        <a:lnSpc>
                          <a:spcPts val="1000"/>
                        </a:lnSpc>
                        <a:spcBef>
                          <a:spcPts val="85"/>
                        </a:spcBef>
                      </a:pPr>
                      <a:r>
                        <a:rPr sz="850" spc="-35" dirty="0">
                          <a:latin typeface="Arial"/>
                          <a:cs typeface="Arial"/>
                        </a:rPr>
                        <a:t>supported </a:t>
                      </a:r>
                      <a:r>
                        <a:rPr sz="850" spc="-70" dirty="0">
                          <a:latin typeface="Arial"/>
                          <a:cs typeface="Arial"/>
                        </a:rPr>
                        <a:t>Team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travel 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planning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for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future </a:t>
                      </a:r>
                      <a:r>
                        <a:rPr sz="850" spc="-75" dirty="0">
                          <a:latin typeface="Arial"/>
                          <a:cs typeface="Arial"/>
                        </a:rPr>
                        <a:t>Focus </a:t>
                      </a:r>
                      <a:r>
                        <a:rPr sz="850" spc="-45" dirty="0">
                          <a:latin typeface="Arial"/>
                          <a:cs typeface="Arial"/>
                        </a:rPr>
                        <a:t>Group</a:t>
                      </a:r>
                      <a:r>
                        <a:rPr sz="850" spc="-1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event.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0160" algn="r">
                        <a:lnSpc>
                          <a:spcPct val="100000"/>
                        </a:lnSpc>
                      </a:pPr>
                      <a:r>
                        <a:rPr sz="850" spc="-10" dirty="0">
                          <a:latin typeface="Arial"/>
                          <a:cs typeface="Arial"/>
                        </a:rPr>
                        <a:t>2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.4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tabLst>
                          <a:tab pos="433705" algn="l"/>
                        </a:tabLst>
                      </a:pPr>
                      <a:r>
                        <a:rPr sz="850" spc="-5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55" dirty="0">
                          <a:latin typeface="Arial"/>
                          <a:cs typeface="Arial"/>
                        </a:rPr>
                        <a:t>37.50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45085" algn="r">
                        <a:lnSpc>
                          <a:spcPct val="100000"/>
                        </a:lnSpc>
                        <a:tabLst>
                          <a:tab pos="371475" algn="l"/>
                        </a:tabLst>
                      </a:pPr>
                      <a:r>
                        <a:rPr sz="85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90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.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00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20370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</a:pPr>
                      <a:r>
                        <a:rPr sz="850" spc="-20" dirty="0">
                          <a:latin typeface="Arial"/>
                          <a:cs typeface="Arial"/>
                        </a:rPr>
                        <a:t>April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0320" algn="ctr">
                        <a:lnSpc>
                          <a:spcPct val="100000"/>
                        </a:lnSpc>
                      </a:pPr>
                      <a:r>
                        <a:rPr sz="850" dirty="0">
                          <a:latin typeface="Arial"/>
                          <a:cs typeface="Arial"/>
                        </a:rPr>
                        <a:t>8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23495">
                        <a:lnSpc>
                          <a:spcPct val="100000"/>
                        </a:lnSpc>
                      </a:pPr>
                      <a:r>
                        <a:rPr sz="850" spc="-50" dirty="0">
                          <a:latin typeface="Arial"/>
                          <a:cs typeface="Arial"/>
                        </a:rPr>
                        <a:t>Bi-Weekly Conference Call: 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Recruitment, Hiring </a:t>
                      </a:r>
                      <a:r>
                        <a:rPr sz="850" spc="-4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Retention- 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Follow-up's </a:t>
                      </a:r>
                      <a:r>
                        <a:rPr sz="850" spc="-45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45" dirty="0">
                          <a:latin typeface="Arial"/>
                          <a:cs typeface="Arial"/>
                        </a:rPr>
                        <a:t>Notes.</a:t>
                      </a:r>
                      <a:endParaRPr sz="850">
                        <a:latin typeface="Arial"/>
                        <a:cs typeface="Arial"/>
                      </a:endParaRPr>
                    </a:p>
                    <a:p>
                      <a:pPr marL="23495" marR="335280">
                        <a:lnSpc>
                          <a:spcPct val="108200"/>
                        </a:lnSpc>
                      </a:pPr>
                      <a:r>
                        <a:rPr sz="850" spc="-30" dirty="0">
                          <a:latin typeface="Arial"/>
                          <a:cs typeface="Arial"/>
                        </a:rPr>
                        <a:t>Administrative </a:t>
                      </a:r>
                      <a:r>
                        <a:rPr sz="850" spc="-75" dirty="0">
                          <a:latin typeface="Arial"/>
                          <a:cs typeface="Arial"/>
                        </a:rPr>
                        <a:t>Tasks: </a:t>
                      </a:r>
                      <a:r>
                        <a:rPr sz="850" spc="-45" dirty="0">
                          <a:latin typeface="Arial"/>
                          <a:cs typeface="Arial"/>
                        </a:rPr>
                        <a:t>emails, 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communication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with </a:t>
                      </a:r>
                      <a:r>
                        <a:rPr sz="850" spc="-50" dirty="0">
                          <a:latin typeface="Arial"/>
                          <a:cs typeface="Arial"/>
                        </a:rPr>
                        <a:t>MT </a:t>
                      </a:r>
                      <a:r>
                        <a:rPr sz="850" spc="-70" dirty="0">
                          <a:latin typeface="Arial"/>
                          <a:cs typeface="Arial"/>
                        </a:rPr>
                        <a:t>Team 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regarding 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meeting </a:t>
                      </a:r>
                      <a:r>
                        <a:rPr sz="850" spc="-45" dirty="0">
                          <a:latin typeface="Arial"/>
                          <a:cs typeface="Arial"/>
                        </a:rPr>
                        <a:t>and  </a:t>
                      </a:r>
                      <a:r>
                        <a:rPr sz="850" spc="-50" dirty="0">
                          <a:latin typeface="Arial"/>
                          <a:cs typeface="Arial"/>
                        </a:rPr>
                        <a:t>schedule </a:t>
                      </a:r>
                      <a:r>
                        <a:rPr sz="850" spc="-60" dirty="0">
                          <a:latin typeface="Arial"/>
                          <a:cs typeface="Arial"/>
                        </a:rPr>
                        <a:t>changes, </a:t>
                      </a:r>
                      <a:r>
                        <a:rPr sz="850" spc="-4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document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review.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0160" algn="r">
                        <a:lnSpc>
                          <a:spcPct val="100000"/>
                        </a:lnSpc>
                      </a:pPr>
                      <a:r>
                        <a:rPr sz="850" spc="-10" dirty="0">
                          <a:latin typeface="Arial"/>
                          <a:cs typeface="Arial"/>
                        </a:rPr>
                        <a:t>3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.3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tabLst>
                          <a:tab pos="433070" algn="l"/>
                        </a:tabLst>
                      </a:pPr>
                      <a:r>
                        <a:rPr sz="850" spc="-5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55" dirty="0">
                          <a:latin typeface="Arial"/>
                          <a:cs typeface="Arial"/>
                        </a:rPr>
                        <a:t>37.50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45085" algn="r">
                        <a:lnSpc>
                          <a:spcPct val="100000"/>
                        </a:lnSpc>
                        <a:tabLst>
                          <a:tab pos="318135" algn="l"/>
                        </a:tabLst>
                      </a:pPr>
                      <a:r>
                        <a:rPr sz="85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123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.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75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80035"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</a:pPr>
                      <a:r>
                        <a:rPr sz="850" spc="-20" dirty="0">
                          <a:latin typeface="Arial"/>
                          <a:cs typeface="Arial"/>
                        </a:rPr>
                        <a:t>April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0320" algn="ctr">
                        <a:lnSpc>
                          <a:spcPct val="100000"/>
                        </a:lnSpc>
                      </a:pPr>
                      <a:r>
                        <a:rPr sz="850" dirty="0">
                          <a:latin typeface="Arial"/>
                          <a:cs typeface="Arial"/>
                        </a:rPr>
                        <a:t>9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23495">
                        <a:lnSpc>
                          <a:spcPct val="100000"/>
                        </a:lnSpc>
                      </a:pPr>
                      <a:r>
                        <a:rPr sz="850" spc="-50" dirty="0">
                          <a:latin typeface="Arial"/>
                          <a:cs typeface="Arial"/>
                        </a:rPr>
                        <a:t>Conference Call: 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Training </a:t>
                      </a:r>
                      <a:r>
                        <a:rPr sz="850" spc="-60" dirty="0">
                          <a:latin typeface="Arial"/>
                          <a:cs typeface="Arial"/>
                        </a:rPr>
                        <a:t>Plan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Meeting- </a:t>
                      </a:r>
                      <a:r>
                        <a:rPr sz="850" spc="-45" dirty="0">
                          <a:latin typeface="Arial"/>
                          <a:cs typeface="Arial"/>
                        </a:rPr>
                        <a:t>Follow-Up and Notes 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850" spc="-75" dirty="0">
                          <a:latin typeface="Arial"/>
                          <a:cs typeface="Arial"/>
                        </a:rPr>
                        <a:t>SME's.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Administrative</a:t>
                      </a:r>
                      <a:endParaRPr sz="850">
                        <a:latin typeface="Arial"/>
                        <a:cs typeface="Arial"/>
                      </a:endParaRPr>
                    </a:p>
                    <a:p>
                      <a:pPr marL="23495">
                        <a:lnSpc>
                          <a:spcPts val="1000"/>
                        </a:lnSpc>
                        <a:spcBef>
                          <a:spcPts val="85"/>
                        </a:spcBef>
                      </a:pPr>
                      <a:r>
                        <a:rPr sz="850" spc="-75" dirty="0">
                          <a:latin typeface="Arial"/>
                          <a:cs typeface="Arial"/>
                        </a:rPr>
                        <a:t>Tasks: </a:t>
                      </a:r>
                      <a:r>
                        <a:rPr sz="850" spc="-45" dirty="0">
                          <a:latin typeface="Arial"/>
                          <a:cs typeface="Arial"/>
                        </a:rPr>
                        <a:t>emails and 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communication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with </a:t>
                      </a:r>
                      <a:r>
                        <a:rPr sz="850" spc="-50" dirty="0">
                          <a:latin typeface="Arial"/>
                          <a:cs typeface="Arial"/>
                        </a:rPr>
                        <a:t>MT</a:t>
                      </a:r>
                      <a:r>
                        <a:rPr sz="850" spc="-7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70" dirty="0">
                          <a:latin typeface="Arial"/>
                          <a:cs typeface="Arial"/>
                        </a:rPr>
                        <a:t>Team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0160" algn="r">
                        <a:lnSpc>
                          <a:spcPct val="100000"/>
                        </a:lnSpc>
                      </a:pPr>
                      <a:r>
                        <a:rPr sz="850" spc="-10" dirty="0">
                          <a:latin typeface="Arial"/>
                          <a:cs typeface="Arial"/>
                        </a:rPr>
                        <a:t>2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.5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tabLst>
                          <a:tab pos="433070" algn="l"/>
                        </a:tabLst>
                      </a:pPr>
                      <a:r>
                        <a:rPr sz="850" spc="-5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55" dirty="0">
                          <a:latin typeface="Arial"/>
                          <a:cs typeface="Arial"/>
                        </a:rPr>
                        <a:t>37.50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45720" algn="r">
                        <a:lnSpc>
                          <a:spcPct val="100000"/>
                        </a:lnSpc>
                        <a:tabLst>
                          <a:tab pos="371475" algn="l"/>
                        </a:tabLst>
                      </a:pPr>
                      <a:r>
                        <a:rPr sz="85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93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.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75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80035"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</a:pPr>
                      <a:r>
                        <a:rPr sz="850" spc="-20" dirty="0">
                          <a:latin typeface="Arial"/>
                          <a:cs typeface="Arial"/>
                        </a:rPr>
                        <a:t>April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</a:pPr>
                      <a:r>
                        <a:rPr sz="850" spc="-60" dirty="0">
                          <a:latin typeface="Arial"/>
                          <a:cs typeface="Arial"/>
                        </a:rPr>
                        <a:t>10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433070" algn="l"/>
                        </a:tabLst>
                      </a:pPr>
                      <a:r>
                        <a:rPr sz="850" spc="-5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55" dirty="0">
                          <a:latin typeface="Arial"/>
                          <a:cs typeface="Arial"/>
                        </a:rPr>
                        <a:t>37.50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ct val="100000"/>
                        </a:lnSpc>
                        <a:tabLst>
                          <a:tab pos="525145" algn="l"/>
                        </a:tabLst>
                      </a:pPr>
                      <a:r>
                        <a:rPr sz="850" spc="-5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-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415">
                        <a:lnSpc>
                          <a:spcPct val="100000"/>
                        </a:lnSpc>
                      </a:pPr>
                      <a:r>
                        <a:rPr sz="850" spc="-30" dirty="0">
                          <a:latin typeface="Arial"/>
                          <a:cs typeface="Arial"/>
                        </a:rPr>
                        <a:t>Note: Attended Quarterly </a:t>
                      </a:r>
                      <a:r>
                        <a:rPr sz="850" spc="-50" dirty="0">
                          <a:latin typeface="Arial"/>
                          <a:cs typeface="Arial"/>
                        </a:rPr>
                        <a:t>Public </a:t>
                      </a:r>
                      <a:r>
                        <a:rPr sz="850" spc="-45" dirty="0">
                          <a:latin typeface="Arial"/>
                          <a:cs typeface="Arial"/>
                        </a:rPr>
                        <a:t>Hearing. </a:t>
                      </a:r>
                      <a:r>
                        <a:rPr sz="850" spc="-55" dirty="0">
                          <a:latin typeface="Arial"/>
                          <a:cs typeface="Arial"/>
                        </a:rPr>
                        <a:t>Tracked</a:t>
                      </a:r>
                      <a:r>
                        <a:rPr sz="850" spc="-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under</a:t>
                      </a:r>
                      <a:endParaRPr sz="850">
                        <a:latin typeface="Arial"/>
                        <a:cs typeface="Arial"/>
                      </a:endParaRPr>
                    </a:p>
                    <a:p>
                      <a:pPr marL="18415">
                        <a:lnSpc>
                          <a:spcPts val="1000"/>
                        </a:lnSpc>
                        <a:spcBef>
                          <a:spcPts val="85"/>
                        </a:spcBef>
                      </a:pPr>
                      <a:r>
                        <a:rPr sz="850" spc="-60" dirty="0">
                          <a:latin typeface="Arial"/>
                          <a:cs typeface="Arial"/>
                        </a:rPr>
                        <a:t>Comm. </a:t>
                      </a:r>
                      <a:r>
                        <a:rPr sz="850" spc="-75" dirty="0">
                          <a:latin typeface="Arial"/>
                          <a:cs typeface="Arial"/>
                        </a:rPr>
                        <a:t>Engag. </a:t>
                      </a:r>
                      <a:r>
                        <a:rPr sz="850" spc="-114" dirty="0">
                          <a:latin typeface="Arial"/>
                          <a:cs typeface="Arial"/>
                        </a:rPr>
                        <a:t>SME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bill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50">
                        <a:latin typeface="Times New Roman"/>
                        <a:cs typeface="Times New Roman"/>
                      </a:endParaRPr>
                    </a:p>
                    <a:p>
                      <a:pPr marR="15875" algn="r">
                        <a:lnSpc>
                          <a:spcPts val="1010"/>
                        </a:lnSpc>
                      </a:pPr>
                      <a:r>
                        <a:rPr sz="850" dirty="0">
                          <a:latin typeface="Arial"/>
                          <a:cs typeface="Arial"/>
                        </a:rPr>
                        <a:t>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80035"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</a:pPr>
                      <a:r>
                        <a:rPr sz="850" spc="-20" dirty="0">
                          <a:latin typeface="Arial"/>
                          <a:cs typeface="Arial"/>
                        </a:rPr>
                        <a:t>April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</a:pPr>
                      <a:r>
                        <a:rPr sz="850" spc="-60" dirty="0">
                          <a:latin typeface="Arial"/>
                          <a:cs typeface="Arial"/>
                        </a:rPr>
                        <a:t>11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23495">
                        <a:lnSpc>
                          <a:spcPct val="100000"/>
                        </a:lnSpc>
                      </a:pPr>
                      <a:r>
                        <a:rPr sz="850" spc="-30" dirty="0">
                          <a:latin typeface="Arial"/>
                          <a:cs typeface="Arial"/>
                        </a:rPr>
                        <a:t>Administrative </a:t>
                      </a:r>
                      <a:r>
                        <a:rPr sz="850" spc="-75" dirty="0">
                          <a:latin typeface="Arial"/>
                          <a:cs typeface="Arial"/>
                        </a:rPr>
                        <a:t>Tasks: </a:t>
                      </a:r>
                      <a:r>
                        <a:rPr sz="850" spc="-45" dirty="0">
                          <a:latin typeface="Arial"/>
                          <a:cs typeface="Arial"/>
                        </a:rPr>
                        <a:t>emails, 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communication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with </a:t>
                      </a:r>
                      <a:r>
                        <a:rPr sz="850" spc="-50" dirty="0">
                          <a:latin typeface="Arial"/>
                          <a:cs typeface="Arial"/>
                        </a:rPr>
                        <a:t>MT </a:t>
                      </a:r>
                      <a:r>
                        <a:rPr sz="850" spc="-60" dirty="0">
                          <a:latin typeface="Arial"/>
                          <a:cs typeface="Arial"/>
                        </a:rPr>
                        <a:t>Team, 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calendar updates</a:t>
                      </a:r>
                      <a:r>
                        <a:rPr sz="850" spc="-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45" dirty="0">
                          <a:latin typeface="Arial"/>
                          <a:cs typeface="Arial"/>
                        </a:rPr>
                        <a:t>and</a:t>
                      </a:r>
                      <a:endParaRPr sz="850">
                        <a:latin typeface="Arial"/>
                        <a:cs typeface="Arial"/>
                      </a:endParaRPr>
                    </a:p>
                    <a:p>
                      <a:pPr marL="23495">
                        <a:lnSpc>
                          <a:spcPts val="1000"/>
                        </a:lnSpc>
                        <a:spcBef>
                          <a:spcPts val="85"/>
                        </a:spcBef>
                      </a:pPr>
                      <a:r>
                        <a:rPr sz="850" spc="-30" dirty="0">
                          <a:latin typeface="Arial"/>
                          <a:cs typeface="Arial"/>
                        </a:rPr>
                        <a:t>document</a:t>
                      </a:r>
                      <a:r>
                        <a:rPr sz="85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review.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0160" algn="r">
                        <a:lnSpc>
                          <a:spcPct val="100000"/>
                        </a:lnSpc>
                      </a:pPr>
                      <a:r>
                        <a:rPr sz="850" spc="-10" dirty="0">
                          <a:latin typeface="Arial"/>
                          <a:cs typeface="Arial"/>
                        </a:rPr>
                        <a:t>1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.9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tabLst>
                          <a:tab pos="433070" algn="l"/>
                        </a:tabLst>
                      </a:pPr>
                      <a:r>
                        <a:rPr sz="850" spc="-5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55" dirty="0">
                          <a:latin typeface="Arial"/>
                          <a:cs typeface="Arial"/>
                        </a:rPr>
                        <a:t>37.50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45720" algn="r">
                        <a:lnSpc>
                          <a:spcPct val="100000"/>
                        </a:lnSpc>
                        <a:tabLst>
                          <a:tab pos="371475" algn="l"/>
                        </a:tabLst>
                      </a:pPr>
                      <a:r>
                        <a:rPr sz="85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71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.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25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8208" y="269163"/>
            <a:ext cx="877569" cy="1536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850" spc="-20" dirty="0">
                <a:latin typeface="Arial"/>
                <a:cs typeface="Arial"/>
              </a:rPr>
              <a:t>6/3/2019 </a:t>
            </a:r>
            <a:r>
              <a:rPr sz="850" spc="85" dirty="0">
                <a:latin typeface="Arial"/>
                <a:cs typeface="Arial"/>
              </a:rPr>
              <a:t>/</a:t>
            </a:r>
            <a:r>
              <a:rPr sz="850" spc="-150" dirty="0">
                <a:latin typeface="Arial"/>
                <a:cs typeface="Arial"/>
              </a:rPr>
              <a:t> </a:t>
            </a:r>
            <a:r>
              <a:rPr sz="850" spc="-45" dirty="0">
                <a:latin typeface="Arial"/>
                <a:cs typeface="Arial"/>
              </a:rPr>
              <a:t>2:43 </a:t>
            </a:r>
            <a:r>
              <a:rPr sz="850" spc="-65" dirty="0">
                <a:latin typeface="Arial"/>
                <a:cs typeface="Arial"/>
              </a:rPr>
              <a:t>PM</a:t>
            </a:r>
            <a:endParaRPr sz="85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629264" y="244780"/>
            <a:ext cx="1544320" cy="3060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89915" marR="5080" indent="-577850">
              <a:lnSpc>
                <a:spcPct val="108200"/>
              </a:lnSpc>
              <a:spcBef>
                <a:spcPts val="100"/>
              </a:spcBef>
            </a:pPr>
            <a:r>
              <a:rPr sz="850" spc="-30" dirty="0">
                <a:latin typeface="Arial"/>
                <a:cs typeface="Arial"/>
              </a:rPr>
              <a:t>Baltimore </a:t>
            </a:r>
            <a:r>
              <a:rPr sz="850" spc="-55" dirty="0">
                <a:latin typeface="Arial"/>
                <a:cs typeface="Arial"/>
              </a:rPr>
              <a:t>Consent Decree </a:t>
            </a:r>
            <a:r>
              <a:rPr sz="850" spc="-10" dirty="0">
                <a:latin typeface="Arial"/>
                <a:cs typeface="Arial"/>
              </a:rPr>
              <a:t>Monitor  </a:t>
            </a:r>
            <a:r>
              <a:rPr sz="850" spc="-95" dirty="0">
                <a:latin typeface="Arial"/>
                <a:cs typeface="Arial"/>
              </a:rPr>
              <a:t>INVOICE</a:t>
            </a:r>
            <a:endParaRPr sz="8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260204" y="269163"/>
            <a:ext cx="314325" cy="1536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850" spc="-85" dirty="0">
                <a:latin typeface="Arial"/>
                <a:cs typeface="Arial"/>
              </a:rPr>
              <a:t>Page</a:t>
            </a:r>
            <a:r>
              <a:rPr sz="850" spc="-105" dirty="0">
                <a:latin typeface="Arial"/>
                <a:cs typeface="Arial"/>
              </a:rPr>
              <a:t> </a:t>
            </a:r>
            <a:r>
              <a:rPr sz="850" spc="-50" dirty="0">
                <a:latin typeface="Arial"/>
                <a:cs typeface="Arial"/>
              </a:rPr>
              <a:t>2</a:t>
            </a:r>
            <a:endParaRPr sz="850">
              <a:latin typeface="Arial"/>
              <a:cs typeface="Arial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230240" y="687247"/>
          <a:ext cx="12171040" cy="59055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40435"/>
                <a:gridCol w="840104"/>
                <a:gridCol w="762635"/>
                <a:gridCol w="3220720"/>
                <a:gridCol w="1019809"/>
                <a:gridCol w="777240"/>
                <a:gridCol w="716279"/>
                <a:gridCol w="816609"/>
                <a:gridCol w="924559"/>
                <a:gridCol w="831850"/>
                <a:gridCol w="644525"/>
                <a:gridCol w="676275"/>
              </a:tblGrid>
              <a:tr h="420370">
                <a:tc>
                  <a:txBody>
                    <a:bodyPr/>
                    <a:lstStyle/>
                    <a:p>
                      <a:pPr marL="19685" algn="ctr">
                        <a:lnSpc>
                          <a:spcPct val="100000"/>
                        </a:lnSpc>
                      </a:pPr>
                      <a:r>
                        <a:rPr sz="850" spc="-20" dirty="0">
                          <a:latin typeface="Arial"/>
                          <a:cs typeface="Arial"/>
                        </a:rPr>
                        <a:t>April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</a:pPr>
                      <a:r>
                        <a:rPr sz="850" spc="-60" dirty="0">
                          <a:latin typeface="Arial"/>
                          <a:cs typeface="Arial"/>
                        </a:rPr>
                        <a:t>15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23495">
                        <a:lnSpc>
                          <a:spcPct val="100000"/>
                        </a:lnSpc>
                      </a:pPr>
                      <a:r>
                        <a:rPr sz="850" spc="-50" dirty="0">
                          <a:latin typeface="Arial"/>
                          <a:cs typeface="Arial"/>
                        </a:rPr>
                        <a:t>Bi-Weekly Conference Call: </a:t>
                      </a:r>
                      <a:r>
                        <a:rPr sz="850" spc="-140" dirty="0">
                          <a:latin typeface="Arial"/>
                          <a:cs typeface="Arial"/>
                        </a:rPr>
                        <a:t>OPR </a:t>
                      </a:r>
                      <a:r>
                        <a:rPr sz="850" spc="-50" dirty="0">
                          <a:latin typeface="Arial"/>
                          <a:cs typeface="Arial"/>
                        </a:rPr>
                        <a:t>Technical </a:t>
                      </a:r>
                      <a:r>
                        <a:rPr sz="850" spc="-60" dirty="0">
                          <a:latin typeface="Arial"/>
                          <a:cs typeface="Arial"/>
                        </a:rPr>
                        <a:t>Assistance </a:t>
                      </a:r>
                      <a:r>
                        <a:rPr sz="850" spc="-55" dirty="0">
                          <a:latin typeface="Arial"/>
                          <a:cs typeface="Arial"/>
                        </a:rPr>
                        <a:t>Call- 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Follow-up's </a:t>
                      </a:r>
                      <a:r>
                        <a:rPr sz="850" spc="-45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850" spc="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notes.</a:t>
                      </a:r>
                      <a:endParaRPr sz="850">
                        <a:latin typeface="Arial"/>
                        <a:cs typeface="Arial"/>
                      </a:endParaRPr>
                    </a:p>
                    <a:p>
                      <a:pPr marL="23495" marR="351790">
                        <a:lnSpc>
                          <a:spcPct val="108200"/>
                        </a:lnSpc>
                      </a:pPr>
                      <a:r>
                        <a:rPr sz="850" spc="-30" dirty="0">
                          <a:latin typeface="Arial"/>
                          <a:cs typeface="Arial"/>
                        </a:rPr>
                        <a:t>Administrative </a:t>
                      </a:r>
                      <a:r>
                        <a:rPr sz="850" spc="-75" dirty="0">
                          <a:latin typeface="Arial"/>
                          <a:cs typeface="Arial"/>
                        </a:rPr>
                        <a:t>Tasks: </a:t>
                      </a:r>
                      <a:r>
                        <a:rPr sz="850" spc="-45" dirty="0">
                          <a:latin typeface="Arial"/>
                          <a:cs typeface="Arial"/>
                        </a:rPr>
                        <a:t>emails, 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communication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with </a:t>
                      </a:r>
                      <a:r>
                        <a:rPr sz="850" spc="-50" dirty="0">
                          <a:latin typeface="Arial"/>
                          <a:cs typeface="Arial"/>
                        </a:rPr>
                        <a:t>MT </a:t>
                      </a:r>
                      <a:r>
                        <a:rPr sz="850" spc="-60" dirty="0">
                          <a:latin typeface="Arial"/>
                          <a:cs typeface="Arial"/>
                        </a:rPr>
                        <a:t>Team, 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calendar updates </a:t>
                      </a:r>
                      <a:r>
                        <a:rPr sz="850" spc="-45" dirty="0">
                          <a:latin typeface="Arial"/>
                          <a:cs typeface="Arial"/>
                        </a:rPr>
                        <a:t>and 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document</a:t>
                      </a:r>
                      <a:r>
                        <a:rPr sz="85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review.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8255" algn="r">
                        <a:lnSpc>
                          <a:spcPct val="100000"/>
                        </a:lnSpc>
                      </a:pPr>
                      <a:r>
                        <a:rPr sz="850" spc="-10" dirty="0">
                          <a:latin typeface="Arial"/>
                          <a:cs typeface="Arial"/>
                        </a:rPr>
                        <a:t>3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.2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3975">
                        <a:lnSpc>
                          <a:spcPct val="100000"/>
                        </a:lnSpc>
                        <a:tabLst>
                          <a:tab pos="487045" algn="l"/>
                        </a:tabLst>
                      </a:pPr>
                      <a:r>
                        <a:rPr sz="850" spc="-5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55" dirty="0">
                          <a:latin typeface="Arial"/>
                          <a:cs typeface="Arial"/>
                        </a:rPr>
                        <a:t>37.50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tabLst>
                          <a:tab pos="323215" algn="l"/>
                        </a:tabLst>
                      </a:pPr>
                      <a:r>
                        <a:rPr sz="850" spc="-5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55" dirty="0">
                          <a:latin typeface="Arial"/>
                          <a:cs typeface="Arial"/>
                        </a:rPr>
                        <a:t>120.00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80035">
                <a:tc>
                  <a:txBody>
                    <a:bodyPr/>
                    <a:lstStyle/>
                    <a:p>
                      <a:pPr marL="19685" algn="ctr">
                        <a:lnSpc>
                          <a:spcPct val="100000"/>
                        </a:lnSpc>
                      </a:pPr>
                      <a:r>
                        <a:rPr sz="850" spc="-20" dirty="0">
                          <a:latin typeface="Arial"/>
                          <a:cs typeface="Arial"/>
                        </a:rPr>
                        <a:t>April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</a:pPr>
                      <a:r>
                        <a:rPr sz="850" spc="-60" dirty="0">
                          <a:latin typeface="Arial"/>
                          <a:cs typeface="Arial"/>
                        </a:rPr>
                        <a:t>16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23495">
                        <a:lnSpc>
                          <a:spcPct val="100000"/>
                        </a:lnSpc>
                      </a:pPr>
                      <a:r>
                        <a:rPr sz="850" spc="-30" dirty="0">
                          <a:latin typeface="Arial"/>
                          <a:cs typeface="Arial"/>
                        </a:rPr>
                        <a:t>Administrative </a:t>
                      </a:r>
                      <a:r>
                        <a:rPr sz="850" spc="-75" dirty="0">
                          <a:latin typeface="Arial"/>
                          <a:cs typeface="Arial"/>
                        </a:rPr>
                        <a:t>Tasks: </a:t>
                      </a:r>
                      <a:r>
                        <a:rPr sz="850" spc="-45" dirty="0">
                          <a:latin typeface="Arial"/>
                          <a:cs typeface="Arial"/>
                        </a:rPr>
                        <a:t>emails, 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communication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with </a:t>
                      </a:r>
                      <a:r>
                        <a:rPr sz="850" spc="-50" dirty="0">
                          <a:latin typeface="Arial"/>
                          <a:cs typeface="Arial"/>
                        </a:rPr>
                        <a:t>MT </a:t>
                      </a:r>
                      <a:r>
                        <a:rPr sz="850" spc="-60" dirty="0">
                          <a:latin typeface="Arial"/>
                          <a:cs typeface="Arial"/>
                        </a:rPr>
                        <a:t>Team, 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Website updates</a:t>
                      </a:r>
                      <a:r>
                        <a:rPr sz="850" spc="-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45" dirty="0">
                          <a:latin typeface="Arial"/>
                          <a:cs typeface="Arial"/>
                        </a:rPr>
                        <a:t>and</a:t>
                      </a:r>
                      <a:endParaRPr sz="850">
                        <a:latin typeface="Arial"/>
                        <a:cs typeface="Arial"/>
                      </a:endParaRPr>
                    </a:p>
                    <a:p>
                      <a:pPr marL="23495">
                        <a:lnSpc>
                          <a:spcPts val="1000"/>
                        </a:lnSpc>
                        <a:spcBef>
                          <a:spcPts val="85"/>
                        </a:spcBef>
                      </a:pPr>
                      <a:r>
                        <a:rPr sz="850" spc="-30" dirty="0">
                          <a:latin typeface="Arial"/>
                          <a:cs typeface="Arial"/>
                        </a:rPr>
                        <a:t>document</a:t>
                      </a:r>
                      <a:r>
                        <a:rPr sz="85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review.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8255" algn="r">
                        <a:lnSpc>
                          <a:spcPct val="100000"/>
                        </a:lnSpc>
                      </a:pPr>
                      <a:r>
                        <a:rPr sz="850" dirty="0">
                          <a:latin typeface="Arial"/>
                          <a:cs typeface="Arial"/>
                        </a:rPr>
                        <a:t>2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3975">
                        <a:lnSpc>
                          <a:spcPct val="100000"/>
                        </a:lnSpc>
                        <a:tabLst>
                          <a:tab pos="487045" algn="l"/>
                        </a:tabLst>
                      </a:pPr>
                      <a:r>
                        <a:rPr sz="850" spc="-5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55" dirty="0">
                          <a:latin typeface="Arial"/>
                          <a:cs typeface="Arial"/>
                        </a:rPr>
                        <a:t>37.50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tabLst>
                          <a:tab pos="377190" algn="l"/>
                        </a:tabLst>
                      </a:pPr>
                      <a:r>
                        <a:rPr sz="850" spc="-5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55" dirty="0">
                          <a:latin typeface="Arial"/>
                          <a:cs typeface="Arial"/>
                        </a:rPr>
                        <a:t>75.00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60705">
                <a:tc>
                  <a:txBody>
                    <a:bodyPr/>
                    <a:lstStyle/>
                    <a:p>
                      <a:pPr marL="19685" algn="ctr">
                        <a:lnSpc>
                          <a:spcPct val="100000"/>
                        </a:lnSpc>
                      </a:pPr>
                      <a:r>
                        <a:rPr sz="850" spc="-20" dirty="0">
                          <a:latin typeface="Arial"/>
                          <a:cs typeface="Arial"/>
                        </a:rPr>
                        <a:t>April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</a:pPr>
                      <a:r>
                        <a:rPr sz="850" spc="-60" dirty="0">
                          <a:latin typeface="Arial"/>
                          <a:cs typeface="Arial"/>
                        </a:rPr>
                        <a:t>17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23495">
                        <a:lnSpc>
                          <a:spcPct val="100000"/>
                        </a:lnSpc>
                      </a:pPr>
                      <a:r>
                        <a:rPr sz="850" spc="-50" dirty="0">
                          <a:latin typeface="Arial"/>
                          <a:cs typeface="Arial"/>
                        </a:rPr>
                        <a:t>Bi-Weekly Conference Call: 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Staffing </a:t>
                      </a:r>
                      <a:r>
                        <a:rPr sz="850" spc="-45" dirty="0">
                          <a:latin typeface="Arial"/>
                          <a:cs typeface="Arial"/>
                        </a:rPr>
                        <a:t>and Supervision-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follow-ups </a:t>
                      </a:r>
                      <a:r>
                        <a:rPr sz="850" spc="-4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notes. </a:t>
                      </a:r>
                      <a:r>
                        <a:rPr sz="850" spc="-50" dirty="0">
                          <a:latin typeface="Arial"/>
                          <a:cs typeface="Arial"/>
                        </a:rPr>
                        <a:t>Bi-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45" dirty="0">
                          <a:latin typeface="Arial"/>
                          <a:cs typeface="Arial"/>
                        </a:rPr>
                        <a:t>Weekly</a:t>
                      </a:r>
                      <a:endParaRPr sz="850">
                        <a:latin typeface="Arial"/>
                        <a:cs typeface="Arial"/>
                      </a:endParaRPr>
                    </a:p>
                    <a:p>
                      <a:pPr marL="23495" marR="351790">
                        <a:lnSpc>
                          <a:spcPct val="108200"/>
                        </a:lnSpc>
                      </a:pPr>
                      <a:r>
                        <a:rPr sz="850" spc="-50" dirty="0">
                          <a:latin typeface="Arial"/>
                          <a:cs typeface="Arial"/>
                        </a:rPr>
                        <a:t>Conference Call: </a:t>
                      </a:r>
                      <a:r>
                        <a:rPr sz="850" spc="-140" dirty="0">
                          <a:latin typeface="Arial"/>
                          <a:cs typeface="Arial"/>
                        </a:rPr>
                        <a:t>OPR 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Investigations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Manual </a:t>
                      </a:r>
                      <a:r>
                        <a:rPr sz="850" spc="-55" dirty="0">
                          <a:latin typeface="Arial"/>
                          <a:cs typeface="Arial"/>
                        </a:rPr>
                        <a:t>Discussion-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follow-ups </a:t>
                      </a:r>
                      <a:r>
                        <a:rPr sz="850" spc="-4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notes. 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Administrative </a:t>
                      </a:r>
                      <a:r>
                        <a:rPr sz="850" spc="-75" dirty="0">
                          <a:latin typeface="Arial"/>
                          <a:cs typeface="Arial"/>
                        </a:rPr>
                        <a:t>Tasks: </a:t>
                      </a:r>
                      <a:r>
                        <a:rPr sz="850" spc="-45" dirty="0">
                          <a:latin typeface="Arial"/>
                          <a:cs typeface="Arial"/>
                        </a:rPr>
                        <a:t>emails, 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communication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with </a:t>
                      </a:r>
                      <a:r>
                        <a:rPr sz="850" spc="-50" dirty="0">
                          <a:latin typeface="Arial"/>
                          <a:cs typeface="Arial"/>
                        </a:rPr>
                        <a:t>MT </a:t>
                      </a:r>
                      <a:r>
                        <a:rPr sz="850" spc="-60" dirty="0">
                          <a:latin typeface="Arial"/>
                          <a:cs typeface="Arial"/>
                        </a:rPr>
                        <a:t>Team, 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calendar updates </a:t>
                      </a:r>
                      <a:r>
                        <a:rPr sz="850" spc="-45" dirty="0">
                          <a:latin typeface="Arial"/>
                          <a:cs typeface="Arial"/>
                        </a:rPr>
                        <a:t>and 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document</a:t>
                      </a:r>
                      <a:r>
                        <a:rPr sz="85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review.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8255" algn="r">
                        <a:lnSpc>
                          <a:spcPct val="100000"/>
                        </a:lnSpc>
                      </a:pPr>
                      <a:r>
                        <a:rPr sz="850" spc="-10" dirty="0">
                          <a:latin typeface="Arial"/>
                          <a:cs typeface="Arial"/>
                        </a:rPr>
                        <a:t>5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.5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3975">
                        <a:lnSpc>
                          <a:spcPct val="100000"/>
                        </a:lnSpc>
                        <a:tabLst>
                          <a:tab pos="487045" algn="l"/>
                        </a:tabLst>
                      </a:pPr>
                      <a:r>
                        <a:rPr sz="850" spc="-5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55" dirty="0">
                          <a:latin typeface="Arial"/>
                          <a:cs typeface="Arial"/>
                        </a:rPr>
                        <a:t>37.50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tabLst>
                          <a:tab pos="323850" algn="l"/>
                        </a:tabLst>
                      </a:pPr>
                      <a:r>
                        <a:rPr sz="850" spc="-5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55" dirty="0">
                          <a:latin typeface="Arial"/>
                          <a:cs typeface="Arial"/>
                        </a:rPr>
                        <a:t>206.25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80035">
                <a:tc>
                  <a:txBody>
                    <a:bodyPr/>
                    <a:lstStyle/>
                    <a:p>
                      <a:pPr marL="19685" algn="ctr">
                        <a:lnSpc>
                          <a:spcPct val="100000"/>
                        </a:lnSpc>
                      </a:pPr>
                      <a:r>
                        <a:rPr sz="850" spc="-20" dirty="0">
                          <a:latin typeface="Arial"/>
                          <a:cs typeface="Arial"/>
                        </a:rPr>
                        <a:t>April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</a:pPr>
                      <a:r>
                        <a:rPr sz="850" spc="-60" dirty="0">
                          <a:latin typeface="Arial"/>
                          <a:cs typeface="Arial"/>
                        </a:rPr>
                        <a:t>18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23495">
                        <a:lnSpc>
                          <a:spcPct val="100000"/>
                        </a:lnSpc>
                      </a:pPr>
                      <a:r>
                        <a:rPr sz="850" spc="-30" dirty="0">
                          <a:latin typeface="Arial"/>
                          <a:cs typeface="Arial"/>
                        </a:rPr>
                        <a:t>Administrative </a:t>
                      </a:r>
                      <a:r>
                        <a:rPr sz="850" spc="-75" dirty="0">
                          <a:latin typeface="Arial"/>
                          <a:cs typeface="Arial"/>
                        </a:rPr>
                        <a:t>Tasks: </a:t>
                      </a:r>
                      <a:r>
                        <a:rPr sz="850" spc="-45" dirty="0">
                          <a:latin typeface="Arial"/>
                          <a:cs typeface="Arial"/>
                        </a:rPr>
                        <a:t>emails, 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communication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with </a:t>
                      </a:r>
                      <a:r>
                        <a:rPr sz="850" spc="-50" dirty="0">
                          <a:latin typeface="Arial"/>
                          <a:cs typeface="Arial"/>
                        </a:rPr>
                        <a:t>MT </a:t>
                      </a:r>
                      <a:r>
                        <a:rPr sz="850" spc="-60" dirty="0">
                          <a:latin typeface="Arial"/>
                          <a:cs typeface="Arial"/>
                        </a:rPr>
                        <a:t>Team, </a:t>
                      </a:r>
                      <a:r>
                        <a:rPr sz="850" spc="-85" dirty="0">
                          <a:latin typeface="Arial"/>
                          <a:cs typeface="Arial"/>
                        </a:rPr>
                        <a:t>SME's 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hours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audit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for 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end</a:t>
                      </a:r>
                      <a:r>
                        <a:rPr sz="85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of</a:t>
                      </a:r>
                      <a:endParaRPr sz="850">
                        <a:latin typeface="Arial"/>
                        <a:cs typeface="Arial"/>
                      </a:endParaRPr>
                    </a:p>
                    <a:p>
                      <a:pPr marL="23495">
                        <a:lnSpc>
                          <a:spcPts val="1000"/>
                        </a:lnSpc>
                        <a:spcBef>
                          <a:spcPts val="85"/>
                        </a:spcBef>
                      </a:pPr>
                      <a:r>
                        <a:rPr sz="850" spc="-40" dirty="0">
                          <a:latin typeface="Arial"/>
                          <a:cs typeface="Arial"/>
                        </a:rPr>
                        <a:t>year 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tracking </a:t>
                      </a:r>
                      <a:r>
                        <a:rPr sz="850" spc="-4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document</a:t>
                      </a:r>
                      <a:r>
                        <a:rPr sz="850" spc="-7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review.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8255" algn="r">
                        <a:lnSpc>
                          <a:spcPct val="100000"/>
                        </a:lnSpc>
                      </a:pPr>
                      <a:r>
                        <a:rPr sz="850" spc="-10" dirty="0">
                          <a:latin typeface="Arial"/>
                          <a:cs typeface="Arial"/>
                        </a:rPr>
                        <a:t>3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.4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3975">
                        <a:lnSpc>
                          <a:spcPct val="100000"/>
                        </a:lnSpc>
                        <a:tabLst>
                          <a:tab pos="487045" algn="l"/>
                        </a:tabLst>
                      </a:pPr>
                      <a:r>
                        <a:rPr sz="850" spc="-5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55" dirty="0">
                          <a:latin typeface="Arial"/>
                          <a:cs typeface="Arial"/>
                        </a:rPr>
                        <a:t>37.50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tabLst>
                          <a:tab pos="323850" algn="l"/>
                        </a:tabLst>
                      </a:pPr>
                      <a:r>
                        <a:rPr sz="850" spc="-5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55" dirty="0">
                          <a:latin typeface="Arial"/>
                          <a:cs typeface="Arial"/>
                        </a:rPr>
                        <a:t>127.50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80035">
                <a:tc>
                  <a:txBody>
                    <a:bodyPr/>
                    <a:lstStyle/>
                    <a:p>
                      <a:pPr marL="19685" algn="ctr">
                        <a:lnSpc>
                          <a:spcPct val="100000"/>
                        </a:lnSpc>
                      </a:pPr>
                      <a:r>
                        <a:rPr sz="850" spc="-20" dirty="0">
                          <a:latin typeface="Arial"/>
                          <a:cs typeface="Arial"/>
                        </a:rPr>
                        <a:t>April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</a:pPr>
                      <a:r>
                        <a:rPr sz="850" spc="-60" dirty="0">
                          <a:latin typeface="Arial"/>
                          <a:cs typeface="Arial"/>
                        </a:rPr>
                        <a:t>23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23495">
                        <a:lnSpc>
                          <a:spcPct val="100000"/>
                        </a:lnSpc>
                      </a:pPr>
                      <a:r>
                        <a:rPr sz="850" spc="-50" dirty="0">
                          <a:latin typeface="Arial"/>
                          <a:cs typeface="Arial"/>
                        </a:rPr>
                        <a:t>Conference Call: 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Training </a:t>
                      </a:r>
                      <a:r>
                        <a:rPr sz="850" spc="-70" dirty="0">
                          <a:latin typeface="Arial"/>
                          <a:cs typeface="Arial"/>
                        </a:rPr>
                        <a:t>Plans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Meeting- </a:t>
                      </a:r>
                      <a:r>
                        <a:rPr sz="850" spc="-45" dirty="0">
                          <a:latin typeface="Arial"/>
                          <a:cs typeface="Arial"/>
                        </a:rPr>
                        <a:t>Follow-Up and Notes.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Administrative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75" dirty="0">
                          <a:latin typeface="Arial"/>
                          <a:cs typeface="Arial"/>
                        </a:rPr>
                        <a:t>Tasks:</a:t>
                      </a:r>
                      <a:endParaRPr sz="850">
                        <a:latin typeface="Arial"/>
                        <a:cs typeface="Arial"/>
                      </a:endParaRPr>
                    </a:p>
                    <a:p>
                      <a:pPr marL="23495">
                        <a:lnSpc>
                          <a:spcPts val="1000"/>
                        </a:lnSpc>
                        <a:spcBef>
                          <a:spcPts val="85"/>
                        </a:spcBef>
                      </a:pPr>
                      <a:r>
                        <a:rPr sz="850" spc="-45" dirty="0">
                          <a:latin typeface="Arial"/>
                          <a:cs typeface="Arial"/>
                        </a:rPr>
                        <a:t>emails, 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communication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with </a:t>
                      </a:r>
                      <a:r>
                        <a:rPr sz="850" spc="-50" dirty="0">
                          <a:latin typeface="Arial"/>
                          <a:cs typeface="Arial"/>
                        </a:rPr>
                        <a:t>MT </a:t>
                      </a:r>
                      <a:r>
                        <a:rPr sz="850" spc="-60" dirty="0">
                          <a:latin typeface="Arial"/>
                          <a:cs typeface="Arial"/>
                        </a:rPr>
                        <a:t>Team, 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calendar updates </a:t>
                      </a:r>
                      <a:r>
                        <a:rPr sz="850" spc="-4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document</a:t>
                      </a:r>
                      <a:r>
                        <a:rPr sz="850" spc="-1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review.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8255" algn="r">
                        <a:lnSpc>
                          <a:spcPct val="100000"/>
                        </a:lnSpc>
                      </a:pPr>
                      <a:r>
                        <a:rPr sz="850" spc="-10" dirty="0">
                          <a:latin typeface="Arial"/>
                          <a:cs typeface="Arial"/>
                        </a:rPr>
                        <a:t>2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.3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3975">
                        <a:lnSpc>
                          <a:spcPct val="100000"/>
                        </a:lnSpc>
                        <a:tabLst>
                          <a:tab pos="487045" algn="l"/>
                        </a:tabLst>
                      </a:pPr>
                      <a:r>
                        <a:rPr sz="850" spc="-5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55" dirty="0">
                          <a:latin typeface="Arial"/>
                          <a:cs typeface="Arial"/>
                        </a:rPr>
                        <a:t>37.50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tabLst>
                          <a:tab pos="377190" algn="l"/>
                        </a:tabLst>
                      </a:pPr>
                      <a:r>
                        <a:rPr sz="850" spc="-5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55" dirty="0">
                          <a:latin typeface="Arial"/>
                          <a:cs typeface="Arial"/>
                        </a:rPr>
                        <a:t>86.25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80035">
                <a:tc>
                  <a:txBody>
                    <a:bodyPr/>
                    <a:lstStyle/>
                    <a:p>
                      <a:pPr marL="19685" algn="ctr">
                        <a:lnSpc>
                          <a:spcPct val="100000"/>
                        </a:lnSpc>
                      </a:pPr>
                      <a:r>
                        <a:rPr sz="850" spc="-20" dirty="0">
                          <a:latin typeface="Arial"/>
                          <a:cs typeface="Arial"/>
                        </a:rPr>
                        <a:t>April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</a:pPr>
                      <a:r>
                        <a:rPr sz="850" spc="-60" dirty="0">
                          <a:latin typeface="Arial"/>
                          <a:cs typeface="Arial"/>
                        </a:rPr>
                        <a:t>24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23495">
                        <a:lnSpc>
                          <a:spcPct val="100000"/>
                        </a:lnSpc>
                      </a:pPr>
                      <a:r>
                        <a:rPr sz="850" spc="-50" dirty="0">
                          <a:latin typeface="Arial"/>
                          <a:cs typeface="Arial"/>
                        </a:rPr>
                        <a:t>Bi-Weekly Conference Call: 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Staffing </a:t>
                      </a:r>
                      <a:r>
                        <a:rPr sz="850" spc="-50" dirty="0">
                          <a:latin typeface="Arial"/>
                          <a:cs typeface="Arial"/>
                        </a:rPr>
                        <a:t>Study-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follow-ups </a:t>
                      </a:r>
                      <a:r>
                        <a:rPr sz="850" spc="-4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notes.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Administrative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75" dirty="0">
                          <a:latin typeface="Arial"/>
                          <a:cs typeface="Arial"/>
                        </a:rPr>
                        <a:t>Tasks:</a:t>
                      </a:r>
                      <a:endParaRPr sz="850">
                        <a:latin typeface="Arial"/>
                        <a:cs typeface="Arial"/>
                      </a:endParaRPr>
                    </a:p>
                    <a:p>
                      <a:pPr marL="23495">
                        <a:lnSpc>
                          <a:spcPts val="1000"/>
                        </a:lnSpc>
                        <a:spcBef>
                          <a:spcPts val="85"/>
                        </a:spcBef>
                      </a:pPr>
                      <a:r>
                        <a:rPr sz="850" spc="-45" dirty="0">
                          <a:latin typeface="Arial"/>
                          <a:cs typeface="Arial"/>
                        </a:rPr>
                        <a:t>emails, 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communication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with </a:t>
                      </a:r>
                      <a:r>
                        <a:rPr sz="850" spc="-50" dirty="0">
                          <a:latin typeface="Arial"/>
                          <a:cs typeface="Arial"/>
                        </a:rPr>
                        <a:t>MT </a:t>
                      </a:r>
                      <a:r>
                        <a:rPr sz="850" spc="-60" dirty="0">
                          <a:latin typeface="Arial"/>
                          <a:cs typeface="Arial"/>
                        </a:rPr>
                        <a:t>Team, </a:t>
                      </a:r>
                      <a:r>
                        <a:rPr sz="850" spc="-4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document</a:t>
                      </a:r>
                      <a:r>
                        <a:rPr sz="850" spc="-9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review.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8255" algn="r">
                        <a:lnSpc>
                          <a:spcPct val="100000"/>
                        </a:lnSpc>
                      </a:pPr>
                      <a:r>
                        <a:rPr sz="850" spc="-10" dirty="0">
                          <a:latin typeface="Arial"/>
                          <a:cs typeface="Arial"/>
                        </a:rPr>
                        <a:t>2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.1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3975">
                        <a:lnSpc>
                          <a:spcPct val="100000"/>
                        </a:lnSpc>
                        <a:tabLst>
                          <a:tab pos="487045" algn="l"/>
                        </a:tabLst>
                      </a:pPr>
                      <a:r>
                        <a:rPr sz="850" spc="-5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55" dirty="0">
                          <a:latin typeface="Arial"/>
                          <a:cs typeface="Arial"/>
                        </a:rPr>
                        <a:t>37.50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tabLst>
                          <a:tab pos="377190" algn="l"/>
                        </a:tabLst>
                      </a:pPr>
                      <a:r>
                        <a:rPr sz="850" spc="-5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55" dirty="0">
                          <a:latin typeface="Arial"/>
                          <a:cs typeface="Arial"/>
                        </a:rPr>
                        <a:t>78.75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80035">
                <a:tc>
                  <a:txBody>
                    <a:bodyPr/>
                    <a:lstStyle/>
                    <a:p>
                      <a:pPr marL="19685" algn="ctr">
                        <a:lnSpc>
                          <a:spcPct val="100000"/>
                        </a:lnSpc>
                      </a:pPr>
                      <a:r>
                        <a:rPr sz="850" spc="-20" dirty="0">
                          <a:latin typeface="Arial"/>
                          <a:cs typeface="Arial"/>
                        </a:rPr>
                        <a:t>April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</a:pPr>
                      <a:r>
                        <a:rPr sz="850" spc="-60" dirty="0">
                          <a:latin typeface="Arial"/>
                          <a:cs typeface="Arial"/>
                        </a:rPr>
                        <a:t>25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48260">
                        <a:lnSpc>
                          <a:spcPct val="100000"/>
                        </a:lnSpc>
                      </a:pPr>
                      <a:r>
                        <a:rPr sz="850" spc="-30" dirty="0">
                          <a:latin typeface="Arial"/>
                          <a:cs typeface="Arial"/>
                        </a:rPr>
                        <a:t>Administrative </a:t>
                      </a:r>
                      <a:r>
                        <a:rPr sz="850" spc="-75" dirty="0">
                          <a:latin typeface="Arial"/>
                          <a:cs typeface="Arial"/>
                        </a:rPr>
                        <a:t>Tasks: </a:t>
                      </a:r>
                      <a:r>
                        <a:rPr sz="850" spc="-45" dirty="0">
                          <a:latin typeface="Arial"/>
                          <a:cs typeface="Arial"/>
                        </a:rPr>
                        <a:t>emails, 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communication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with </a:t>
                      </a:r>
                      <a:r>
                        <a:rPr sz="850" spc="-50" dirty="0">
                          <a:latin typeface="Arial"/>
                          <a:cs typeface="Arial"/>
                        </a:rPr>
                        <a:t>MT </a:t>
                      </a:r>
                      <a:r>
                        <a:rPr sz="850" spc="-60" dirty="0">
                          <a:latin typeface="Arial"/>
                          <a:cs typeface="Arial"/>
                        </a:rPr>
                        <a:t>Team, 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calendar updates</a:t>
                      </a:r>
                      <a:r>
                        <a:rPr sz="850" spc="-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45" dirty="0">
                          <a:latin typeface="Arial"/>
                          <a:cs typeface="Arial"/>
                        </a:rPr>
                        <a:t>and</a:t>
                      </a:r>
                      <a:endParaRPr sz="850">
                        <a:latin typeface="Arial"/>
                        <a:cs typeface="Arial"/>
                      </a:endParaRPr>
                    </a:p>
                    <a:p>
                      <a:pPr marL="23495">
                        <a:lnSpc>
                          <a:spcPts val="1000"/>
                        </a:lnSpc>
                        <a:spcBef>
                          <a:spcPts val="85"/>
                        </a:spcBef>
                      </a:pPr>
                      <a:r>
                        <a:rPr sz="850" spc="-30" dirty="0">
                          <a:latin typeface="Arial"/>
                          <a:cs typeface="Arial"/>
                        </a:rPr>
                        <a:t>document</a:t>
                      </a:r>
                      <a:r>
                        <a:rPr sz="85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review.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8255" algn="r">
                        <a:lnSpc>
                          <a:spcPct val="100000"/>
                        </a:lnSpc>
                      </a:pPr>
                      <a:r>
                        <a:rPr sz="850" spc="-10" dirty="0">
                          <a:latin typeface="Arial"/>
                          <a:cs typeface="Arial"/>
                        </a:rPr>
                        <a:t>1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.7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3975">
                        <a:lnSpc>
                          <a:spcPct val="100000"/>
                        </a:lnSpc>
                        <a:tabLst>
                          <a:tab pos="487045" algn="l"/>
                        </a:tabLst>
                      </a:pPr>
                      <a:r>
                        <a:rPr sz="850" spc="-5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55" dirty="0">
                          <a:latin typeface="Arial"/>
                          <a:cs typeface="Arial"/>
                        </a:rPr>
                        <a:t>37.50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tabLst>
                          <a:tab pos="377190" algn="l"/>
                        </a:tabLst>
                      </a:pPr>
                      <a:r>
                        <a:rPr sz="850" spc="-5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55" dirty="0">
                          <a:latin typeface="Arial"/>
                          <a:cs typeface="Arial"/>
                        </a:rPr>
                        <a:t>63.75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20370">
                <a:tc>
                  <a:txBody>
                    <a:bodyPr/>
                    <a:lstStyle/>
                    <a:p>
                      <a:pPr marL="19685" algn="ctr">
                        <a:lnSpc>
                          <a:spcPct val="100000"/>
                        </a:lnSpc>
                      </a:pPr>
                      <a:r>
                        <a:rPr sz="850" spc="-20" dirty="0">
                          <a:latin typeface="Arial"/>
                          <a:cs typeface="Arial"/>
                        </a:rPr>
                        <a:t>April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</a:pPr>
                      <a:r>
                        <a:rPr sz="850" spc="-60" dirty="0">
                          <a:latin typeface="Arial"/>
                          <a:cs typeface="Arial"/>
                        </a:rPr>
                        <a:t>26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23495">
                        <a:lnSpc>
                          <a:spcPct val="100000"/>
                        </a:lnSpc>
                      </a:pPr>
                      <a:r>
                        <a:rPr sz="850" spc="-50" dirty="0">
                          <a:latin typeface="Arial"/>
                          <a:cs typeface="Arial"/>
                        </a:rPr>
                        <a:t>Bi-Weekly Conference Call: </a:t>
                      </a:r>
                      <a:r>
                        <a:rPr sz="850" spc="-140" dirty="0">
                          <a:latin typeface="Arial"/>
                          <a:cs typeface="Arial"/>
                        </a:rPr>
                        <a:t>OPR 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Investigation Manual-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follow-ups </a:t>
                      </a:r>
                      <a:r>
                        <a:rPr sz="850" spc="-4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notes.</a:t>
                      </a:r>
                      <a:endParaRPr sz="850">
                        <a:latin typeface="Arial"/>
                        <a:cs typeface="Arial"/>
                      </a:endParaRPr>
                    </a:p>
                    <a:p>
                      <a:pPr marL="23495" marR="351790">
                        <a:lnSpc>
                          <a:spcPct val="108200"/>
                        </a:lnSpc>
                      </a:pPr>
                      <a:r>
                        <a:rPr sz="850" spc="-30" dirty="0">
                          <a:latin typeface="Arial"/>
                          <a:cs typeface="Arial"/>
                        </a:rPr>
                        <a:t>Administrative </a:t>
                      </a:r>
                      <a:r>
                        <a:rPr sz="850" spc="-75" dirty="0">
                          <a:latin typeface="Arial"/>
                          <a:cs typeface="Arial"/>
                        </a:rPr>
                        <a:t>Tasks: </a:t>
                      </a:r>
                      <a:r>
                        <a:rPr sz="850" spc="-45" dirty="0">
                          <a:latin typeface="Arial"/>
                          <a:cs typeface="Arial"/>
                        </a:rPr>
                        <a:t>emails, 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communication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with </a:t>
                      </a:r>
                      <a:r>
                        <a:rPr sz="850" spc="-50" dirty="0">
                          <a:latin typeface="Arial"/>
                          <a:cs typeface="Arial"/>
                        </a:rPr>
                        <a:t>MT </a:t>
                      </a:r>
                      <a:r>
                        <a:rPr sz="850" spc="-60" dirty="0">
                          <a:latin typeface="Arial"/>
                          <a:cs typeface="Arial"/>
                        </a:rPr>
                        <a:t>Team, 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calendar updates </a:t>
                      </a:r>
                      <a:r>
                        <a:rPr sz="850" spc="-45" dirty="0">
                          <a:latin typeface="Arial"/>
                          <a:cs typeface="Arial"/>
                        </a:rPr>
                        <a:t>and 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document</a:t>
                      </a:r>
                      <a:r>
                        <a:rPr sz="85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review.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8255" algn="r">
                        <a:lnSpc>
                          <a:spcPct val="100000"/>
                        </a:lnSpc>
                      </a:pPr>
                      <a:r>
                        <a:rPr sz="850" spc="-10" dirty="0">
                          <a:latin typeface="Arial"/>
                          <a:cs typeface="Arial"/>
                        </a:rPr>
                        <a:t>3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.2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3975">
                        <a:lnSpc>
                          <a:spcPct val="100000"/>
                        </a:lnSpc>
                        <a:tabLst>
                          <a:tab pos="487045" algn="l"/>
                        </a:tabLst>
                      </a:pPr>
                      <a:r>
                        <a:rPr sz="850" spc="-5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55" dirty="0">
                          <a:latin typeface="Arial"/>
                          <a:cs typeface="Arial"/>
                        </a:rPr>
                        <a:t>37.50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tabLst>
                          <a:tab pos="323850" algn="l"/>
                        </a:tabLst>
                      </a:pPr>
                      <a:r>
                        <a:rPr sz="850" spc="-5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55" dirty="0">
                          <a:latin typeface="Arial"/>
                          <a:cs typeface="Arial"/>
                        </a:rPr>
                        <a:t>120.00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80035">
                <a:tc>
                  <a:txBody>
                    <a:bodyPr/>
                    <a:lstStyle/>
                    <a:p>
                      <a:pPr marL="19685" algn="ctr">
                        <a:lnSpc>
                          <a:spcPct val="100000"/>
                        </a:lnSpc>
                      </a:pPr>
                      <a:r>
                        <a:rPr sz="850" spc="-20" dirty="0">
                          <a:latin typeface="Arial"/>
                          <a:cs typeface="Arial"/>
                        </a:rPr>
                        <a:t>April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</a:pPr>
                      <a:r>
                        <a:rPr sz="850" spc="-60" dirty="0">
                          <a:latin typeface="Arial"/>
                          <a:cs typeface="Arial"/>
                        </a:rPr>
                        <a:t>30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23495">
                        <a:lnSpc>
                          <a:spcPct val="100000"/>
                        </a:lnSpc>
                      </a:pPr>
                      <a:r>
                        <a:rPr sz="850" spc="-30" dirty="0">
                          <a:latin typeface="Arial"/>
                          <a:cs typeface="Arial"/>
                        </a:rPr>
                        <a:t>Administrative </a:t>
                      </a:r>
                      <a:r>
                        <a:rPr sz="850" spc="-75" dirty="0">
                          <a:latin typeface="Arial"/>
                          <a:cs typeface="Arial"/>
                        </a:rPr>
                        <a:t>Tasks: </a:t>
                      </a:r>
                      <a:r>
                        <a:rPr sz="850" spc="-45" dirty="0">
                          <a:latin typeface="Arial"/>
                          <a:cs typeface="Arial"/>
                        </a:rPr>
                        <a:t>emails, 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communication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with </a:t>
                      </a:r>
                      <a:r>
                        <a:rPr sz="850" spc="-50" dirty="0">
                          <a:latin typeface="Arial"/>
                          <a:cs typeface="Arial"/>
                        </a:rPr>
                        <a:t>MT </a:t>
                      </a:r>
                      <a:r>
                        <a:rPr sz="850" spc="-60" dirty="0">
                          <a:latin typeface="Arial"/>
                          <a:cs typeface="Arial"/>
                        </a:rPr>
                        <a:t>Team, 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Website updates</a:t>
                      </a:r>
                      <a:r>
                        <a:rPr sz="850" spc="-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45" dirty="0">
                          <a:latin typeface="Arial"/>
                          <a:cs typeface="Arial"/>
                        </a:rPr>
                        <a:t>and</a:t>
                      </a:r>
                      <a:endParaRPr sz="850">
                        <a:latin typeface="Arial"/>
                        <a:cs typeface="Arial"/>
                      </a:endParaRPr>
                    </a:p>
                    <a:p>
                      <a:pPr marL="23495">
                        <a:lnSpc>
                          <a:spcPts val="1000"/>
                        </a:lnSpc>
                        <a:spcBef>
                          <a:spcPts val="85"/>
                        </a:spcBef>
                      </a:pPr>
                      <a:r>
                        <a:rPr sz="850" spc="-30" dirty="0">
                          <a:latin typeface="Arial"/>
                          <a:cs typeface="Arial"/>
                        </a:rPr>
                        <a:t>document</a:t>
                      </a:r>
                      <a:r>
                        <a:rPr sz="85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review.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8255" algn="r">
                        <a:lnSpc>
                          <a:spcPct val="100000"/>
                        </a:lnSpc>
                      </a:pPr>
                      <a:r>
                        <a:rPr sz="850" spc="-10" dirty="0">
                          <a:latin typeface="Arial"/>
                          <a:cs typeface="Arial"/>
                        </a:rPr>
                        <a:t>1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.8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3975">
                        <a:lnSpc>
                          <a:spcPct val="100000"/>
                        </a:lnSpc>
                        <a:tabLst>
                          <a:tab pos="487045" algn="l"/>
                        </a:tabLst>
                      </a:pPr>
                      <a:r>
                        <a:rPr sz="850" spc="-5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55" dirty="0">
                          <a:latin typeface="Arial"/>
                          <a:cs typeface="Arial"/>
                        </a:rPr>
                        <a:t>37.50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tabLst>
                          <a:tab pos="377190" algn="l"/>
                        </a:tabLst>
                      </a:pPr>
                      <a:r>
                        <a:rPr sz="850" spc="-5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55" dirty="0">
                          <a:latin typeface="Arial"/>
                          <a:cs typeface="Arial"/>
                        </a:rPr>
                        <a:t>67.50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397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R="5715" algn="r">
                        <a:lnSpc>
                          <a:spcPts val="1005"/>
                        </a:lnSpc>
                      </a:pPr>
                      <a:r>
                        <a:rPr sz="850" b="1" spc="-80" dirty="0">
                          <a:latin typeface="Trebuchet MS"/>
                          <a:cs typeface="Trebuchet MS"/>
                        </a:rPr>
                        <a:t>TOTAL</a:t>
                      </a:r>
                      <a:r>
                        <a:rPr sz="850" b="1" spc="-14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850" b="1" spc="-50" dirty="0">
                          <a:latin typeface="Trebuchet MS"/>
                          <a:cs typeface="Trebuchet MS"/>
                        </a:rPr>
                        <a:t>HOURS:</a:t>
                      </a:r>
                      <a:endParaRPr sz="85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8255" algn="r">
                        <a:lnSpc>
                          <a:spcPts val="1005"/>
                        </a:lnSpc>
                      </a:pPr>
                      <a:r>
                        <a:rPr sz="850" b="1" spc="-10" dirty="0">
                          <a:latin typeface="Trebuchet MS"/>
                          <a:cs typeface="Trebuchet MS"/>
                        </a:rPr>
                        <a:t>43</a:t>
                      </a:r>
                      <a:r>
                        <a:rPr sz="850" b="1" dirty="0">
                          <a:latin typeface="Trebuchet MS"/>
                          <a:cs typeface="Trebuchet MS"/>
                        </a:rPr>
                        <a:t>.4</a:t>
                      </a:r>
                      <a:endParaRPr sz="85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5880">
                        <a:lnSpc>
                          <a:spcPts val="1005"/>
                        </a:lnSpc>
                      </a:pPr>
                      <a:r>
                        <a:rPr sz="850" b="1" spc="-80" dirty="0">
                          <a:latin typeface="Trebuchet MS"/>
                          <a:cs typeface="Trebuchet MS"/>
                        </a:rPr>
                        <a:t>TOTAL:</a:t>
                      </a:r>
                      <a:endParaRPr sz="85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AEDF3"/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ts val="1005"/>
                        </a:lnSpc>
                        <a:tabLst>
                          <a:tab pos="238125" algn="l"/>
                        </a:tabLst>
                      </a:pPr>
                      <a:r>
                        <a:rPr sz="850" b="1" spc="-75" dirty="0">
                          <a:latin typeface="Trebuchet MS"/>
                          <a:cs typeface="Trebuchet MS"/>
                        </a:rPr>
                        <a:t>$	</a:t>
                      </a:r>
                      <a:r>
                        <a:rPr sz="850" b="1" spc="-90" dirty="0">
                          <a:latin typeface="Trebuchet MS"/>
                          <a:cs typeface="Trebuchet MS"/>
                        </a:rPr>
                        <a:t>1,627.50</a:t>
                      </a:r>
                      <a:endParaRPr sz="85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AEDF3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1433195">
                        <a:lnSpc>
                          <a:spcPts val="1005"/>
                        </a:lnSpc>
                      </a:pPr>
                      <a:r>
                        <a:rPr sz="850" b="1" spc="-80" dirty="0">
                          <a:latin typeface="Trebuchet MS"/>
                          <a:cs typeface="Trebuchet MS"/>
                        </a:rPr>
                        <a:t>TOTAL </a:t>
                      </a:r>
                      <a:r>
                        <a:rPr sz="850" b="1" spc="-55" dirty="0">
                          <a:latin typeface="Trebuchet MS"/>
                          <a:cs typeface="Trebuchet MS"/>
                        </a:rPr>
                        <a:t>UNBILLED</a:t>
                      </a:r>
                      <a:r>
                        <a:rPr sz="850" b="1" spc="-10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850" b="1" spc="-50" dirty="0">
                          <a:latin typeface="Trebuchet MS"/>
                          <a:cs typeface="Trebuchet MS"/>
                        </a:rPr>
                        <a:t>HOURS:</a:t>
                      </a:r>
                      <a:endParaRPr sz="85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7620" algn="r">
                        <a:lnSpc>
                          <a:spcPts val="1005"/>
                        </a:lnSpc>
                      </a:pPr>
                      <a:r>
                        <a:rPr sz="850" b="1" dirty="0">
                          <a:latin typeface="Trebuchet MS"/>
                          <a:cs typeface="Trebuchet MS"/>
                        </a:rPr>
                        <a:t>0</a:t>
                      </a:r>
                      <a:endParaRPr sz="85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43840">
                <a:tc gridSpan="12">
                  <a:txBody>
                    <a:bodyPr/>
                    <a:lstStyle/>
                    <a:p>
                      <a:pPr marL="34925">
                        <a:lnSpc>
                          <a:spcPts val="1775"/>
                        </a:lnSpc>
                      </a:pPr>
                      <a:r>
                        <a:rPr sz="1500" spc="-245" dirty="0">
                          <a:solidFill>
                            <a:srgbClr val="006000"/>
                          </a:solidFill>
                          <a:latin typeface="Arial"/>
                          <a:cs typeface="Arial"/>
                        </a:rPr>
                        <a:t>EXPENSES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397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405130">
                        <a:lnSpc>
                          <a:spcPts val="1005"/>
                        </a:lnSpc>
                      </a:pPr>
                      <a:r>
                        <a:rPr sz="850" b="1" spc="-35" dirty="0">
                          <a:latin typeface="Trebuchet MS"/>
                          <a:cs typeface="Trebuchet MS"/>
                        </a:rPr>
                        <a:t>MEALS </a:t>
                      </a:r>
                      <a:r>
                        <a:rPr sz="850" b="1" spc="-80" dirty="0">
                          <a:latin typeface="Trebuchet MS"/>
                          <a:cs typeface="Trebuchet MS"/>
                        </a:rPr>
                        <a:t>+</a:t>
                      </a:r>
                      <a:r>
                        <a:rPr sz="850" b="1" spc="-10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850" b="1" spc="-50" dirty="0">
                          <a:latin typeface="Trebuchet MS"/>
                          <a:cs typeface="Trebuchet MS"/>
                        </a:rPr>
                        <a:t>INCIDENTALS</a:t>
                      </a:r>
                      <a:endParaRPr sz="85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9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499109">
                        <a:lnSpc>
                          <a:spcPts val="1005"/>
                        </a:lnSpc>
                      </a:pPr>
                      <a:r>
                        <a:rPr sz="850" b="1" spc="-25" dirty="0">
                          <a:latin typeface="Trebuchet MS"/>
                          <a:cs typeface="Trebuchet MS"/>
                        </a:rPr>
                        <a:t>NON</a:t>
                      </a:r>
                      <a:r>
                        <a:rPr sz="850" b="1" spc="-7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850" b="1" spc="-35" dirty="0">
                          <a:latin typeface="Trebuchet MS"/>
                          <a:cs typeface="Trebuchet MS"/>
                        </a:rPr>
                        <a:t>MEALS</a:t>
                      </a:r>
                      <a:endParaRPr sz="85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5"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 rowSpan="5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5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7010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10160" algn="ctr">
                        <a:lnSpc>
                          <a:spcPct val="100000"/>
                        </a:lnSpc>
                      </a:pPr>
                      <a:r>
                        <a:rPr sz="850" b="1" spc="-45" dirty="0">
                          <a:latin typeface="Trebuchet MS"/>
                          <a:cs typeface="Trebuchet MS"/>
                        </a:rPr>
                        <a:t>Date</a:t>
                      </a:r>
                      <a:endParaRPr sz="85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226695">
                        <a:lnSpc>
                          <a:spcPct val="100000"/>
                        </a:lnSpc>
                      </a:pPr>
                      <a:r>
                        <a:rPr sz="850" b="1" spc="-55" dirty="0">
                          <a:latin typeface="Trebuchet MS"/>
                          <a:cs typeface="Trebuchet MS"/>
                        </a:rPr>
                        <a:t>Category</a:t>
                      </a:r>
                      <a:endParaRPr sz="85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221615">
                        <a:lnSpc>
                          <a:spcPct val="100000"/>
                        </a:lnSpc>
                      </a:pPr>
                      <a:r>
                        <a:rPr sz="850" b="1" spc="-50" dirty="0">
                          <a:latin typeface="Trebuchet MS"/>
                          <a:cs typeface="Trebuchet MS"/>
                        </a:rPr>
                        <a:t>Vendor</a:t>
                      </a:r>
                      <a:endParaRPr sz="85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1074420">
                        <a:lnSpc>
                          <a:spcPct val="100000"/>
                        </a:lnSpc>
                      </a:pPr>
                      <a:r>
                        <a:rPr sz="850" b="1" spc="-55" dirty="0">
                          <a:latin typeface="Trebuchet MS"/>
                          <a:cs typeface="Trebuchet MS"/>
                        </a:rPr>
                        <a:t>Comments (if</a:t>
                      </a:r>
                      <a:r>
                        <a:rPr sz="850" b="1" spc="-8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850" b="1" spc="-55" dirty="0">
                          <a:latin typeface="Trebuchet MS"/>
                          <a:cs typeface="Trebuchet MS"/>
                        </a:rPr>
                        <a:t>necessary)</a:t>
                      </a:r>
                      <a:endParaRPr sz="85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278765">
                        <a:lnSpc>
                          <a:spcPct val="100000"/>
                        </a:lnSpc>
                      </a:pPr>
                      <a:r>
                        <a:rPr sz="850" b="1" spc="-65" dirty="0">
                          <a:latin typeface="Trebuchet MS"/>
                          <a:cs typeface="Trebuchet MS"/>
                        </a:rPr>
                        <a:t>Travel</a:t>
                      </a:r>
                      <a:r>
                        <a:rPr sz="850" b="1" spc="-8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850" b="1" spc="-40" dirty="0">
                          <a:latin typeface="Trebuchet MS"/>
                          <a:cs typeface="Trebuchet MS"/>
                        </a:rPr>
                        <a:t>Day</a:t>
                      </a:r>
                      <a:endParaRPr sz="85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9F0"/>
                    </a:solidFill>
                  </a:tcPr>
                </a:tc>
                <a:tc>
                  <a:txBody>
                    <a:bodyPr/>
                    <a:lstStyle/>
                    <a:p>
                      <a:pPr marL="114935">
                        <a:lnSpc>
                          <a:spcPct val="100000"/>
                        </a:lnSpc>
                      </a:pPr>
                      <a:r>
                        <a:rPr sz="850" b="1" spc="-55" dirty="0">
                          <a:latin typeface="Trebuchet MS"/>
                          <a:cs typeface="Trebuchet MS"/>
                        </a:rPr>
                        <a:t>Total </a:t>
                      </a:r>
                      <a:r>
                        <a:rPr sz="850" b="1" spc="-15" dirty="0">
                          <a:latin typeface="Trebuchet MS"/>
                          <a:cs typeface="Trebuchet MS"/>
                        </a:rPr>
                        <a:t>Meal</a:t>
                      </a:r>
                      <a:r>
                        <a:rPr sz="850" b="1" spc="-11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850" b="1" spc="-80" dirty="0">
                          <a:latin typeface="Trebuchet MS"/>
                          <a:cs typeface="Trebuchet MS"/>
                        </a:rPr>
                        <a:t>+</a:t>
                      </a:r>
                      <a:endParaRPr sz="850">
                        <a:latin typeface="Trebuchet MS"/>
                        <a:cs typeface="Trebuchet MS"/>
                      </a:endParaRPr>
                    </a:p>
                    <a:p>
                      <a:pPr marL="38735" marR="23495" indent="635" algn="ctr">
                        <a:lnSpc>
                          <a:spcPct val="108200"/>
                        </a:lnSpc>
                      </a:pPr>
                      <a:r>
                        <a:rPr sz="850" b="1" spc="-50" dirty="0">
                          <a:latin typeface="Trebuchet MS"/>
                          <a:cs typeface="Trebuchet MS"/>
                        </a:rPr>
                        <a:t>Incidentals</a:t>
                      </a:r>
                      <a:r>
                        <a:rPr sz="850" b="1" spc="-10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850" b="1" spc="-60" dirty="0">
                          <a:latin typeface="Trebuchet MS"/>
                          <a:cs typeface="Trebuchet MS"/>
                        </a:rPr>
                        <a:t>(per  </a:t>
                      </a:r>
                      <a:r>
                        <a:rPr sz="850" b="1" spc="-50" dirty="0">
                          <a:latin typeface="Trebuchet MS"/>
                          <a:cs typeface="Trebuchet MS"/>
                        </a:rPr>
                        <a:t>daily</a:t>
                      </a:r>
                      <a:r>
                        <a:rPr sz="850" b="1" spc="-10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850" b="1" spc="-55" dirty="0">
                          <a:latin typeface="Trebuchet MS"/>
                          <a:cs typeface="Trebuchet MS"/>
                        </a:rPr>
                        <a:t>Guidelines  </a:t>
                      </a:r>
                      <a:r>
                        <a:rPr sz="850" b="1" spc="-60" dirty="0">
                          <a:latin typeface="Trebuchet MS"/>
                          <a:cs typeface="Trebuchet MS"/>
                        </a:rPr>
                        <a:t>cap </a:t>
                      </a:r>
                      <a:r>
                        <a:rPr sz="850" b="1" spc="-40" dirty="0">
                          <a:latin typeface="Trebuchet MS"/>
                          <a:cs typeface="Trebuchet MS"/>
                        </a:rPr>
                        <a:t>of </a:t>
                      </a:r>
                      <a:r>
                        <a:rPr sz="850" b="1" spc="-80" dirty="0">
                          <a:latin typeface="Trebuchet MS"/>
                          <a:cs typeface="Trebuchet MS"/>
                        </a:rPr>
                        <a:t>$69 </a:t>
                      </a:r>
                      <a:r>
                        <a:rPr sz="850" b="1" spc="-60" dirty="0">
                          <a:latin typeface="Trebuchet MS"/>
                          <a:cs typeface="Trebuchet MS"/>
                        </a:rPr>
                        <a:t>per  </a:t>
                      </a:r>
                      <a:r>
                        <a:rPr sz="850" b="1" spc="-50" dirty="0">
                          <a:latin typeface="Trebuchet MS"/>
                          <a:cs typeface="Trebuchet MS"/>
                        </a:rPr>
                        <a:t>day)</a:t>
                      </a:r>
                      <a:endParaRPr sz="85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9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 marL="107314" marR="93980" indent="31750">
                        <a:lnSpc>
                          <a:spcPct val="108200"/>
                        </a:lnSpc>
                        <a:spcBef>
                          <a:spcPts val="655"/>
                        </a:spcBef>
                      </a:pPr>
                      <a:r>
                        <a:rPr sz="850" b="1" spc="-30" dirty="0">
                          <a:latin typeface="Trebuchet MS"/>
                          <a:cs typeface="Trebuchet MS"/>
                        </a:rPr>
                        <a:t>Non-Meal  </a:t>
                      </a:r>
                      <a:r>
                        <a:rPr sz="850" b="1" spc="-5" dirty="0">
                          <a:latin typeface="Trebuchet MS"/>
                          <a:cs typeface="Trebuchet MS"/>
                        </a:rPr>
                        <a:t>De</a:t>
                      </a:r>
                      <a:r>
                        <a:rPr sz="850" b="1" dirty="0">
                          <a:latin typeface="Trebuchet MS"/>
                          <a:cs typeface="Trebuchet MS"/>
                        </a:rPr>
                        <a:t>s</a:t>
                      </a:r>
                      <a:r>
                        <a:rPr sz="850" b="1" spc="-5" dirty="0">
                          <a:latin typeface="Trebuchet MS"/>
                          <a:cs typeface="Trebuchet MS"/>
                        </a:rPr>
                        <a:t>c</a:t>
                      </a:r>
                      <a:r>
                        <a:rPr sz="850" b="1" dirty="0">
                          <a:latin typeface="Trebuchet MS"/>
                          <a:cs typeface="Trebuchet MS"/>
                        </a:rPr>
                        <a:t>r</a:t>
                      </a:r>
                      <a:r>
                        <a:rPr sz="850" b="1" spc="-5" dirty="0">
                          <a:latin typeface="Trebuchet MS"/>
                          <a:cs typeface="Trebuchet MS"/>
                        </a:rPr>
                        <a:t>i</a:t>
                      </a:r>
                      <a:r>
                        <a:rPr sz="850" b="1" spc="5" dirty="0">
                          <a:latin typeface="Trebuchet MS"/>
                          <a:cs typeface="Trebuchet MS"/>
                        </a:rPr>
                        <a:t>p</a:t>
                      </a:r>
                      <a:r>
                        <a:rPr sz="850" b="1" spc="-5" dirty="0">
                          <a:latin typeface="Trebuchet MS"/>
                          <a:cs typeface="Trebuchet MS"/>
                        </a:rPr>
                        <a:t>ti</a:t>
                      </a:r>
                      <a:r>
                        <a:rPr sz="850" b="1" dirty="0">
                          <a:latin typeface="Trebuchet MS"/>
                          <a:cs typeface="Trebuchet MS"/>
                        </a:rPr>
                        <a:t>on</a:t>
                      </a:r>
                      <a:endParaRPr sz="85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 marL="229235" marR="174625" indent="-40005">
                        <a:lnSpc>
                          <a:spcPct val="108200"/>
                        </a:lnSpc>
                        <a:spcBef>
                          <a:spcPts val="655"/>
                        </a:spcBef>
                      </a:pPr>
                      <a:r>
                        <a:rPr sz="850" b="1" spc="-5" dirty="0">
                          <a:latin typeface="Trebuchet MS"/>
                          <a:cs typeface="Trebuchet MS"/>
                        </a:rPr>
                        <a:t>N</a:t>
                      </a:r>
                      <a:r>
                        <a:rPr sz="850" b="1" dirty="0">
                          <a:latin typeface="Trebuchet MS"/>
                          <a:cs typeface="Trebuchet MS"/>
                        </a:rPr>
                        <a:t>o</a:t>
                      </a:r>
                      <a:r>
                        <a:rPr sz="850" b="1" spc="5" dirty="0">
                          <a:latin typeface="Trebuchet MS"/>
                          <a:cs typeface="Trebuchet MS"/>
                        </a:rPr>
                        <a:t>n</a:t>
                      </a:r>
                      <a:r>
                        <a:rPr sz="850" b="1" spc="-10" dirty="0">
                          <a:latin typeface="Trebuchet MS"/>
                          <a:cs typeface="Trebuchet MS"/>
                        </a:rPr>
                        <a:t>-</a:t>
                      </a:r>
                      <a:r>
                        <a:rPr sz="850" b="1" spc="-5" dirty="0">
                          <a:latin typeface="Trebuchet MS"/>
                          <a:cs typeface="Trebuchet MS"/>
                        </a:rPr>
                        <a:t>Me</a:t>
                      </a:r>
                      <a:r>
                        <a:rPr sz="850" b="1" spc="5" dirty="0">
                          <a:latin typeface="Trebuchet MS"/>
                          <a:cs typeface="Trebuchet MS"/>
                        </a:rPr>
                        <a:t>a</a:t>
                      </a:r>
                      <a:r>
                        <a:rPr sz="850" b="1" dirty="0">
                          <a:latin typeface="Trebuchet MS"/>
                          <a:cs typeface="Trebuchet MS"/>
                        </a:rPr>
                        <a:t>l  </a:t>
                      </a:r>
                      <a:r>
                        <a:rPr sz="850" b="1" spc="-60" dirty="0">
                          <a:latin typeface="Trebuchet MS"/>
                          <a:cs typeface="Trebuchet MS"/>
                        </a:rPr>
                        <a:t>Expense</a:t>
                      </a:r>
                      <a:endParaRPr sz="85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8890" algn="ctr">
                        <a:lnSpc>
                          <a:spcPct val="100000"/>
                        </a:lnSpc>
                      </a:pPr>
                      <a:r>
                        <a:rPr sz="850" b="1" spc="-55" dirty="0">
                          <a:latin typeface="Trebuchet MS"/>
                          <a:cs typeface="Trebuchet MS"/>
                        </a:rPr>
                        <a:t>Total</a:t>
                      </a:r>
                      <a:endParaRPr sz="85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235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 marL="54610">
                        <a:lnSpc>
                          <a:spcPts val="1015"/>
                        </a:lnSpc>
                        <a:spcBef>
                          <a:spcPts val="650"/>
                        </a:spcBef>
                        <a:tabLst>
                          <a:tab pos="737235" algn="l"/>
                        </a:tabLst>
                      </a:pPr>
                      <a:r>
                        <a:rPr sz="850" spc="-5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-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825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235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 marL="54610">
                        <a:lnSpc>
                          <a:spcPts val="1015"/>
                        </a:lnSpc>
                        <a:spcBef>
                          <a:spcPts val="650"/>
                        </a:spcBef>
                        <a:tabLst>
                          <a:tab pos="737235" algn="l"/>
                        </a:tabLst>
                      </a:pPr>
                      <a:r>
                        <a:rPr sz="850" spc="-5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-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825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397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2225">
                        <a:lnSpc>
                          <a:spcPts val="1005"/>
                        </a:lnSpc>
                      </a:pPr>
                      <a:r>
                        <a:rPr sz="850" spc="-95" dirty="0">
                          <a:latin typeface="Arial"/>
                          <a:cs typeface="Arial"/>
                        </a:rPr>
                        <a:t>TOTAL: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AEDF3"/>
                    </a:solidFill>
                  </a:tcPr>
                </a:tc>
                <a:tc>
                  <a:txBody>
                    <a:bodyPr/>
                    <a:lstStyle/>
                    <a:p>
                      <a:pPr marL="54610">
                        <a:lnSpc>
                          <a:spcPts val="1005"/>
                        </a:lnSpc>
                        <a:tabLst>
                          <a:tab pos="737235" algn="l"/>
                        </a:tabLst>
                      </a:pPr>
                      <a:r>
                        <a:rPr sz="850" spc="-5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-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AEDF3"/>
                    </a:solidFill>
                  </a:tcPr>
                </a:tc>
                <a:tc gridSpan="3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397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5" gridSpan="10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rowSpan="5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5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5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5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5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5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5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5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5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39700">
                <a:tc>
                  <a:txBody>
                    <a:bodyPr/>
                    <a:lstStyle/>
                    <a:p>
                      <a:pPr marR="6985" algn="r">
                        <a:lnSpc>
                          <a:spcPts val="1005"/>
                        </a:lnSpc>
                      </a:pPr>
                      <a:r>
                        <a:rPr sz="850" b="1" spc="-45" dirty="0">
                          <a:latin typeface="Trebuchet MS"/>
                          <a:cs typeface="Trebuchet MS"/>
                        </a:rPr>
                        <a:t>Subtotal</a:t>
                      </a:r>
                      <a:r>
                        <a:rPr sz="850" b="1" spc="-13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850" b="1" spc="-75" dirty="0">
                          <a:latin typeface="Trebuchet MS"/>
                          <a:cs typeface="Trebuchet MS"/>
                        </a:rPr>
                        <a:t>Time:</a:t>
                      </a:r>
                      <a:endParaRPr sz="85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AEDF3"/>
                    </a:solidFill>
                  </a:tcPr>
                </a:tc>
                <a:tc>
                  <a:txBody>
                    <a:bodyPr/>
                    <a:lstStyle/>
                    <a:p>
                      <a:pPr marL="57150">
                        <a:lnSpc>
                          <a:spcPts val="1005"/>
                        </a:lnSpc>
                        <a:tabLst>
                          <a:tab pos="414020" algn="l"/>
                        </a:tabLst>
                      </a:pPr>
                      <a:r>
                        <a:rPr sz="850" b="1" spc="-75" dirty="0">
                          <a:latin typeface="Trebuchet MS"/>
                          <a:cs typeface="Trebuchet MS"/>
                        </a:rPr>
                        <a:t>$	</a:t>
                      </a:r>
                      <a:r>
                        <a:rPr sz="850" b="1" spc="-90" dirty="0">
                          <a:latin typeface="Trebuchet MS"/>
                          <a:cs typeface="Trebuchet MS"/>
                        </a:rPr>
                        <a:t>1,627.50</a:t>
                      </a:r>
                      <a:endParaRPr sz="85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AEDF3"/>
                    </a:solidFill>
                  </a:tcPr>
                </a:tc>
                <a:tc gridSpan="10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39700">
                <a:tc>
                  <a:txBody>
                    <a:bodyPr/>
                    <a:lstStyle/>
                    <a:p>
                      <a:pPr marR="6985" algn="r">
                        <a:lnSpc>
                          <a:spcPts val="1005"/>
                        </a:lnSpc>
                      </a:pPr>
                      <a:r>
                        <a:rPr sz="850" b="1" spc="-45" dirty="0">
                          <a:latin typeface="Trebuchet MS"/>
                          <a:cs typeface="Trebuchet MS"/>
                        </a:rPr>
                        <a:t>Subtotal</a:t>
                      </a:r>
                      <a:r>
                        <a:rPr sz="850" b="1" spc="-14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850" b="1" spc="-60" dirty="0">
                          <a:latin typeface="Trebuchet MS"/>
                          <a:cs typeface="Trebuchet MS"/>
                        </a:rPr>
                        <a:t>Expenses:</a:t>
                      </a:r>
                      <a:endParaRPr sz="85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AEDF3"/>
                    </a:solidFill>
                  </a:tcPr>
                </a:tc>
                <a:tc>
                  <a:txBody>
                    <a:bodyPr/>
                    <a:lstStyle/>
                    <a:p>
                      <a:pPr marL="57785">
                        <a:lnSpc>
                          <a:spcPts val="1005"/>
                        </a:lnSpc>
                        <a:tabLst>
                          <a:tab pos="651510" algn="l"/>
                        </a:tabLst>
                      </a:pPr>
                      <a:r>
                        <a:rPr sz="850" b="1" spc="-75" dirty="0">
                          <a:latin typeface="Trebuchet MS"/>
                          <a:cs typeface="Trebuchet MS"/>
                        </a:rPr>
                        <a:t>$	</a:t>
                      </a:r>
                      <a:r>
                        <a:rPr sz="850" b="1" spc="-55" dirty="0">
                          <a:latin typeface="Trebuchet MS"/>
                          <a:cs typeface="Trebuchet MS"/>
                        </a:rPr>
                        <a:t>-</a:t>
                      </a:r>
                      <a:endParaRPr sz="85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AEDF3"/>
                    </a:solidFill>
                  </a:tcPr>
                </a:tc>
                <a:tc gridSpan="10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39700">
                <a:tc>
                  <a:txBody>
                    <a:bodyPr/>
                    <a:lstStyle/>
                    <a:p>
                      <a:pPr marR="6985" algn="r">
                        <a:lnSpc>
                          <a:spcPts val="1005"/>
                        </a:lnSpc>
                      </a:pPr>
                      <a:r>
                        <a:rPr sz="850" b="1" dirty="0">
                          <a:latin typeface="Trebuchet MS"/>
                          <a:cs typeface="Trebuchet MS"/>
                        </a:rPr>
                        <a:t>T</a:t>
                      </a:r>
                      <a:r>
                        <a:rPr sz="850" b="1" spc="-5" dirty="0">
                          <a:latin typeface="Trebuchet MS"/>
                          <a:cs typeface="Trebuchet MS"/>
                        </a:rPr>
                        <a:t>O</a:t>
                      </a:r>
                      <a:r>
                        <a:rPr sz="850" b="1" dirty="0">
                          <a:latin typeface="Trebuchet MS"/>
                          <a:cs typeface="Trebuchet MS"/>
                        </a:rPr>
                        <a:t>T</a:t>
                      </a:r>
                      <a:r>
                        <a:rPr sz="850" b="1" spc="-10" dirty="0">
                          <a:latin typeface="Trebuchet MS"/>
                          <a:cs typeface="Trebuchet MS"/>
                        </a:rPr>
                        <a:t>A</a:t>
                      </a:r>
                      <a:r>
                        <a:rPr sz="850" b="1" dirty="0">
                          <a:latin typeface="Trebuchet MS"/>
                          <a:cs typeface="Trebuchet MS"/>
                        </a:rPr>
                        <a:t>L:</a:t>
                      </a:r>
                      <a:endParaRPr sz="85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AEDF3"/>
                    </a:solidFill>
                  </a:tcPr>
                </a:tc>
                <a:tc>
                  <a:txBody>
                    <a:bodyPr/>
                    <a:lstStyle/>
                    <a:p>
                      <a:pPr marL="57150">
                        <a:lnSpc>
                          <a:spcPts val="1005"/>
                        </a:lnSpc>
                        <a:tabLst>
                          <a:tab pos="414020" algn="l"/>
                        </a:tabLst>
                      </a:pPr>
                      <a:r>
                        <a:rPr sz="850" b="1" spc="-75" dirty="0">
                          <a:latin typeface="Trebuchet MS"/>
                          <a:cs typeface="Trebuchet MS"/>
                        </a:rPr>
                        <a:t>$	</a:t>
                      </a:r>
                      <a:r>
                        <a:rPr sz="850" b="1" spc="-90" dirty="0">
                          <a:latin typeface="Trebuchet MS"/>
                          <a:cs typeface="Trebuchet MS"/>
                        </a:rPr>
                        <a:t>1,627.50</a:t>
                      </a:r>
                      <a:endParaRPr sz="85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AEDF3"/>
                    </a:solidFill>
                  </a:tcPr>
                </a:tc>
                <a:tc gridSpan="10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39700">
                <a:tc>
                  <a:txBody>
                    <a:bodyPr/>
                    <a:lstStyle/>
                    <a:p>
                      <a:pPr marR="7620" algn="r">
                        <a:lnSpc>
                          <a:spcPts val="1005"/>
                        </a:lnSpc>
                      </a:pPr>
                      <a:r>
                        <a:rPr sz="850" b="1" spc="-50" dirty="0">
                          <a:latin typeface="Trebuchet MS"/>
                          <a:cs typeface="Trebuchet MS"/>
                        </a:rPr>
                        <a:t>Unbilled</a:t>
                      </a:r>
                      <a:r>
                        <a:rPr sz="850" b="1" spc="-114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850" b="1" spc="-50" dirty="0">
                          <a:latin typeface="Trebuchet MS"/>
                          <a:cs typeface="Trebuchet MS"/>
                        </a:rPr>
                        <a:t>Hours</a:t>
                      </a:r>
                      <a:endParaRPr sz="85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AEDF3"/>
                    </a:solidFill>
                  </a:tcPr>
                </a:tc>
                <a:tc>
                  <a:txBody>
                    <a:bodyPr/>
                    <a:lstStyle/>
                    <a:p>
                      <a:pPr marR="7620" algn="r">
                        <a:lnSpc>
                          <a:spcPts val="1005"/>
                        </a:lnSpc>
                      </a:pPr>
                      <a:r>
                        <a:rPr sz="850" spc="-10" dirty="0">
                          <a:latin typeface="Arial"/>
                          <a:cs typeface="Arial"/>
                        </a:rPr>
                        <a:t>0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.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00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10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524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 marL="211454">
                        <a:lnSpc>
                          <a:spcPts val="1010"/>
                        </a:lnSpc>
                      </a:pPr>
                      <a:r>
                        <a:rPr sz="850" b="1" spc="-45" dirty="0">
                          <a:latin typeface="Trebuchet MS"/>
                          <a:cs typeface="Trebuchet MS"/>
                        </a:rPr>
                        <a:t>INITIALS</a:t>
                      </a:r>
                      <a:endParaRPr sz="85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A"/>
                    </a:solidFill>
                  </a:tcPr>
                </a:tc>
                <a:tc rowSpan="2" gridSpan="6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61925">
                <a:tc gridSpan="4">
                  <a:txBody>
                    <a:bodyPr/>
                    <a:lstStyle/>
                    <a:p>
                      <a:pPr marL="28575">
                        <a:lnSpc>
                          <a:spcPts val="1165"/>
                        </a:lnSpc>
                      </a:pPr>
                      <a:r>
                        <a:rPr sz="1050" spc="-55" dirty="0">
                          <a:latin typeface="Arial"/>
                          <a:cs typeface="Arial"/>
                        </a:rPr>
                        <a:t>Your </a:t>
                      </a:r>
                      <a:r>
                        <a:rPr sz="1050" spc="-20" dirty="0">
                          <a:latin typeface="Arial"/>
                          <a:cs typeface="Arial"/>
                        </a:rPr>
                        <a:t>initials </a:t>
                      </a:r>
                      <a:r>
                        <a:rPr sz="1050" spc="-30" dirty="0">
                          <a:latin typeface="Arial"/>
                          <a:cs typeface="Arial"/>
                        </a:rPr>
                        <a:t>here signify </a:t>
                      </a:r>
                      <a:r>
                        <a:rPr sz="1050" spc="5" dirty="0">
                          <a:latin typeface="Arial"/>
                          <a:cs typeface="Arial"/>
                        </a:rPr>
                        <a:t>that </a:t>
                      </a:r>
                      <a:r>
                        <a:rPr sz="1050" spc="-5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1050" spc="-60" dirty="0">
                          <a:latin typeface="Arial"/>
                          <a:cs typeface="Arial"/>
                        </a:rPr>
                        <a:t>charges </a:t>
                      </a:r>
                      <a:r>
                        <a:rPr sz="1050" spc="-25" dirty="0">
                          <a:latin typeface="Arial"/>
                          <a:cs typeface="Arial"/>
                        </a:rPr>
                        <a:t>on </a:t>
                      </a:r>
                      <a:r>
                        <a:rPr sz="1050" spc="-15" dirty="0">
                          <a:latin typeface="Arial"/>
                          <a:cs typeface="Arial"/>
                        </a:rPr>
                        <a:t>this </a:t>
                      </a:r>
                      <a:r>
                        <a:rPr sz="1050" spc="-30" dirty="0">
                          <a:latin typeface="Arial"/>
                          <a:cs typeface="Arial"/>
                        </a:rPr>
                        <a:t>invoice </a:t>
                      </a:r>
                      <a:r>
                        <a:rPr sz="1050" spc="-40" dirty="0">
                          <a:latin typeface="Arial"/>
                          <a:cs typeface="Arial"/>
                        </a:rPr>
                        <a:t>are</a:t>
                      </a:r>
                      <a:r>
                        <a:rPr sz="1050" spc="-8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50" spc="-35" dirty="0">
                          <a:latin typeface="Arial"/>
                          <a:cs typeface="Arial"/>
                        </a:rPr>
                        <a:t>accurate:</a:t>
                      </a:r>
                      <a:endParaRPr sz="10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 marL="15875"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sz="850" spc="-140" dirty="0">
                          <a:latin typeface="Arial"/>
                          <a:cs typeface="Arial"/>
                        </a:rPr>
                        <a:t>JRD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13335" marB="0"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A"/>
                    </a:solidFill>
                  </a:tcPr>
                </a:tc>
                <a:tc gridSpan="6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</a:tbl>
          </a:graphicData>
        </a:graphic>
      </p:graphicFrame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8208" y="269163"/>
            <a:ext cx="877569" cy="1536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850" spc="-20" dirty="0">
                <a:latin typeface="Arial"/>
                <a:cs typeface="Arial"/>
              </a:rPr>
              <a:t>6/3/2019 </a:t>
            </a:r>
            <a:r>
              <a:rPr sz="850" spc="85" dirty="0">
                <a:latin typeface="Arial"/>
                <a:cs typeface="Arial"/>
              </a:rPr>
              <a:t>/</a:t>
            </a:r>
            <a:r>
              <a:rPr sz="850" spc="-150" dirty="0">
                <a:latin typeface="Arial"/>
                <a:cs typeface="Arial"/>
              </a:rPr>
              <a:t> </a:t>
            </a:r>
            <a:r>
              <a:rPr sz="850" spc="-45" dirty="0">
                <a:latin typeface="Arial"/>
                <a:cs typeface="Arial"/>
              </a:rPr>
              <a:t>2:34 </a:t>
            </a:r>
            <a:r>
              <a:rPr sz="850" spc="-65" dirty="0">
                <a:latin typeface="Arial"/>
                <a:cs typeface="Arial"/>
              </a:rPr>
              <a:t>PM</a:t>
            </a:r>
            <a:endParaRPr sz="85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629264" y="244780"/>
            <a:ext cx="1544320" cy="3060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89915" marR="5080" indent="-577850">
              <a:lnSpc>
                <a:spcPct val="108200"/>
              </a:lnSpc>
              <a:spcBef>
                <a:spcPts val="100"/>
              </a:spcBef>
            </a:pPr>
            <a:r>
              <a:rPr sz="850" spc="-30" dirty="0">
                <a:latin typeface="Arial"/>
                <a:cs typeface="Arial"/>
              </a:rPr>
              <a:t>Baltimore </a:t>
            </a:r>
            <a:r>
              <a:rPr sz="850" spc="-55" dirty="0">
                <a:latin typeface="Arial"/>
                <a:cs typeface="Arial"/>
              </a:rPr>
              <a:t>Consent Decree </a:t>
            </a:r>
            <a:r>
              <a:rPr sz="850" spc="-10" dirty="0">
                <a:latin typeface="Arial"/>
                <a:cs typeface="Arial"/>
              </a:rPr>
              <a:t>Monitor  </a:t>
            </a:r>
            <a:r>
              <a:rPr sz="850" spc="-95" dirty="0">
                <a:latin typeface="Arial"/>
                <a:cs typeface="Arial"/>
              </a:rPr>
              <a:t>INVOICE</a:t>
            </a:r>
            <a:endParaRPr sz="8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260204" y="269163"/>
            <a:ext cx="314325" cy="1536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850" spc="-85" dirty="0">
                <a:latin typeface="Arial"/>
                <a:cs typeface="Arial"/>
              </a:rPr>
              <a:t>Page</a:t>
            </a:r>
            <a:r>
              <a:rPr sz="850" spc="-105" dirty="0">
                <a:latin typeface="Arial"/>
                <a:cs typeface="Arial"/>
              </a:rPr>
              <a:t> </a:t>
            </a:r>
            <a:r>
              <a:rPr sz="850" spc="-50" dirty="0">
                <a:latin typeface="Arial"/>
                <a:cs typeface="Arial"/>
              </a:rPr>
              <a:t>1</a:t>
            </a:r>
            <a:endParaRPr sz="850">
              <a:latin typeface="Arial"/>
              <a:cs typeface="Arial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230240" y="687247"/>
          <a:ext cx="12188819" cy="631645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40435"/>
                <a:gridCol w="832485"/>
                <a:gridCol w="777875"/>
                <a:gridCol w="3225164"/>
                <a:gridCol w="1016634"/>
                <a:gridCol w="778509"/>
                <a:gridCol w="717550"/>
                <a:gridCol w="2575559"/>
                <a:gridCol w="646429"/>
                <a:gridCol w="678179"/>
              </a:tblGrid>
              <a:tr h="212090">
                <a:tc gridSpan="3">
                  <a:txBody>
                    <a:bodyPr/>
                    <a:lstStyle/>
                    <a:p>
                      <a:pPr marL="36195">
                        <a:lnSpc>
                          <a:spcPts val="1570"/>
                        </a:lnSpc>
                      </a:pPr>
                      <a:r>
                        <a:rPr sz="1350" spc="-15" dirty="0">
                          <a:latin typeface="Arial"/>
                          <a:cs typeface="Arial"/>
                        </a:rPr>
                        <a:t>Baltimore </a:t>
                      </a:r>
                      <a:r>
                        <a:rPr sz="1350" spc="-80" dirty="0">
                          <a:latin typeface="Arial"/>
                          <a:cs typeface="Arial"/>
                        </a:rPr>
                        <a:t>Consent </a:t>
                      </a:r>
                      <a:r>
                        <a:rPr sz="1350" spc="-75" dirty="0">
                          <a:latin typeface="Arial"/>
                          <a:cs typeface="Arial"/>
                        </a:rPr>
                        <a:t>Decree</a:t>
                      </a:r>
                      <a:r>
                        <a:rPr sz="13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50" spc="-20" dirty="0">
                          <a:latin typeface="Arial"/>
                          <a:cs typeface="Arial"/>
                        </a:rPr>
                        <a:t>Monitor</a:t>
                      </a:r>
                      <a:endParaRPr sz="13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 marL="19685">
                        <a:lnSpc>
                          <a:spcPct val="100000"/>
                        </a:lnSpc>
                      </a:pPr>
                      <a:r>
                        <a:rPr sz="850" b="1" spc="-50" dirty="0">
                          <a:latin typeface="Trebuchet MS"/>
                          <a:cs typeface="Trebuchet MS"/>
                        </a:rPr>
                        <a:t>INSTRUCTIONS</a:t>
                      </a:r>
                      <a:endParaRPr sz="85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A"/>
                    </a:solidFill>
                  </a:tcPr>
                </a:tc>
              </a:tr>
              <a:tr h="180975">
                <a:tc gridSpan="2">
                  <a:txBody>
                    <a:bodyPr/>
                    <a:lstStyle/>
                    <a:p>
                      <a:pPr marL="33020">
                        <a:lnSpc>
                          <a:spcPts val="1325"/>
                        </a:lnSpc>
                      </a:pPr>
                      <a:r>
                        <a:rPr sz="1200" spc="-60" dirty="0">
                          <a:latin typeface="Arial"/>
                          <a:cs typeface="Arial"/>
                        </a:rPr>
                        <a:t>750 </a:t>
                      </a:r>
                      <a:r>
                        <a:rPr sz="1200" spc="-114" dirty="0">
                          <a:latin typeface="Arial"/>
                          <a:cs typeface="Arial"/>
                        </a:rPr>
                        <a:t>E. </a:t>
                      </a:r>
                      <a:r>
                        <a:rPr sz="1200" spc="5" dirty="0">
                          <a:latin typeface="Arial"/>
                          <a:cs typeface="Arial"/>
                        </a:rPr>
                        <a:t>Pratt, </a:t>
                      </a:r>
                      <a:r>
                        <a:rPr sz="1200" spc="-80" dirty="0">
                          <a:latin typeface="Arial"/>
                          <a:cs typeface="Arial"/>
                        </a:rPr>
                        <a:t>Ste</a:t>
                      </a:r>
                      <a:r>
                        <a:rPr sz="1200" spc="-19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20" dirty="0">
                          <a:latin typeface="Arial"/>
                          <a:cs typeface="Arial"/>
                        </a:rPr>
                        <a:t>900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solidFill>
                      <a:srgbClr val="CCC0D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A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19685">
                        <a:lnSpc>
                          <a:spcPts val="1005"/>
                        </a:lnSpc>
                      </a:pPr>
                      <a:r>
                        <a:rPr sz="850" spc="-45" dirty="0">
                          <a:latin typeface="Arial"/>
                          <a:cs typeface="Arial"/>
                        </a:rPr>
                        <a:t>1. Complete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blue </a:t>
                      </a:r>
                      <a:r>
                        <a:rPr sz="850" spc="-45" dirty="0">
                          <a:latin typeface="Arial"/>
                          <a:cs typeface="Arial"/>
                        </a:rPr>
                        <a:t>box 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left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first. </a:t>
                      </a:r>
                      <a:r>
                        <a:rPr sz="850" spc="-65" dirty="0">
                          <a:latin typeface="Arial"/>
                          <a:cs typeface="Arial"/>
                        </a:rPr>
                        <a:t>This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will </a:t>
                      </a:r>
                      <a:r>
                        <a:rPr sz="850" spc="-65" dirty="0">
                          <a:latin typeface="Arial"/>
                          <a:cs typeface="Arial"/>
                        </a:rPr>
                        <a:t>cause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month </a:t>
                      </a:r>
                      <a:r>
                        <a:rPr sz="850" spc="-4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rate information 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populate</a:t>
                      </a:r>
                      <a:r>
                        <a:rPr sz="850" spc="-9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the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CCC0D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300355">
                <a:tc gridSpan="2">
                  <a:txBody>
                    <a:bodyPr/>
                    <a:lstStyle/>
                    <a:p>
                      <a:pPr marL="36195">
                        <a:lnSpc>
                          <a:spcPts val="1530"/>
                        </a:lnSpc>
                      </a:pPr>
                      <a:r>
                        <a:rPr sz="1350" spc="-20" dirty="0">
                          <a:latin typeface="Arial"/>
                          <a:cs typeface="Arial"/>
                        </a:rPr>
                        <a:t>Baltimore, </a:t>
                      </a:r>
                      <a:r>
                        <a:rPr sz="1350" spc="-55" dirty="0">
                          <a:latin typeface="Arial"/>
                          <a:cs typeface="Arial"/>
                        </a:rPr>
                        <a:t>MD</a:t>
                      </a:r>
                      <a:r>
                        <a:rPr sz="1350" spc="-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50" spc="-120" dirty="0">
                          <a:latin typeface="Arial"/>
                          <a:cs typeface="Arial"/>
                        </a:rPr>
                        <a:t>21202</a:t>
                      </a:r>
                      <a:endParaRPr sz="13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solidFill>
                      <a:srgbClr val="CCC0D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A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19685">
                        <a:lnSpc>
                          <a:spcPts val="1010"/>
                        </a:lnSpc>
                      </a:pPr>
                      <a:r>
                        <a:rPr sz="850" spc="-45" dirty="0">
                          <a:latin typeface="Arial"/>
                          <a:cs typeface="Arial"/>
                        </a:rPr>
                        <a:t>2.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45" dirty="0">
                          <a:latin typeface="Arial"/>
                          <a:cs typeface="Arial"/>
                        </a:rPr>
                        <a:t>Enter</a:t>
                      </a:r>
                      <a:r>
                        <a:rPr sz="85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descriptions</a:t>
                      </a:r>
                      <a:r>
                        <a:rPr sz="850" spc="-45" dirty="0">
                          <a:latin typeface="Arial"/>
                          <a:cs typeface="Arial"/>
                        </a:rPr>
                        <a:t> and 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hours</a:t>
                      </a:r>
                      <a:r>
                        <a:rPr sz="85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85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85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"Time"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portion</a:t>
                      </a:r>
                      <a:r>
                        <a:rPr sz="85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of</a:t>
                      </a:r>
                      <a:r>
                        <a:rPr sz="85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85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matrix</a:t>
                      </a:r>
                      <a:r>
                        <a:rPr sz="85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consistent</a:t>
                      </a:r>
                      <a:r>
                        <a:rPr sz="85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with</a:t>
                      </a:r>
                      <a:r>
                        <a:rPr sz="85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0" dirty="0">
                          <a:latin typeface="Arial"/>
                          <a:cs typeface="Arial"/>
                        </a:rPr>
                        <a:t>"Sample</a:t>
                      </a:r>
                      <a:endParaRPr sz="850">
                        <a:latin typeface="Arial"/>
                        <a:cs typeface="Arial"/>
                      </a:endParaRPr>
                    </a:p>
                    <a:p>
                      <a:pPr marL="19685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850" spc="-30" dirty="0">
                          <a:latin typeface="Arial"/>
                          <a:cs typeface="Arial"/>
                        </a:rPr>
                        <a:t>Description"</a:t>
                      </a:r>
                      <a:r>
                        <a:rPr sz="85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below.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CCC0D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426084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solidFill>
                      <a:srgbClr val="CCC0D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A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19685">
                        <a:lnSpc>
                          <a:spcPts val="1015"/>
                        </a:lnSpc>
                      </a:pPr>
                      <a:r>
                        <a:rPr sz="850" spc="-45" dirty="0">
                          <a:latin typeface="Arial"/>
                          <a:cs typeface="Arial"/>
                        </a:rPr>
                        <a:t>3.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75" dirty="0">
                          <a:latin typeface="Arial"/>
                          <a:cs typeface="Arial"/>
                        </a:rPr>
                        <a:t>You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0" dirty="0">
                          <a:latin typeface="Arial"/>
                          <a:cs typeface="Arial"/>
                        </a:rPr>
                        <a:t>may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not</a:t>
                      </a:r>
                      <a:r>
                        <a:rPr sz="85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bill</a:t>
                      </a:r>
                      <a:r>
                        <a:rPr sz="85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more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than</a:t>
                      </a:r>
                      <a:r>
                        <a:rPr sz="85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eight</a:t>
                      </a:r>
                      <a:r>
                        <a:rPr sz="85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(8)</a:t>
                      </a:r>
                      <a:r>
                        <a:rPr sz="85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hours</a:t>
                      </a:r>
                      <a:r>
                        <a:rPr sz="85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75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45" dirty="0">
                          <a:latin typeface="Arial"/>
                          <a:cs typeface="Arial"/>
                        </a:rPr>
                        <a:t>day, </a:t>
                      </a:r>
                      <a:r>
                        <a:rPr sz="850" spc="-50" dirty="0">
                          <a:latin typeface="Arial"/>
                          <a:cs typeface="Arial"/>
                        </a:rPr>
                        <a:t>even</a:t>
                      </a:r>
                      <a:r>
                        <a:rPr sz="85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5" dirty="0">
                          <a:latin typeface="Arial"/>
                          <a:cs typeface="Arial"/>
                        </a:rPr>
                        <a:t>if</a:t>
                      </a:r>
                      <a:r>
                        <a:rPr sz="85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you</a:t>
                      </a:r>
                      <a:r>
                        <a:rPr sz="85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work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more</a:t>
                      </a:r>
                      <a:r>
                        <a:rPr sz="85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than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eight</a:t>
                      </a:r>
                      <a:r>
                        <a:rPr sz="85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(8)</a:t>
                      </a:r>
                      <a:r>
                        <a:rPr sz="85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hours</a:t>
                      </a:r>
                      <a:r>
                        <a:rPr sz="85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85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75" dirty="0">
                          <a:latin typeface="Arial"/>
                          <a:cs typeface="Arial"/>
                        </a:rPr>
                        <a:t>a</a:t>
                      </a:r>
                      <a:endParaRPr sz="850">
                        <a:latin typeface="Arial"/>
                        <a:cs typeface="Arial"/>
                      </a:endParaRPr>
                    </a:p>
                    <a:p>
                      <a:pPr marL="19685" marR="310515">
                        <a:lnSpc>
                          <a:spcPct val="108200"/>
                        </a:lnSpc>
                      </a:pPr>
                      <a:r>
                        <a:rPr sz="850" spc="-45" dirty="0">
                          <a:latin typeface="Arial"/>
                          <a:cs typeface="Arial"/>
                        </a:rPr>
                        <a:t>day, 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which 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you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inevitably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will. </a:t>
                      </a:r>
                      <a:r>
                        <a:rPr sz="850" spc="-50" dirty="0">
                          <a:latin typeface="Arial"/>
                          <a:cs typeface="Arial"/>
                        </a:rPr>
                        <a:t>Leadership 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must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authorize more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than eight 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hours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billed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in </a:t>
                      </a:r>
                      <a:r>
                        <a:rPr sz="850" spc="-75" dirty="0">
                          <a:latin typeface="Arial"/>
                          <a:cs typeface="Arial"/>
                        </a:rPr>
                        <a:t>a </a:t>
                      </a:r>
                      <a:r>
                        <a:rPr sz="850" spc="-45" dirty="0">
                          <a:latin typeface="Arial"/>
                          <a:cs typeface="Arial"/>
                        </a:rPr>
                        <a:t>day, 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itemized,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but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will 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do </a:t>
                      </a:r>
                      <a:r>
                        <a:rPr sz="850" spc="-70" dirty="0">
                          <a:latin typeface="Arial"/>
                          <a:cs typeface="Arial"/>
                        </a:rPr>
                        <a:t>so 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sparingly.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All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time </a:t>
                      </a:r>
                      <a:r>
                        <a:rPr sz="850" spc="-50" dirty="0">
                          <a:latin typeface="Arial"/>
                          <a:cs typeface="Arial"/>
                        </a:rPr>
                        <a:t>above 8 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hours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in </a:t>
                      </a:r>
                      <a:r>
                        <a:rPr sz="850" spc="-75" dirty="0">
                          <a:latin typeface="Arial"/>
                          <a:cs typeface="Arial"/>
                        </a:rPr>
                        <a:t>a </a:t>
                      </a:r>
                      <a:r>
                        <a:rPr sz="850" spc="-50" dirty="0">
                          <a:latin typeface="Arial"/>
                          <a:cs typeface="Arial"/>
                        </a:rPr>
                        <a:t>day 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should </a:t>
                      </a:r>
                      <a:r>
                        <a:rPr sz="850" spc="-45" dirty="0">
                          <a:latin typeface="Arial"/>
                          <a:cs typeface="Arial"/>
                        </a:rPr>
                        <a:t>be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reflected </a:t>
                      </a:r>
                      <a:r>
                        <a:rPr sz="850" spc="-85" dirty="0">
                          <a:latin typeface="Arial"/>
                          <a:cs typeface="Arial"/>
                        </a:rPr>
                        <a:t>as</a:t>
                      </a:r>
                      <a:r>
                        <a:rPr sz="850" spc="-1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"unbilled."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CCC0D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65430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A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19685">
                        <a:lnSpc>
                          <a:spcPts val="894"/>
                        </a:lnSpc>
                      </a:pPr>
                      <a:r>
                        <a:rPr sz="850" spc="-45" dirty="0">
                          <a:latin typeface="Arial"/>
                          <a:cs typeface="Arial"/>
                        </a:rPr>
                        <a:t>4. </a:t>
                      </a:r>
                      <a:r>
                        <a:rPr sz="850" spc="-75" dirty="0">
                          <a:latin typeface="Arial"/>
                          <a:cs typeface="Arial"/>
                        </a:rPr>
                        <a:t>You </a:t>
                      </a:r>
                      <a:r>
                        <a:rPr sz="850" spc="-50" dirty="0">
                          <a:latin typeface="Arial"/>
                          <a:cs typeface="Arial"/>
                        </a:rPr>
                        <a:t>may </a:t>
                      </a:r>
                      <a:r>
                        <a:rPr sz="850" b="1" spc="-55" dirty="0">
                          <a:latin typeface="Trebuchet MS"/>
                          <a:cs typeface="Trebuchet MS"/>
                        </a:rPr>
                        <a:t>NOT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bill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for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time 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spent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traveling 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or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from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Baltimore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or 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anywhere </a:t>
                      </a:r>
                      <a:r>
                        <a:rPr sz="850" spc="-50" dirty="0">
                          <a:latin typeface="Arial"/>
                          <a:cs typeface="Arial"/>
                        </a:rPr>
                        <a:t>else.</a:t>
                      </a:r>
                      <a:r>
                        <a:rPr sz="850" spc="-8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0" dirty="0">
                          <a:latin typeface="Arial"/>
                          <a:cs typeface="Arial"/>
                        </a:rPr>
                        <a:t>Travel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time </a:t>
                      </a:r>
                      <a:r>
                        <a:rPr sz="850" spc="-50" dirty="0">
                          <a:latin typeface="Arial"/>
                          <a:cs typeface="Arial"/>
                        </a:rPr>
                        <a:t>is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non-</a:t>
                      </a:r>
                      <a:endParaRPr sz="850">
                        <a:latin typeface="Arial"/>
                        <a:cs typeface="Arial"/>
                      </a:endParaRPr>
                    </a:p>
                    <a:p>
                      <a:pPr marL="19685">
                        <a:lnSpc>
                          <a:spcPts val="1015"/>
                        </a:lnSpc>
                        <a:spcBef>
                          <a:spcPts val="80"/>
                        </a:spcBef>
                      </a:pPr>
                      <a:r>
                        <a:rPr sz="850" spc="-35" dirty="0">
                          <a:latin typeface="Arial"/>
                          <a:cs typeface="Arial"/>
                        </a:rPr>
                        <a:t>reimbursable.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CCC0D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612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9F0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69850">
                        <a:lnSpc>
                          <a:spcPts val="1160"/>
                        </a:lnSpc>
                      </a:pPr>
                      <a:r>
                        <a:rPr sz="1050" spc="-65" dirty="0">
                          <a:latin typeface="Arial"/>
                          <a:cs typeface="Arial"/>
                        </a:rPr>
                        <a:t>INVOICE </a:t>
                      </a:r>
                      <a:r>
                        <a:rPr sz="1050" spc="-85" dirty="0">
                          <a:latin typeface="Arial"/>
                          <a:cs typeface="Arial"/>
                        </a:rPr>
                        <a:t>FOR </a:t>
                      </a:r>
                      <a:r>
                        <a:rPr sz="1050" spc="-35" dirty="0">
                          <a:latin typeface="Arial"/>
                          <a:cs typeface="Arial"/>
                        </a:rPr>
                        <a:t>MONTH</a:t>
                      </a:r>
                      <a:r>
                        <a:rPr sz="1050" spc="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50" spc="-70" dirty="0">
                          <a:latin typeface="Arial"/>
                          <a:cs typeface="Arial"/>
                        </a:rPr>
                        <a:t>OF:</a:t>
                      </a:r>
                      <a:endParaRPr sz="10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9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540" algn="ctr">
                        <a:lnSpc>
                          <a:spcPts val="1160"/>
                        </a:lnSpc>
                      </a:pPr>
                      <a:r>
                        <a:rPr sz="1050" b="1" i="1" u="heavy" spc="5" dirty="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cs typeface="Arial"/>
                        </a:rPr>
                        <a:t>April</a:t>
                      </a:r>
                      <a:endParaRPr sz="10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9F0"/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43815" marR="34290" indent="1270" algn="ctr">
                        <a:lnSpc>
                          <a:spcPct val="110700"/>
                        </a:lnSpc>
                        <a:spcBef>
                          <a:spcPts val="409"/>
                        </a:spcBef>
                      </a:pPr>
                      <a:r>
                        <a:rPr sz="750" spc="-35" dirty="0">
                          <a:latin typeface="Arial"/>
                          <a:cs typeface="Arial"/>
                        </a:rPr>
                        <a:t>Complete these  </a:t>
                      </a:r>
                      <a:r>
                        <a:rPr sz="750" spc="-5" dirty="0">
                          <a:latin typeface="Arial"/>
                          <a:cs typeface="Arial"/>
                        </a:rPr>
                        <a:t>four </a:t>
                      </a:r>
                      <a:r>
                        <a:rPr sz="750" spc="-40" dirty="0">
                          <a:latin typeface="Arial"/>
                          <a:cs typeface="Arial"/>
                        </a:rPr>
                        <a:t>cells</a:t>
                      </a:r>
                      <a:r>
                        <a:rPr sz="750" spc="-1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50" spc="-20" dirty="0">
                          <a:latin typeface="Arial"/>
                          <a:cs typeface="Arial"/>
                        </a:rPr>
                        <a:t>before  starting  </a:t>
                      </a:r>
                      <a:r>
                        <a:rPr sz="750" spc="-35" dirty="0">
                          <a:latin typeface="Arial"/>
                          <a:cs typeface="Arial"/>
                        </a:rPr>
                        <a:t>spreadsheet.</a:t>
                      </a:r>
                      <a:endParaRPr sz="750">
                        <a:latin typeface="Arial"/>
                        <a:cs typeface="Arial"/>
                      </a:endParaRPr>
                    </a:p>
                    <a:p>
                      <a:pPr marL="51435" marR="42545" algn="ctr">
                        <a:lnSpc>
                          <a:spcPct val="110700"/>
                        </a:lnSpc>
                      </a:pPr>
                      <a:r>
                        <a:rPr sz="750" spc="-60" dirty="0">
                          <a:latin typeface="Arial"/>
                          <a:cs typeface="Arial"/>
                        </a:rPr>
                        <a:t>Rates </a:t>
                      </a:r>
                      <a:r>
                        <a:rPr sz="750" spc="-35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750" spc="-9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50" spc="-10" dirty="0">
                          <a:latin typeface="Arial"/>
                          <a:cs typeface="Arial"/>
                        </a:rPr>
                        <a:t>other  info </a:t>
                      </a:r>
                      <a:r>
                        <a:rPr sz="750" spc="-5" dirty="0">
                          <a:latin typeface="Arial"/>
                          <a:cs typeface="Arial"/>
                        </a:rPr>
                        <a:t>will </a:t>
                      </a:r>
                      <a:r>
                        <a:rPr sz="750" spc="-30" dirty="0">
                          <a:latin typeface="Arial"/>
                          <a:cs typeface="Arial"/>
                        </a:rPr>
                        <a:t>self-  </a:t>
                      </a:r>
                      <a:r>
                        <a:rPr sz="750" spc="-25" dirty="0">
                          <a:latin typeface="Arial"/>
                          <a:cs typeface="Arial"/>
                        </a:rPr>
                        <a:t>populate.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52069" marB="0" vert="vert27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9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solidFill>
                      <a:srgbClr val="CCC0DA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19685">
                        <a:lnSpc>
                          <a:spcPct val="100000"/>
                        </a:lnSpc>
                      </a:pPr>
                      <a:r>
                        <a:rPr sz="850" spc="-45" dirty="0">
                          <a:latin typeface="Arial"/>
                          <a:cs typeface="Arial"/>
                        </a:rPr>
                        <a:t>5. </a:t>
                      </a:r>
                      <a:r>
                        <a:rPr sz="850" spc="-70" dirty="0">
                          <a:latin typeface="Arial"/>
                          <a:cs typeface="Arial"/>
                        </a:rPr>
                        <a:t>Please </a:t>
                      </a:r>
                      <a:r>
                        <a:rPr sz="850" spc="-55" dirty="0">
                          <a:latin typeface="Arial"/>
                          <a:cs typeface="Arial"/>
                        </a:rPr>
                        <a:t>make </a:t>
                      </a:r>
                      <a:r>
                        <a:rPr sz="850" spc="-50" dirty="0">
                          <a:latin typeface="Arial"/>
                          <a:cs typeface="Arial"/>
                        </a:rPr>
                        <a:t>sure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all </a:t>
                      </a:r>
                      <a:r>
                        <a:rPr sz="850" spc="-65" dirty="0">
                          <a:latin typeface="Arial"/>
                          <a:cs typeface="Arial"/>
                        </a:rPr>
                        <a:t>expenses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meet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850" spc="-45" dirty="0">
                          <a:latin typeface="Arial"/>
                          <a:cs typeface="Arial"/>
                        </a:rPr>
                        <a:t>Guidelines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listed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in the 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Billing </a:t>
                      </a:r>
                      <a:r>
                        <a:rPr sz="850" spc="-45" dirty="0">
                          <a:latin typeface="Arial"/>
                          <a:cs typeface="Arial"/>
                        </a:rPr>
                        <a:t>Guidelines</a:t>
                      </a:r>
                      <a:r>
                        <a:rPr sz="850" spc="-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tab.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CCC0D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CCC0DA"/>
                    </a:solidFill>
                  </a:tcPr>
                </a:tc>
              </a:tr>
              <a:tr h="1676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9F0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54940">
                        <a:lnSpc>
                          <a:spcPts val="1145"/>
                        </a:lnSpc>
                      </a:pPr>
                      <a:r>
                        <a:rPr sz="1050" spc="-65" dirty="0">
                          <a:latin typeface="Arial"/>
                          <a:cs typeface="Arial"/>
                        </a:rPr>
                        <a:t>INVOICE </a:t>
                      </a:r>
                      <a:r>
                        <a:rPr sz="1050" spc="-85" dirty="0">
                          <a:latin typeface="Arial"/>
                          <a:cs typeface="Arial"/>
                        </a:rPr>
                        <a:t>SUBMITTED</a:t>
                      </a:r>
                      <a:r>
                        <a:rPr sz="10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50" spc="-70" dirty="0">
                          <a:latin typeface="Arial"/>
                          <a:cs typeface="Arial"/>
                        </a:rPr>
                        <a:t>BY:</a:t>
                      </a:r>
                      <a:endParaRPr sz="10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9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3970" algn="ctr">
                        <a:lnSpc>
                          <a:spcPts val="1175"/>
                        </a:lnSpc>
                      </a:pPr>
                      <a:r>
                        <a:rPr sz="1200" spc="-65" dirty="0">
                          <a:latin typeface="Arial"/>
                          <a:cs typeface="Arial"/>
                        </a:rPr>
                        <a:t>Drake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9F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52069" marB="0" vert="vert27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9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solidFill>
                      <a:srgbClr val="CCC0DA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19685">
                        <a:lnSpc>
                          <a:spcPct val="100000"/>
                        </a:lnSpc>
                      </a:pPr>
                      <a:r>
                        <a:rPr sz="850" spc="-45" dirty="0">
                          <a:latin typeface="Arial"/>
                          <a:cs typeface="Arial"/>
                        </a:rPr>
                        <a:t>6.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70" dirty="0">
                          <a:latin typeface="Arial"/>
                          <a:cs typeface="Arial"/>
                        </a:rPr>
                        <a:t>Do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not</a:t>
                      </a:r>
                      <a:r>
                        <a:rPr sz="85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forget</a:t>
                      </a:r>
                      <a:r>
                        <a:rPr sz="85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initial</a:t>
                      </a:r>
                      <a:r>
                        <a:rPr sz="85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45" dirty="0">
                          <a:latin typeface="Arial"/>
                          <a:cs typeface="Arial"/>
                        </a:rPr>
                        <a:t>box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attesting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5" dirty="0">
                          <a:latin typeface="Arial"/>
                          <a:cs typeface="Arial"/>
                        </a:rPr>
                        <a:t>accuracy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of</a:t>
                      </a:r>
                      <a:r>
                        <a:rPr sz="85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this</a:t>
                      </a:r>
                      <a:r>
                        <a:rPr sz="85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statement</a:t>
                      </a:r>
                      <a:r>
                        <a:rPr sz="85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before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 you</a:t>
                      </a:r>
                      <a:r>
                        <a:rPr sz="85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submit</a:t>
                      </a:r>
                      <a:r>
                        <a:rPr sz="85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it.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CCC0D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949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9F0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519430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1050" spc="-65" dirty="0">
                          <a:latin typeface="Arial"/>
                          <a:cs typeface="Arial"/>
                        </a:rPr>
                        <a:t>DATE</a:t>
                      </a:r>
                      <a:r>
                        <a:rPr sz="1050" spc="-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50" spc="-85" dirty="0">
                          <a:latin typeface="Arial"/>
                          <a:cs typeface="Arial"/>
                        </a:rPr>
                        <a:t>SUBMITTED:</a:t>
                      </a:r>
                      <a:endParaRPr sz="1050">
                        <a:latin typeface="Arial"/>
                        <a:cs typeface="Arial"/>
                      </a:endParaRPr>
                    </a:p>
                  </a:txBody>
                  <a:tcPr marL="0" marR="0" marT="1270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9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ts val="1390"/>
                        </a:lnSpc>
                      </a:pPr>
                      <a:r>
                        <a:rPr sz="1200" spc="-10" dirty="0">
                          <a:latin typeface="Arial"/>
                          <a:cs typeface="Arial"/>
                        </a:rPr>
                        <a:t>5/1/2019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9F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52069" marB="0" vert="vert27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9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solidFill>
                      <a:srgbClr val="CCC0DA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19685">
                        <a:lnSpc>
                          <a:spcPct val="100000"/>
                        </a:lnSpc>
                      </a:pPr>
                      <a:r>
                        <a:rPr sz="850" spc="-45" dirty="0">
                          <a:latin typeface="Arial"/>
                          <a:cs typeface="Arial"/>
                        </a:rPr>
                        <a:t>7. </a:t>
                      </a:r>
                      <a:r>
                        <a:rPr sz="850" spc="-70" dirty="0">
                          <a:latin typeface="Arial"/>
                          <a:cs typeface="Arial"/>
                        </a:rPr>
                        <a:t>Do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not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hesitate 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call 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Deputy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Monitors </a:t>
                      </a:r>
                      <a:r>
                        <a:rPr sz="850" spc="-80" dirty="0">
                          <a:latin typeface="Arial"/>
                          <a:cs typeface="Arial"/>
                        </a:rPr>
                        <a:t>Hassan </a:t>
                      </a:r>
                      <a:r>
                        <a:rPr sz="850" spc="-50" dirty="0">
                          <a:latin typeface="Arial"/>
                          <a:cs typeface="Arial"/>
                        </a:rPr>
                        <a:t>Aden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or </a:t>
                      </a:r>
                      <a:r>
                        <a:rPr sz="850" spc="-60" dirty="0">
                          <a:latin typeface="Arial"/>
                          <a:cs typeface="Arial"/>
                        </a:rPr>
                        <a:t>Seth </a:t>
                      </a:r>
                      <a:r>
                        <a:rPr sz="850" spc="-50" dirty="0">
                          <a:latin typeface="Arial"/>
                          <a:cs typeface="Arial"/>
                        </a:rPr>
                        <a:t>Rosenthal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with </a:t>
                      </a:r>
                      <a:r>
                        <a:rPr sz="850" spc="-50" dirty="0">
                          <a:latin typeface="Arial"/>
                          <a:cs typeface="Arial"/>
                        </a:rPr>
                        <a:t>any</a:t>
                      </a:r>
                      <a:r>
                        <a:rPr sz="850" spc="-1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questions.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CCC0D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94945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9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55600">
                        <a:lnSpc>
                          <a:spcPts val="1390"/>
                        </a:lnSpc>
                      </a:pPr>
                      <a:r>
                        <a:rPr sz="1200" spc="-100" dirty="0">
                          <a:latin typeface="Arial"/>
                          <a:cs typeface="Arial"/>
                        </a:rPr>
                        <a:t>YEAR: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9F0"/>
                    </a:solidFill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ts val="1390"/>
                        </a:lnSpc>
                      </a:pPr>
                      <a:r>
                        <a:rPr sz="1200" spc="-60" dirty="0">
                          <a:latin typeface="Arial"/>
                          <a:cs typeface="Arial"/>
                        </a:rPr>
                        <a:t>2019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9F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52069" marB="0" vert="vert27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9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A"/>
                    </a:solidFill>
                  </a:tcPr>
                </a:tc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3759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670"/>
                        </a:spcBef>
                      </a:pPr>
                      <a:r>
                        <a:rPr sz="900" b="1" i="1" spc="-50" dirty="0">
                          <a:latin typeface="Trebuchet MS"/>
                          <a:cs typeface="Trebuchet MS"/>
                        </a:rPr>
                        <a:t>Sample</a:t>
                      </a:r>
                      <a:r>
                        <a:rPr sz="900" b="1" i="1" spc="-8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00" b="1" i="1" spc="-60" dirty="0">
                          <a:latin typeface="Trebuchet MS"/>
                          <a:cs typeface="Trebuchet MS"/>
                        </a:rPr>
                        <a:t>Description: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715645">
                <a:tc gridSpan="10">
                  <a:txBody>
                    <a:bodyPr/>
                    <a:lstStyle/>
                    <a:p>
                      <a:pPr marL="1798320">
                        <a:lnSpc>
                          <a:spcPts val="994"/>
                        </a:lnSpc>
                      </a:pPr>
                      <a:r>
                        <a:rPr sz="900" i="1" spc="-45" dirty="0">
                          <a:latin typeface="Trebuchet MS"/>
                          <a:cs typeface="Trebuchet MS"/>
                        </a:rPr>
                        <a:t>Prepare</a:t>
                      </a:r>
                      <a:r>
                        <a:rPr sz="900" i="1" spc="-7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00" i="1" spc="-55" dirty="0">
                          <a:latin typeface="Trebuchet MS"/>
                          <a:cs typeface="Trebuchet MS"/>
                        </a:rPr>
                        <a:t>for</a:t>
                      </a:r>
                      <a:r>
                        <a:rPr sz="900" i="1" spc="-7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00" i="1" spc="-25" dirty="0">
                          <a:latin typeface="Trebuchet MS"/>
                          <a:cs typeface="Trebuchet MS"/>
                        </a:rPr>
                        <a:t>and</a:t>
                      </a:r>
                      <a:r>
                        <a:rPr sz="900" i="1" spc="-7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00" i="1" spc="-50" dirty="0">
                          <a:latin typeface="Trebuchet MS"/>
                          <a:cs typeface="Trebuchet MS"/>
                        </a:rPr>
                        <a:t>attend</a:t>
                      </a:r>
                      <a:r>
                        <a:rPr sz="900" i="1" spc="-7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00" i="1" spc="-45" dirty="0">
                          <a:latin typeface="Trebuchet MS"/>
                          <a:cs typeface="Trebuchet MS"/>
                        </a:rPr>
                        <a:t>meeting</a:t>
                      </a:r>
                      <a:r>
                        <a:rPr sz="900" i="1" spc="-7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00" i="1" spc="-55" dirty="0">
                          <a:latin typeface="Trebuchet MS"/>
                          <a:cs typeface="Trebuchet MS"/>
                        </a:rPr>
                        <a:t>with</a:t>
                      </a:r>
                      <a:r>
                        <a:rPr sz="900" i="1" spc="-7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00" i="1" spc="-15" dirty="0">
                          <a:latin typeface="Trebuchet MS"/>
                          <a:cs typeface="Trebuchet MS"/>
                        </a:rPr>
                        <a:t>BPD</a:t>
                      </a:r>
                      <a:r>
                        <a:rPr sz="900" i="1" spc="-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00" i="1" spc="-40" dirty="0">
                          <a:latin typeface="Trebuchet MS"/>
                          <a:cs typeface="Trebuchet MS"/>
                        </a:rPr>
                        <a:t>North</a:t>
                      </a:r>
                      <a:r>
                        <a:rPr sz="900" i="1" spc="-7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00" i="1" spc="-40" dirty="0">
                          <a:latin typeface="Trebuchet MS"/>
                          <a:cs typeface="Trebuchet MS"/>
                        </a:rPr>
                        <a:t>Division</a:t>
                      </a:r>
                      <a:r>
                        <a:rPr sz="900" i="1" spc="-7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00" i="1" spc="-50" dirty="0">
                          <a:latin typeface="Trebuchet MS"/>
                          <a:cs typeface="Trebuchet MS"/>
                        </a:rPr>
                        <a:t>DC;</a:t>
                      </a:r>
                      <a:r>
                        <a:rPr sz="900" i="1" spc="-7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00" i="1" spc="-50" dirty="0">
                          <a:latin typeface="Trebuchet MS"/>
                          <a:cs typeface="Trebuchet MS"/>
                        </a:rPr>
                        <a:t>prepare</a:t>
                      </a:r>
                      <a:r>
                        <a:rPr sz="900" i="1" spc="-7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00" i="1" spc="-50" dirty="0">
                          <a:latin typeface="Trebuchet MS"/>
                          <a:cs typeface="Trebuchet MS"/>
                        </a:rPr>
                        <a:t>checklist</a:t>
                      </a:r>
                      <a:r>
                        <a:rPr sz="900" i="1" spc="-7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00" i="1" spc="-60" dirty="0">
                          <a:latin typeface="Trebuchet MS"/>
                          <a:cs typeface="Trebuchet MS"/>
                        </a:rPr>
                        <a:t>for</a:t>
                      </a:r>
                      <a:r>
                        <a:rPr sz="900" i="1" spc="-7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00" i="1" spc="-55" dirty="0">
                          <a:latin typeface="Trebuchet MS"/>
                          <a:cs typeface="Trebuchet MS"/>
                        </a:rPr>
                        <a:t>review</a:t>
                      </a:r>
                      <a:r>
                        <a:rPr sz="900" i="1" spc="-7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00" i="1" spc="-55" dirty="0">
                          <a:latin typeface="Trebuchet MS"/>
                          <a:cs typeface="Trebuchet MS"/>
                        </a:rPr>
                        <a:t>of</a:t>
                      </a:r>
                      <a:r>
                        <a:rPr sz="900" i="1" spc="-7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00" i="1" spc="-50" dirty="0">
                          <a:latin typeface="Trebuchet MS"/>
                          <a:cs typeface="Trebuchet MS"/>
                        </a:rPr>
                        <a:t>in-service</a:t>
                      </a:r>
                      <a:r>
                        <a:rPr sz="900" i="1" spc="-7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00" i="1" spc="-50" dirty="0">
                          <a:latin typeface="Trebuchet MS"/>
                          <a:cs typeface="Trebuchet MS"/>
                        </a:rPr>
                        <a:t>training;</a:t>
                      </a:r>
                      <a:r>
                        <a:rPr sz="900" i="1" spc="-7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00" i="1" spc="-55" dirty="0">
                          <a:latin typeface="Trebuchet MS"/>
                          <a:cs typeface="Trebuchet MS"/>
                        </a:rPr>
                        <a:t>meet</a:t>
                      </a:r>
                      <a:r>
                        <a:rPr sz="900" i="1" spc="-7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00" i="1" spc="-55" dirty="0">
                          <a:latin typeface="Trebuchet MS"/>
                          <a:cs typeface="Trebuchet MS"/>
                        </a:rPr>
                        <a:t>with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  <a:p>
                      <a:pPr marL="1798320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sz="900" i="1" spc="-5" dirty="0">
                          <a:latin typeface="Trebuchet MS"/>
                          <a:cs typeface="Trebuchet MS"/>
                        </a:rPr>
                        <a:t>Ms.</a:t>
                      </a:r>
                      <a:r>
                        <a:rPr sz="900" i="1" spc="-7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00" i="1" spc="-45" dirty="0">
                          <a:latin typeface="Trebuchet MS"/>
                          <a:cs typeface="Trebuchet MS"/>
                        </a:rPr>
                        <a:t>Williams</a:t>
                      </a:r>
                      <a:r>
                        <a:rPr sz="900" i="1" spc="-6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00" i="1" spc="-60" dirty="0">
                          <a:latin typeface="Trebuchet MS"/>
                          <a:cs typeface="Trebuchet MS"/>
                        </a:rPr>
                        <a:t>re</a:t>
                      </a:r>
                      <a:r>
                        <a:rPr sz="900" i="1" spc="-7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00" i="1" spc="-25" dirty="0">
                          <a:latin typeface="Trebuchet MS"/>
                          <a:cs typeface="Trebuchet MS"/>
                        </a:rPr>
                        <a:t>changes</a:t>
                      </a:r>
                      <a:r>
                        <a:rPr sz="900" i="1" spc="-6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00" i="1" spc="-50" dirty="0">
                          <a:latin typeface="Trebuchet MS"/>
                          <a:cs typeface="Trebuchet MS"/>
                        </a:rPr>
                        <a:t>to</a:t>
                      </a:r>
                      <a:r>
                        <a:rPr sz="900" i="1" spc="-7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00" i="1" spc="-45" dirty="0">
                          <a:latin typeface="Trebuchet MS"/>
                          <a:cs typeface="Trebuchet MS"/>
                        </a:rPr>
                        <a:t>compliance</a:t>
                      </a:r>
                      <a:r>
                        <a:rPr sz="900" i="1" spc="-7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00" i="1" spc="-60" dirty="0">
                          <a:latin typeface="Trebuchet MS"/>
                          <a:cs typeface="Trebuchet MS"/>
                        </a:rPr>
                        <a:t>matrix;</a:t>
                      </a:r>
                      <a:r>
                        <a:rPr sz="900" i="1" spc="-7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00" i="1" spc="-45" dirty="0">
                          <a:latin typeface="Trebuchet MS"/>
                          <a:cs typeface="Trebuchet MS"/>
                        </a:rPr>
                        <a:t>copied</a:t>
                      </a:r>
                      <a:r>
                        <a:rPr sz="900" i="1" spc="-7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00" i="1" spc="-30" dirty="0">
                          <a:latin typeface="Trebuchet MS"/>
                          <a:cs typeface="Trebuchet MS"/>
                        </a:rPr>
                        <a:t>use</a:t>
                      </a:r>
                      <a:r>
                        <a:rPr sz="900" i="1" spc="-7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00" i="1" spc="-50" dirty="0">
                          <a:latin typeface="Trebuchet MS"/>
                          <a:cs typeface="Trebuchet MS"/>
                        </a:rPr>
                        <a:t>of</a:t>
                      </a:r>
                      <a:r>
                        <a:rPr sz="900" i="1" spc="-7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00" i="1" spc="-55" dirty="0">
                          <a:latin typeface="Trebuchet MS"/>
                          <a:cs typeface="Trebuchet MS"/>
                        </a:rPr>
                        <a:t>force</a:t>
                      </a:r>
                      <a:r>
                        <a:rPr sz="900" i="1" spc="-7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00" i="1" spc="-55" dirty="0">
                          <a:latin typeface="Trebuchet MS"/>
                          <a:cs typeface="Trebuchet MS"/>
                        </a:rPr>
                        <a:t>reports;</a:t>
                      </a:r>
                      <a:r>
                        <a:rPr sz="900" i="1" spc="-7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00" i="1" spc="-50" dirty="0">
                          <a:latin typeface="Trebuchet MS"/>
                          <a:cs typeface="Trebuchet MS"/>
                        </a:rPr>
                        <a:t>reviewed</a:t>
                      </a:r>
                      <a:r>
                        <a:rPr sz="900" i="1" spc="-7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00" i="1" spc="-10" dirty="0">
                          <a:latin typeface="Trebuchet MS"/>
                          <a:cs typeface="Trebuchet MS"/>
                        </a:rPr>
                        <a:t>UNDF</a:t>
                      </a:r>
                      <a:r>
                        <a:rPr sz="900" i="1" spc="-7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00" i="1" spc="-50" dirty="0">
                          <a:latin typeface="Trebuchet MS"/>
                          <a:cs typeface="Trebuchet MS"/>
                        </a:rPr>
                        <a:t>reports</a:t>
                      </a:r>
                      <a:r>
                        <a:rPr sz="900" i="1" spc="-6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00" i="1" spc="-10" dirty="0">
                          <a:latin typeface="Trebuchet MS"/>
                          <a:cs typeface="Trebuchet MS"/>
                        </a:rPr>
                        <a:t>1123454</a:t>
                      </a:r>
                      <a:r>
                        <a:rPr sz="900" i="1" spc="-6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00" i="1" spc="-25" dirty="0">
                          <a:latin typeface="Trebuchet MS"/>
                          <a:cs typeface="Trebuchet MS"/>
                        </a:rPr>
                        <a:t>and</a:t>
                      </a:r>
                      <a:r>
                        <a:rPr sz="900" i="1" spc="-6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00" i="1" spc="-20" dirty="0">
                          <a:latin typeface="Trebuchet MS"/>
                          <a:cs typeface="Trebuchet MS"/>
                        </a:rPr>
                        <a:t>1123455.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43204">
                <a:tc gridSpan="10">
                  <a:txBody>
                    <a:bodyPr/>
                    <a:lstStyle/>
                    <a:p>
                      <a:pPr marL="34925">
                        <a:lnSpc>
                          <a:spcPts val="1775"/>
                        </a:lnSpc>
                      </a:pPr>
                      <a:r>
                        <a:rPr sz="1500" spc="-105" dirty="0">
                          <a:solidFill>
                            <a:srgbClr val="006000"/>
                          </a:solidFill>
                          <a:latin typeface="Arial"/>
                          <a:cs typeface="Arial"/>
                        </a:rPr>
                        <a:t>TIME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301625"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sz="1050" b="1" spc="-5" dirty="0">
                          <a:latin typeface="Trebuchet MS"/>
                          <a:cs typeface="Trebuchet MS"/>
                        </a:rPr>
                        <a:t>Month</a:t>
                      </a:r>
                      <a:r>
                        <a:rPr sz="1050" b="1" spc="-9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050" b="1" spc="-40" dirty="0">
                          <a:latin typeface="Trebuchet MS"/>
                          <a:cs typeface="Trebuchet MS"/>
                        </a:rPr>
                        <a:t>of</a:t>
                      </a:r>
                      <a:endParaRPr sz="1050">
                        <a:latin typeface="Trebuchet MS"/>
                        <a:cs typeface="Trebuchet MS"/>
                      </a:endParaRPr>
                    </a:p>
                  </a:txBody>
                  <a:tcPr marL="0" marR="0" marT="64769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sz="1050" b="1" spc="-35" dirty="0">
                          <a:latin typeface="Trebuchet MS"/>
                          <a:cs typeface="Trebuchet MS"/>
                        </a:rPr>
                        <a:t>Day</a:t>
                      </a:r>
                      <a:endParaRPr sz="1050">
                        <a:latin typeface="Trebuchet MS"/>
                        <a:cs typeface="Trebuchet MS"/>
                      </a:endParaRPr>
                    </a:p>
                  </a:txBody>
                  <a:tcPr marL="0" marR="0" marT="64769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459"/>
                        </a:spcBef>
                      </a:pPr>
                      <a:r>
                        <a:rPr sz="1050" b="1" spc="-50" dirty="0">
                          <a:latin typeface="Trebuchet MS"/>
                          <a:cs typeface="Trebuchet MS"/>
                        </a:rPr>
                        <a:t>Description</a:t>
                      </a:r>
                      <a:endParaRPr sz="1050">
                        <a:latin typeface="Trebuchet MS"/>
                        <a:cs typeface="Trebuchet MS"/>
                      </a:endParaRPr>
                    </a:p>
                  </a:txBody>
                  <a:tcPr marL="0" marR="0" marT="58419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sz="1050" b="1" spc="-45" dirty="0">
                          <a:latin typeface="Trebuchet MS"/>
                          <a:cs typeface="Trebuchet MS"/>
                        </a:rPr>
                        <a:t>Hours</a:t>
                      </a:r>
                      <a:endParaRPr sz="1050">
                        <a:latin typeface="Trebuchet MS"/>
                        <a:cs typeface="Trebuchet MS"/>
                      </a:endParaRPr>
                    </a:p>
                  </a:txBody>
                  <a:tcPr marL="0" marR="0" marT="64769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76860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sz="1050" b="1" spc="-50" dirty="0">
                          <a:latin typeface="Trebuchet MS"/>
                          <a:cs typeface="Trebuchet MS"/>
                        </a:rPr>
                        <a:t>Rate</a:t>
                      </a:r>
                      <a:endParaRPr sz="1050">
                        <a:latin typeface="Trebuchet MS"/>
                        <a:cs typeface="Trebuchet MS"/>
                      </a:endParaRPr>
                    </a:p>
                  </a:txBody>
                  <a:tcPr marL="0" marR="0" marT="64769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635"/>
                        </a:spcBef>
                      </a:pPr>
                      <a:r>
                        <a:rPr sz="850" b="1" spc="-55" dirty="0">
                          <a:latin typeface="Trebuchet MS"/>
                          <a:cs typeface="Trebuchet MS"/>
                        </a:rPr>
                        <a:t>Total</a:t>
                      </a:r>
                      <a:endParaRPr sz="850">
                        <a:latin typeface="Trebuchet MS"/>
                        <a:cs typeface="Trebuchet MS"/>
                      </a:endParaRPr>
                    </a:p>
                  </a:txBody>
                  <a:tcPr marL="0" marR="0" marT="806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92150">
                        <a:lnSpc>
                          <a:spcPct val="100000"/>
                        </a:lnSpc>
                        <a:spcBef>
                          <a:spcPts val="590"/>
                        </a:spcBef>
                      </a:pPr>
                      <a:r>
                        <a:rPr sz="850" b="1" spc="-55" dirty="0">
                          <a:latin typeface="Trebuchet MS"/>
                          <a:cs typeface="Trebuchet MS"/>
                        </a:rPr>
                        <a:t>Comments </a:t>
                      </a:r>
                      <a:r>
                        <a:rPr sz="850" b="1" spc="-50" dirty="0">
                          <a:latin typeface="Trebuchet MS"/>
                          <a:cs typeface="Trebuchet MS"/>
                        </a:rPr>
                        <a:t>(Unbilled</a:t>
                      </a:r>
                      <a:r>
                        <a:rPr sz="850" b="1" spc="-7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850" b="1" spc="-70" dirty="0">
                          <a:latin typeface="Trebuchet MS"/>
                          <a:cs typeface="Trebuchet MS"/>
                        </a:rPr>
                        <a:t>Time)</a:t>
                      </a:r>
                      <a:endParaRPr sz="850">
                        <a:latin typeface="Trebuchet MS"/>
                        <a:cs typeface="Trebuchet MS"/>
                      </a:endParaRPr>
                    </a:p>
                  </a:txBody>
                  <a:tcPr marL="0" marR="0" marT="7493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9230" marR="131445" indent="-56515">
                        <a:lnSpc>
                          <a:spcPct val="108200"/>
                        </a:lnSpc>
                      </a:pPr>
                      <a:r>
                        <a:rPr sz="850" b="1" dirty="0">
                          <a:latin typeface="Trebuchet MS"/>
                          <a:cs typeface="Trebuchet MS"/>
                        </a:rPr>
                        <a:t>U</a:t>
                      </a:r>
                      <a:r>
                        <a:rPr sz="850" b="1" spc="5" dirty="0">
                          <a:latin typeface="Trebuchet MS"/>
                          <a:cs typeface="Trebuchet MS"/>
                        </a:rPr>
                        <a:t>nb</a:t>
                      </a:r>
                      <a:r>
                        <a:rPr sz="850" b="1" spc="-5" dirty="0">
                          <a:latin typeface="Trebuchet MS"/>
                          <a:cs typeface="Trebuchet MS"/>
                        </a:rPr>
                        <a:t>illed  </a:t>
                      </a:r>
                      <a:r>
                        <a:rPr sz="850" b="1" spc="-50" dirty="0">
                          <a:latin typeface="Trebuchet MS"/>
                          <a:cs typeface="Trebuchet MS"/>
                        </a:rPr>
                        <a:t>Hours</a:t>
                      </a:r>
                      <a:endParaRPr sz="85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39700">
                <a:tc>
                  <a:txBody>
                    <a:bodyPr/>
                    <a:lstStyle/>
                    <a:p>
                      <a:pPr marL="19685" algn="ctr">
                        <a:lnSpc>
                          <a:spcPts val="1000"/>
                        </a:lnSpc>
                      </a:pPr>
                      <a:r>
                        <a:rPr sz="850" spc="-20" dirty="0">
                          <a:latin typeface="Arial"/>
                          <a:cs typeface="Arial"/>
                        </a:rPr>
                        <a:t>April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685" algn="ctr">
                        <a:lnSpc>
                          <a:spcPts val="1000"/>
                        </a:lnSpc>
                      </a:pPr>
                      <a:r>
                        <a:rPr sz="850" dirty="0">
                          <a:latin typeface="Arial"/>
                          <a:cs typeface="Arial"/>
                        </a:rPr>
                        <a:t>1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2705">
                        <a:lnSpc>
                          <a:spcPts val="1000"/>
                        </a:lnSpc>
                        <a:tabLst>
                          <a:tab pos="432434" algn="l"/>
                        </a:tabLst>
                      </a:pPr>
                      <a:r>
                        <a:rPr sz="850" spc="-5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55" dirty="0">
                          <a:latin typeface="Arial"/>
                          <a:cs typeface="Arial"/>
                        </a:rPr>
                        <a:t>235.00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1435">
                        <a:lnSpc>
                          <a:spcPts val="1000"/>
                        </a:lnSpc>
                        <a:tabLst>
                          <a:tab pos="525780" algn="l"/>
                        </a:tabLst>
                      </a:pPr>
                      <a:r>
                        <a:rPr sz="850" spc="-5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-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415">
                        <a:lnSpc>
                          <a:spcPts val="1000"/>
                        </a:lnSpc>
                      </a:pPr>
                      <a:r>
                        <a:rPr sz="850" spc="-30" dirty="0">
                          <a:latin typeface="Arial"/>
                          <a:cs typeface="Arial"/>
                        </a:rPr>
                        <a:t>Administrative </a:t>
                      </a:r>
                      <a:r>
                        <a:rPr sz="850" spc="-75" dirty="0">
                          <a:latin typeface="Arial"/>
                          <a:cs typeface="Arial"/>
                        </a:rPr>
                        <a:t>Tasks: </a:t>
                      </a:r>
                      <a:r>
                        <a:rPr sz="850" spc="-60" dirty="0">
                          <a:latin typeface="Arial"/>
                          <a:cs typeface="Arial"/>
                        </a:rPr>
                        <a:t>Emails, 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phone 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call </a:t>
                      </a:r>
                      <a:r>
                        <a:rPr sz="850" spc="-45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70" dirty="0">
                          <a:latin typeface="Arial"/>
                          <a:cs typeface="Arial"/>
                        </a:rPr>
                        <a:t>Team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5240" algn="r">
                        <a:lnSpc>
                          <a:spcPts val="1005"/>
                        </a:lnSpc>
                      </a:pPr>
                      <a:r>
                        <a:rPr sz="850" spc="-10" dirty="0">
                          <a:latin typeface="Arial"/>
                          <a:cs typeface="Arial"/>
                        </a:rPr>
                        <a:t>0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.6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39700">
                <a:tc>
                  <a:txBody>
                    <a:bodyPr/>
                    <a:lstStyle/>
                    <a:p>
                      <a:pPr marL="19685" algn="ctr">
                        <a:lnSpc>
                          <a:spcPts val="1000"/>
                        </a:lnSpc>
                      </a:pPr>
                      <a:r>
                        <a:rPr sz="850" spc="-20" dirty="0">
                          <a:latin typeface="Arial"/>
                          <a:cs typeface="Arial"/>
                        </a:rPr>
                        <a:t>April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685" algn="ctr">
                        <a:lnSpc>
                          <a:spcPts val="1000"/>
                        </a:lnSpc>
                      </a:pPr>
                      <a:r>
                        <a:rPr sz="850" dirty="0">
                          <a:latin typeface="Arial"/>
                          <a:cs typeface="Arial"/>
                        </a:rPr>
                        <a:t>2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23495">
                        <a:lnSpc>
                          <a:spcPts val="1000"/>
                        </a:lnSpc>
                      </a:pPr>
                      <a:r>
                        <a:rPr sz="850" spc="-50" dirty="0">
                          <a:latin typeface="Arial"/>
                          <a:cs typeface="Arial"/>
                        </a:rPr>
                        <a:t>Conference Call: </a:t>
                      </a:r>
                      <a:r>
                        <a:rPr sz="850" spc="-165" dirty="0">
                          <a:latin typeface="Arial"/>
                          <a:cs typeface="Arial"/>
                        </a:rPr>
                        <a:t>CE </a:t>
                      </a:r>
                      <a:r>
                        <a:rPr sz="850" spc="-70" dirty="0">
                          <a:latin typeface="Arial"/>
                          <a:cs typeface="Arial"/>
                        </a:rPr>
                        <a:t>Team </a:t>
                      </a:r>
                      <a:r>
                        <a:rPr sz="850" spc="-50" dirty="0">
                          <a:latin typeface="Arial"/>
                          <a:cs typeface="Arial"/>
                        </a:rPr>
                        <a:t>Standing </a:t>
                      </a:r>
                      <a:r>
                        <a:rPr sz="850" spc="-55" dirty="0">
                          <a:latin typeface="Arial"/>
                          <a:cs typeface="Arial"/>
                        </a:rPr>
                        <a:t>Call. </a:t>
                      </a:r>
                      <a:r>
                        <a:rPr sz="850" spc="-50" dirty="0">
                          <a:latin typeface="Arial"/>
                          <a:cs typeface="Arial"/>
                        </a:rPr>
                        <a:t>Follow-Ups </a:t>
                      </a:r>
                      <a:r>
                        <a:rPr sz="850" spc="-45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65" dirty="0">
                          <a:latin typeface="Arial"/>
                          <a:cs typeface="Arial"/>
                        </a:rPr>
                        <a:t>Emails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9525" algn="r">
                        <a:lnSpc>
                          <a:spcPts val="1000"/>
                        </a:lnSpc>
                      </a:pPr>
                      <a:r>
                        <a:rPr sz="850" spc="-10" dirty="0">
                          <a:latin typeface="Arial"/>
                          <a:cs typeface="Arial"/>
                        </a:rPr>
                        <a:t>1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.5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2705">
                        <a:lnSpc>
                          <a:spcPts val="1000"/>
                        </a:lnSpc>
                        <a:tabLst>
                          <a:tab pos="432434" algn="l"/>
                        </a:tabLst>
                      </a:pPr>
                      <a:r>
                        <a:rPr sz="850" spc="-5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55" dirty="0">
                          <a:latin typeface="Arial"/>
                          <a:cs typeface="Arial"/>
                        </a:rPr>
                        <a:t>235.00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1435">
                        <a:lnSpc>
                          <a:spcPts val="1000"/>
                        </a:lnSpc>
                        <a:tabLst>
                          <a:tab pos="370205" algn="l"/>
                        </a:tabLst>
                      </a:pPr>
                      <a:r>
                        <a:rPr sz="850" spc="-5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55" dirty="0">
                          <a:latin typeface="Arial"/>
                          <a:cs typeface="Arial"/>
                        </a:rPr>
                        <a:t>352.50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60350">
                <a:tc>
                  <a:txBody>
                    <a:bodyPr/>
                    <a:lstStyle/>
                    <a:p>
                      <a:pPr marL="19685" algn="ctr">
                        <a:lnSpc>
                          <a:spcPct val="100000"/>
                        </a:lnSpc>
                      </a:pPr>
                      <a:r>
                        <a:rPr sz="850" spc="-20" dirty="0">
                          <a:latin typeface="Arial"/>
                          <a:cs typeface="Arial"/>
                        </a:rPr>
                        <a:t>April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685" algn="ctr">
                        <a:lnSpc>
                          <a:spcPct val="100000"/>
                        </a:lnSpc>
                      </a:pPr>
                      <a:r>
                        <a:rPr sz="850" dirty="0">
                          <a:latin typeface="Arial"/>
                          <a:cs typeface="Arial"/>
                        </a:rPr>
                        <a:t>3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2705">
                        <a:lnSpc>
                          <a:spcPct val="100000"/>
                        </a:lnSpc>
                        <a:tabLst>
                          <a:tab pos="432434" algn="l"/>
                        </a:tabLst>
                      </a:pPr>
                      <a:r>
                        <a:rPr sz="850" spc="-5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55" dirty="0">
                          <a:latin typeface="Arial"/>
                          <a:cs typeface="Arial"/>
                        </a:rPr>
                        <a:t>235.00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tabLst>
                          <a:tab pos="525145" algn="l"/>
                        </a:tabLst>
                      </a:pPr>
                      <a:r>
                        <a:rPr sz="850" spc="-5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-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415">
                        <a:lnSpc>
                          <a:spcPct val="100000"/>
                        </a:lnSpc>
                      </a:pPr>
                      <a:r>
                        <a:rPr sz="850" spc="-30" dirty="0">
                          <a:latin typeface="Arial"/>
                          <a:cs typeface="Arial"/>
                        </a:rPr>
                        <a:t>Administrative </a:t>
                      </a:r>
                      <a:r>
                        <a:rPr sz="850" spc="-75" dirty="0">
                          <a:latin typeface="Arial"/>
                          <a:cs typeface="Arial"/>
                        </a:rPr>
                        <a:t>Tasks: </a:t>
                      </a:r>
                      <a:r>
                        <a:rPr sz="850" spc="-60" dirty="0">
                          <a:latin typeface="Arial"/>
                          <a:cs typeface="Arial"/>
                        </a:rPr>
                        <a:t>Emails, 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phone 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call </a:t>
                      </a:r>
                      <a:r>
                        <a:rPr sz="850" spc="-45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70" dirty="0">
                          <a:latin typeface="Arial"/>
                          <a:cs typeface="Arial"/>
                        </a:rPr>
                        <a:t>Team</a:t>
                      </a:r>
                      <a:endParaRPr sz="850">
                        <a:latin typeface="Arial"/>
                        <a:cs typeface="Arial"/>
                      </a:endParaRPr>
                    </a:p>
                    <a:p>
                      <a:pPr marL="18415">
                        <a:lnSpc>
                          <a:spcPts val="844"/>
                        </a:lnSpc>
                        <a:spcBef>
                          <a:spcPts val="85"/>
                        </a:spcBef>
                      </a:pPr>
                      <a:r>
                        <a:rPr sz="850" spc="-35" dirty="0">
                          <a:latin typeface="Arial"/>
                          <a:cs typeface="Arial"/>
                        </a:rPr>
                        <a:t>communication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 marR="15875" algn="r">
                        <a:lnSpc>
                          <a:spcPts val="1015"/>
                        </a:lnSpc>
                      </a:pPr>
                      <a:r>
                        <a:rPr sz="850" spc="-10" dirty="0">
                          <a:latin typeface="Arial"/>
                          <a:cs typeface="Arial"/>
                        </a:rPr>
                        <a:t>0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.3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19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60350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</a:pPr>
                      <a:r>
                        <a:rPr sz="850" spc="-20" dirty="0">
                          <a:latin typeface="Arial"/>
                          <a:cs typeface="Arial"/>
                        </a:rPr>
                        <a:t>April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</a:pPr>
                      <a:r>
                        <a:rPr sz="850" dirty="0">
                          <a:latin typeface="Arial"/>
                          <a:cs typeface="Arial"/>
                        </a:rPr>
                        <a:t>8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2705">
                        <a:lnSpc>
                          <a:spcPct val="100000"/>
                        </a:lnSpc>
                        <a:tabLst>
                          <a:tab pos="432434" algn="l"/>
                        </a:tabLst>
                      </a:pPr>
                      <a:r>
                        <a:rPr sz="850" spc="-5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55" dirty="0">
                          <a:latin typeface="Arial"/>
                          <a:cs typeface="Arial"/>
                        </a:rPr>
                        <a:t>235.00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tabLst>
                          <a:tab pos="525145" algn="l"/>
                        </a:tabLst>
                      </a:pPr>
                      <a:r>
                        <a:rPr sz="850" spc="-5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-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415">
                        <a:lnSpc>
                          <a:spcPct val="100000"/>
                        </a:lnSpc>
                      </a:pPr>
                      <a:r>
                        <a:rPr sz="850" spc="-30" dirty="0">
                          <a:latin typeface="Arial"/>
                          <a:cs typeface="Arial"/>
                        </a:rPr>
                        <a:t>Administrative </a:t>
                      </a:r>
                      <a:r>
                        <a:rPr sz="850" spc="-75" dirty="0">
                          <a:latin typeface="Arial"/>
                          <a:cs typeface="Arial"/>
                        </a:rPr>
                        <a:t>Tasks: </a:t>
                      </a:r>
                      <a:r>
                        <a:rPr sz="850" spc="-60" dirty="0">
                          <a:latin typeface="Arial"/>
                          <a:cs typeface="Arial"/>
                        </a:rPr>
                        <a:t>Emails, 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phone 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call </a:t>
                      </a:r>
                      <a:r>
                        <a:rPr sz="850" spc="-45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70" dirty="0">
                          <a:latin typeface="Arial"/>
                          <a:cs typeface="Arial"/>
                        </a:rPr>
                        <a:t>Team</a:t>
                      </a:r>
                      <a:endParaRPr sz="850">
                        <a:latin typeface="Arial"/>
                        <a:cs typeface="Arial"/>
                      </a:endParaRPr>
                    </a:p>
                    <a:p>
                      <a:pPr marL="18415">
                        <a:lnSpc>
                          <a:spcPts val="844"/>
                        </a:lnSpc>
                        <a:spcBef>
                          <a:spcPts val="85"/>
                        </a:spcBef>
                      </a:pPr>
                      <a:r>
                        <a:rPr sz="850" spc="-35" dirty="0">
                          <a:latin typeface="Arial"/>
                          <a:cs typeface="Arial"/>
                        </a:rPr>
                        <a:t>communication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 marR="15875" algn="r">
                        <a:lnSpc>
                          <a:spcPts val="1015"/>
                        </a:lnSpc>
                      </a:pPr>
                      <a:r>
                        <a:rPr sz="850" spc="-10" dirty="0">
                          <a:latin typeface="Arial"/>
                          <a:cs typeface="Arial"/>
                        </a:rPr>
                        <a:t>0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.6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19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39700">
                <a:tc>
                  <a:txBody>
                    <a:bodyPr/>
                    <a:lstStyle/>
                    <a:p>
                      <a:pPr marL="19685" algn="ctr">
                        <a:lnSpc>
                          <a:spcPts val="1000"/>
                        </a:lnSpc>
                      </a:pPr>
                      <a:r>
                        <a:rPr sz="850" spc="-20" dirty="0">
                          <a:latin typeface="Arial"/>
                          <a:cs typeface="Arial"/>
                        </a:rPr>
                        <a:t>April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685" algn="ctr">
                        <a:lnSpc>
                          <a:spcPts val="1000"/>
                        </a:lnSpc>
                      </a:pPr>
                      <a:r>
                        <a:rPr sz="850" dirty="0">
                          <a:latin typeface="Arial"/>
                          <a:cs typeface="Arial"/>
                        </a:rPr>
                        <a:t>9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23495">
                        <a:lnSpc>
                          <a:spcPts val="1000"/>
                        </a:lnSpc>
                      </a:pPr>
                      <a:r>
                        <a:rPr sz="850" spc="-50" dirty="0">
                          <a:latin typeface="Arial"/>
                          <a:cs typeface="Arial"/>
                        </a:rPr>
                        <a:t>Conference Call: </a:t>
                      </a:r>
                      <a:r>
                        <a:rPr sz="850" spc="-165" dirty="0">
                          <a:latin typeface="Arial"/>
                          <a:cs typeface="Arial"/>
                        </a:rPr>
                        <a:t>CE </a:t>
                      </a:r>
                      <a:r>
                        <a:rPr sz="850" spc="-70" dirty="0">
                          <a:latin typeface="Arial"/>
                          <a:cs typeface="Arial"/>
                        </a:rPr>
                        <a:t>Team </a:t>
                      </a:r>
                      <a:r>
                        <a:rPr sz="850" spc="-50" dirty="0">
                          <a:latin typeface="Arial"/>
                          <a:cs typeface="Arial"/>
                        </a:rPr>
                        <a:t>Standing </a:t>
                      </a:r>
                      <a:r>
                        <a:rPr sz="850" spc="-55" dirty="0">
                          <a:latin typeface="Arial"/>
                          <a:cs typeface="Arial"/>
                        </a:rPr>
                        <a:t>Call. </a:t>
                      </a:r>
                      <a:r>
                        <a:rPr sz="850" spc="-50" dirty="0">
                          <a:latin typeface="Arial"/>
                          <a:cs typeface="Arial"/>
                        </a:rPr>
                        <a:t>Follow-Ups </a:t>
                      </a:r>
                      <a:r>
                        <a:rPr sz="850" spc="-45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65" dirty="0">
                          <a:latin typeface="Arial"/>
                          <a:cs typeface="Arial"/>
                        </a:rPr>
                        <a:t>Emails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9525" algn="r">
                        <a:lnSpc>
                          <a:spcPts val="1000"/>
                        </a:lnSpc>
                      </a:pPr>
                      <a:r>
                        <a:rPr sz="850" spc="-10" dirty="0">
                          <a:latin typeface="Arial"/>
                          <a:cs typeface="Arial"/>
                        </a:rPr>
                        <a:t>0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.9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2705">
                        <a:lnSpc>
                          <a:spcPts val="1000"/>
                        </a:lnSpc>
                        <a:tabLst>
                          <a:tab pos="432434" algn="l"/>
                        </a:tabLst>
                      </a:pPr>
                      <a:r>
                        <a:rPr sz="850" spc="-5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55" dirty="0">
                          <a:latin typeface="Arial"/>
                          <a:cs typeface="Arial"/>
                        </a:rPr>
                        <a:t>235.00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1435">
                        <a:lnSpc>
                          <a:spcPts val="1000"/>
                        </a:lnSpc>
                        <a:tabLst>
                          <a:tab pos="370205" algn="l"/>
                        </a:tabLst>
                      </a:pPr>
                      <a:r>
                        <a:rPr sz="850" spc="-5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55" dirty="0">
                          <a:latin typeface="Arial"/>
                          <a:cs typeface="Arial"/>
                        </a:rPr>
                        <a:t>211.50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39700">
                <a:tc>
                  <a:txBody>
                    <a:bodyPr/>
                    <a:lstStyle/>
                    <a:p>
                      <a:pPr marL="19685" algn="ctr">
                        <a:lnSpc>
                          <a:spcPts val="1000"/>
                        </a:lnSpc>
                      </a:pPr>
                      <a:r>
                        <a:rPr sz="850" spc="-20" dirty="0">
                          <a:latin typeface="Arial"/>
                          <a:cs typeface="Arial"/>
                        </a:rPr>
                        <a:t>April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0320" algn="ctr">
                        <a:lnSpc>
                          <a:spcPts val="1000"/>
                        </a:lnSpc>
                      </a:pPr>
                      <a:r>
                        <a:rPr sz="850" spc="-60" dirty="0">
                          <a:latin typeface="Arial"/>
                          <a:cs typeface="Arial"/>
                        </a:rPr>
                        <a:t>10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23495">
                        <a:lnSpc>
                          <a:spcPts val="1000"/>
                        </a:lnSpc>
                      </a:pPr>
                      <a:r>
                        <a:rPr sz="850" spc="-30" dirty="0">
                          <a:latin typeface="Arial"/>
                          <a:cs typeface="Arial"/>
                        </a:rPr>
                        <a:t>Quarterly </a:t>
                      </a:r>
                      <a:r>
                        <a:rPr sz="850" spc="-50" dirty="0">
                          <a:latin typeface="Arial"/>
                          <a:cs typeface="Arial"/>
                        </a:rPr>
                        <a:t>Public</a:t>
                      </a:r>
                      <a:r>
                        <a:rPr sz="850" spc="-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0" dirty="0">
                          <a:latin typeface="Arial"/>
                          <a:cs typeface="Arial"/>
                        </a:rPr>
                        <a:t>Hearing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9525" algn="r">
                        <a:lnSpc>
                          <a:spcPts val="1000"/>
                        </a:lnSpc>
                      </a:pPr>
                      <a:r>
                        <a:rPr sz="850" spc="-10" dirty="0">
                          <a:latin typeface="Arial"/>
                          <a:cs typeface="Arial"/>
                        </a:rPr>
                        <a:t>2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.5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2705">
                        <a:lnSpc>
                          <a:spcPts val="1000"/>
                        </a:lnSpc>
                        <a:tabLst>
                          <a:tab pos="432434" algn="l"/>
                        </a:tabLst>
                      </a:pPr>
                      <a:r>
                        <a:rPr sz="850" spc="-5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55" dirty="0">
                          <a:latin typeface="Arial"/>
                          <a:cs typeface="Arial"/>
                        </a:rPr>
                        <a:t>235.00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1435">
                        <a:lnSpc>
                          <a:spcPts val="1000"/>
                        </a:lnSpc>
                        <a:tabLst>
                          <a:tab pos="370205" algn="l"/>
                        </a:tabLst>
                      </a:pPr>
                      <a:r>
                        <a:rPr sz="850" spc="-5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55" dirty="0">
                          <a:latin typeface="Arial"/>
                          <a:cs typeface="Arial"/>
                        </a:rPr>
                        <a:t>587.50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415">
                        <a:lnSpc>
                          <a:spcPts val="1000"/>
                        </a:lnSpc>
                      </a:pPr>
                      <a:r>
                        <a:rPr sz="850" spc="-30" dirty="0">
                          <a:latin typeface="Arial"/>
                          <a:cs typeface="Arial"/>
                        </a:rPr>
                        <a:t>Quarterly </a:t>
                      </a:r>
                      <a:r>
                        <a:rPr sz="850" spc="-50" dirty="0">
                          <a:latin typeface="Arial"/>
                          <a:cs typeface="Arial"/>
                        </a:rPr>
                        <a:t>Public</a:t>
                      </a:r>
                      <a:r>
                        <a:rPr sz="850" spc="-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0" dirty="0">
                          <a:latin typeface="Arial"/>
                          <a:cs typeface="Arial"/>
                        </a:rPr>
                        <a:t>Hearing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5875" algn="r">
                        <a:lnSpc>
                          <a:spcPts val="1005"/>
                        </a:lnSpc>
                      </a:pPr>
                      <a:r>
                        <a:rPr sz="850" dirty="0">
                          <a:latin typeface="Arial"/>
                          <a:cs typeface="Arial"/>
                        </a:rPr>
                        <a:t>4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60350">
                <a:tc>
                  <a:txBody>
                    <a:bodyPr/>
                    <a:lstStyle/>
                    <a:p>
                      <a:pPr marL="19685" algn="ctr">
                        <a:lnSpc>
                          <a:spcPct val="100000"/>
                        </a:lnSpc>
                      </a:pPr>
                      <a:r>
                        <a:rPr sz="850" spc="-20" dirty="0">
                          <a:latin typeface="Arial"/>
                          <a:cs typeface="Arial"/>
                        </a:rPr>
                        <a:t>April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0320" algn="ctr">
                        <a:lnSpc>
                          <a:spcPct val="100000"/>
                        </a:lnSpc>
                      </a:pPr>
                      <a:r>
                        <a:rPr sz="850" spc="-60" dirty="0">
                          <a:latin typeface="Arial"/>
                          <a:cs typeface="Arial"/>
                        </a:rPr>
                        <a:t>15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2705">
                        <a:lnSpc>
                          <a:spcPct val="100000"/>
                        </a:lnSpc>
                        <a:tabLst>
                          <a:tab pos="432434" algn="l"/>
                        </a:tabLst>
                      </a:pPr>
                      <a:r>
                        <a:rPr sz="850" spc="-5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55" dirty="0">
                          <a:latin typeface="Arial"/>
                          <a:cs typeface="Arial"/>
                        </a:rPr>
                        <a:t>235.00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tabLst>
                          <a:tab pos="525145" algn="l"/>
                        </a:tabLst>
                      </a:pPr>
                      <a:r>
                        <a:rPr sz="850" spc="-5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-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415">
                        <a:lnSpc>
                          <a:spcPct val="100000"/>
                        </a:lnSpc>
                      </a:pPr>
                      <a:r>
                        <a:rPr sz="850" spc="-30" dirty="0">
                          <a:latin typeface="Arial"/>
                          <a:cs typeface="Arial"/>
                        </a:rPr>
                        <a:t>Administrative </a:t>
                      </a:r>
                      <a:r>
                        <a:rPr sz="850" spc="-75" dirty="0">
                          <a:latin typeface="Arial"/>
                          <a:cs typeface="Arial"/>
                        </a:rPr>
                        <a:t>Tasks: </a:t>
                      </a:r>
                      <a:r>
                        <a:rPr sz="850" spc="-60" dirty="0">
                          <a:latin typeface="Arial"/>
                          <a:cs typeface="Arial"/>
                        </a:rPr>
                        <a:t>Emails, 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phone 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call </a:t>
                      </a:r>
                      <a:r>
                        <a:rPr sz="850" spc="-45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70" dirty="0">
                          <a:latin typeface="Arial"/>
                          <a:cs typeface="Arial"/>
                        </a:rPr>
                        <a:t>Team</a:t>
                      </a:r>
                      <a:endParaRPr sz="850">
                        <a:latin typeface="Arial"/>
                        <a:cs typeface="Arial"/>
                      </a:endParaRPr>
                    </a:p>
                    <a:p>
                      <a:pPr marL="18415">
                        <a:lnSpc>
                          <a:spcPts val="844"/>
                        </a:lnSpc>
                        <a:spcBef>
                          <a:spcPts val="85"/>
                        </a:spcBef>
                      </a:pPr>
                      <a:r>
                        <a:rPr sz="850" spc="-35" dirty="0">
                          <a:latin typeface="Arial"/>
                          <a:cs typeface="Arial"/>
                        </a:rPr>
                        <a:t>communication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 marR="15875" algn="r">
                        <a:lnSpc>
                          <a:spcPts val="1015"/>
                        </a:lnSpc>
                      </a:pPr>
                      <a:r>
                        <a:rPr sz="850" spc="-10" dirty="0">
                          <a:latin typeface="Arial"/>
                          <a:cs typeface="Arial"/>
                        </a:rPr>
                        <a:t>0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.3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19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39700">
                <a:tc>
                  <a:txBody>
                    <a:bodyPr/>
                    <a:lstStyle/>
                    <a:p>
                      <a:pPr marL="19685" algn="ctr">
                        <a:lnSpc>
                          <a:spcPts val="1000"/>
                        </a:lnSpc>
                      </a:pPr>
                      <a:r>
                        <a:rPr sz="850" spc="-20" dirty="0">
                          <a:latin typeface="Arial"/>
                          <a:cs typeface="Arial"/>
                        </a:rPr>
                        <a:t>April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0320" algn="ctr">
                        <a:lnSpc>
                          <a:spcPts val="1000"/>
                        </a:lnSpc>
                      </a:pPr>
                      <a:r>
                        <a:rPr sz="850" spc="-60" dirty="0">
                          <a:latin typeface="Arial"/>
                          <a:cs typeface="Arial"/>
                        </a:rPr>
                        <a:t>16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23495">
                        <a:lnSpc>
                          <a:spcPts val="1000"/>
                        </a:lnSpc>
                      </a:pPr>
                      <a:r>
                        <a:rPr sz="850" spc="-50" dirty="0">
                          <a:latin typeface="Arial"/>
                          <a:cs typeface="Arial"/>
                        </a:rPr>
                        <a:t>Conference Call: </a:t>
                      </a:r>
                      <a:r>
                        <a:rPr sz="850" spc="-165" dirty="0">
                          <a:latin typeface="Arial"/>
                          <a:cs typeface="Arial"/>
                        </a:rPr>
                        <a:t>CE </a:t>
                      </a:r>
                      <a:r>
                        <a:rPr sz="850" spc="-70" dirty="0">
                          <a:latin typeface="Arial"/>
                          <a:cs typeface="Arial"/>
                        </a:rPr>
                        <a:t>Team </a:t>
                      </a:r>
                      <a:r>
                        <a:rPr sz="850" spc="-50" dirty="0">
                          <a:latin typeface="Arial"/>
                          <a:cs typeface="Arial"/>
                        </a:rPr>
                        <a:t>Standing </a:t>
                      </a:r>
                      <a:r>
                        <a:rPr sz="850" spc="-55" dirty="0">
                          <a:latin typeface="Arial"/>
                          <a:cs typeface="Arial"/>
                        </a:rPr>
                        <a:t>Call. </a:t>
                      </a:r>
                      <a:r>
                        <a:rPr sz="850" spc="-50" dirty="0">
                          <a:latin typeface="Arial"/>
                          <a:cs typeface="Arial"/>
                        </a:rPr>
                        <a:t>Follow-Ups </a:t>
                      </a:r>
                      <a:r>
                        <a:rPr sz="850" spc="-45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65" dirty="0">
                          <a:latin typeface="Arial"/>
                          <a:cs typeface="Arial"/>
                        </a:rPr>
                        <a:t>Emails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9525" algn="r">
                        <a:lnSpc>
                          <a:spcPts val="1000"/>
                        </a:lnSpc>
                      </a:pPr>
                      <a:r>
                        <a:rPr sz="850" spc="-10" dirty="0">
                          <a:latin typeface="Arial"/>
                          <a:cs typeface="Arial"/>
                        </a:rPr>
                        <a:t>0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.7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2705">
                        <a:lnSpc>
                          <a:spcPts val="1000"/>
                        </a:lnSpc>
                        <a:tabLst>
                          <a:tab pos="432434" algn="l"/>
                        </a:tabLst>
                      </a:pPr>
                      <a:r>
                        <a:rPr sz="850" spc="-5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55" dirty="0">
                          <a:latin typeface="Arial"/>
                          <a:cs typeface="Arial"/>
                        </a:rPr>
                        <a:t>235.00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1435">
                        <a:lnSpc>
                          <a:spcPts val="1000"/>
                        </a:lnSpc>
                        <a:tabLst>
                          <a:tab pos="370205" algn="l"/>
                        </a:tabLst>
                      </a:pPr>
                      <a:r>
                        <a:rPr sz="850" spc="-5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55" dirty="0">
                          <a:latin typeface="Arial"/>
                          <a:cs typeface="Arial"/>
                        </a:rPr>
                        <a:t>164.50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39700">
                <a:tc>
                  <a:txBody>
                    <a:bodyPr/>
                    <a:lstStyle/>
                    <a:p>
                      <a:pPr marL="19685" algn="ctr">
                        <a:lnSpc>
                          <a:spcPts val="1000"/>
                        </a:lnSpc>
                      </a:pPr>
                      <a:r>
                        <a:rPr sz="850" spc="-20" dirty="0">
                          <a:latin typeface="Arial"/>
                          <a:cs typeface="Arial"/>
                        </a:rPr>
                        <a:t>April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0320" algn="ctr">
                        <a:lnSpc>
                          <a:spcPts val="1000"/>
                        </a:lnSpc>
                      </a:pPr>
                      <a:r>
                        <a:rPr sz="850" spc="-60" dirty="0">
                          <a:latin typeface="Arial"/>
                          <a:cs typeface="Arial"/>
                        </a:rPr>
                        <a:t>18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2705">
                        <a:lnSpc>
                          <a:spcPts val="1000"/>
                        </a:lnSpc>
                        <a:tabLst>
                          <a:tab pos="432434" algn="l"/>
                        </a:tabLst>
                      </a:pPr>
                      <a:r>
                        <a:rPr sz="850" spc="-5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55" dirty="0">
                          <a:latin typeface="Arial"/>
                          <a:cs typeface="Arial"/>
                        </a:rPr>
                        <a:t>235.00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1435">
                        <a:lnSpc>
                          <a:spcPts val="1000"/>
                        </a:lnSpc>
                        <a:tabLst>
                          <a:tab pos="525780" algn="l"/>
                        </a:tabLst>
                      </a:pPr>
                      <a:r>
                        <a:rPr sz="850" spc="-5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-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415">
                        <a:lnSpc>
                          <a:spcPts val="1000"/>
                        </a:lnSpc>
                      </a:pPr>
                      <a:r>
                        <a:rPr sz="850" spc="-30" dirty="0">
                          <a:latin typeface="Arial"/>
                          <a:cs typeface="Arial"/>
                        </a:rPr>
                        <a:t>Administrative </a:t>
                      </a:r>
                      <a:r>
                        <a:rPr sz="850" spc="-75" dirty="0">
                          <a:latin typeface="Arial"/>
                          <a:cs typeface="Arial"/>
                        </a:rPr>
                        <a:t>Tasks: </a:t>
                      </a:r>
                      <a:r>
                        <a:rPr sz="850" spc="-60" dirty="0">
                          <a:latin typeface="Arial"/>
                          <a:cs typeface="Arial"/>
                        </a:rPr>
                        <a:t>Emails, 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phone 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call </a:t>
                      </a:r>
                      <a:r>
                        <a:rPr sz="850" spc="-45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70" dirty="0">
                          <a:latin typeface="Arial"/>
                          <a:cs typeface="Arial"/>
                        </a:rPr>
                        <a:t>Team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5240" algn="r">
                        <a:lnSpc>
                          <a:spcPts val="1005"/>
                        </a:lnSpc>
                      </a:pPr>
                      <a:r>
                        <a:rPr sz="850" spc="-10" dirty="0">
                          <a:latin typeface="Arial"/>
                          <a:cs typeface="Arial"/>
                        </a:rPr>
                        <a:t>0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.4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39700">
                <a:tc>
                  <a:txBody>
                    <a:bodyPr/>
                    <a:lstStyle/>
                    <a:p>
                      <a:pPr marL="19685" algn="ctr">
                        <a:lnSpc>
                          <a:spcPts val="1000"/>
                        </a:lnSpc>
                      </a:pPr>
                      <a:r>
                        <a:rPr sz="850" spc="-20" dirty="0">
                          <a:latin typeface="Arial"/>
                          <a:cs typeface="Arial"/>
                        </a:rPr>
                        <a:t>April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0320" algn="ctr">
                        <a:lnSpc>
                          <a:spcPts val="1000"/>
                        </a:lnSpc>
                      </a:pPr>
                      <a:r>
                        <a:rPr sz="850" spc="-60" dirty="0">
                          <a:latin typeface="Arial"/>
                          <a:cs typeface="Arial"/>
                        </a:rPr>
                        <a:t>22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23495">
                        <a:lnSpc>
                          <a:spcPts val="1000"/>
                        </a:lnSpc>
                      </a:pPr>
                      <a:r>
                        <a:rPr sz="850" spc="-40" dirty="0">
                          <a:latin typeface="Arial"/>
                          <a:cs typeface="Arial"/>
                        </a:rPr>
                        <a:t>Document </a:t>
                      </a:r>
                      <a:r>
                        <a:rPr sz="850" spc="-60" dirty="0">
                          <a:latin typeface="Arial"/>
                          <a:cs typeface="Arial"/>
                        </a:rPr>
                        <a:t>Review </a:t>
                      </a:r>
                      <a:r>
                        <a:rPr sz="850" spc="-4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850" spc="-120" dirty="0">
                          <a:latin typeface="Arial"/>
                          <a:cs typeface="Arial"/>
                        </a:rPr>
                        <a:t>BPD </a:t>
                      </a:r>
                      <a:r>
                        <a:rPr sz="850" spc="-50" dirty="0">
                          <a:latin typeface="Arial"/>
                          <a:cs typeface="Arial"/>
                        </a:rPr>
                        <a:t>Policy</a:t>
                      </a:r>
                      <a:r>
                        <a:rPr sz="850" spc="-8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70" dirty="0">
                          <a:latin typeface="Arial"/>
                          <a:cs typeface="Arial"/>
                        </a:rPr>
                        <a:t>Research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9525" algn="r">
                        <a:lnSpc>
                          <a:spcPts val="1000"/>
                        </a:lnSpc>
                      </a:pPr>
                      <a:r>
                        <a:rPr sz="850" spc="-10" dirty="0">
                          <a:latin typeface="Arial"/>
                          <a:cs typeface="Arial"/>
                        </a:rPr>
                        <a:t>0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.8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2705">
                        <a:lnSpc>
                          <a:spcPts val="1000"/>
                        </a:lnSpc>
                        <a:tabLst>
                          <a:tab pos="432434" algn="l"/>
                        </a:tabLst>
                      </a:pPr>
                      <a:r>
                        <a:rPr sz="850" spc="-5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55" dirty="0">
                          <a:latin typeface="Arial"/>
                          <a:cs typeface="Arial"/>
                        </a:rPr>
                        <a:t>235.00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1435">
                        <a:lnSpc>
                          <a:spcPts val="1000"/>
                        </a:lnSpc>
                        <a:tabLst>
                          <a:tab pos="370205" algn="l"/>
                        </a:tabLst>
                      </a:pPr>
                      <a:r>
                        <a:rPr sz="850" spc="-5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55" dirty="0">
                          <a:latin typeface="Arial"/>
                          <a:cs typeface="Arial"/>
                        </a:rPr>
                        <a:t>188.00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39700">
                <a:tc>
                  <a:txBody>
                    <a:bodyPr/>
                    <a:lstStyle/>
                    <a:p>
                      <a:pPr marL="19685" algn="ctr">
                        <a:lnSpc>
                          <a:spcPts val="1000"/>
                        </a:lnSpc>
                      </a:pPr>
                      <a:r>
                        <a:rPr sz="850" spc="-20" dirty="0">
                          <a:latin typeface="Arial"/>
                          <a:cs typeface="Arial"/>
                        </a:rPr>
                        <a:t>April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0320" algn="ctr">
                        <a:lnSpc>
                          <a:spcPts val="1000"/>
                        </a:lnSpc>
                      </a:pPr>
                      <a:r>
                        <a:rPr sz="850" spc="-60" dirty="0">
                          <a:latin typeface="Arial"/>
                          <a:cs typeface="Arial"/>
                        </a:rPr>
                        <a:t>23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23495">
                        <a:lnSpc>
                          <a:spcPts val="1000"/>
                        </a:lnSpc>
                      </a:pPr>
                      <a:r>
                        <a:rPr sz="850" spc="-50" dirty="0">
                          <a:latin typeface="Arial"/>
                          <a:cs typeface="Arial"/>
                        </a:rPr>
                        <a:t>Conference Call: </a:t>
                      </a:r>
                      <a:r>
                        <a:rPr sz="850" spc="-165" dirty="0">
                          <a:latin typeface="Arial"/>
                          <a:cs typeface="Arial"/>
                        </a:rPr>
                        <a:t>CE </a:t>
                      </a:r>
                      <a:r>
                        <a:rPr sz="850" spc="-70" dirty="0">
                          <a:latin typeface="Arial"/>
                          <a:cs typeface="Arial"/>
                        </a:rPr>
                        <a:t>Team </a:t>
                      </a:r>
                      <a:r>
                        <a:rPr sz="850" spc="-50" dirty="0">
                          <a:latin typeface="Arial"/>
                          <a:cs typeface="Arial"/>
                        </a:rPr>
                        <a:t>Standing </a:t>
                      </a:r>
                      <a:r>
                        <a:rPr sz="850" spc="-55" dirty="0">
                          <a:latin typeface="Arial"/>
                          <a:cs typeface="Arial"/>
                        </a:rPr>
                        <a:t>Call. </a:t>
                      </a:r>
                      <a:r>
                        <a:rPr sz="850" spc="-50" dirty="0">
                          <a:latin typeface="Arial"/>
                          <a:cs typeface="Arial"/>
                        </a:rPr>
                        <a:t>Follow-Ups </a:t>
                      </a:r>
                      <a:r>
                        <a:rPr sz="850" spc="-45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65" dirty="0">
                          <a:latin typeface="Arial"/>
                          <a:cs typeface="Arial"/>
                        </a:rPr>
                        <a:t>Emails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9525" algn="r">
                        <a:lnSpc>
                          <a:spcPts val="1000"/>
                        </a:lnSpc>
                      </a:pPr>
                      <a:r>
                        <a:rPr sz="850" spc="-10" dirty="0">
                          <a:latin typeface="Arial"/>
                          <a:cs typeface="Arial"/>
                        </a:rPr>
                        <a:t>1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.1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2705">
                        <a:lnSpc>
                          <a:spcPts val="1000"/>
                        </a:lnSpc>
                        <a:tabLst>
                          <a:tab pos="432434" algn="l"/>
                        </a:tabLst>
                      </a:pPr>
                      <a:r>
                        <a:rPr sz="850" spc="-5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55" dirty="0">
                          <a:latin typeface="Arial"/>
                          <a:cs typeface="Arial"/>
                        </a:rPr>
                        <a:t>235.00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1435">
                        <a:lnSpc>
                          <a:spcPts val="1000"/>
                        </a:lnSpc>
                        <a:tabLst>
                          <a:tab pos="370205" algn="l"/>
                        </a:tabLst>
                      </a:pPr>
                      <a:r>
                        <a:rPr sz="850" spc="-5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55" dirty="0">
                          <a:latin typeface="Arial"/>
                          <a:cs typeface="Arial"/>
                        </a:rPr>
                        <a:t>258.50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39700">
                <a:tc>
                  <a:txBody>
                    <a:bodyPr/>
                    <a:lstStyle/>
                    <a:p>
                      <a:pPr marL="19685" algn="ctr">
                        <a:lnSpc>
                          <a:spcPts val="1000"/>
                        </a:lnSpc>
                      </a:pPr>
                      <a:r>
                        <a:rPr sz="850" spc="-20" dirty="0">
                          <a:latin typeface="Arial"/>
                          <a:cs typeface="Arial"/>
                        </a:rPr>
                        <a:t>April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0320" algn="ctr">
                        <a:lnSpc>
                          <a:spcPts val="1000"/>
                        </a:lnSpc>
                      </a:pPr>
                      <a:r>
                        <a:rPr sz="850" spc="-60" dirty="0">
                          <a:latin typeface="Arial"/>
                          <a:cs typeface="Arial"/>
                        </a:rPr>
                        <a:t>24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23495">
                        <a:lnSpc>
                          <a:spcPts val="1000"/>
                        </a:lnSpc>
                      </a:pPr>
                      <a:r>
                        <a:rPr sz="850" spc="-50" dirty="0">
                          <a:latin typeface="Arial"/>
                          <a:cs typeface="Arial"/>
                        </a:rPr>
                        <a:t>Conference Call: 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Community </a:t>
                      </a:r>
                      <a:r>
                        <a:rPr sz="850" spc="-45" dirty="0">
                          <a:latin typeface="Arial"/>
                          <a:cs typeface="Arial"/>
                        </a:rPr>
                        <a:t>Policing and </a:t>
                      </a:r>
                      <a:r>
                        <a:rPr sz="850" spc="-55" dirty="0">
                          <a:latin typeface="Arial"/>
                          <a:cs typeface="Arial"/>
                        </a:rPr>
                        <a:t>Engagement </a:t>
                      </a:r>
                      <a:r>
                        <a:rPr sz="850" spc="-65" dirty="0">
                          <a:latin typeface="Arial"/>
                          <a:cs typeface="Arial"/>
                        </a:rPr>
                        <a:t>Emails </a:t>
                      </a:r>
                      <a:r>
                        <a:rPr sz="850" spc="-4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850" spc="-70" dirty="0">
                          <a:latin typeface="Arial"/>
                          <a:cs typeface="Arial"/>
                        </a:rPr>
                        <a:t>Team</a:t>
                      </a:r>
                      <a:r>
                        <a:rPr sz="850" spc="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communication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9525" algn="r">
                        <a:lnSpc>
                          <a:spcPts val="1000"/>
                        </a:lnSpc>
                      </a:pPr>
                      <a:r>
                        <a:rPr sz="850" spc="-10" dirty="0">
                          <a:latin typeface="Arial"/>
                          <a:cs typeface="Arial"/>
                        </a:rPr>
                        <a:t>1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.7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2705">
                        <a:lnSpc>
                          <a:spcPts val="1000"/>
                        </a:lnSpc>
                        <a:tabLst>
                          <a:tab pos="432434" algn="l"/>
                        </a:tabLst>
                      </a:pPr>
                      <a:r>
                        <a:rPr sz="850" spc="-5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55" dirty="0">
                          <a:latin typeface="Arial"/>
                          <a:cs typeface="Arial"/>
                        </a:rPr>
                        <a:t>235.00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1435">
                        <a:lnSpc>
                          <a:spcPts val="1000"/>
                        </a:lnSpc>
                        <a:tabLst>
                          <a:tab pos="370205" algn="l"/>
                        </a:tabLst>
                      </a:pPr>
                      <a:r>
                        <a:rPr sz="850" spc="-5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55" dirty="0">
                          <a:latin typeface="Arial"/>
                          <a:cs typeface="Arial"/>
                        </a:rPr>
                        <a:t>399.50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39700">
                <a:tc>
                  <a:txBody>
                    <a:bodyPr/>
                    <a:lstStyle/>
                    <a:p>
                      <a:pPr marL="19685" algn="ctr">
                        <a:lnSpc>
                          <a:spcPts val="1000"/>
                        </a:lnSpc>
                      </a:pPr>
                      <a:r>
                        <a:rPr sz="850" spc="-20" dirty="0">
                          <a:latin typeface="Arial"/>
                          <a:cs typeface="Arial"/>
                        </a:rPr>
                        <a:t>April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0320" algn="ctr">
                        <a:lnSpc>
                          <a:spcPts val="1000"/>
                        </a:lnSpc>
                      </a:pPr>
                      <a:r>
                        <a:rPr sz="850" spc="-60" dirty="0">
                          <a:latin typeface="Arial"/>
                          <a:cs typeface="Arial"/>
                        </a:rPr>
                        <a:t>29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2705">
                        <a:lnSpc>
                          <a:spcPts val="1000"/>
                        </a:lnSpc>
                        <a:tabLst>
                          <a:tab pos="432434" algn="l"/>
                        </a:tabLst>
                      </a:pPr>
                      <a:r>
                        <a:rPr sz="850" spc="-5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55" dirty="0">
                          <a:latin typeface="Arial"/>
                          <a:cs typeface="Arial"/>
                        </a:rPr>
                        <a:t>235.00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1435">
                        <a:lnSpc>
                          <a:spcPts val="1000"/>
                        </a:lnSpc>
                        <a:tabLst>
                          <a:tab pos="525780" algn="l"/>
                        </a:tabLst>
                      </a:pPr>
                      <a:r>
                        <a:rPr sz="850" spc="-5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-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415">
                        <a:lnSpc>
                          <a:spcPts val="1000"/>
                        </a:lnSpc>
                      </a:pPr>
                      <a:r>
                        <a:rPr sz="850" spc="-30" dirty="0">
                          <a:latin typeface="Arial"/>
                          <a:cs typeface="Arial"/>
                        </a:rPr>
                        <a:t>Administrative </a:t>
                      </a:r>
                      <a:r>
                        <a:rPr sz="850" spc="-75" dirty="0">
                          <a:latin typeface="Arial"/>
                          <a:cs typeface="Arial"/>
                        </a:rPr>
                        <a:t>Tasks: </a:t>
                      </a:r>
                      <a:r>
                        <a:rPr sz="850" spc="-60" dirty="0">
                          <a:latin typeface="Arial"/>
                          <a:cs typeface="Arial"/>
                        </a:rPr>
                        <a:t>Emails, 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phone 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call </a:t>
                      </a:r>
                      <a:r>
                        <a:rPr sz="850" spc="-45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70" dirty="0">
                          <a:latin typeface="Arial"/>
                          <a:cs typeface="Arial"/>
                        </a:rPr>
                        <a:t>Team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5240" algn="r">
                        <a:lnSpc>
                          <a:spcPts val="1005"/>
                        </a:lnSpc>
                      </a:pPr>
                      <a:r>
                        <a:rPr sz="850" spc="-10" dirty="0">
                          <a:latin typeface="Arial"/>
                          <a:cs typeface="Arial"/>
                        </a:rPr>
                        <a:t>0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.5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39700">
                <a:tc>
                  <a:txBody>
                    <a:bodyPr/>
                    <a:lstStyle/>
                    <a:p>
                      <a:pPr marL="19685" algn="ctr">
                        <a:lnSpc>
                          <a:spcPts val="1000"/>
                        </a:lnSpc>
                      </a:pPr>
                      <a:r>
                        <a:rPr sz="850" spc="-20" dirty="0">
                          <a:latin typeface="Arial"/>
                          <a:cs typeface="Arial"/>
                        </a:rPr>
                        <a:t>April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0320" algn="ctr">
                        <a:lnSpc>
                          <a:spcPts val="1000"/>
                        </a:lnSpc>
                      </a:pPr>
                      <a:r>
                        <a:rPr sz="850" spc="-60" dirty="0">
                          <a:latin typeface="Arial"/>
                          <a:cs typeface="Arial"/>
                        </a:rPr>
                        <a:t>30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23495">
                        <a:lnSpc>
                          <a:spcPts val="1000"/>
                        </a:lnSpc>
                      </a:pPr>
                      <a:r>
                        <a:rPr sz="850" spc="-50" dirty="0">
                          <a:latin typeface="Arial"/>
                          <a:cs typeface="Arial"/>
                        </a:rPr>
                        <a:t>Conference Call: </a:t>
                      </a:r>
                      <a:r>
                        <a:rPr sz="850" spc="-165" dirty="0">
                          <a:latin typeface="Arial"/>
                          <a:cs typeface="Arial"/>
                        </a:rPr>
                        <a:t>CE </a:t>
                      </a:r>
                      <a:r>
                        <a:rPr sz="850" spc="-70" dirty="0">
                          <a:latin typeface="Arial"/>
                          <a:cs typeface="Arial"/>
                        </a:rPr>
                        <a:t>Team </a:t>
                      </a:r>
                      <a:r>
                        <a:rPr sz="850" spc="-50" dirty="0">
                          <a:latin typeface="Arial"/>
                          <a:cs typeface="Arial"/>
                        </a:rPr>
                        <a:t>Standing </a:t>
                      </a:r>
                      <a:r>
                        <a:rPr sz="850" spc="-55" dirty="0">
                          <a:latin typeface="Arial"/>
                          <a:cs typeface="Arial"/>
                        </a:rPr>
                        <a:t>Call. </a:t>
                      </a:r>
                      <a:r>
                        <a:rPr sz="850" spc="-50" dirty="0">
                          <a:latin typeface="Arial"/>
                          <a:cs typeface="Arial"/>
                        </a:rPr>
                        <a:t>Follow-Ups </a:t>
                      </a:r>
                      <a:r>
                        <a:rPr sz="850" spc="-45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65" dirty="0">
                          <a:latin typeface="Arial"/>
                          <a:cs typeface="Arial"/>
                        </a:rPr>
                        <a:t>Emails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9525" algn="r">
                        <a:lnSpc>
                          <a:spcPts val="1000"/>
                        </a:lnSpc>
                      </a:pPr>
                      <a:r>
                        <a:rPr sz="850" spc="-10" dirty="0">
                          <a:latin typeface="Arial"/>
                          <a:cs typeface="Arial"/>
                        </a:rPr>
                        <a:t>0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.6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2705">
                        <a:lnSpc>
                          <a:spcPts val="1000"/>
                        </a:lnSpc>
                        <a:tabLst>
                          <a:tab pos="432434" algn="l"/>
                        </a:tabLst>
                      </a:pPr>
                      <a:r>
                        <a:rPr sz="850" spc="-5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55" dirty="0">
                          <a:latin typeface="Arial"/>
                          <a:cs typeface="Arial"/>
                        </a:rPr>
                        <a:t>235.00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1435">
                        <a:lnSpc>
                          <a:spcPts val="1000"/>
                        </a:lnSpc>
                        <a:tabLst>
                          <a:tab pos="370205" algn="l"/>
                        </a:tabLst>
                      </a:pPr>
                      <a:r>
                        <a:rPr sz="850" spc="-5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55" dirty="0">
                          <a:latin typeface="Arial"/>
                          <a:cs typeface="Arial"/>
                        </a:rPr>
                        <a:t>141.00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397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R="12700" algn="r">
                        <a:lnSpc>
                          <a:spcPts val="1005"/>
                        </a:lnSpc>
                      </a:pPr>
                      <a:r>
                        <a:rPr sz="850" b="1" spc="-80" dirty="0">
                          <a:latin typeface="Trebuchet MS"/>
                          <a:cs typeface="Trebuchet MS"/>
                        </a:rPr>
                        <a:t>TOTAL</a:t>
                      </a:r>
                      <a:r>
                        <a:rPr sz="850" b="1" spc="-14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850" b="1" spc="-50" dirty="0">
                          <a:latin typeface="Trebuchet MS"/>
                          <a:cs typeface="Trebuchet MS"/>
                        </a:rPr>
                        <a:t>HOURS:</a:t>
                      </a:r>
                      <a:endParaRPr sz="85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9525" algn="r">
                        <a:lnSpc>
                          <a:spcPts val="1005"/>
                        </a:lnSpc>
                      </a:pPr>
                      <a:r>
                        <a:rPr sz="850" b="1" spc="-10" dirty="0">
                          <a:latin typeface="Trebuchet MS"/>
                          <a:cs typeface="Trebuchet MS"/>
                        </a:rPr>
                        <a:t>9</a:t>
                      </a:r>
                      <a:r>
                        <a:rPr sz="850" b="1" dirty="0">
                          <a:latin typeface="Trebuchet MS"/>
                          <a:cs typeface="Trebuchet MS"/>
                        </a:rPr>
                        <a:t>.8</a:t>
                      </a:r>
                      <a:endParaRPr sz="85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4610">
                        <a:lnSpc>
                          <a:spcPts val="1005"/>
                        </a:lnSpc>
                      </a:pPr>
                      <a:r>
                        <a:rPr sz="850" b="1" spc="-80" dirty="0">
                          <a:latin typeface="Trebuchet MS"/>
                          <a:cs typeface="Trebuchet MS"/>
                        </a:rPr>
                        <a:t>TOTAL:</a:t>
                      </a:r>
                      <a:endParaRPr sz="85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AEDF3"/>
                    </a:solidFill>
                  </a:tcPr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ts val="1005"/>
                        </a:lnSpc>
                        <a:tabLst>
                          <a:tab pos="286385" algn="l"/>
                        </a:tabLst>
                      </a:pPr>
                      <a:r>
                        <a:rPr sz="850" b="1" spc="-75" dirty="0">
                          <a:latin typeface="Trebuchet MS"/>
                          <a:cs typeface="Trebuchet MS"/>
                        </a:rPr>
                        <a:t>$	</a:t>
                      </a:r>
                      <a:r>
                        <a:rPr sz="850" b="1" spc="-90" dirty="0">
                          <a:latin typeface="Trebuchet MS"/>
                          <a:cs typeface="Trebuchet MS"/>
                        </a:rPr>
                        <a:t>2,303.00</a:t>
                      </a:r>
                      <a:endParaRPr sz="85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AEDF3"/>
                    </a:solidFill>
                  </a:tcPr>
                </a:tc>
                <a:tc>
                  <a:txBody>
                    <a:bodyPr/>
                    <a:lstStyle/>
                    <a:p>
                      <a:pPr marL="1429385">
                        <a:lnSpc>
                          <a:spcPts val="1005"/>
                        </a:lnSpc>
                      </a:pPr>
                      <a:r>
                        <a:rPr sz="850" b="1" spc="-80" dirty="0">
                          <a:latin typeface="Trebuchet MS"/>
                          <a:cs typeface="Trebuchet MS"/>
                        </a:rPr>
                        <a:t>TOTAL </a:t>
                      </a:r>
                      <a:r>
                        <a:rPr sz="850" b="1" spc="-55" dirty="0">
                          <a:latin typeface="Trebuchet MS"/>
                          <a:cs typeface="Trebuchet MS"/>
                        </a:rPr>
                        <a:t>UNBILLED</a:t>
                      </a:r>
                      <a:r>
                        <a:rPr sz="850" b="1" spc="-10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850" b="1" spc="-50" dirty="0">
                          <a:latin typeface="Trebuchet MS"/>
                          <a:cs typeface="Trebuchet MS"/>
                        </a:rPr>
                        <a:t>HOURS:</a:t>
                      </a:r>
                      <a:endParaRPr sz="85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5875" algn="r">
                        <a:lnSpc>
                          <a:spcPts val="1005"/>
                        </a:lnSpc>
                      </a:pPr>
                      <a:r>
                        <a:rPr sz="850" b="1" spc="-10" dirty="0">
                          <a:latin typeface="Trebuchet MS"/>
                          <a:cs typeface="Trebuchet MS"/>
                        </a:rPr>
                        <a:t>6</a:t>
                      </a:r>
                      <a:r>
                        <a:rPr sz="850" b="1" dirty="0">
                          <a:latin typeface="Trebuchet MS"/>
                          <a:cs typeface="Trebuchet MS"/>
                        </a:rPr>
                        <a:t>.7</a:t>
                      </a:r>
                      <a:endParaRPr sz="85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8208" y="269163"/>
            <a:ext cx="877569" cy="1536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850" spc="-20" dirty="0">
                <a:latin typeface="Arial"/>
                <a:cs typeface="Arial"/>
              </a:rPr>
              <a:t>6/3/2019 </a:t>
            </a:r>
            <a:r>
              <a:rPr sz="850" spc="85" dirty="0">
                <a:latin typeface="Arial"/>
                <a:cs typeface="Arial"/>
              </a:rPr>
              <a:t>/</a:t>
            </a:r>
            <a:r>
              <a:rPr sz="850" spc="-150" dirty="0">
                <a:latin typeface="Arial"/>
                <a:cs typeface="Arial"/>
              </a:rPr>
              <a:t> </a:t>
            </a:r>
            <a:r>
              <a:rPr sz="850" spc="-45" dirty="0">
                <a:latin typeface="Arial"/>
                <a:cs typeface="Arial"/>
              </a:rPr>
              <a:t>2:34 </a:t>
            </a:r>
            <a:r>
              <a:rPr sz="850" spc="-65" dirty="0">
                <a:latin typeface="Arial"/>
                <a:cs typeface="Arial"/>
              </a:rPr>
              <a:t>PM</a:t>
            </a:r>
            <a:endParaRPr sz="85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629264" y="244780"/>
            <a:ext cx="1544320" cy="3060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89915" marR="5080" indent="-577850">
              <a:lnSpc>
                <a:spcPct val="108200"/>
              </a:lnSpc>
              <a:spcBef>
                <a:spcPts val="100"/>
              </a:spcBef>
            </a:pPr>
            <a:r>
              <a:rPr sz="850" spc="-30" dirty="0">
                <a:latin typeface="Arial"/>
                <a:cs typeface="Arial"/>
              </a:rPr>
              <a:t>Baltimore </a:t>
            </a:r>
            <a:r>
              <a:rPr sz="850" spc="-55" dirty="0">
                <a:latin typeface="Arial"/>
                <a:cs typeface="Arial"/>
              </a:rPr>
              <a:t>Consent Decree </a:t>
            </a:r>
            <a:r>
              <a:rPr sz="850" spc="-10" dirty="0">
                <a:latin typeface="Arial"/>
                <a:cs typeface="Arial"/>
              </a:rPr>
              <a:t>Monitor  </a:t>
            </a:r>
            <a:r>
              <a:rPr sz="850" spc="-95" dirty="0">
                <a:latin typeface="Arial"/>
                <a:cs typeface="Arial"/>
              </a:rPr>
              <a:t>INVOICE</a:t>
            </a:r>
            <a:endParaRPr sz="8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260204" y="269163"/>
            <a:ext cx="314325" cy="1536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850" spc="-85" dirty="0">
                <a:latin typeface="Arial"/>
                <a:cs typeface="Arial"/>
              </a:rPr>
              <a:t>Page</a:t>
            </a:r>
            <a:r>
              <a:rPr sz="850" spc="-105" dirty="0">
                <a:latin typeface="Arial"/>
                <a:cs typeface="Arial"/>
              </a:rPr>
              <a:t> </a:t>
            </a:r>
            <a:r>
              <a:rPr sz="850" spc="-50" dirty="0">
                <a:latin typeface="Arial"/>
                <a:cs typeface="Arial"/>
              </a:rPr>
              <a:t>2</a:t>
            </a:r>
            <a:endParaRPr sz="850">
              <a:latin typeface="Arial"/>
              <a:cs typeface="Arial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230240" y="687247"/>
          <a:ext cx="12178662" cy="308664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40435"/>
                <a:gridCol w="832485"/>
                <a:gridCol w="777875"/>
                <a:gridCol w="3220720"/>
                <a:gridCol w="1019810"/>
                <a:gridCol w="777240"/>
                <a:gridCol w="716279"/>
                <a:gridCol w="816609"/>
                <a:gridCol w="924559"/>
                <a:gridCol w="2152650"/>
              </a:tblGrid>
              <a:tr h="243204">
                <a:tc gridSpan="10">
                  <a:txBody>
                    <a:bodyPr/>
                    <a:lstStyle/>
                    <a:p>
                      <a:pPr marL="34925">
                        <a:lnSpc>
                          <a:spcPts val="1775"/>
                        </a:lnSpc>
                      </a:pPr>
                      <a:r>
                        <a:rPr sz="1500" spc="-245" dirty="0">
                          <a:solidFill>
                            <a:srgbClr val="006000"/>
                          </a:solidFill>
                          <a:latin typeface="Arial"/>
                          <a:cs typeface="Arial"/>
                        </a:rPr>
                        <a:t>EXPENSES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397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405130">
                        <a:lnSpc>
                          <a:spcPts val="1005"/>
                        </a:lnSpc>
                      </a:pPr>
                      <a:r>
                        <a:rPr sz="850" b="1" spc="-35" dirty="0">
                          <a:latin typeface="Trebuchet MS"/>
                          <a:cs typeface="Trebuchet MS"/>
                        </a:rPr>
                        <a:t>MEALS </a:t>
                      </a:r>
                      <a:r>
                        <a:rPr sz="850" b="1" spc="-80" dirty="0">
                          <a:latin typeface="Trebuchet MS"/>
                          <a:cs typeface="Trebuchet MS"/>
                        </a:rPr>
                        <a:t>+</a:t>
                      </a:r>
                      <a:r>
                        <a:rPr sz="850" b="1" spc="-10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850" b="1" spc="-50" dirty="0">
                          <a:latin typeface="Trebuchet MS"/>
                          <a:cs typeface="Trebuchet MS"/>
                        </a:rPr>
                        <a:t>INCIDENTALS</a:t>
                      </a:r>
                      <a:endParaRPr sz="85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9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499109">
                        <a:lnSpc>
                          <a:spcPts val="1005"/>
                        </a:lnSpc>
                      </a:pPr>
                      <a:r>
                        <a:rPr sz="850" b="1" spc="-25" dirty="0">
                          <a:latin typeface="Trebuchet MS"/>
                          <a:cs typeface="Trebuchet MS"/>
                        </a:rPr>
                        <a:t>NON</a:t>
                      </a:r>
                      <a:r>
                        <a:rPr sz="850" b="1" spc="-7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850" b="1" spc="-35" dirty="0">
                          <a:latin typeface="Trebuchet MS"/>
                          <a:cs typeface="Trebuchet MS"/>
                        </a:rPr>
                        <a:t>MEALS</a:t>
                      </a:r>
                      <a:endParaRPr sz="85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7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6369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marL="10160" algn="ctr">
                        <a:lnSpc>
                          <a:spcPct val="100000"/>
                        </a:lnSpc>
                      </a:pPr>
                      <a:r>
                        <a:rPr sz="850" b="1" spc="-45" dirty="0">
                          <a:latin typeface="Trebuchet MS"/>
                          <a:cs typeface="Trebuchet MS"/>
                        </a:rPr>
                        <a:t>Date</a:t>
                      </a:r>
                      <a:endParaRPr sz="85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marL="223520">
                        <a:lnSpc>
                          <a:spcPct val="100000"/>
                        </a:lnSpc>
                      </a:pPr>
                      <a:r>
                        <a:rPr sz="850" b="1" spc="-55" dirty="0">
                          <a:latin typeface="Trebuchet MS"/>
                          <a:cs typeface="Trebuchet MS"/>
                        </a:rPr>
                        <a:t>Category</a:t>
                      </a:r>
                      <a:endParaRPr sz="85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marL="229235">
                        <a:lnSpc>
                          <a:spcPct val="100000"/>
                        </a:lnSpc>
                      </a:pPr>
                      <a:r>
                        <a:rPr sz="850" b="1" spc="-50" dirty="0">
                          <a:latin typeface="Trebuchet MS"/>
                          <a:cs typeface="Trebuchet MS"/>
                        </a:rPr>
                        <a:t>Vendor</a:t>
                      </a:r>
                      <a:endParaRPr sz="85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850">
                        <a:latin typeface="Times New Roman"/>
                        <a:cs typeface="Times New Roman"/>
                      </a:endParaRPr>
                    </a:p>
                    <a:p>
                      <a:pPr marL="1074420">
                        <a:lnSpc>
                          <a:spcPct val="100000"/>
                        </a:lnSpc>
                      </a:pPr>
                      <a:r>
                        <a:rPr sz="850" b="1" spc="-55" dirty="0">
                          <a:latin typeface="Trebuchet MS"/>
                          <a:cs typeface="Trebuchet MS"/>
                        </a:rPr>
                        <a:t>Comments (if</a:t>
                      </a:r>
                      <a:r>
                        <a:rPr sz="850" b="1" spc="-8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850" b="1" spc="-55" dirty="0">
                          <a:latin typeface="Trebuchet MS"/>
                          <a:cs typeface="Trebuchet MS"/>
                        </a:rPr>
                        <a:t>necessary)</a:t>
                      </a:r>
                      <a:endParaRPr sz="85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marL="278765">
                        <a:lnSpc>
                          <a:spcPct val="100000"/>
                        </a:lnSpc>
                      </a:pPr>
                      <a:r>
                        <a:rPr sz="850" b="1" spc="-65" dirty="0">
                          <a:latin typeface="Trebuchet MS"/>
                          <a:cs typeface="Trebuchet MS"/>
                        </a:rPr>
                        <a:t>Travel</a:t>
                      </a:r>
                      <a:r>
                        <a:rPr sz="850" b="1" spc="-8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850" b="1" spc="-40" dirty="0">
                          <a:latin typeface="Trebuchet MS"/>
                          <a:cs typeface="Trebuchet MS"/>
                        </a:rPr>
                        <a:t>Day</a:t>
                      </a:r>
                      <a:endParaRPr sz="85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9F0"/>
                    </a:solidFill>
                  </a:tcPr>
                </a:tc>
                <a:tc>
                  <a:txBody>
                    <a:bodyPr/>
                    <a:lstStyle/>
                    <a:p>
                      <a:pPr marL="114935">
                        <a:lnSpc>
                          <a:spcPts val="770"/>
                        </a:lnSpc>
                      </a:pPr>
                      <a:r>
                        <a:rPr sz="850" b="1" spc="-55" dirty="0">
                          <a:latin typeface="Trebuchet MS"/>
                          <a:cs typeface="Trebuchet MS"/>
                        </a:rPr>
                        <a:t>Total </a:t>
                      </a:r>
                      <a:r>
                        <a:rPr sz="850" b="1" spc="-15" dirty="0">
                          <a:latin typeface="Trebuchet MS"/>
                          <a:cs typeface="Trebuchet MS"/>
                        </a:rPr>
                        <a:t>Meal</a:t>
                      </a:r>
                      <a:r>
                        <a:rPr sz="850" b="1" spc="-11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850" b="1" spc="-80" dirty="0">
                          <a:latin typeface="Trebuchet MS"/>
                          <a:cs typeface="Trebuchet MS"/>
                        </a:rPr>
                        <a:t>+</a:t>
                      </a:r>
                      <a:endParaRPr sz="850">
                        <a:latin typeface="Trebuchet MS"/>
                        <a:cs typeface="Trebuchet MS"/>
                      </a:endParaRPr>
                    </a:p>
                    <a:p>
                      <a:pPr marL="38735" marR="23495" algn="ctr">
                        <a:lnSpc>
                          <a:spcPts val="1100"/>
                        </a:lnSpc>
                        <a:spcBef>
                          <a:spcPts val="55"/>
                        </a:spcBef>
                      </a:pPr>
                      <a:r>
                        <a:rPr sz="850" b="1" spc="-50" dirty="0">
                          <a:latin typeface="Trebuchet MS"/>
                          <a:cs typeface="Trebuchet MS"/>
                        </a:rPr>
                        <a:t>Incidentals</a:t>
                      </a:r>
                      <a:r>
                        <a:rPr sz="850" b="1" spc="-10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850" b="1" spc="-60" dirty="0">
                          <a:latin typeface="Trebuchet MS"/>
                          <a:cs typeface="Trebuchet MS"/>
                        </a:rPr>
                        <a:t>(per  </a:t>
                      </a:r>
                      <a:r>
                        <a:rPr sz="850" b="1" spc="-50" dirty="0">
                          <a:latin typeface="Trebuchet MS"/>
                          <a:cs typeface="Trebuchet MS"/>
                        </a:rPr>
                        <a:t>daily</a:t>
                      </a:r>
                      <a:r>
                        <a:rPr sz="850" b="1" spc="-10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850" b="1" spc="-55" dirty="0">
                          <a:latin typeface="Trebuchet MS"/>
                          <a:cs typeface="Trebuchet MS"/>
                        </a:rPr>
                        <a:t>Guidelines  </a:t>
                      </a:r>
                      <a:r>
                        <a:rPr sz="850" b="1" spc="-60" dirty="0">
                          <a:latin typeface="Trebuchet MS"/>
                          <a:cs typeface="Trebuchet MS"/>
                        </a:rPr>
                        <a:t>cap </a:t>
                      </a:r>
                      <a:r>
                        <a:rPr sz="850" b="1" spc="-40" dirty="0">
                          <a:latin typeface="Trebuchet MS"/>
                          <a:cs typeface="Trebuchet MS"/>
                        </a:rPr>
                        <a:t>of </a:t>
                      </a:r>
                      <a:r>
                        <a:rPr sz="850" b="1" spc="-80" dirty="0">
                          <a:latin typeface="Trebuchet MS"/>
                          <a:cs typeface="Trebuchet MS"/>
                        </a:rPr>
                        <a:t>$69 </a:t>
                      </a:r>
                      <a:r>
                        <a:rPr sz="850" b="1" spc="-60" dirty="0">
                          <a:latin typeface="Trebuchet MS"/>
                          <a:cs typeface="Trebuchet MS"/>
                        </a:rPr>
                        <a:t>per  </a:t>
                      </a:r>
                      <a:r>
                        <a:rPr sz="850" b="1" spc="-50" dirty="0">
                          <a:latin typeface="Trebuchet MS"/>
                          <a:cs typeface="Trebuchet MS"/>
                        </a:rPr>
                        <a:t>day)</a:t>
                      </a:r>
                      <a:endParaRPr sz="85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9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107314" marR="93980" indent="31750">
                        <a:lnSpc>
                          <a:spcPct val="108200"/>
                        </a:lnSpc>
                      </a:pPr>
                      <a:r>
                        <a:rPr sz="850" b="1" spc="-30" dirty="0">
                          <a:latin typeface="Trebuchet MS"/>
                          <a:cs typeface="Trebuchet MS"/>
                        </a:rPr>
                        <a:t>Non-Meal  </a:t>
                      </a:r>
                      <a:r>
                        <a:rPr sz="850" b="1" spc="-5" dirty="0">
                          <a:latin typeface="Trebuchet MS"/>
                          <a:cs typeface="Trebuchet MS"/>
                        </a:rPr>
                        <a:t>De</a:t>
                      </a:r>
                      <a:r>
                        <a:rPr sz="850" b="1" dirty="0">
                          <a:latin typeface="Trebuchet MS"/>
                          <a:cs typeface="Trebuchet MS"/>
                        </a:rPr>
                        <a:t>s</a:t>
                      </a:r>
                      <a:r>
                        <a:rPr sz="850" b="1" spc="-5" dirty="0">
                          <a:latin typeface="Trebuchet MS"/>
                          <a:cs typeface="Trebuchet MS"/>
                        </a:rPr>
                        <a:t>c</a:t>
                      </a:r>
                      <a:r>
                        <a:rPr sz="850" b="1" dirty="0">
                          <a:latin typeface="Trebuchet MS"/>
                          <a:cs typeface="Trebuchet MS"/>
                        </a:rPr>
                        <a:t>r</a:t>
                      </a:r>
                      <a:r>
                        <a:rPr sz="850" b="1" spc="-5" dirty="0">
                          <a:latin typeface="Trebuchet MS"/>
                          <a:cs typeface="Trebuchet MS"/>
                        </a:rPr>
                        <a:t>i</a:t>
                      </a:r>
                      <a:r>
                        <a:rPr sz="850" b="1" spc="5" dirty="0">
                          <a:latin typeface="Trebuchet MS"/>
                          <a:cs typeface="Trebuchet MS"/>
                        </a:rPr>
                        <a:t>p</a:t>
                      </a:r>
                      <a:r>
                        <a:rPr sz="850" b="1" spc="-5" dirty="0">
                          <a:latin typeface="Trebuchet MS"/>
                          <a:cs typeface="Trebuchet MS"/>
                        </a:rPr>
                        <a:t>ti</a:t>
                      </a:r>
                      <a:r>
                        <a:rPr sz="850" b="1" dirty="0">
                          <a:latin typeface="Trebuchet MS"/>
                          <a:cs typeface="Trebuchet MS"/>
                        </a:rPr>
                        <a:t>on</a:t>
                      </a:r>
                      <a:endParaRPr sz="850">
                        <a:latin typeface="Trebuchet MS"/>
                        <a:cs typeface="Trebuchet MS"/>
                      </a:endParaRPr>
                    </a:p>
                  </a:txBody>
                  <a:tcPr marL="0" marR="0" marT="698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229235" marR="174625" indent="-40005">
                        <a:lnSpc>
                          <a:spcPct val="108200"/>
                        </a:lnSpc>
                      </a:pPr>
                      <a:r>
                        <a:rPr sz="850" b="1" spc="-5" dirty="0">
                          <a:latin typeface="Trebuchet MS"/>
                          <a:cs typeface="Trebuchet MS"/>
                        </a:rPr>
                        <a:t>N</a:t>
                      </a:r>
                      <a:r>
                        <a:rPr sz="850" b="1" dirty="0">
                          <a:latin typeface="Trebuchet MS"/>
                          <a:cs typeface="Trebuchet MS"/>
                        </a:rPr>
                        <a:t>o</a:t>
                      </a:r>
                      <a:r>
                        <a:rPr sz="850" b="1" spc="5" dirty="0">
                          <a:latin typeface="Trebuchet MS"/>
                          <a:cs typeface="Trebuchet MS"/>
                        </a:rPr>
                        <a:t>n</a:t>
                      </a:r>
                      <a:r>
                        <a:rPr sz="850" b="1" spc="-10" dirty="0">
                          <a:latin typeface="Trebuchet MS"/>
                          <a:cs typeface="Trebuchet MS"/>
                        </a:rPr>
                        <a:t>-</a:t>
                      </a:r>
                      <a:r>
                        <a:rPr sz="850" b="1" spc="-5" dirty="0">
                          <a:latin typeface="Trebuchet MS"/>
                          <a:cs typeface="Trebuchet MS"/>
                        </a:rPr>
                        <a:t>Me</a:t>
                      </a:r>
                      <a:r>
                        <a:rPr sz="850" b="1" spc="5" dirty="0">
                          <a:latin typeface="Trebuchet MS"/>
                          <a:cs typeface="Trebuchet MS"/>
                        </a:rPr>
                        <a:t>a</a:t>
                      </a:r>
                      <a:r>
                        <a:rPr sz="850" b="1" dirty="0">
                          <a:latin typeface="Trebuchet MS"/>
                          <a:cs typeface="Trebuchet MS"/>
                        </a:rPr>
                        <a:t>l  </a:t>
                      </a:r>
                      <a:r>
                        <a:rPr sz="850" b="1" spc="-60" dirty="0">
                          <a:latin typeface="Trebuchet MS"/>
                          <a:cs typeface="Trebuchet MS"/>
                        </a:rPr>
                        <a:t>Expense</a:t>
                      </a:r>
                      <a:endParaRPr sz="850">
                        <a:latin typeface="Trebuchet MS"/>
                        <a:cs typeface="Trebuchet MS"/>
                      </a:endParaRPr>
                    </a:p>
                  </a:txBody>
                  <a:tcPr marL="0" marR="0" marT="698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marL="8890" algn="ctr">
                        <a:lnSpc>
                          <a:spcPct val="100000"/>
                        </a:lnSpc>
                      </a:pPr>
                      <a:r>
                        <a:rPr sz="850" b="1" spc="-55" dirty="0">
                          <a:latin typeface="Trebuchet MS"/>
                          <a:cs typeface="Trebuchet MS"/>
                        </a:rPr>
                        <a:t>Total</a:t>
                      </a:r>
                      <a:endParaRPr sz="85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19697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 marL="54610">
                        <a:lnSpc>
                          <a:spcPts val="1015"/>
                        </a:lnSpc>
                        <a:spcBef>
                          <a:spcPts val="440"/>
                        </a:spcBef>
                        <a:tabLst>
                          <a:tab pos="737235" algn="l"/>
                        </a:tabLst>
                      </a:pPr>
                      <a:r>
                        <a:rPr sz="850" spc="-5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-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5588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2235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 marL="54610">
                        <a:lnSpc>
                          <a:spcPts val="1015"/>
                        </a:lnSpc>
                        <a:spcBef>
                          <a:spcPts val="650"/>
                        </a:spcBef>
                        <a:tabLst>
                          <a:tab pos="737235" algn="l"/>
                        </a:tabLst>
                      </a:pPr>
                      <a:r>
                        <a:rPr sz="850" spc="-5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-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825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2235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 marL="54610">
                        <a:lnSpc>
                          <a:spcPts val="1015"/>
                        </a:lnSpc>
                        <a:spcBef>
                          <a:spcPts val="650"/>
                        </a:spcBef>
                        <a:tabLst>
                          <a:tab pos="737235" algn="l"/>
                        </a:tabLst>
                      </a:pPr>
                      <a:r>
                        <a:rPr sz="850" spc="-5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-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825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2235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 marL="54610">
                        <a:lnSpc>
                          <a:spcPts val="1015"/>
                        </a:lnSpc>
                        <a:spcBef>
                          <a:spcPts val="650"/>
                        </a:spcBef>
                        <a:tabLst>
                          <a:tab pos="737235" algn="l"/>
                        </a:tabLst>
                      </a:pPr>
                      <a:r>
                        <a:rPr sz="850" spc="-5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-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825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1397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2225">
                        <a:lnSpc>
                          <a:spcPts val="1005"/>
                        </a:lnSpc>
                      </a:pPr>
                      <a:r>
                        <a:rPr sz="850" spc="-95" dirty="0">
                          <a:latin typeface="Arial"/>
                          <a:cs typeface="Arial"/>
                        </a:rPr>
                        <a:t>TOTAL: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AEDF3"/>
                    </a:solidFill>
                  </a:tcPr>
                </a:tc>
                <a:tc>
                  <a:txBody>
                    <a:bodyPr/>
                    <a:lstStyle/>
                    <a:p>
                      <a:pPr marL="54610">
                        <a:lnSpc>
                          <a:spcPts val="1005"/>
                        </a:lnSpc>
                        <a:tabLst>
                          <a:tab pos="737235" algn="l"/>
                        </a:tabLst>
                      </a:pPr>
                      <a:r>
                        <a:rPr sz="850" spc="-5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-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AEDF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1397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5" gridSpan="8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rowSpan="5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5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5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5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5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5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5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39700">
                <a:tc>
                  <a:txBody>
                    <a:bodyPr/>
                    <a:lstStyle/>
                    <a:p>
                      <a:pPr marR="6985" algn="r">
                        <a:lnSpc>
                          <a:spcPts val="1005"/>
                        </a:lnSpc>
                      </a:pPr>
                      <a:r>
                        <a:rPr sz="850" b="1" spc="-45" dirty="0">
                          <a:latin typeface="Trebuchet MS"/>
                          <a:cs typeface="Trebuchet MS"/>
                        </a:rPr>
                        <a:t>Subtotal</a:t>
                      </a:r>
                      <a:r>
                        <a:rPr sz="850" b="1" spc="-13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850" b="1" spc="-75" dirty="0">
                          <a:latin typeface="Trebuchet MS"/>
                          <a:cs typeface="Trebuchet MS"/>
                        </a:rPr>
                        <a:t>Time:</a:t>
                      </a:r>
                      <a:endParaRPr sz="85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AEDF3"/>
                    </a:solidFill>
                  </a:tcPr>
                </a:tc>
                <a:tc>
                  <a:txBody>
                    <a:bodyPr/>
                    <a:lstStyle/>
                    <a:p>
                      <a:pPr marL="57785">
                        <a:lnSpc>
                          <a:spcPts val="1005"/>
                        </a:lnSpc>
                        <a:tabLst>
                          <a:tab pos="406400" algn="l"/>
                        </a:tabLst>
                      </a:pPr>
                      <a:r>
                        <a:rPr sz="850" b="1" spc="-75" dirty="0">
                          <a:latin typeface="Trebuchet MS"/>
                          <a:cs typeface="Trebuchet MS"/>
                        </a:rPr>
                        <a:t>$	</a:t>
                      </a:r>
                      <a:r>
                        <a:rPr sz="850" b="1" spc="-90" dirty="0">
                          <a:latin typeface="Trebuchet MS"/>
                          <a:cs typeface="Trebuchet MS"/>
                        </a:rPr>
                        <a:t>2,303.00</a:t>
                      </a:r>
                      <a:endParaRPr sz="85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AEDF3"/>
                    </a:solidFill>
                  </a:tcPr>
                </a:tc>
                <a:tc gridSpan="8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39700">
                <a:tc>
                  <a:txBody>
                    <a:bodyPr/>
                    <a:lstStyle/>
                    <a:p>
                      <a:pPr marR="6985" algn="r">
                        <a:lnSpc>
                          <a:spcPts val="1005"/>
                        </a:lnSpc>
                      </a:pPr>
                      <a:r>
                        <a:rPr sz="850" b="1" spc="-45" dirty="0">
                          <a:latin typeface="Trebuchet MS"/>
                          <a:cs typeface="Trebuchet MS"/>
                        </a:rPr>
                        <a:t>Subtotal</a:t>
                      </a:r>
                      <a:r>
                        <a:rPr sz="850" b="1" spc="-14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850" b="1" spc="-60" dirty="0">
                          <a:latin typeface="Trebuchet MS"/>
                          <a:cs typeface="Trebuchet MS"/>
                        </a:rPr>
                        <a:t>Expenses:</a:t>
                      </a:r>
                      <a:endParaRPr sz="85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AEDF3"/>
                    </a:solidFill>
                  </a:tcPr>
                </a:tc>
                <a:tc>
                  <a:txBody>
                    <a:bodyPr/>
                    <a:lstStyle/>
                    <a:p>
                      <a:pPr marL="57150">
                        <a:lnSpc>
                          <a:spcPts val="1005"/>
                        </a:lnSpc>
                        <a:tabLst>
                          <a:tab pos="643890" algn="l"/>
                        </a:tabLst>
                      </a:pPr>
                      <a:r>
                        <a:rPr sz="850" b="1" spc="-75" dirty="0">
                          <a:latin typeface="Trebuchet MS"/>
                          <a:cs typeface="Trebuchet MS"/>
                        </a:rPr>
                        <a:t>$	</a:t>
                      </a:r>
                      <a:r>
                        <a:rPr sz="850" b="1" spc="-55" dirty="0">
                          <a:latin typeface="Trebuchet MS"/>
                          <a:cs typeface="Trebuchet MS"/>
                        </a:rPr>
                        <a:t>-</a:t>
                      </a:r>
                      <a:endParaRPr sz="85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AEDF3"/>
                    </a:solidFill>
                  </a:tcPr>
                </a:tc>
                <a:tc gridSpan="8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39700">
                <a:tc>
                  <a:txBody>
                    <a:bodyPr/>
                    <a:lstStyle/>
                    <a:p>
                      <a:pPr marR="6985" algn="r">
                        <a:lnSpc>
                          <a:spcPts val="1005"/>
                        </a:lnSpc>
                      </a:pPr>
                      <a:r>
                        <a:rPr sz="850" b="1" dirty="0">
                          <a:latin typeface="Trebuchet MS"/>
                          <a:cs typeface="Trebuchet MS"/>
                        </a:rPr>
                        <a:t>T</a:t>
                      </a:r>
                      <a:r>
                        <a:rPr sz="850" b="1" spc="-5" dirty="0">
                          <a:latin typeface="Trebuchet MS"/>
                          <a:cs typeface="Trebuchet MS"/>
                        </a:rPr>
                        <a:t>O</a:t>
                      </a:r>
                      <a:r>
                        <a:rPr sz="850" b="1" dirty="0">
                          <a:latin typeface="Trebuchet MS"/>
                          <a:cs typeface="Trebuchet MS"/>
                        </a:rPr>
                        <a:t>T</a:t>
                      </a:r>
                      <a:r>
                        <a:rPr sz="850" b="1" spc="-10" dirty="0">
                          <a:latin typeface="Trebuchet MS"/>
                          <a:cs typeface="Trebuchet MS"/>
                        </a:rPr>
                        <a:t>A</a:t>
                      </a:r>
                      <a:r>
                        <a:rPr sz="850" b="1" dirty="0">
                          <a:latin typeface="Trebuchet MS"/>
                          <a:cs typeface="Trebuchet MS"/>
                        </a:rPr>
                        <a:t>L:</a:t>
                      </a:r>
                      <a:endParaRPr sz="85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AEDF3"/>
                    </a:solidFill>
                  </a:tcPr>
                </a:tc>
                <a:tc>
                  <a:txBody>
                    <a:bodyPr/>
                    <a:lstStyle/>
                    <a:p>
                      <a:pPr marL="57785">
                        <a:lnSpc>
                          <a:spcPts val="1005"/>
                        </a:lnSpc>
                        <a:tabLst>
                          <a:tab pos="406400" algn="l"/>
                        </a:tabLst>
                      </a:pPr>
                      <a:r>
                        <a:rPr sz="850" b="1" spc="-75" dirty="0">
                          <a:latin typeface="Trebuchet MS"/>
                          <a:cs typeface="Trebuchet MS"/>
                        </a:rPr>
                        <a:t>$	</a:t>
                      </a:r>
                      <a:r>
                        <a:rPr sz="850" b="1" spc="-90" dirty="0">
                          <a:latin typeface="Trebuchet MS"/>
                          <a:cs typeface="Trebuchet MS"/>
                        </a:rPr>
                        <a:t>2,303.00</a:t>
                      </a:r>
                      <a:endParaRPr sz="85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AEDF3"/>
                    </a:solidFill>
                  </a:tcPr>
                </a:tc>
                <a:tc gridSpan="8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39700">
                <a:tc>
                  <a:txBody>
                    <a:bodyPr/>
                    <a:lstStyle/>
                    <a:p>
                      <a:pPr marR="7620" algn="r">
                        <a:lnSpc>
                          <a:spcPts val="1005"/>
                        </a:lnSpc>
                      </a:pPr>
                      <a:r>
                        <a:rPr sz="850" b="1" spc="-50" dirty="0">
                          <a:latin typeface="Trebuchet MS"/>
                          <a:cs typeface="Trebuchet MS"/>
                        </a:rPr>
                        <a:t>Unbilled</a:t>
                      </a:r>
                      <a:r>
                        <a:rPr sz="850" b="1" spc="-114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850" b="1" spc="-50" dirty="0">
                          <a:latin typeface="Trebuchet MS"/>
                          <a:cs typeface="Trebuchet MS"/>
                        </a:rPr>
                        <a:t>Hours</a:t>
                      </a:r>
                      <a:endParaRPr sz="85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AEDF3"/>
                    </a:solidFill>
                  </a:tcPr>
                </a:tc>
                <a:tc>
                  <a:txBody>
                    <a:bodyPr/>
                    <a:lstStyle/>
                    <a:p>
                      <a:pPr marR="7620" algn="r">
                        <a:lnSpc>
                          <a:spcPts val="1005"/>
                        </a:lnSpc>
                      </a:pPr>
                      <a:r>
                        <a:rPr sz="850" spc="-10" dirty="0">
                          <a:latin typeface="Arial"/>
                          <a:cs typeface="Arial"/>
                        </a:rPr>
                        <a:t>6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.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70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8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524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 marL="210820">
                        <a:lnSpc>
                          <a:spcPts val="1010"/>
                        </a:lnSpc>
                      </a:pPr>
                      <a:r>
                        <a:rPr sz="850" b="1" spc="-45" dirty="0">
                          <a:latin typeface="Trebuchet MS"/>
                          <a:cs typeface="Trebuchet MS"/>
                        </a:rPr>
                        <a:t>INITIALS</a:t>
                      </a:r>
                      <a:endParaRPr sz="85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A"/>
                    </a:solidFill>
                  </a:tcPr>
                </a:tc>
                <a:tc rowSpan="2"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61925">
                <a:tc gridSpan="4">
                  <a:txBody>
                    <a:bodyPr/>
                    <a:lstStyle/>
                    <a:p>
                      <a:pPr marL="28575">
                        <a:lnSpc>
                          <a:spcPts val="1165"/>
                        </a:lnSpc>
                      </a:pPr>
                      <a:r>
                        <a:rPr sz="1050" spc="-55" dirty="0">
                          <a:latin typeface="Arial"/>
                          <a:cs typeface="Arial"/>
                        </a:rPr>
                        <a:t>Your </a:t>
                      </a:r>
                      <a:r>
                        <a:rPr sz="1050" spc="-20" dirty="0">
                          <a:latin typeface="Arial"/>
                          <a:cs typeface="Arial"/>
                        </a:rPr>
                        <a:t>initials </a:t>
                      </a:r>
                      <a:r>
                        <a:rPr sz="1050" spc="-30" dirty="0">
                          <a:latin typeface="Arial"/>
                          <a:cs typeface="Arial"/>
                        </a:rPr>
                        <a:t>here signify </a:t>
                      </a:r>
                      <a:r>
                        <a:rPr sz="1050" spc="5" dirty="0">
                          <a:latin typeface="Arial"/>
                          <a:cs typeface="Arial"/>
                        </a:rPr>
                        <a:t>that </a:t>
                      </a:r>
                      <a:r>
                        <a:rPr sz="1050" spc="-5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1050" spc="-60" dirty="0">
                          <a:latin typeface="Arial"/>
                          <a:cs typeface="Arial"/>
                        </a:rPr>
                        <a:t>charges </a:t>
                      </a:r>
                      <a:r>
                        <a:rPr sz="1050" spc="-25" dirty="0">
                          <a:latin typeface="Arial"/>
                          <a:cs typeface="Arial"/>
                        </a:rPr>
                        <a:t>on </a:t>
                      </a:r>
                      <a:r>
                        <a:rPr sz="1050" spc="-15" dirty="0">
                          <a:latin typeface="Arial"/>
                          <a:cs typeface="Arial"/>
                        </a:rPr>
                        <a:t>this </a:t>
                      </a:r>
                      <a:r>
                        <a:rPr sz="1050" spc="-30" dirty="0">
                          <a:latin typeface="Arial"/>
                          <a:cs typeface="Arial"/>
                        </a:rPr>
                        <a:t>invoice </a:t>
                      </a:r>
                      <a:r>
                        <a:rPr sz="1050" spc="-40" dirty="0">
                          <a:latin typeface="Arial"/>
                          <a:cs typeface="Arial"/>
                        </a:rPr>
                        <a:t>are</a:t>
                      </a:r>
                      <a:r>
                        <a:rPr sz="1050" spc="-8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50" spc="-35" dirty="0">
                          <a:latin typeface="Arial"/>
                          <a:cs typeface="Arial"/>
                        </a:rPr>
                        <a:t>accurate:</a:t>
                      </a:r>
                      <a:endParaRPr sz="10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 marL="53975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sz="850" spc="-140" dirty="0">
                          <a:latin typeface="Arial"/>
                          <a:cs typeface="Arial"/>
                        </a:rPr>
                        <a:t>JRD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13335" marB="0"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A"/>
                    </a:solidFill>
                  </a:tcPr>
                </a:tc>
                <a:tc gridSpan="4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4400" y="457200"/>
            <a:ext cx="5943600" cy="609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18819" y="1038986"/>
            <a:ext cx="6313170" cy="4404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410"/>
              </a:lnSpc>
              <a:spcBef>
                <a:spcPts val="100"/>
              </a:spcBef>
            </a:pPr>
            <a:r>
              <a:rPr sz="1200" dirty="0">
                <a:latin typeface="Times New Roman"/>
                <a:cs typeface="Times New Roman"/>
              </a:rPr>
              <a:t>June 21,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2019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ts val="1410"/>
              </a:lnSpc>
            </a:pPr>
            <a:r>
              <a:rPr sz="1200" spc="-5" dirty="0">
                <a:latin typeface="Times New Roman"/>
                <a:cs typeface="Times New Roman"/>
              </a:rPr>
              <a:t>Page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3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050">
              <a:latin typeface="Times New Roman"/>
              <a:cs typeface="Times New Roman"/>
            </a:endParaRPr>
          </a:p>
          <a:p>
            <a:pPr marL="469900" indent="-228600">
              <a:lnSpc>
                <a:spcPct val="100000"/>
              </a:lnSpc>
              <a:buFont typeface="Symbol"/>
              <a:buChar char=""/>
              <a:tabLst>
                <a:tab pos="469265" algn="l"/>
                <a:tab pos="469900" algn="l"/>
              </a:tabLst>
            </a:pPr>
            <a:r>
              <a:rPr sz="1200" spc="-5" dirty="0">
                <a:latin typeface="Times New Roman"/>
                <a:cs typeface="Times New Roman"/>
              </a:rPr>
              <a:t>Reviewing and addressing BPD reporting </a:t>
            </a:r>
            <a:r>
              <a:rPr sz="1200" dirty="0">
                <a:latin typeface="Times New Roman"/>
                <a:cs typeface="Times New Roman"/>
              </a:rPr>
              <a:t>practices </a:t>
            </a:r>
            <a:r>
              <a:rPr sz="1200" spc="-5" dirty="0">
                <a:latin typeface="Times New Roman"/>
                <a:cs typeface="Times New Roman"/>
              </a:rPr>
              <a:t>for investigative</a:t>
            </a:r>
            <a:r>
              <a:rPr sz="1200" spc="1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stops</a:t>
            </a:r>
            <a:endParaRPr sz="1200">
              <a:latin typeface="Times New Roman"/>
              <a:cs typeface="Times New Roman"/>
            </a:endParaRPr>
          </a:p>
          <a:p>
            <a:pPr marL="469900" marR="676910" indent="-228600">
              <a:lnSpc>
                <a:spcPct val="103299"/>
              </a:lnSpc>
              <a:spcBef>
                <a:spcPts val="85"/>
              </a:spcBef>
              <a:buFont typeface="Symbol"/>
              <a:buChar char=""/>
              <a:tabLst>
                <a:tab pos="469265" algn="l"/>
                <a:tab pos="469900" algn="l"/>
              </a:tabLst>
            </a:pPr>
            <a:r>
              <a:rPr sz="1200" spc="-5" dirty="0">
                <a:latin typeface="Times New Roman"/>
                <a:cs typeface="Times New Roman"/>
              </a:rPr>
              <a:t>Development </a:t>
            </a:r>
            <a:r>
              <a:rPr sz="1200" dirty="0">
                <a:latin typeface="Times New Roman"/>
                <a:cs typeface="Times New Roman"/>
              </a:rPr>
              <a:t>of </a:t>
            </a:r>
            <a:r>
              <a:rPr sz="1200" spc="-5" dirty="0">
                <a:latin typeface="Times New Roman"/>
                <a:cs typeface="Times New Roman"/>
              </a:rPr>
              <a:t>compliance </a:t>
            </a:r>
            <a:r>
              <a:rPr sz="1200" dirty="0">
                <a:latin typeface="Times New Roman"/>
                <a:cs typeface="Times New Roman"/>
              </a:rPr>
              <a:t>review </a:t>
            </a:r>
            <a:r>
              <a:rPr sz="1200" spc="-5" dirty="0">
                <a:latin typeface="Times New Roman"/>
                <a:cs typeface="Times New Roman"/>
              </a:rPr>
              <a:t>and </a:t>
            </a:r>
            <a:r>
              <a:rPr sz="1200" dirty="0">
                <a:latin typeface="Times New Roman"/>
                <a:cs typeface="Times New Roman"/>
              </a:rPr>
              <a:t>outcome </a:t>
            </a:r>
            <a:r>
              <a:rPr sz="1200" spc="-5" dirty="0">
                <a:latin typeface="Times New Roman"/>
                <a:cs typeface="Times New Roman"/>
              </a:rPr>
              <a:t>assessment </a:t>
            </a:r>
            <a:r>
              <a:rPr sz="1200" dirty="0">
                <a:latin typeface="Times New Roman"/>
                <a:cs typeface="Times New Roman"/>
              </a:rPr>
              <a:t>tools </a:t>
            </a:r>
            <a:r>
              <a:rPr sz="1200" spc="-5" dirty="0">
                <a:latin typeface="Times New Roman"/>
                <a:cs typeface="Times New Roman"/>
              </a:rPr>
              <a:t>for review </a:t>
            </a:r>
            <a:r>
              <a:rPr sz="1200" dirty="0">
                <a:latin typeface="Times New Roman"/>
                <a:cs typeface="Times New Roman"/>
              </a:rPr>
              <a:t>of </a:t>
            </a:r>
            <a:r>
              <a:rPr sz="1200" spc="-5" dirty="0">
                <a:latin typeface="Times New Roman"/>
                <a:cs typeface="Times New Roman"/>
              </a:rPr>
              <a:t>PIB  investigations, use </a:t>
            </a:r>
            <a:r>
              <a:rPr sz="1200" dirty="0">
                <a:latin typeface="Times New Roman"/>
                <a:cs typeface="Times New Roman"/>
              </a:rPr>
              <a:t>of force </a:t>
            </a:r>
            <a:r>
              <a:rPr sz="1200" spc="-5" dirty="0">
                <a:latin typeface="Times New Roman"/>
                <a:cs typeface="Times New Roman"/>
              </a:rPr>
              <a:t>incidents, and stops, searches, and</a:t>
            </a:r>
            <a:r>
              <a:rPr sz="1200" spc="5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arrests</a:t>
            </a:r>
            <a:endParaRPr sz="1200">
              <a:latin typeface="Times New Roman"/>
              <a:cs typeface="Times New Roman"/>
            </a:endParaRPr>
          </a:p>
          <a:p>
            <a:pPr marL="469900" marR="642620" indent="-228600">
              <a:lnSpc>
                <a:spcPct val="104200"/>
              </a:lnSpc>
              <a:spcBef>
                <a:spcPts val="70"/>
              </a:spcBef>
              <a:buFont typeface="Symbol"/>
              <a:buChar char=""/>
              <a:tabLst>
                <a:tab pos="469265" algn="l"/>
                <a:tab pos="469900" algn="l"/>
              </a:tabLst>
            </a:pPr>
            <a:r>
              <a:rPr sz="1200" spc="-5" dirty="0">
                <a:latin typeface="Times New Roman"/>
                <a:cs typeface="Times New Roman"/>
              </a:rPr>
              <a:t>Reviewing, analyzing </a:t>
            </a:r>
            <a:r>
              <a:rPr sz="1200" dirty="0">
                <a:latin typeface="Times New Roman"/>
                <a:cs typeface="Times New Roman"/>
              </a:rPr>
              <a:t>and </a:t>
            </a:r>
            <a:r>
              <a:rPr sz="1200" spc="-5" dirty="0">
                <a:latin typeface="Times New Roman"/>
                <a:cs typeface="Times New Roman"/>
              </a:rPr>
              <a:t>obtaining updates from BPD about several incidents under  investigation </a:t>
            </a:r>
            <a:r>
              <a:rPr sz="1200" spc="10" dirty="0">
                <a:latin typeface="Times New Roman"/>
                <a:cs typeface="Times New Roman"/>
              </a:rPr>
              <a:t>by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OPR</a:t>
            </a:r>
            <a:endParaRPr sz="1200">
              <a:latin typeface="Times New Roman"/>
              <a:cs typeface="Times New Roman"/>
            </a:endParaRPr>
          </a:p>
          <a:p>
            <a:pPr marL="469900" marR="5080" indent="-228600">
              <a:lnSpc>
                <a:spcPct val="103299"/>
              </a:lnSpc>
              <a:spcBef>
                <a:spcPts val="85"/>
              </a:spcBef>
              <a:buFont typeface="Symbol"/>
              <a:buChar char=""/>
              <a:tabLst>
                <a:tab pos="469265" algn="l"/>
                <a:tab pos="469900" algn="l"/>
              </a:tabLst>
            </a:pPr>
            <a:r>
              <a:rPr sz="1200" spc="-5" dirty="0">
                <a:latin typeface="Times New Roman"/>
                <a:cs typeface="Times New Roman"/>
              </a:rPr>
              <a:t>Addressing issues relating </a:t>
            </a:r>
            <a:r>
              <a:rPr sz="1200" dirty="0">
                <a:latin typeface="Times New Roman"/>
                <a:cs typeface="Times New Roman"/>
              </a:rPr>
              <a:t>to </a:t>
            </a:r>
            <a:r>
              <a:rPr sz="1200" spc="-5" dirty="0">
                <a:latin typeface="Times New Roman"/>
                <a:cs typeface="Times New Roman"/>
              </a:rPr>
              <a:t>interactions </a:t>
            </a:r>
            <a:r>
              <a:rPr sz="1200" dirty="0">
                <a:latin typeface="Times New Roman"/>
                <a:cs typeface="Times New Roman"/>
              </a:rPr>
              <a:t>with </a:t>
            </a:r>
            <a:r>
              <a:rPr sz="1200" spc="-5" dirty="0">
                <a:latin typeface="Times New Roman"/>
                <a:cs typeface="Times New Roman"/>
              </a:rPr>
              <a:t>individuals </a:t>
            </a:r>
            <a:r>
              <a:rPr sz="1200" dirty="0">
                <a:latin typeface="Times New Roman"/>
                <a:cs typeface="Times New Roman"/>
              </a:rPr>
              <a:t>with </a:t>
            </a:r>
            <a:r>
              <a:rPr sz="1200" spc="-5" dirty="0">
                <a:latin typeface="Times New Roman"/>
                <a:cs typeface="Times New Roman"/>
              </a:rPr>
              <a:t>behavioral health disabilities,  including </a:t>
            </a:r>
            <a:r>
              <a:rPr sz="1200" dirty="0">
                <a:latin typeface="Times New Roman"/>
                <a:cs typeface="Times New Roman"/>
              </a:rPr>
              <a:t>meeting </a:t>
            </a:r>
            <a:r>
              <a:rPr sz="1200" spc="-5" dirty="0">
                <a:latin typeface="Times New Roman"/>
                <a:cs typeface="Times New Roman"/>
              </a:rPr>
              <a:t>with CPIC, finalizing Year Two CPIC work plan, </a:t>
            </a:r>
            <a:r>
              <a:rPr sz="1200" dirty="0">
                <a:latin typeface="Times New Roman"/>
                <a:cs typeface="Times New Roman"/>
              </a:rPr>
              <a:t>revising </a:t>
            </a:r>
            <a:r>
              <a:rPr sz="1200" spc="-5" dirty="0">
                <a:latin typeface="Times New Roman"/>
                <a:cs typeface="Times New Roman"/>
              </a:rPr>
              <a:t>crisis intervention  policies, discussing </a:t>
            </a:r>
            <a:r>
              <a:rPr sz="1200" dirty="0">
                <a:latin typeface="Times New Roman"/>
                <a:cs typeface="Times New Roman"/>
              </a:rPr>
              <a:t>analysis of </a:t>
            </a:r>
            <a:r>
              <a:rPr sz="1200" spc="-5" dirty="0">
                <a:latin typeface="Times New Roman"/>
                <a:cs typeface="Times New Roman"/>
              </a:rPr>
              <a:t>needs </a:t>
            </a:r>
            <a:r>
              <a:rPr sz="1200" dirty="0">
                <a:latin typeface="Times New Roman"/>
                <a:cs typeface="Times New Roman"/>
              </a:rPr>
              <a:t>of the </a:t>
            </a:r>
            <a:r>
              <a:rPr sz="1200" spc="-5" dirty="0">
                <a:latin typeface="Times New Roman"/>
                <a:cs typeface="Times New Roman"/>
              </a:rPr>
              <a:t>City’s behavioral </a:t>
            </a:r>
            <a:r>
              <a:rPr sz="1200" dirty="0">
                <a:latin typeface="Times New Roman"/>
                <a:cs typeface="Times New Roman"/>
              </a:rPr>
              <a:t>health </a:t>
            </a:r>
            <a:r>
              <a:rPr sz="1200" spc="-5" dirty="0">
                <a:latin typeface="Times New Roman"/>
                <a:cs typeface="Times New Roman"/>
              </a:rPr>
              <a:t>system, and reviewing  crisis intervention</a:t>
            </a:r>
            <a:r>
              <a:rPr sz="120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training</a:t>
            </a:r>
            <a:endParaRPr sz="1200">
              <a:latin typeface="Times New Roman"/>
              <a:cs typeface="Times New Roman"/>
            </a:endParaRPr>
          </a:p>
          <a:p>
            <a:pPr marL="469900" indent="-228600">
              <a:lnSpc>
                <a:spcPct val="100000"/>
              </a:lnSpc>
              <a:spcBef>
                <a:spcPts val="135"/>
              </a:spcBef>
              <a:buFont typeface="Symbol"/>
              <a:buChar char=""/>
              <a:tabLst>
                <a:tab pos="469265" algn="l"/>
                <a:tab pos="469900" algn="l"/>
              </a:tabLst>
            </a:pPr>
            <a:r>
              <a:rPr sz="1200" dirty="0">
                <a:latin typeface="Times New Roman"/>
                <a:cs typeface="Times New Roman"/>
              </a:rPr>
              <a:t>Consulting </a:t>
            </a:r>
            <a:r>
              <a:rPr sz="1200" spc="-5" dirty="0">
                <a:latin typeface="Times New Roman"/>
                <a:cs typeface="Times New Roman"/>
              </a:rPr>
              <a:t>BPD </a:t>
            </a:r>
            <a:r>
              <a:rPr sz="1200" dirty="0">
                <a:latin typeface="Times New Roman"/>
                <a:cs typeface="Times New Roman"/>
              </a:rPr>
              <a:t>on developing community policing</a:t>
            </a:r>
            <a:r>
              <a:rPr sz="1200" spc="-8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plans</a:t>
            </a:r>
            <a:endParaRPr sz="1200">
              <a:latin typeface="Times New Roman"/>
              <a:cs typeface="Times New Roman"/>
            </a:endParaRPr>
          </a:p>
          <a:p>
            <a:pPr marL="469900" indent="-228600">
              <a:lnSpc>
                <a:spcPct val="100000"/>
              </a:lnSpc>
              <a:spcBef>
                <a:spcPts val="145"/>
              </a:spcBef>
              <a:buFont typeface="Symbol"/>
              <a:buChar char=""/>
              <a:tabLst>
                <a:tab pos="469265" algn="l"/>
                <a:tab pos="469900" algn="l"/>
              </a:tabLst>
            </a:pPr>
            <a:r>
              <a:rPr sz="1200" dirty="0">
                <a:latin typeface="Times New Roman"/>
                <a:cs typeface="Times New Roman"/>
              </a:rPr>
              <a:t>Consulting </a:t>
            </a:r>
            <a:r>
              <a:rPr sz="1200" spc="-5" dirty="0">
                <a:latin typeface="Times New Roman"/>
                <a:cs typeface="Times New Roman"/>
              </a:rPr>
              <a:t>BPD </a:t>
            </a:r>
            <a:r>
              <a:rPr sz="1200" dirty="0">
                <a:latin typeface="Times New Roman"/>
                <a:cs typeface="Times New Roman"/>
              </a:rPr>
              <a:t>on developing </a:t>
            </a:r>
            <a:r>
              <a:rPr sz="1200" spc="-5" dirty="0">
                <a:latin typeface="Times New Roman"/>
                <a:cs typeface="Times New Roman"/>
              </a:rPr>
              <a:t>and implementing recruitment, </a:t>
            </a:r>
            <a:r>
              <a:rPr sz="1200" dirty="0">
                <a:latin typeface="Times New Roman"/>
                <a:cs typeface="Times New Roman"/>
              </a:rPr>
              <a:t>hiring </a:t>
            </a:r>
            <a:r>
              <a:rPr sz="1200" spc="-5" dirty="0">
                <a:latin typeface="Times New Roman"/>
                <a:cs typeface="Times New Roman"/>
              </a:rPr>
              <a:t>and retention</a:t>
            </a:r>
            <a:r>
              <a:rPr sz="1200" spc="1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plans</a:t>
            </a:r>
            <a:endParaRPr sz="1200">
              <a:latin typeface="Times New Roman"/>
              <a:cs typeface="Times New Roman"/>
            </a:endParaRPr>
          </a:p>
          <a:p>
            <a:pPr marL="469900" marR="9525" indent="-228600">
              <a:lnSpc>
                <a:spcPct val="103299"/>
              </a:lnSpc>
              <a:spcBef>
                <a:spcPts val="80"/>
              </a:spcBef>
              <a:buFont typeface="Symbol"/>
              <a:buChar char=""/>
              <a:tabLst>
                <a:tab pos="469265" algn="l"/>
                <a:tab pos="469900" algn="l"/>
              </a:tabLst>
            </a:pPr>
            <a:r>
              <a:rPr sz="1200" spc="-5" dirty="0">
                <a:latin typeface="Times New Roman"/>
                <a:cs typeface="Times New Roman"/>
              </a:rPr>
              <a:t>Meetings and communications with Judge Bredar </a:t>
            </a:r>
            <a:r>
              <a:rPr sz="1200" dirty="0">
                <a:latin typeface="Times New Roman"/>
                <a:cs typeface="Times New Roman"/>
              </a:rPr>
              <a:t>to </a:t>
            </a:r>
            <a:r>
              <a:rPr sz="1200" spc="-5" dirty="0">
                <a:latin typeface="Times New Roman"/>
                <a:cs typeface="Times New Roman"/>
              </a:rPr>
              <a:t>inform </a:t>
            </a:r>
            <a:r>
              <a:rPr sz="1200" dirty="0">
                <a:latin typeface="Times New Roman"/>
                <a:cs typeface="Times New Roman"/>
              </a:rPr>
              <a:t>him </a:t>
            </a:r>
            <a:r>
              <a:rPr sz="1200" spc="-5" dirty="0">
                <a:latin typeface="Times New Roman"/>
                <a:cs typeface="Times New Roman"/>
              </a:rPr>
              <a:t>and receive his feedback about  </a:t>
            </a:r>
            <a:r>
              <a:rPr sz="1200" dirty="0">
                <a:latin typeface="Times New Roman"/>
                <a:cs typeface="Times New Roman"/>
              </a:rPr>
              <a:t>the </a:t>
            </a:r>
            <a:r>
              <a:rPr sz="1200" spc="-5" dirty="0">
                <a:latin typeface="Times New Roman"/>
                <a:cs typeface="Times New Roman"/>
              </a:rPr>
              <a:t>progress </a:t>
            </a:r>
            <a:r>
              <a:rPr sz="1200" dirty="0">
                <a:latin typeface="Times New Roman"/>
                <a:cs typeface="Times New Roman"/>
              </a:rPr>
              <a:t>of the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project</a:t>
            </a:r>
            <a:endParaRPr sz="1200">
              <a:latin typeface="Times New Roman"/>
              <a:cs typeface="Times New Roman"/>
            </a:endParaRPr>
          </a:p>
          <a:p>
            <a:pPr marL="469900" indent="-228600">
              <a:lnSpc>
                <a:spcPct val="100000"/>
              </a:lnSpc>
              <a:spcBef>
                <a:spcPts val="135"/>
              </a:spcBef>
              <a:buFont typeface="Symbol"/>
              <a:buChar char=""/>
              <a:tabLst>
                <a:tab pos="469265" algn="l"/>
                <a:tab pos="469900" algn="l"/>
              </a:tabLst>
            </a:pPr>
            <a:r>
              <a:rPr sz="1200" spc="-5" dirty="0">
                <a:latin typeface="Times New Roman"/>
                <a:cs typeface="Times New Roman"/>
              </a:rPr>
              <a:t>Preparing and </a:t>
            </a:r>
            <a:r>
              <a:rPr sz="1200" dirty="0">
                <a:latin typeface="Times New Roman"/>
                <a:cs typeface="Times New Roman"/>
              </a:rPr>
              <a:t>updating content </a:t>
            </a:r>
            <a:r>
              <a:rPr sz="1200" spc="-5" dirty="0">
                <a:latin typeface="Times New Roman"/>
                <a:cs typeface="Times New Roman"/>
              </a:rPr>
              <a:t>for </a:t>
            </a:r>
            <a:r>
              <a:rPr sz="1200" dirty="0">
                <a:latin typeface="Times New Roman"/>
                <a:cs typeface="Times New Roman"/>
              </a:rPr>
              <a:t>the </a:t>
            </a:r>
            <a:r>
              <a:rPr sz="1200" spc="-5" dirty="0">
                <a:latin typeface="Times New Roman"/>
                <a:cs typeface="Times New Roman"/>
              </a:rPr>
              <a:t>team’s</a:t>
            </a:r>
            <a:r>
              <a:rPr sz="120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website</a:t>
            </a:r>
            <a:endParaRPr sz="1200">
              <a:latin typeface="Times New Roman"/>
              <a:cs typeface="Times New Roman"/>
            </a:endParaRPr>
          </a:p>
          <a:p>
            <a:pPr marL="469900" indent="-228600">
              <a:lnSpc>
                <a:spcPct val="100000"/>
              </a:lnSpc>
              <a:spcBef>
                <a:spcPts val="145"/>
              </a:spcBef>
              <a:buFont typeface="Symbol"/>
              <a:buChar char=""/>
              <a:tabLst>
                <a:tab pos="469265" algn="l"/>
                <a:tab pos="469900" algn="l"/>
              </a:tabLst>
            </a:pPr>
            <a:r>
              <a:rPr sz="1200" spc="-5" dirty="0">
                <a:latin typeface="Times New Roman"/>
                <a:cs typeface="Times New Roman"/>
              </a:rPr>
              <a:t>Engaging with residents </a:t>
            </a:r>
            <a:r>
              <a:rPr sz="1200" dirty="0">
                <a:latin typeface="Times New Roman"/>
                <a:cs typeface="Times New Roman"/>
              </a:rPr>
              <a:t>on </a:t>
            </a:r>
            <a:r>
              <a:rPr sz="1200" spc="-5" dirty="0">
                <a:latin typeface="Times New Roman"/>
                <a:cs typeface="Times New Roman"/>
              </a:rPr>
              <a:t>social</a:t>
            </a:r>
            <a:r>
              <a:rPr sz="1200" spc="2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media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3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200" b="1" u="heavy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Invoice</a:t>
            </a:r>
            <a:r>
              <a:rPr sz="1200" b="1" u="heavy" spc="-1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200" b="1" u="heavy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Summary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300">
              <a:latin typeface="Times New Roman"/>
              <a:cs typeface="Times New Roman"/>
            </a:endParaRPr>
          </a:p>
          <a:p>
            <a:pPr marL="469265">
              <a:lnSpc>
                <a:spcPct val="100000"/>
              </a:lnSpc>
              <a:spcBef>
                <a:spcPts val="5"/>
              </a:spcBef>
            </a:pPr>
            <a:r>
              <a:rPr sz="1200" i="1" spc="-5" dirty="0">
                <a:latin typeface="Times New Roman"/>
                <a:cs typeface="Times New Roman"/>
              </a:rPr>
              <a:t>Invoice</a:t>
            </a:r>
            <a:r>
              <a:rPr sz="1200" i="1" spc="-10" dirty="0">
                <a:latin typeface="Times New Roman"/>
                <a:cs typeface="Times New Roman"/>
              </a:rPr>
              <a:t> </a:t>
            </a:r>
            <a:r>
              <a:rPr sz="1200" i="1" spc="-5" dirty="0">
                <a:latin typeface="Times New Roman"/>
                <a:cs typeface="Times New Roman"/>
              </a:rPr>
              <a:t>Totals</a:t>
            </a:r>
            <a:endParaRPr sz="1200">
              <a:latin typeface="Times New Roman"/>
              <a:cs typeface="Times New Roman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2099945" y="5449951"/>
          <a:ext cx="5143500" cy="128142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00200"/>
                <a:gridCol w="1257300"/>
                <a:gridCol w="1257300"/>
                <a:gridCol w="1028700"/>
              </a:tblGrid>
              <a:tr h="35623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1755" marR="71755">
                        <a:lnSpc>
                          <a:spcPts val="1380"/>
                        </a:lnSpc>
                        <a:spcBef>
                          <a:spcPts val="20"/>
                        </a:spcBef>
                      </a:pPr>
                      <a:r>
                        <a:rPr sz="1200" b="1" spc="-5" dirty="0">
                          <a:latin typeface="Times New Roman"/>
                          <a:cs typeface="Times New Roman"/>
                        </a:rPr>
                        <a:t>Previously</a:t>
                      </a:r>
                      <a:r>
                        <a:rPr sz="1200" b="1" spc="-4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b="1" spc="-5" dirty="0">
                          <a:latin typeface="Times New Roman"/>
                          <a:cs typeface="Times New Roman"/>
                        </a:rPr>
                        <a:t>Billed  (FY</a:t>
                      </a:r>
                      <a:r>
                        <a:rPr sz="1200" b="1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b="1" dirty="0">
                          <a:latin typeface="Times New Roman"/>
                          <a:cs typeface="Times New Roman"/>
                        </a:rPr>
                        <a:t>2019)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254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7310" algn="r">
                        <a:lnSpc>
                          <a:spcPts val="1370"/>
                        </a:lnSpc>
                      </a:pPr>
                      <a:r>
                        <a:rPr sz="1200" b="1" spc="-5" dirty="0">
                          <a:latin typeface="Times New Roman"/>
                          <a:cs typeface="Times New Roman"/>
                        </a:rPr>
                        <a:t>April </a:t>
                      </a:r>
                      <a:r>
                        <a:rPr sz="1200" b="1" dirty="0">
                          <a:latin typeface="Times New Roman"/>
                          <a:cs typeface="Times New Roman"/>
                        </a:rPr>
                        <a:t>2019</a:t>
                      </a:r>
                      <a:r>
                        <a:rPr sz="1200" b="1" spc="-6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b="1" spc="-5" dirty="0">
                          <a:latin typeface="Times New Roman"/>
                          <a:cs typeface="Times New Roman"/>
                        </a:rPr>
                        <a:t>Billed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1755" marR="209550" indent="-635">
                        <a:lnSpc>
                          <a:spcPts val="1380"/>
                        </a:lnSpc>
                        <a:spcBef>
                          <a:spcPts val="20"/>
                        </a:spcBef>
                      </a:pPr>
                      <a:r>
                        <a:rPr sz="1200" b="1" spc="-5" dirty="0">
                          <a:latin typeface="Times New Roman"/>
                          <a:cs typeface="Times New Roman"/>
                        </a:rPr>
                        <a:t>Fiscal</a:t>
                      </a:r>
                      <a:r>
                        <a:rPr sz="1200" b="1" spc="-7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b="1" spc="-5" dirty="0">
                          <a:latin typeface="Times New Roman"/>
                          <a:cs typeface="Times New Roman"/>
                        </a:rPr>
                        <a:t>YTD  </a:t>
                      </a:r>
                      <a:r>
                        <a:rPr sz="1200" b="1" dirty="0">
                          <a:latin typeface="Times New Roman"/>
                          <a:cs typeface="Times New Roman"/>
                        </a:rPr>
                        <a:t>2019</a:t>
                      </a:r>
                      <a:r>
                        <a:rPr sz="1200" b="1" spc="-5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b="1" spc="-5" dirty="0">
                          <a:latin typeface="Times New Roman"/>
                          <a:cs typeface="Times New Roman"/>
                        </a:rPr>
                        <a:t>Billed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254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46379">
                <a:tc>
                  <a:txBody>
                    <a:bodyPr/>
                    <a:lstStyle/>
                    <a:p>
                      <a:pPr marL="71755">
                        <a:lnSpc>
                          <a:spcPts val="1370"/>
                        </a:lnSpc>
                      </a:pPr>
                      <a:r>
                        <a:rPr sz="1200" b="1" spc="-5" dirty="0">
                          <a:latin typeface="Times New Roman"/>
                          <a:cs typeface="Times New Roman"/>
                        </a:rPr>
                        <a:t>Services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7785" algn="r">
                        <a:lnSpc>
                          <a:spcPts val="1425"/>
                        </a:lnSpc>
                        <a:spcBef>
                          <a:spcPts val="420"/>
                        </a:spcBef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$1,127,181.00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5334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7785" algn="r">
                        <a:lnSpc>
                          <a:spcPts val="1425"/>
                        </a:lnSpc>
                        <a:spcBef>
                          <a:spcPts val="420"/>
                        </a:spcBef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$121,787.00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5334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7785" algn="r">
                        <a:lnSpc>
                          <a:spcPts val="1425"/>
                        </a:lnSpc>
                        <a:spcBef>
                          <a:spcPts val="420"/>
                        </a:spcBef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$1,248,968.00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5334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84480">
                <a:tc>
                  <a:txBody>
                    <a:bodyPr/>
                    <a:lstStyle/>
                    <a:p>
                      <a:pPr marL="71755">
                        <a:lnSpc>
                          <a:spcPts val="1370"/>
                        </a:lnSpc>
                      </a:pPr>
                      <a:r>
                        <a:rPr sz="1200" b="1" spc="-5" dirty="0">
                          <a:latin typeface="Times New Roman"/>
                          <a:cs typeface="Times New Roman"/>
                        </a:rPr>
                        <a:t>Expenses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7785" algn="r">
                        <a:lnSpc>
                          <a:spcPts val="1425"/>
                        </a:lnSpc>
                        <a:spcBef>
                          <a:spcPts val="715"/>
                        </a:spcBef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$50,908.47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9080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7785" algn="r">
                        <a:lnSpc>
                          <a:spcPts val="1425"/>
                        </a:lnSpc>
                        <a:spcBef>
                          <a:spcPts val="715"/>
                        </a:spcBef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$4,205.21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9080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7785" algn="r">
                        <a:lnSpc>
                          <a:spcPts val="1425"/>
                        </a:lnSpc>
                        <a:spcBef>
                          <a:spcPts val="715"/>
                        </a:spcBef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$55,113.68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9080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94335">
                <a:tc>
                  <a:txBody>
                    <a:bodyPr/>
                    <a:lstStyle/>
                    <a:p>
                      <a:pPr marL="71755" marR="130810">
                        <a:lnSpc>
                          <a:spcPts val="1380"/>
                        </a:lnSpc>
                        <a:spcBef>
                          <a:spcPts val="25"/>
                        </a:spcBef>
                      </a:pPr>
                      <a:r>
                        <a:rPr sz="1200" b="1" spc="-5" dirty="0">
                          <a:latin typeface="Times New Roman"/>
                          <a:cs typeface="Times New Roman"/>
                        </a:rPr>
                        <a:t>TOTAL Services</a:t>
                      </a:r>
                      <a:r>
                        <a:rPr sz="1200" b="1" spc="-6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b="1" dirty="0">
                          <a:latin typeface="Times New Roman"/>
                          <a:cs typeface="Times New Roman"/>
                        </a:rPr>
                        <a:t>and  </a:t>
                      </a:r>
                      <a:r>
                        <a:rPr sz="1200" b="1" spc="-5" dirty="0">
                          <a:latin typeface="Times New Roman"/>
                          <a:cs typeface="Times New Roman"/>
                        </a:rPr>
                        <a:t>Expenses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317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350">
                        <a:latin typeface="Times New Roman"/>
                        <a:cs typeface="Times New Roman"/>
                      </a:endParaRPr>
                    </a:p>
                    <a:p>
                      <a:pPr marR="57785" algn="r">
                        <a:lnSpc>
                          <a:spcPts val="1425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$1,178,089.47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381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350">
                        <a:latin typeface="Times New Roman"/>
                        <a:cs typeface="Times New Roman"/>
                      </a:endParaRPr>
                    </a:p>
                    <a:p>
                      <a:pPr marR="57785" algn="r">
                        <a:lnSpc>
                          <a:spcPts val="1425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$125,992.21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381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350">
                        <a:latin typeface="Times New Roman"/>
                        <a:cs typeface="Times New Roman"/>
                      </a:endParaRPr>
                    </a:p>
                    <a:p>
                      <a:pPr marR="57785" algn="r">
                        <a:lnSpc>
                          <a:spcPts val="1425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$1,304,081.68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381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2099945" y="7117080"/>
          <a:ext cx="5143500" cy="14643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14500"/>
                <a:gridCol w="3429000"/>
              </a:tblGrid>
              <a:tr h="394335">
                <a:tc>
                  <a:txBody>
                    <a:bodyPr/>
                    <a:lstStyle/>
                    <a:p>
                      <a:pPr marL="71755">
                        <a:lnSpc>
                          <a:spcPts val="1370"/>
                        </a:lnSpc>
                      </a:pPr>
                      <a:r>
                        <a:rPr sz="1200" b="1" spc="-5" dirty="0">
                          <a:latin typeface="Times New Roman"/>
                          <a:cs typeface="Times New Roman"/>
                        </a:rPr>
                        <a:t>FY2019</a:t>
                      </a:r>
                      <a:r>
                        <a:rPr sz="1200" b="1" spc="-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b="1" dirty="0">
                          <a:latin typeface="Times New Roman"/>
                          <a:cs typeface="Times New Roman"/>
                        </a:rPr>
                        <a:t>Budget</a:t>
                      </a:r>
                      <a:r>
                        <a:rPr sz="1200" b="1" baseline="27777" dirty="0">
                          <a:latin typeface="Times New Roman"/>
                          <a:cs typeface="Times New Roman"/>
                        </a:rPr>
                        <a:t>1</a:t>
                      </a:r>
                      <a:endParaRPr sz="1200" baseline="27777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7785" algn="r">
                        <a:lnSpc>
                          <a:spcPts val="1345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$1,830,173.43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56235">
                <a:tc>
                  <a:txBody>
                    <a:bodyPr/>
                    <a:lstStyle/>
                    <a:p>
                      <a:pPr marL="71755" marR="312420">
                        <a:lnSpc>
                          <a:spcPts val="1380"/>
                        </a:lnSpc>
                        <a:spcBef>
                          <a:spcPts val="20"/>
                        </a:spcBef>
                      </a:pPr>
                      <a:r>
                        <a:rPr sz="1200" b="1" spc="-5" dirty="0">
                          <a:latin typeface="Times New Roman"/>
                          <a:cs typeface="Times New Roman"/>
                        </a:rPr>
                        <a:t>Funds Remaining in  FY2019</a:t>
                      </a:r>
                      <a:r>
                        <a:rPr sz="1200" b="1" spc="-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b="1" spc="-5" dirty="0">
                          <a:latin typeface="Times New Roman"/>
                          <a:cs typeface="Times New Roman"/>
                        </a:rPr>
                        <a:t>Budget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254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7785" algn="r">
                        <a:lnSpc>
                          <a:spcPts val="1345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$526,09.79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56235">
                <a:tc>
                  <a:txBody>
                    <a:bodyPr/>
                    <a:lstStyle/>
                    <a:p>
                      <a:pPr marL="71755" marR="97790">
                        <a:lnSpc>
                          <a:spcPts val="1380"/>
                        </a:lnSpc>
                        <a:spcBef>
                          <a:spcPts val="25"/>
                        </a:spcBef>
                      </a:pPr>
                      <a:r>
                        <a:rPr sz="1200" b="1" spc="-5" dirty="0">
                          <a:latin typeface="Times New Roman"/>
                          <a:cs typeface="Times New Roman"/>
                        </a:rPr>
                        <a:t>Percentage </a:t>
                      </a:r>
                      <a:r>
                        <a:rPr sz="1200" b="1" dirty="0">
                          <a:latin typeface="Times New Roman"/>
                          <a:cs typeface="Times New Roman"/>
                        </a:rPr>
                        <a:t>of </a:t>
                      </a:r>
                      <a:r>
                        <a:rPr sz="1200" b="1" spc="-5" dirty="0">
                          <a:latin typeface="Times New Roman"/>
                          <a:cs typeface="Times New Roman"/>
                        </a:rPr>
                        <a:t>Funds  Used in FY2019</a:t>
                      </a:r>
                      <a:r>
                        <a:rPr sz="1200" b="1" spc="-3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b="1" spc="-5" dirty="0">
                          <a:latin typeface="Times New Roman"/>
                          <a:cs typeface="Times New Roman"/>
                        </a:rPr>
                        <a:t>Budget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317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7150" algn="r">
                        <a:lnSpc>
                          <a:spcPts val="1345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71.25%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57505">
                <a:tc>
                  <a:txBody>
                    <a:bodyPr/>
                    <a:lstStyle/>
                    <a:p>
                      <a:pPr marL="71755" marR="133985">
                        <a:lnSpc>
                          <a:spcPts val="1380"/>
                        </a:lnSpc>
                        <a:spcBef>
                          <a:spcPts val="20"/>
                        </a:spcBef>
                      </a:pPr>
                      <a:r>
                        <a:rPr sz="1200" b="1" spc="-5" dirty="0">
                          <a:latin typeface="Times New Roman"/>
                          <a:cs typeface="Times New Roman"/>
                        </a:rPr>
                        <a:t>Fiscal </a:t>
                      </a:r>
                      <a:r>
                        <a:rPr sz="1200" b="1" dirty="0">
                          <a:latin typeface="Times New Roman"/>
                          <a:cs typeface="Times New Roman"/>
                        </a:rPr>
                        <a:t>2019 </a:t>
                      </a:r>
                      <a:r>
                        <a:rPr sz="1200" b="1" spc="-5" dirty="0">
                          <a:latin typeface="Times New Roman"/>
                          <a:cs typeface="Times New Roman"/>
                        </a:rPr>
                        <a:t>YTD</a:t>
                      </a:r>
                      <a:r>
                        <a:rPr sz="1200" b="1" spc="-5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b="1" spc="-5" dirty="0">
                          <a:latin typeface="Times New Roman"/>
                          <a:cs typeface="Times New Roman"/>
                        </a:rPr>
                        <a:t>Value  </a:t>
                      </a:r>
                      <a:r>
                        <a:rPr sz="1200" b="1" dirty="0">
                          <a:latin typeface="Times New Roman"/>
                          <a:cs typeface="Times New Roman"/>
                        </a:rPr>
                        <a:t>of </a:t>
                      </a:r>
                      <a:r>
                        <a:rPr sz="1200" b="1" spc="-5" dirty="0">
                          <a:latin typeface="Times New Roman"/>
                          <a:cs typeface="Times New Roman"/>
                        </a:rPr>
                        <a:t>pro </a:t>
                      </a:r>
                      <a:r>
                        <a:rPr sz="1200" b="1" dirty="0">
                          <a:latin typeface="Times New Roman"/>
                          <a:cs typeface="Times New Roman"/>
                        </a:rPr>
                        <a:t>bono</a:t>
                      </a:r>
                      <a:r>
                        <a:rPr sz="1200" b="1" spc="-3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b="1" spc="-5" dirty="0">
                          <a:latin typeface="Times New Roman"/>
                          <a:cs typeface="Times New Roman"/>
                        </a:rPr>
                        <a:t>Services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254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7785" algn="r">
                        <a:lnSpc>
                          <a:spcPts val="1345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$603,743.00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6" name="object 6"/>
          <p:cNvSpPr/>
          <p:nvPr/>
        </p:nvSpPr>
        <p:spPr>
          <a:xfrm>
            <a:off x="2971800" y="8909367"/>
            <a:ext cx="1828800" cy="0"/>
          </a:xfrm>
          <a:custGeom>
            <a:avLst/>
            <a:gdLst/>
            <a:ahLst/>
            <a:cxnLst/>
            <a:rect l="l" t="t" r="r" b="b"/>
            <a:pathLst>
              <a:path w="1828800">
                <a:moveTo>
                  <a:pt x="0" y="0"/>
                </a:moveTo>
                <a:lnTo>
                  <a:pt x="1828800" y="0"/>
                </a:lnTo>
              </a:path>
            </a:pathLst>
          </a:custGeom>
          <a:ln w="901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718819" y="8562847"/>
            <a:ext cx="4457700" cy="5873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i="1" spc="-5" dirty="0">
                <a:latin typeface="Times New Roman"/>
                <a:cs typeface="Times New Roman"/>
              </a:rPr>
              <a:t>Breakdown </a:t>
            </a:r>
            <a:r>
              <a:rPr sz="1200" i="1" dirty="0">
                <a:latin typeface="Times New Roman"/>
                <a:cs typeface="Times New Roman"/>
              </a:rPr>
              <a:t>of Billable </a:t>
            </a:r>
            <a:r>
              <a:rPr sz="1200" i="1" spc="-5" dirty="0">
                <a:latin typeface="Times New Roman"/>
                <a:cs typeface="Times New Roman"/>
              </a:rPr>
              <a:t>Hours </a:t>
            </a:r>
            <a:r>
              <a:rPr sz="1200" i="1" dirty="0">
                <a:latin typeface="Times New Roman"/>
                <a:cs typeface="Times New Roman"/>
              </a:rPr>
              <a:t>&amp;</a:t>
            </a:r>
            <a:r>
              <a:rPr sz="1200" i="1" spc="-10" dirty="0">
                <a:latin typeface="Times New Roman"/>
                <a:cs typeface="Times New Roman"/>
              </a:rPr>
              <a:t> </a:t>
            </a:r>
            <a:r>
              <a:rPr sz="1200" i="1" spc="-5" dirty="0">
                <a:latin typeface="Times New Roman"/>
                <a:cs typeface="Times New Roman"/>
              </a:rPr>
              <a:t>Expenses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975" spc="-52" baseline="29914" dirty="0">
                <a:latin typeface="Arial"/>
                <a:cs typeface="Arial"/>
              </a:rPr>
              <a:t>1 </a:t>
            </a:r>
            <a:r>
              <a:rPr sz="1100" spc="-5" dirty="0">
                <a:latin typeface="Times New Roman"/>
                <a:cs typeface="Times New Roman"/>
              </a:rPr>
              <a:t>The FY2019 Budget includes $355,173.47 carried over </a:t>
            </a:r>
            <a:r>
              <a:rPr sz="1100" dirty="0">
                <a:latin typeface="Times New Roman"/>
                <a:cs typeface="Times New Roman"/>
              </a:rPr>
              <a:t>from FY2018</a:t>
            </a:r>
            <a:r>
              <a:rPr sz="1100" spc="15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Times New Roman"/>
                <a:cs typeface="Times New Roman"/>
              </a:rPr>
              <a:t>Budget.</a:t>
            </a:r>
            <a:endParaRPr sz="11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39688" y="269163"/>
            <a:ext cx="800735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5" dirty="0">
                <a:latin typeface="Arial"/>
                <a:cs typeface="Arial"/>
              </a:rPr>
              <a:t>5/6/2019 </a:t>
            </a:r>
            <a:r>
              <a:rPr sz="700" spc="75" dirty="0">
                <a:latin typeface="Arial"/>
                <a:cs typeface="Arial"/>
              </a:rPr>
              <a:t>/</a:t>
            </a:r>
            <a:r>
              <a:rPr sz="700" spc="-130" dirty="0">
                <a:latin typeface="Arial"/>
                <a:cs typeface="Arial"/>
              </a:rPr>
              <a:t> </a:t>
            </a:r>
            <a:r>
              <a:rPr sz="700" spc="-30" dirty="0">
                <a:latin typeface="Arial"/>
                <a:cs typeface="Arial"/>
              </a:rPr>
              <a:t>11:08 </a:t>
            </a:r>
            <a:r>
              <a:rPr sz="700" spc="-20" dirty="0">
                <a:latin typeface="Arial"/>
                <a:cs typeface="Arial"/>
              </a:rPr>
              <a:t>AM</a:t>
            </a:r>
            <a:endParaRPr sz="7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749660" y="247523"/>
            <a:ext cx="1301750" cy="2603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98475" marR="5080" indent="-486409">
              <a:lnSpc>
                <a:spcPct val="110000"/>
              </a:lnSpc>
              <a:spcBef>
                <a:spcPts val="95"/>
              </a:spcBef>
            </a:pPr>
            <a:r>
              <a:rPr sz="700" spc="-20" dirty="0">
                <a:latin typeface="Arial"/>
                <a:cs typeface="Arial"/>
              </a:rPr>
              <a:t>Baltimore </a:t>
            </a:r>
            <a:r>
              <a:rPr sz="700" spc="-40" dirty="0">
                <a:latin typeface="Arial"/>
                <a:cs typeface="Arial"/>
              </a:rPr>
              <a:t>Consent Decree </a:t>
            </a:r>
            <a:r>
              <a:rPr sz="700" dirty="0">
                <a:latin typeface="Arial"/>
                <a:cs typeface="Arial"/>
              </a:rPr>
              <a:t>Monitor  </a:t>
            </a:r>
            <a:r>
              <a:rPr sz="700" spc="-75" dirty="0">
                <a:latin typeface="Arial"/>
                <a:cs typeface="Arial"/>
              </a:rPr>
              <a:t>INVOICE</a:t>
            </a:r>
            <a:endParaRPr sz="7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895939" y="269207"/>
            <a:ext cx="266065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65" dirty="0">
                <a:latin typeface="Arial"/>
                <a:cs typeface="Arial"/>
              </a:rPr>
              <a:t>Page</a:t>
            </a:r>
            <a:r>
              <a:rPr sz="700" spc="-100" dirty="0">
                <a:latin typeface="Arial"/>
                <a:cs typeface="Arial"/>
              </a:rPr>
              <a:t> </a:t>
            </a:r>
            <a:r>
              <a:rPr sz="700" spc="-35" dirty="0">
                <a:latin typeface="Arial"/>
                <a:cs typeface="Arial"/>
              </a:rPr>
              <a:t>1</a:t>
            </a:r>
            <a:endParaRPr sz="700">
              <a:latin typeface="Arial"/>
              <a:cs typeface="Arial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643244" y="856411"/>
          <a:ext cx="11363957" cy="529170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92480"/>
                <a:gridCol w="707390"/>
                <a:gridCol w="923925"/>
                <a:gridCol w="2820035"/>
                <a:gridCol w="854710"/>
                <a:gridCol w="654050"/>
                <a:gridCol w="603884"/>
                <a:gridCol w="2894329"/>
                <a:gridCol w="542925"/>
                <a:gridCol w="570229"/>
              </a:tblGrid>
              <a:tr h="178435">
                <a:tc gridSpan="3">
                  <a:txBody>
                    <a:bodyPr/>
                    <a:lstStyle/>
                    <a:p>
                      <a:pPr marL="31750">
                        <a:lnSpc>
                          <a:spcPts val="1305"/>
                        </a:lnSpc>
                      </a:pPr>
                      <a:r>
                        <a:rPr sz="1150" spc="-20" dirty="0">
                          <a:latin typeface="Arial"/>
                          <a:cs typeface="Arial"/>
                        </a:rPr>
                        <a:t>Baltimore </a:t>
                      </a:r>
                      <a:r>
                        <a:rPr sz="1150" spc="-80" dirty="0">
                          <a:latin typeface="Arial"/>
                          <a:cs typeface="Arial"/>
                        </a:rPr>
                        <a:t>Consent </a:t>
                      </a:r>
                      <a:r>
                        <a:rPr sz="1150" spc="-75" dirty="0">
                          <a:latin typeface="Arial"/>
                          <a:cs typeface="Arial"/>
                        </a:rPr>
                        <a:t>Decree</a:t>
                      </a:r>
                      <a:r>
                        <a:rPr sz="115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50" spc="-25" dirty="0">
                          <a:latin typeface="Arial"/>
                          <a:cs typeface="Arial"/>
                        </a:rPr>
                        <a:t>Monitor</a:t>
                      </a:r>
                      <a:endParaRPr sz="11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700" b="1" spc="-30" dirty="0">
                          <a:latin typeface="Trebuchet MS"/>
                          <a:cs typeface="Trebuchet MS"/>
                        </a:rPr>
                        <a:t>INSTRUCTIONS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1905" marB="0"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A"/>
                    </a:solidFill>
                  </a:tcPr>
                </a:tc>
              </a:tr>
              <a:tr h="154940">
                <a:tc gridSpan="2">
                  <a:txBody>
                    <a:bodyPr/>
                    <a:lstStyle/>
                    <a:p>
                      <a:pPr marL="28575">
                        <a:lnSpc>
                          <a:spcPts val="1125"/>
                        </a:lnSpc>
                      </a:pPr>
                      <a:r>
                        <a:rPr sz="1000" spc="-50" dirty="0">
                          <a:latin typeface="Arial"/>
                          <a:cs typeface="Arial"/>
                        </a:rPr>
                        <a:t>750 </a:t>
                      </a:r>
                      <a:r>
                        <a:rPr sz="1000" spc="-90" dirty="0">
                          <a:latin typeface="Arial"/>
                          <a:cs typeface="Arial"/>
                        </a:rPr>
                        <a:t>E. </a:t>
                      </a:r>
                      <a:r>
                        <a:rPr sz="1000" spc="5" dirty="0">
                          <a:latin typeface="Arial"/>
                          <a:cs typeface="Arial"/>
                        </a:rPr>
                        <a:t>Pratt, </a:t>
                      </a:r>
                      <a:r>
                        <a:rPr sz="1000" spc="-65" dirty="0">
                          <a:latin typeface="Arial"/>
                          <a:cs typeface="Arial"/>
                        </a:rPr>
                        <a:t>Ste</a:t>
                      </a:r>
                      <a:r>
                        <a:rPr sz="1000" spc="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20" dirty="0">
                          <a:latin typeface="Arial"/>
                          <a:cs typeface="Arial"/>
                        </a:rPr>
                        <a:t>900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solidFill>
                      <a:srgbClr val="CCC0D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A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19685">
                        <a:lnSpc>
                          <a:spcPct val="100000"/>
                        </a:lnSpc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1.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Complete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blue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box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left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first.</a:t>
                      </a:r>
                      <a:r>
                        <a:rPr sz="700" spc="1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This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will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0" dirty="0">
                          <a:latin typeface="Arial"/>
                          <a:cs typeface="Arial"/>
                        </a:rPr>
                        <a:t>cause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month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rate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information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populate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spreadsheet.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CCC0D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80975">
                <a:tc gridSpan="2">
                  <a:txBody>
                    <a:bodyPr/>
                    <a:lstStyle/>
                    <a:p>
                      <a:pPr marL="31750">
                        <a:lnSpc>
                          <a:spcPts val="1315"/>
                        </a:lnSpc>
                      </a:pPr>
                      <a:r>
                        <a:rPr sz="1150" spc="-25" dirty="0">
                          <a:latin typeface="Arial"/>
                          <a:cs typeface="Arial"/>
                        </a:rPr>
                        <a:t>Baltimore, </a:t>
                      </a:r>
                      <a:r>
                        <a:rPr sz="1150" spc="-55" dirty="0">
                          <a:latin typeface="Arial"/>
                          <a:cs typeface="Arial"/>
                        </a:rPr>
                        <a:t>MD</a:t>
                      </a:r>
                      <a:r>
                        <a:rPr sz="1150" spc="-7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50" spc="-105" dirty="0">
                          <a:latin typeface="Arial"/>
                          <a:cs typeface="Arial"/>
                        </a:rPr>
                        <a:t>21202</a:t>
                      </a:r>
                      <a:endParaRPr sz="11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solidFill>
                      <a:srgbClr val="CCC0D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A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19685">
                        <a:lnSpc>
                          <a:spcPts val="815"/>
                        </a:lnSpc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2.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Enter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descriptions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and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hours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"Time"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portion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of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matrix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consistent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with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"Sample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Description"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below.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CCC0D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347980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solidFill>
                      <a:srgbClr val="CCC0D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A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19685">
                        <a:lnSpc>
                          <a:spcPts val="780"/>
                        </a:lnSpc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3.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5" dirty="0">
                          <a:latin typeface="Arial"/>
                          <a:cs typeface="Arial"/>
                        </a:rPr>
                        <a:t>You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may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not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bill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more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than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eight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(8)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hours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5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day, even </a:t>
                      </a:r>
                      <a:r>
                        <a:rPr sz="700" spc="15" dirty="0">
                          <a:latin typeface="Arial"/>
                          <a:cs typeface="Arial"/>
                        </a:rPr>
                        <a:t>if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you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work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more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than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eight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(8)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hours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5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day,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which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you</a:t>
                      </a:r>
                      <a:endParaRPr sz="700">
                        <a:latin typeface="Arial"/>
                        <a:cs typeface="Arial"/>
                      </a:endParaRPr>
                    </a:p>
                    <a:p>
                      <a:pPr marL="19685" marR="99695">
                        <a:lnSpc>
                          <a:spcPct val="110000"/>
                        </a:lnSpc>
                      </a:pPr>
                      <a:r>
                        <a:rPr sz="700" spc="-15" dirty="0">
                          <a:latin typeface="Arial"/>
                          <a:cs typeface="Arial"/>
                        </a:rPr>
                        <a:t>inevitably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will.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Leadership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must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authorize more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than eight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hours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billed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in </a:t>
                      </a:r>
                      <a:r>
                        <a:rPr sz="700" spc="-55" dirty="0">
                          <a:latin typeface="Arial"/>
                          <a:cs typeface="Arial"/>
                        </a:rPr>
                        <a:t>a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day,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itemized,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but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will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do </a:t>
                      </a:r>
                      <a:r>
                        <a:rPr sz="700" spc="-50" dirty="0">
                          <a:latin typeface="Arial"/>
                          <a:cs typeface="Arial"/>
                        </a:rPr>
                        <a:t>so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sparingly.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All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time 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above 8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hours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in </a:t>
                      </a:r>
                      <a:r>
                        <a:rPr sz="700" spc="-55" dirty="0">
                          <a:latin typeface="Arial"/>
                          <a:cs typeface="Arial"/>
                        </a:rPr>
                        <a:t>a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day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should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be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reflected</a:t>
                      </a:r>
                      <a:r>
                        <a:rPr sz="700" spc="-10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65" dirty="0">
                          <a:latin typeface="Arial"/>
                          <a:cs typeface="Arial"/>
                        </a:rPr>
                        <a:t>as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"unbilled."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CCC0D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06680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A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19685">
                        <a:lnSpc>
                          <a:spcPts val="745"/>
                        </a:lnSpc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4. </a:t>
                      </a:r>
                      <a:r>
                        <a:rPr sz="700" spc="-55" dirty="0">
                          <a:latin typeface="Arial"/>
                          <a:cs typeface="Arial"/>
                        </a:rPr>
                        <a:t>You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may </a:t>
                      </a:r>
                      <a:r>
                        <a:rPr sz="700" b="1" spc="-35" dirty="0">
                          <a:latin typeface="Trebuchet MS"/>
                          <a:cs typeface="Trebuchet MS"/>
                        </a:rPr>
                        <a:t>NOT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bill for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time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spent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traveling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or from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Baltimore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or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anywhere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else.</a:t>
                      </a:r>
                      <a:r>
                        <a:rPr sz="700" spc="-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Travel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time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is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non-reimbursable.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CCC0D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3525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9F0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324485">
                        <a:lnSpc>
                          <a:spcPts val="969"/>
                        </a:lnSpc>
                      </a:pPr>
                      <a:r>
                        <a:rPr sz="900" spc="-60" dirty="0">
                          <a:latin typeface="Arial"/>
                          <a:cs typeface="Arial"/>
                        </a:rPr>
                        <a:t>INVOICE </a:t>
                      </a:r>
                      <a:r>
                        <a:rPr sz="900" spc="-80" dirty="0">
                          <a:latin typeface="Arial"/>
                          <a:cs typeface="Arial"/>
                        </a:rPr>
                        <a:t>FOR 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MONTH</a:t>
                      </a:r>
                      <a:r>
                        <a:rPr sz="900" spc="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65" dirty="0">
                          <a:latin typeface="Arial"/>
                          <a:cs typeface="Arial"/>
                        </a:rPr>
                        <a:t>OF: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9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8255" algn="ctr">
                        <a:lnSpc>
                          <a:spcPts val="930"/>
                        </a:lnSpc>
                      </a:pPr>
                      <a:r>
                        <a:rPr sz="900" b="1" i="1" u="sng" spc="-5" dirty="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cs typeface="Arial"/>
                        </a:rPr>
                        <a:t>April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9F0"/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38735" marR="24130" indent="-3175" algn="ctr">
                        <a:lnSpc>
                          <a:spcPct val="118400"/>
                        </a:lnSpc>
                        <a:spcBef>
                          <a:spcPts val="335"/>
                        </a:spcBef>
                      </a:pPr>
                      <a:r>
                        <a:rPr sz="600" spc="-10" dirty="0">
                          <a:latin typeface="Arial"/>
                          <a:cs typeface="Arial"/>
                        </a:rPr>
                        <a:t>Complete</a:t>
                      </a:r>
                      <a:r>
                        <a:rPr sz="600" spc="-8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-10" dirty="0">
                          <a:latin typeface="Arial"/>
                          <a:cs typeface="Arial"/>
                        </a:rPr>
                        <a:t>these 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four </a:t>
                      </a:r>
                      <a:r>
                        <a:rPr sz="600" spc="-20" dirty="0">
                          <a:latin typeface="Arial"/>
                          <a:cs typeface="Arial"/>
                        </a:rPr>
                        <a:t>cells</a:t>
                      </a:r>
                      <a:r>
                        <a:rPr sz="600" spc="-1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dirty="0">
                          <a:latin typeface="Arial"/>
                          <a:cs typeface="Arial"/>
                        </a:rPr>
                        <a:t>before  starting  </a:t>
                      </a:r>
                      <a:r>
                        <a:rPr sz="600" spc="-15" dirty="0">
                          <a:latin typeface="Arial"/>
                          <a:cs typeface="Arial"/>
                        </a:rPr>
                        <a:t>spreadsheet.</a:t>
                      </a:r>
                      <a:endParaRPr sz="600">
                        <a:latin typeface="Arial"/>
                        <a:cs typeface="Arial"/>
                      </a:endParaRPr>
                    </a:p>
                    <a:p>
                      <a:pPr marL="44450" marR="32384" algn="ctr">
                        <a:lnSpc>
                          <a:spcPct val="118400"/>
                        </a:lnSpc>
                      </a:pPr>
                      <a:r>
                        <a:rPr sz="600" spc="-30" dirty="0">
                          <a:latin typeface="Arial"/>
                          <a:cs typeface="Arial"/>
                        </a:rPr>
                        <a:t>Rates </a:t>
                      </a:r>
                      <a:r>
                        <a:rPr sz="600" spc="-15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600" spc="-8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other  info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will </a:t>
                      </a:r>
                      <a:r>
                        <a:rPr sz="600" spc="-15" dirty="0">
                          <a:latin typeface="Arial"/>
                          <a:cs typeface="Arial"/>
                        </a:rPr>
                        <a:t>self-  </a:t>
                      </a:r>
                      <a:r>
                        <a:rPr sz="600" spc="-5" dirty="0">
                          <a:latin typeface="Arial"/>
                          <a:cs typeface="Arial"/>
                        </a:rPr>
                        <a:t>populate.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42545" marB="0" vert="vert27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9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solidFill>
                      <a:srgbClr val="CCC0DA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9685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5.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5" dirty="0">
                          <a:latin typeface="Arial"/>
                          <a:cs typeface="Arial"/>
                        </a:rPr>
                        <a:t>Please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make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sure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all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expenses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meet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Guidelines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listed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Billing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Guidelines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tab.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solidFill>
                      <a:srgbClr val="CCC0D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CCC0DA"/>
                    </a:solidFill>
                  </a:tcPr>
                </a:tc>
              </a:tr>
              <a:tr h="1416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9F0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393065">
                        <a:lnSpc>
                          <a:spcPts val="965"/>
                        </a:lnSpc>
                      </a:pPr>
                      <a:r>
                        <a:rPr sz="900" spc="-60" dirty="0">
                          <a:latin typeface="Arial"/>
                          <a:cs typeface="Arial"/>
                        </a:rPr>
                        <a:t>INVOICE </a:t>
                      </a:r>
                      <a:r>
                        <a:rPr sz="900" spc="-80" dirty="0">
                          <a:latin typeface="Arial"/>
                          <a:cs typeface="Arial"/>
                        </a:rPr>
                        <a:t>SUBMITTED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70" dirty="0">
                          <a:latin typeface="Arial"/>
                          <a:cs typeface="Arial"/>
                        </a:rPr>
                        <a:t>BY: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9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445" algn="ctr">
                        <a:lnSpc>
                          <a:spcPts val="950"/>
                        </a:lnSpc>
                      </a:pPr>
                      <a:r>
                        <a:rPr sz="1000" spc="-75" dirty="0">
                          <a:latin typeface="Arial"/>
                          <a:cs typeface="Arial"/>
                        </a:rPr>
                        <a:t>Joyce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9F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2545" marB="0" vert="vert27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9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solidFill>
                      <a:srgbClr val="CCC0DA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19685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6.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0" dirty="0">
                          <a:latin typeface="Arial"/>
                          <a:cs typeface="Arial"/>
                        </a:rPr>
                        <a:t>Do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not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forget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initial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box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attesting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accuracy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of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this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statement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before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you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submit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it.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905" marB="0">
                    <a:solidFill>
                      <a:srgbClr val="CCC0D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CCC0DA"/>
                    </a:solidFill>
                  </a:tcPr>
                </a:tc>
              </a:tr>
              <a:tr h="1644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9F0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708660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900" spc="-70" dirty="0">
                          <a:latin typeface="Arial"/>
                          <a:cs typeface="Arial"/>
                        </a:rPr>
                        <a:t>DATE</a:t>
                      </a:r>
                      <a:r>
                        <a:rPr sz="900" spc="-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80" dirty="0">
                          <a:latin typeface="Arial"/>
                          <a:cs typeface="Arial"/>
                        </a:rPr>
                        <a:t>SUBMITTED: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825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9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ts val="1130"/>
                        </a:lnSpc>
                      </a:pPr>
                      <a:r>
                        <a:rPr sz="1000" spc="-5" dirty="0">
                          <a:latin typeface="Arial"/>
                          <a:cs typeface="Arial"/>
                        </a:rPr>
                        <a:t>5/3/2019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9F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2545" marB="0" vert="vert27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9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solidFill>
                      <a:srgbClr val="CCC0DA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9685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7. </a:t>
                      </a:r>
                      <a:r>
                        <a:rPr sz="700" spc="-50" dirty="0">
                          <a:latin typeface="Arial"/>
                          <a:cs typeface="Arial"/>
                        </a:rPr>
                        <a:t>Do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not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hesitate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call Deputy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Monitors </a:t>
                      </a:r>
                      <a:r>
                        <a:rPr sz="700" spc="-60" dirty="0">
                          <a:latin typeface="Arial"/>
                          <a:cs typeface="Arial"/>
                        </a:rPr>
                        <a:t>Hassan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Aden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or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Seth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Rosenthal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with</a:t>
                      </a:r>
                      <a:r>
                        <a:rPr sz="700" spc="-1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any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questions.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solidFill>
                      <a:srgbClr val="CCC0D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CCC0DA"/>
                    </a:solidFill>
                  </a:tcPr>
                </a:tc>
              </a:tr>
              <a:tr h="1644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9F0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R="17145" algn="r">
                        <a:lnSpc>
                          <a:spcPts val="1165"/>
                        </a:lnSpc>
                      </a:pPr>
                      <a:r>
                        <a:rPr sz="1000" dirty="0">
                          <a:latin typeface="Arial"/>
                          <a:cs typeface="Arial"/>
                        </a:rPr>
                        <a:t>YE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1000" spc="5" dirty="0">
                          <a:latin typeface="Arial"/>
                          <a:cs typeface="Arial"/>
                        </a:rPr>
                        <a:t>R</a:t>
                      </a:r>
                      <a:r>
                        <a:rPr sz="1000" dirty="0">
                          <a:latin typeface="Arial"/>
                          <a:cs typeface="Arial"/>
                        </a:rPr>
                        <a:t>: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9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ts val="1130"/>
                        </a:lnSpc>
                      </a:pPr>
                      <a:r>
                        <a:rPr sz="1000" spc="-45" dirty="0">
                          <a:latin typeface="Arial"/>
                          <a:cs typeface="Arial"/>
                        </a:rPr>
                        <a:t>2019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9F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2545" marB="0" vert="vert27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9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A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A"/>
                    </a:solidFill>
                  </a:tcPr>
                </a:tc>
              </a:tr>
              <a:tr h="3168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550">
                        <a:latin typeface="Times New Roman"/>
                        <a:cs typeface="Times New Roman"/>
                      </a:endParaRPr>
                    </a:p>
                    <a:p>
                      <a:pPr marR="7620" algn="ctr">
                        <a:lnSpc>
                          <a:spcPct val="100000"/>
                        </a:lnSpc>
                      </a:pPr>
                      <a:r>
                        <a:rPr sz="750" b="1" i="1" spc="-35" dirty="0">
                          <a:latin typeface="Trebuchet MS"/>
                          <a:cs typeface="Trebuchet MS"/>
                        </a:rPr>
                        <a:t>Sample</a:t>
                      </a:r>
                      <a:r>
                        <a:rPr sz="750" b="1" i="1" spc="-7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b="1" i="1" spc="-45" dirty="0">
                          <a:latin typeface="Trebuchet MS"/>
                          <a:cs typeface="Trebuchet MS"/>
                        </a:rPr>
                        <a:t>Description:</a:t>
                      </a:r>
                      <a:endParaRPr sz="75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603250">
                <a:tc gridSpan="10">
                  <a:txBody>
                    <a:bodyPr/>
                    <a:lstStyle/>
                    <a:p>
                      <a:pPr marL="1520825">
                        <a:lnSpc>
                          <a:spcPts val="840"/>
                        </a:lnSpc>
                      </a:pPr>
                      <a:r>
                        <a:rPr sz="750" i="1" spc="-30" dirty="0">
                          <a:latin typeface="Trebuchet MS"/>
                          <a:cs typeface="Trebuchet MS"/>
                        </a:rPr>
                        <a:t>Prepare</a:t>
                      </a:r>
                      <a:r>
                        <a:rPr sz="750" i="1" spc="-5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40" dirty="0">
                          <a:latin typeface="Trebuchet MS"/>
                          <a:cs typeface="Trebuchet MS"/>
                        </a:rPr>
                        <a:t>for</a:t>
                      </a:r>
                      <a:r>
                        <a:rPr sz="750" i="1" spc="-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15" dirty="0">
                          <a:latin typeface="Trebuchet MS"/>
                          <a:cs typeface="Trebuchet MS"/>
                        </a:rPr>
                        <a:t>and</a:t>
                      </a:r>
                      <a:r>
                        <a:rPr sz="750" i="1" spc="-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35" dirty="0">
                          <a:latin typeface="Trebuchet MS"/>
                          <a:cs typeface="Trebuchet MS"/>
                        </a:rPr>
                        <a:t>attend</a:t>
                      </a:r>
                      <a:r>
                        <a:rPr sz="750" i="1" spc="-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30" dirty="0">
                          <a:latin typeface="Trebuchet MS"/>
                          <a:cs typeface="Trebuchet MS"/>
                        </a:rPr>
                        <a:t>meeting</a:t>
                      </a:r>
                      <a:r>
                        <a:rPr sz="750" i="1" spc="-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40" dirty="0">
                          <a:latin typeface="Trebuchet MS"/>
                          <a:cs typeface="Trebuchet MS"/>
                        </a:rPr>
                        <a:t>with</a:t>
                      </a:r>
                      <a:r>
                        <a:rPr sz="750" i="1" spc="-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5" dirty="0">
                          <a:latin typeface="Trebuchet MS"/>
                          <a:cs typeface="Trebuchet MS"/>
                        </a:rPr>
                        <a:t>BPD</a:t>
                      </a:r>
                      <a:r>
                        <a:rPr sz="750" i="1" spc="-6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30" dirty="0">
                          <a:latin typeface="Trebuchet MS"/>
                          <a:cs typeface="Trebuchet MS"/>
                        </a:rPr>
                        <a:t>North</a:t>
                      </a:r>
                      <a:r>
                        <a:rPr sz="750" i="1" spc="-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30" dirty="0">
                          <a:latin typeface="Trebuchet MS"/>
                          <a:cs typeface="Trebuchet MS"/>
                        </a:rPr>
                        <a:t>Division</a:t>
                      </a:r>
                      <a:r>
                        <a:rPr sz="750" i="1" spc="-5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40" dirty="0">
                          <a:latin typeface="Trebuchet MS"/>
                          <a:cs typeface="Trebuchet MS"/>
                        </a:rPr>
                        <a:t>DC;</a:t>
                      </a:r>
                      <a:r>
                        <a:rPr sz="750" i="1" spc="-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35" dirty="0">
                          <a:latin typeface="Trebuchet MS"/>
                          <a:cs typeface="Trebuchet MS"/>
                        </a:rPr>
                        <a:t>prepare</a:t>
                      </a:r>
                      <a:r>
                        <a:rPr sz="750" i="1" spc="-5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40" dirty="0">
                          <a:latin typeface="Trebuchet MS"/>
                          <a:cs typeface="Trebuchet MS"/>
                        </a:rPr>
                        <a:t>checklist</a:t>
                      </a:r>
                      <a:r>
                        <a:rPr sz="750" i="1" spc="-6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40" dirty="0">
                          <a:latin typeface="Trebuchet MS"/>
                          <a:cs typeface="Trebuchet MS"/>
                        </a:rPr>
                        <a:t>for</a:t>
                      </a:r>
                      <a:r>
                        <a:rPr sz="750" i="1" spc="-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35" dirty="0">
                          <a:latin typeface="Trebuchet MS"/>
                          <a:cs typeface="Trebuchet MS"/>
                        </a:rPr>
                        <a:t>review</a:t>
                      </a:r>
                      <a:r>
                        <a:rPr sz="750" i="1" spc="-5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40" dirty="0">
                          <a:latin typeface="Trebuchet MS"/>
                          <a:cs typeface="Trebuchet MS"/>
                        </a:rPr>
                        <a:t>of</a:t>
                      </a:r>
                      <a:r>
                        <a:rPr sz="750" i="1" spc="-5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35" dirty="0">
                          <a:latin typeface="Trebuchet MS"/>
                          <a:cs typeface="Trebuchet MS"/>
                        </a:rPr>
                        <a:t>in-service</a:t>
                      </a:r>
                      <a:r>
                        <a:rPr sz="750" i="1" spc="-5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35" dirty="0">
                          <a:latin typeface="Trebuchet MS"/>
                          <a:cs typeface="Trebuchet MS"/>
                        </a:rPr>
                        <a:t>training;</a:t>
                      </a:r>
                      <a:r>
                        <a:rPr sz="750" i="1" spc="-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35" dirty="0">
                          <a:latin typeface="Trebuchet MS"/>
                          <a:cs typeface="Trebuchet MS"/>
                        </a:rPr>
                        <a:t>meet</a:t>
                      </a:r>
                      <a:r>
                        <a:rPr sz="750" i="1" spc="-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40" dirty="0">
                          <a:latin typeface="Trebuchet MS"/>
                          <a:cs typeface="Trebuchet MS"/>
                        </a:rPr>
                        <a:t>with</a:t>
                      </a:r>
                      <a:r>
                        <a:rPr sz="750" i="1" spc="-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5" dirty="0">
                          <a:latin typeface="Trebuchet MS"/>
                          <a:cs typeface="Trebuchet MS"/>
                        </a:rPr>
                        <a:t>Ms.</a:t>
                      </a:r>
                      <a:endParaRPr sz="750">
                        <a:latin typeface="Trebuchet MS"/>
                        <a:cs typeface="Trebuchet MS"/>
                      </a:endParaRPr>
                    </a:p>
                    <a:p>
                      <a:pPr marL="1520825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750" i="1" spc="-30" dirty="0">
                          <a:latin typeface="Trebuchet MS"/>
                          <a:cs typeface="Trebuchet MS"/>
                        </a:rPr>
                        <a:t>Williams</a:t>
                      </a:r>
                      <a:r>
                        <a:rPr sz="750" i="1" spc="-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45" dirty="0">
                          <a:latin typeface="Trebuchet MS"/>
                          <a:cs typeface="Trebuchet MS"/>
                        </a:rPr>
                        <a:t>re</a:t>
                      </a:r>
                      <a:r>
                        <a:rPr sz="750" i="1" spc="-5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15" dirty="0">
                          <a:latin typeface="Trebuchet MS"/>
                          <a:cs typeface="Trebuchet MS"/>
                        </a:rPr>
                        <a:t>changes</a:t>
                      </a:r>
                      <a:r>
                        <a:rPr sz="750" i="1" spc="-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40" dirty="0">
                          <a:latin typeface="Trebuchet MS"/>
                          <a:cs typeface="Trebuchet MS"/>
                        </a:rPr>
                        <a:t>to</a:t>
                      </a:r>
                      <a:r>
                        <a:rPr sz="750" i="1" spc="-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30" dirty="0">
                          <a:latin typeface="Trebuchet MS"/>
                          <a:cs typeface="Trebuchet MS"/>
                        </a:rPr>
                        <a:t>compliance</a:t>
                      </a:r>
                      <a:r>
                        <a:rPr sz="750" i="1" spc="-5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45" dirty="0">
                          <a:latin typeface="Trebuchet MS"/>
                          <a:cs typeface="Trebuchet MS"/>
                        </a:rPr>
                        <a:t>matrix;</a:t>
                      </a:r>
                      <a:r>
                        <a:rPr sz="750" i="1" spc="-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30" dirty="0">
                          <a:latin typeface="Trebuchet MS"/>
                          <a:cs typeface="Trebuchet MS"/>
                        </a:rPr>
                        <a:t>copied</a:t>
                      </a:r>
                      <a:r>
                        <a:rPr sz="750" i="1" spc="-5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25" dirty="0">
                          <a:latin typeface="Trebuchet MS"/>
                          <a:cs typeface="Trebuchet MS"/>
                        </a:rPr>
                        <a:t>use</a:t>
                      </a:r>
                      <a:r>
                        <a:rPr sz="750" i="1" spc="-5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40" dirty="0">
                          <a:latin typeface="Trebuchet MS"/>
                          <a:cs typeface="Trebuchet MS"/>
                        </a:rPr>
                        <a:t>of</a:t>
                      </a:r>
                      <a:r>
                        <a:rPr sz="750" i="1" spc="-5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40" dirty="0">
                          <a:latin typeface="Trebuchet MS"/>
                          <a:cs typeface="Trebuchet MS"/>
                        </a:rPr>
                        <a:t>force</a:t>
                      </a:r>
                      <a:r>
                        <a:rPr sz="750" i="1" spc="-5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40" dirty="0">
                          <a:latin typeface="Trebuchet MS"/>
                          <a:cs typeface="Trebuchet MS"/>
                        </a:rPr>
                        <a:t>reports;</a:t>
                      </a:r>
                      <a:r>
                        <a:rPr sz="750" i="1" spc="-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35" dirty="0">
                          <a:latin typeface="Trebuchet MS"/>
                          <a:cs typeface="Trebuchet MS"/>
                        </a:rPr>
                        <a:t>reviewed</a:t>
                      </a:r>
                      <a:r>
                        <a:rPr sz="750" i="1" spc="-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10" dirty="0">
                          <a:latin typeface="Trebuchet MS"/>
                          <a:cs typeface="Trebuchet MS"/>
                        </a:rPr>
                        <a:t>UNDF</a:t>
                      </a:r>
                      <a:r>
                        <a:rPr sz="750" i="1" spc="-6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35" dirty="0">
                          <a:latin typeface="Trebuchet MS"/>
                          <a:cs typeface="Trebuchet MS"/>
                        </a:rPr>
                        <a:t>reports</a:t>
                      </a:r>
                      <a:r>
                        <a:rPr sz="750" i="1" spc="-5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15" dirty="0">
                          <a:latin typeface="Trebuchet MS"/>
                          <a:cs typeface="Trebuchet MS"/>
                        </a:rPr>
                        <a:t>1123454</a:t>
                      </a:r>
                      <a:r>
                        <a:rPr sz="750" i="1" spc="-6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15" dirty="0">
                          <a:latin typeface="Trebuchet MS"/>
                          <a:cs typeface="Trebuchet MS"/>
                        </a:rPr>
                        <a:t>and</a:t>
                      </a:r>
                      <a:r>
                        <a:rPr sz="750" i="1" spc="-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25" dirty="0">
                          <a:latin typeface="Trebuchet MS"/>
                          <a:cs typeface="Trebuchet MS"/>
                        </a:rPr>
                        <a:t>1123455.</a:t>
                      </a:r>
                      <a:endParaRPr sz="75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05104">
                <a:tc gridSpan="10">
                  <a:txBody>
                    <a:bodyPr/>
                    <a:lstStyle/>
                    <a:p>
                      <a:pPr marL="29845">
                        <a:lnSpc>
                          <a:spcPts val="1490"/>
                        </a:lnSpc>
                      </a:pPr>
                      <a:r>
                        <a:rPr sz="1250" spc="-85" dirty="0">
                          <a:solidFill>
                            <a:srgbClr val="006000"/>
                          </a:solidFill>
                          <a:latin typeface="Arial"/>
                          <a:cs typeface="Arial"/>
                        </a:rPr>
                        <a:t>TIME</a:t>
                      </a:r>
                      <a:endParaRPr sz="12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52729"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900" b="1" spc="-15" dirty="0">
                          <a:latin typeface="Trebuchet MS"/>
                          <a:cs typeface="Trebuchet MS"/>
                        </a:rPr>
                        <a:t>Month</a:t>
                      </a:r>
                      <a:r>
                        <a:rPr sz="900" b="1" spc="-8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00" b="1" spc="-40" dirty="0">
                          <a:latin typeface="Trebuchet MS"/>
                          <a:cs typeface="Trebuchet MS"/>
                        </a:rPr>
                        <a:t>of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T="52069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620" algn="ctr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900" b="1" spc="-40" dirty="0">
                          <a:latin typeface="Trebuchet MS"/>
                          <a:cs typeface="Trebuchet MS"/>
                        </a:rPr>
                        <a:t>Day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T="52069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900" b="1" spc="-50" dirty="0">
                          <a:latin typeface="Trebuchet MS"/>
                          <a:cs typeface="Trebuchet MS"/>
                        </a:rPr>
                        <a:t>Description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T="4635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900" b="1" spc="-50" dirty="0">
                          <a:latin typeface="Trebuchet MS"/>
                          <a:cs typeface="Trebuchet MS"/>
                        </a:rPr>
                        <a:t>Hours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T="52069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33045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900" b="1" spc="-50" dirty="0">
                          <a:latin typeface="Trebuchet MS"/>
                          <a:cs typeface="Trebuchet MS"/>
                        </a:rPr>
                        <a:t>Rate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T="52069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" algn="ctr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sz="700" b="1" spc="-45" dirty="0">
                          <a:latin typeface="Trebuchet MS"/>
                          <a:cs typeface="Trebuchet MS"/>
                        </a:rPr>
                        <a:t>Total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6858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0594">
                        <a:lnSpc>
                          <a:spcPct val="100000"/>
                        </a:lnSpc>
                        <a:spcBef>
                          <a:spcPts val="490"/>
                        </a:spcBef>
                      </a:pPr>
                      <a:r>
                        <a:rPr sz="700" b="1" spc="-35" dirty="0">
                          <a:latin typeface="Trebuchet MS"/>
                          <a:cs typeface="Trebuchet MS"/>
                        </a:rPr>
                        <a:t>Comments (Unbilled</a:t>
                      </a:r>
                      <a:r>
                        <a:rPr sz="700" b="1" spc="-7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50" dirty="0">
                          <a:latin typeface="Trebuchet MS"/>
                          <a:cs typeface="Trebuchet MS"/>
                        </a:rPr>
                        <a:t>Time)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6223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2560" marR="104775" indent="-47625">
                        <a:lnSpc>
                          <a:spcPct val="110000"/>
                        </a:lnSpc>
                      </a:pPr>
                      <a:r>
                        <a:rPr sz="700" b="1" spc="5" dirty="0">
                          <a:latin typeface="Trebuchet MS"/>
                          <a:cs typeface="Trebuchet MS"/>
                        </a:rPr>
                        <a:t>U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nb</a:t>
                      </a:r>
                      <a:r>
                        <a:rPr sz="700" b="1" spc="-10" dirty="0">
                          <a:latin typeface="Trebuchet MS"/>
                          <a:cs typeface="Trebuchet MS"/>
                        </a:rPr>
                        <a:t>ill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ed  </a:t>
                      </a:r>
                      <a:r>
                        <a:rPr sz="700" b="1" spc="-35" dirty="0">
                          <a:latin typeface="Trebuchet MS"/>
                          <a:cs typeface="Trebuchet MS"/>
                        </a:rPr>
                        <a:t>Hours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36220">
                <a:tc>
                  <a:txBody>
                    <a:bodyPr/>
                    <a:lstStyle/>
                    <a:p>
                      <a:pPr marL="17145" algn="ctr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April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9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9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9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20955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Reviewed,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drafted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comments,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sent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comments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sexual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assault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data</a:t>
                      </a:r>
                      <a:r>
                        <a:rPr sz="700" spc="-114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report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9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8255" algn="r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2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9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7625">
                        <a:lnSpc>
                          <a:spcPct val="100000"/>
                        </a:lnSpc>
                        <a:spcBef>
                          <a:spcPts val="15"/>
                        </a:spcBef>
                        <a:tabLst>
                          <a:tab pos="35814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235.00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9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15"/>
                        </a:spcBef>
                        <a:tabLst>
                          <a:tab pos="26289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470.00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9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35585">
                <a:tc>
                  <a:txBody>
                    <a:bodyPr/>
                    <a:lstStyle/>
                    <a:p>
                      <a:pPr marL="17145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April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145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10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20955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Site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Visit -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Quarterly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meeting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with</a:t>
                      </a:r>
                      <a:r>
                        <a:rPr sz="700" spc="-1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5" dirty="0">
                          <a:latin typeface="Arial"/>
                          <a:cs typeface="Arial"/>
                        </a:rPr>
                        <a:t>Judge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8255"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8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7625">
                        <a:lnSpc>
                          <a:spcPct val="100000"/>
                        </a:lnSpc>
                        <a:spcBef>
                          <a:spcPts val="10"/>
                        </a:spcBef>
                        <a:tabLst>
                          <a:tab pos="35814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235.00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10"/>
                        </a:spcBef>
                        <a:tabLst>
                          <a:tab pos="1943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1,880.00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35585">
                <a:tc>
                  <a:txBody>
                    <a:bodyPr/>
                    <a:lstStyle/>
                    <a:p>
                      <a:pPr marL="17145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April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145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11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20955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45" dirty="0">
                          <a:latin typeface="Arial"/>
                          <a:cs typeface="Arial"/>
                        </a:rPr>
                        <a:t>Phone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call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700" spc="-1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review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comments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on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sexual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assault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data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report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8255"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7625">
                        <a:lnSpc>
                          <a:spcPct val="100000"/>
                        </a:lnSpc>
                        <a:spcBef>
                          <a:spcPts val="10"/>
                        </a:spcBef>
                        <a:tabLst>
                          <a:tab pos="35814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235.00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10"/>
                        </a:spcBef>
                        <a:tabLst>
                          <a:tab pos="26289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235.00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36220">
                <a:tc>
                  <a:txBody>
                    <a:bodyPr/>
                    <a:lstStyle/>
                    <a:p>
                      <a:pPr marL="17145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April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145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12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20955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Identified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documents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on investigating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sexual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misconduct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by</a:t>
                      </a:r>
                      <a:r>
                        <a:rPr sz="700" spc="-1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police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8255"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1.5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7625">
                        <a:lnSpc>
                          <a:spcPct val="100000"/>
                        </a:lnSpc>
                        <a:spcBef>
                          <a:spcPts val="10"/>
                        </a:spcBef>
                        <a:tabLst>
                          <a:tab pos="35814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235.00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10"/>
                        </a:spcBef>
                        <a:tabLst>
                          <a:tab pos="26289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352.50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35585">
                <a:tc>
                  <a:txBody>
                    <a:bodyPr/>
                    <a:lstStyle/>
                    <a:p>
                      <a:pPr marL="17145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April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145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15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20955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Identified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obtained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documents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on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polices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referencing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sexual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misconduct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by</a:t>
                      </a:r>
                      <a:r>
                        <a:rPr sz="700" spc="-1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police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8255"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2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7625">
                        <a:lnSpc>
                          <a:spcPct val="100000"/>
                        </a:lnSpc>
                        <a:spcBef>
                          <a:spcPts val="10"/>
                        </a:spcBef>
                        <a:tabLst>
                          <a:tab pos="35814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235.00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10"/>
                        </a:spcBef>
                        <a:tabLst>
                          <a:tab pos="26289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470.00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36220">
                <a:tc>
                  <a:txBody>
                    <a:bodyPr/>
                    <a:lstStyle/>
                    <a:p>
                      <a:pPr marL="17145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April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145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17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20955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Preparation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and Conference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call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with </a:t>
                      </a:r>
                      <a:r>
                        <a:rPr sz="700" spc="-75" dirty="0">
                          <a:latin typeface="Arial"/>
                          <a:cs typeface="Arial"/>
                        </a:rPr>
                        <a:t>DOJ, </a:t>
                      </a:r>
                      <a:r>
                        <a:rPr sz="700" spc="-90" dirty="0">
                          <a:latin typeface="Arial"/>
                          <a:cs typeface="Arial"/>
                        </a:rPr>
                        <a:t>BPD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on staffing</a:t>
                      </a:r>
                      <a:r>
                        <a:rPr sz="700" spc="-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plan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9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8255"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7625">
                        <a:lnSpc>
                          <a:spcPct val="100000"/>
                        </a:lnSpc>
                        <a:spcBef>
                          <a:spcPts val="10"/>
                        </a:spcBef>
                        <a:tabLst>
                          <a:tab pos="35814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235.00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10"/>
                        </a:spcBef>
                        <a:tabLst>
                          <a:tab pos="26289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235.00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36220">
                <a:tc>
                  <a:txBody>
                    <a:bodyPr/>
                    <a:lstStyle/>
                    <a:p>
                      <a:pPr marL="17145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April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145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23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20955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40" dirty="0">
                          <a:latin typeface="Arial"/>
                          <a:cs typeface="Arial"/>
                        </a:rPr>
                        <a:t>Reviewed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commented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on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sexual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assault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e-learning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data</a:t>
                      </a:r>
                      <a:r>
                        <a:rPr sz="700" spc="-1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report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8255"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2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7625">
                        <a:lnSpc>
                          <a:spcPct val="100000"/>
                        </a:lnSpc>
                        <a:spcBef>
                          <a:spcPts val="10"/>
                        </a:spcBef>
                        <a:tabLst>
                          <a:tab pos="35814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235.00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10"/>
                        </a:spcBef>
                        <a:tabLst>
                          <a:tab pos="26289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470.00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35585">
                <a:tc>
                  <a:txBody>
                    <a:bodyPr/>
                    <a:lstStyle/>
                    <a:p>
                      <a:pPr marL="17145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April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145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24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20955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Conference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call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with </a:t>
                      </a:r>
                      <a:r>
                        <a:rPr sz="700" spc="-75" dirty="0">
                          <a:latin typeface="Arial"/>
                          <a:cs typeface="Arial"/>
                        </a:rPr>
                        <a:t>DOJ, BPD,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MT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regarding Community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Policing</a:t>
                      </a:r>
                      <a:r>
                        <a:rPr sz="700" spc="-1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Plan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8255"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1.5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7625">
                        <a:lnSpc>
                          <a:spcPct val="100000"/>
                        </a:lnSpc>
                        <a:spcBef>
                          <a:spcPts val="10"/>
                        </a:spcBef>
                        <a:tabLst>
                          <a:tab pos="35814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235.00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10"/>
                        </a:spcBef>
                        <a:tabLst>
                          <a:tab pos="26289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352.50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35585">
                <a:tc>
                  <a:txBody>
                    <a:bodyPr/>
                    <a:lstStyle/>
                    <a:p>
                      <a:pPr marL="17145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April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145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26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20955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40" dirty="0">
                          <a:latin typeface="Arial"/>
                          <a:cs typeface="Arial"/>
                        </a:rPr>
                        <a:t>Reviewed </a:t>
                      </a:r>
                      <a:r>
                        <a:rPr sz="700" spc="-70" dirty="0">
                          <a:latin typeface="Arial"/>
                          <a:cs typeface="Arial"/>
                        </a:rPr>
                        <a:t>BPD's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guidance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on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panhandling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and researched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additional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information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on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approaches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to</a:t>
                      </a:r>
                      <a:endParaRPr sz="700">
                        <a:latin typeface="Arial"/>
                        <a:cs typeface="Arial"/>
                      </a:endParaRPr>
                    </a:p>
                    <a:p>
                      <a:pPr marL="20955">
                        <a:lnSpc>
                          <a:spcPts val="819"/>
                        </a:lnSpc>
                        <a:spcBef>
                          <a:spcPts val="85"/>
                        </a:spcBef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panhandling.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8255"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2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7625">
                        <a:lnSpc>
                          <a:spcPct val="100000"/>
                        </a:lnSpc>
                        <a:spcBef>
                          <a:spcPts val="10"/>
                        </a:spcBef>
                        <a:tabLst>
                          <a:tab pos="35814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235.00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10"/>
                        </a:spcBef>
                        <a:tabLst>
                          <a:tab pos="26289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470.00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1683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R="8255" algn="r">
                        <a:lnSpc>
                          <a:spcPts val="819"/>
                        </a:lnSpc>
                      </a:pPr>
                      <a:r>
                        <a:rPr sz="700" b="1" spc="-60" dirty="0">
                          <a:latin typeface="Trebuchet MS"/>
                          <a:cs typeface="Trebuchet MS"/>
                        </a:rPr>
                        <a:t>TOTAL</a:t>
                      </a:r>
                      <a:r>
                        <a:rPr sz="700" b="1" spc="-13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30" dirty="0">
                          <a:latin typeface="Trebuchet MS"/>
                          <a:cs typeface="Trebuchet MS"/>
                        </a:rPr>
                        <a:t>HOURS: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8255" algn="r">
                        <a:lnSpc>
                          <a:spcPts val="819"/>
                        </a:lnSpc>
                      </a:pPr>
                      <a:r>
                        <a:rPr sz="700" b="1" dirty="0">
                          <a:latin typeface="Trebuchet MS"/>
                          <a:cs typeface="Trebuchet MS"/>
                        </a:rPr>
                        <a:t>21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7625">
                        <a:lnSpc>
                          <a:spcPts val="819"/>
                        </a:lnSpc>
                      </a:pPr>
                      <a:r>
                        <a:rPr sz="700" b="1" spc="-60" dirty="0">
                          <a:latin typeface="Trebuchet MS"/>
                          <a:cs typeface="Trebuchet MS"/>
                        </a:rPr>
                        <a:t>TOTAL: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AEDF3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ts val="819"/>
                        </a:lnSpc>
                        <a:tabLst>
                          <a:tab pos="193040" algn="l"/>
                        </a:tabLst>
                      </a:pPr>
                      <a:r>
                        <a:rPr sz="700" b="1" spc="-55" dirty="0">
                          <a:latin typeface="Trebuchet MS"/>
                          <a:cs typeface="Trebuchet MS"/>
                        </a:rPr>
                        <a:t>$	</a:t>
                      </a:r>
                      <a:r>
                        <a:rPr sz="700" b="1" spc="-60" dirty="0">
                          <a:latin typeface="Trebuchet MS"/>
                          <a:cs typeface="Trebuchet MS"/>
                        </a:rPr>
                        <a:t>4,935.00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AEDF3"/>
                    </a:solidFill>
                  </a:tcPr>
                </a:tc>
                <a:tc>
                  <a:txBody>
                    <a:bodyPr/>
                    <a:lstStyle/>
                    <a:p>
                      <a:pPr marR="8890" algn="r">
                        <a:lnSpc>
                          <a:spcPts val="819"/>
                        </a:lnSpc>
                      </a:pPr>
                      <a:r>
                        <a:rPr sz="700" b="1" spc="-60" dirty="0">
                          <a:latin typeface="Trebuchet MS"/>
                          <a:cs typeface="Trebuchet MS"/>
                        </a:rPr>
                        <a:t>TOTAL </a:t>
                      </a:r>
                      <a:r>
                        <a:rPr sz="700" b="1" spc="-35" dirty="0">
                          <a:latin typeface="Trebuchet MS"/>
                          <a:cs typeface="Trebuchet MS"/>
                        </a:rPr>
                        <a:t>UNBILLED</a:t>
                      </a:r>
                      <a:r>
                        <a:rPr sz="700" b="1" spc="-12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30" dirty="0">
                          <a:latin typeface="Trebuchet MS"/>
                          <a:cs typeface="Trebuchet MS"/>
                        </a:rPr>
                        <a:t>HOURS: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9525" algn="r">
                        <a:lnSpc>
                          <a:spcPts val="819"/>
                        </a:lnSpc>
                      </a:pPr>
                      <a:r>
                        <a:rPr sz="700" b="1" dirty="0">
                          <a:latin typeface="Trebuchet MS"/>
                          <a:cs typeface="Trebuchet MS"/>
                        </a:rPr>
                        <a:t>0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39688" y="269163"/>
            <a:ext cx="800735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5" dirty="0">
                <a:latin typeface="Arial"/>
                <a:cs typeface="Arial"/>
              </a:rPr>
              <a:t>5/6/2019 </a:t>
            </a:r>
            <a:r>
              <a:rPr sz="700" spc="75" dirty="0">
                <a:latin typeface="Arial"/>
                <a:cs typeface="Arial"/>
              </a:rPr>
              <a:t>/</a:t>
            </a:r>
            <a:r>
              <a:rPr sz="700" spc="-130" dirty="0">
                <a:latin typeface="Arial"/>
                <a:cs typeface="Arial"/>
              </a:rPr>
              <a:t> </a:t>
            </a:r>
            <a:r>
              <a:rPr sz="700" spc="-30" dirty="0">
                <a:latin typeface="Arial"/>
                <a:cs typeface="Arial"/>
              </a:rPr>
              <a:t>11:06 </a:t>
            </a:r>
            <a:r>
              <a:rPr sz="700" spc="-20" dirty="0">
                <a:latin typeface="Arial"/>
                <a:cs typeface="Arial"/>
              </a:rPr>
              <a:t>AM</a:t>
            </a:r>
            <a:endParaRPr sz="7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749660" y="247523"/>
            <a:ext cx="1301750" cy="2603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98475" marR="5080" indent="-486409">
              <a:lnSpc>
                <a:spcPct val="110000"/>
              </a:lnSpc>
              <a:spcBef>
                <a:spcPts val="95"/>
              </a:spcBef>
            </a:pPr>
            <a:r>
              <a:rPr sz="700" spc="-20" dirty="0">
                <a:latin typeface="Arial"/>
                <a:cs typeface="Arial"/>
              </a:rPr>
              <a:t>Baltimore </a:t>
            </a:r>
            <a:r>
              <a:rPr sz="700" spc="-40" dirty="0">
                <a:latin typeface="Arial"/>
                <a:cs typeface="Arial"/>
              </a:rPr>
              <a:t>Consent Decree </a:t>
            </a:r>
            <a:r>
              <a:rPr sz="700" dirty="0">
                <a:latin typeface="Arial"/>
                <a:cs typeface="Arial"/>
              </a:rPr>
              <a:t>Monitor  </a:t>
            </a:r>
            <a:r>
              <a:rPr sz="700" spc="-75" dirty="0">
                <a:latin typeface="Arial"/>
                <a:cs typeface="Arial"/>
              </a:rPr>
              <a:t>INVOICE</a:t>
            </a:r>
            <a:endParaRPr sz="7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895939" y="269201"/>
            <a:ext cx="264795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70" dirty="0">
                <a:latin typeface="Arial"/>
                <a:cs typeface="Arial"/>
              </a:rPr>
              <a:t>Page</a:t>
            </a:r>
            <a:r>
              <a:rPr sz="700" spc="-100" dirty="0">
                <a:latin typeface="Arial"/>
                <a:cs typeface="Arial"/>
              </a:rPr>
              <a:t> </a:t>
            </a:r>
            <a:r>
              <a:rPr sz="700" spc="-35" dirty="0">
                <a:latin typeface="Arial"/>
                <a:cs typeface="Arial"/>
              </a:rPr>
              <a:t>2</a:t>
            </a:r>
            <a:endParaRPr sz="700">
              <a:latin typeface="Arial"/>
              <a:cs typeface="Arial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643244" y="856411"/>
          <a:ext cx="11364592" cy="295083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92480"/>
                <a:gridCol w="707390"/>
                <a:gridCol w="923925"/>
                <a:gridCol w="2816860"/>
                <a:gridCol w="858520"/>
                <a:gridCol w="654050"/>
                <a:gridCol w="603884"/>
                <a:gridCol w="687704"/>
                <a:gridCol w="878204"/>
                <a:gridCol w="2441575"/>
              </a:tblGrid>
              <a:tr h="205740">
                <a:tc gridSpan="10">
                  <a:txBody>
                    <a:bodyPr/>
                    <a:lstStyle/>
                    <a:p>
                      <a:pPr marL="29845">
                        <a:lnSpc>
                          <a:spcPts val="1490"/>
                        </a:lnSpc>
                      </a:pPr>
                      <a:r>
                        <a:rPr sz="1250" spc="-195" dirty="0">
                          <a:solidFill>
                            <a:srgbClr val="006000"/>
                          </a:solidFill>
                          <a:latin typeface="Arial"/>
                          <a:cs typeface="Arial"/>
                        </a:rPr>
                        <a:t>EXPENSES</a:t>
                      </a:r>
                      <a:endParaRPr sz="12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1683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339725">
                        <a:lnSpc>
                          <a:spcPts val="819"/>
                        </a:lnSpc>
                      </a:pPr>
                      <a:r>
                        <a:rPr sz="700" b="1" spc="-20" dirty="0">
                          <a:latin typeface="Trebuchet MS"/>
                          <a:cs typeface="Trebuchet MS"/>
                        </a:rPr>
                        <a:t>MEALS </a:t>
                      </a:r>
                      <a:r>
                        <a:rPr sz="700" b="1" spc="-60" dirty="0">
                          <a:latin typeface="Trebuchet MS"/>
                          <a:cs typeface="Trebuchet MS"/>
                        </a:rPr>
                        <a:t>+</a:t>
                      </a:r>
                      <a:r>
                        <a:rPr sz="700" b="1" spc="-10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35" dirty="0">
                          <a:latin typeface="Trebuchet MS"/>
                          <a:cs typeface="Trebuchet MS"/>
                        </a:rPr>
                        <a:t>INCIDENTALS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9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418465">
                        <a:lnSpc>
                          <a:spcPts val="819"/>
                        </a:lnSpc>
                      </a:pPr>
                      <a:r>
                        <a:rPr sz="700" b="1" spc="-10" dirty="0">
                          <a:latin typeface="Trebuchet MS"/>
                          <a:cs typeface="Trebuchet MS"/>
                        </a:rPr>
                        <a:t>NON</a:t>
                      </a:r>
                      <a:r>
                        <a:rPr sz="700" b="1" spc="-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20" dirty="0">
                          <a:latin typeface="Trebuchet MS"/>
                          <a:cs typeface="Trebuchet MS"/>
                        </a:rPr>
                        <a:t>MEALS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8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6369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 marL="7620"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700" b="1" spc="-35" dirty="0">
                          <a:latin typeface="Trebuchet MS"/>
                          <a:cs typeface="Trebuchet MS"/>
                        </a:rPr>
                        <a:t>Date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 marL="190500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700" b="1" spc="-40" dirty="0">
                          <a:latin typeface="Trebuchet MS"/>
                          <a:cs typeface="Trebuchet MS"/>
                        </a:rPr>
                        <a:t>Category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 marL="7620"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700" b="1" spc="-35" dirty="0">
                          <a:latin typeface="Trebuchet MS"/>
                          <a:cs typeface="Trebuchet MS"/>
                        </a:rPr>
                        <a:t>Vendor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 marL="5715"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700" b="1" spc="-35" dirty="0">
                          <a:latin typeface="Trebuchet MS"/>
                          <a:cs typeface="Trebuchet MS"/>
                        </a:rPr>
                        <a:t>Comments </a:t>
                      </a:r>
                      <a:r>
                        <a:rPr sz="700" b="1" spc="-45" dirty="0">
                          <a:latin typeface="Trebuchet MS"/>
                          <a:cs typeface="Trebuchet MS"/>
                        </a:rPr>
                        <a:t>(if</a:t>
                      </a:r>
                      <a:r>
                        <a:rPr sz="700" b="1" spc="-7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40" dirty="0">
                          <a:latin typeface="Trebuchet MS"/>
                          <a:cs typeface="Trebuchet MS"/>
                        </a:rPr>
                        <a:t>necessary)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 marL="234950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700" b="1" spc="-50" dirty="0">
                          <a:latin typeface="Trebuchet MS"/>
                          <a:cs typeface="Trebuchet MS"/>
                        </a:rPr>
                        <a:t>Travel</a:t>
                      </a:r>
                      <a:r>
                        <a:rPr sz="700" b="1" spc="-7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30" dirty="0">
                          <a:latin typeface="Trebuchet MS"/>
                          <a:cs typeface="Trebuchet MS"/>
                        </a:rPr>
                        <a:t>Day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9F0"/>
                    </a:solidFill>
                  </a:tcPr>
                </a:tc>
                <a:tc>
                  <a:txBody>
                    <a:bodyPr/>
                    <a:lstStyle/>
                    <a:p>
                      <a:pPr marL="31750" marR="20320" indent="1270" algn="ctr">
                        <a:lnSpc>
                          <a:spcPct val="110000"/>
                        </a:lnSpc>
                        <a:spcBef>
                          <a:spcPts val="120"/>
                        </a:spcBef>
                      </a:pPr>
                      <a:r>
                        <a:rPr sz="700" b="1" spc="-45" dirty="0">
                          <a:latin typeface="Trebuchet MS"/>
                          <a:cs typeface="Trebuchet MS"/>
                        </a:rPr>
                        <a:t>Total </a:t>
                      </a:r>
                      <a:r>
                        <a:rPr sz="700" b="1" spc="-5" dirty="0">
                          <a:latin typeface="Trebuchet MS"/>
                          <a:cs typeface="Trebuchet MS"/>
                        </a:rPr>
                        <a:t>Meal </a:t>
                      </a:r>
                      <a:r>
                        <a:rPr sz="700" b="1" spc="-60" dirty="0">
                          <a:latin typeface="Trebuchet MS"/>
                          <a:cs typeface="Trebuchet MS"/>
                        </a:rPr>
                        <a:t>+  </a:t>
                      </a:r>
                      <a:r>
                        <a:rPr sz="700" b="1" spc="-35" dirty="0">
                          <a:latin typeface="Trebuchet MS"/>
                          <a:cs typeface="Trebuchet MS"/>
                        </a:rPr>
                        <a:t>Incidentals</a:t>
                      </a:r>
                      <a:r>
                        <a:rPr sz="700" b="1" spc="-11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45" dirty="0">
                          <a:latin typeface="Trebuchet MS"/>
                          <a:cs typeface="Trebuchet MS"/>
                        </a:rPr>
                        <a:t>(per  </a:t>
                      </a:r>
                      <a:r>
                        <a:rPr sz="700" b="1" spc="-40" dirty="0">
                          <a:latin typeface="Trebuchet MS"/>
                          <a:cs typeface="Trebuchet MS"/>
                        </a:rPr>
                        <a:t>daily</a:t>
                      </a:r>
                      <a:r>
                        <a:rPr sz="700" b="1" spc="-8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40" dirty="0">
                          <a:latin typeface="Trebuchet MS"/>
                          <a:cs typeface="Trebuchet MS"/>
                        </a:rPr>
                        <a:t>Guidelines  cap </a:t>
                      </a:r>
                      <a:r>
                        <a:rPr sz="700" b="1" spc="-30" dirty="0">
                          <a:latin typeface="Trebuchet MS"/>
                          <a:cs typeface="Trebuchet MS"/>
                        </a:rPr>
                        <a:t>of </a:t>
                      </a:r>
                      <a:r>
                        <a:rPr sz="700" b="1" spc="-55" dirty="0">
                          <a:latin typeface="Trebuchet MS"/>
                          <a:cs typeface="Trebuchet MS"/>
                        </a:rPr>
                        <a:t>$69 </a:t>
                      </a:r>
                      <a:r>
                        <a:rPr sz="700" b="1" spc="-45" dirty="0">
                          <a:latin typeface="Trebuchet MS"/>
                          <a:cs typeface="Trebuchet MS"/>
                        </a:rPr>
                        <a:t>per  </a:t>
                      </a:r>
                      <a:r>
                        <a:rPr sz="700" b="1" spc="-35" dirty="0">
                          <a:latin typeface="Trebuchet MS"/>
                          <a:cs typeface="Trebuchet MS"/>
                        </a:rPr>
                        <a:t>day)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1524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9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 marL="89535" marR="78740" indent="27305">
                        <a:lnSpc>
                          <a:spcPct val="110000"/>
                        </a:lnSpc>
                        <a:spcBef>
                          <a:spcPts val="5"/>
                        </a:spcBef>
                      </a:pPr>
                      <a:r>
                        <a:rPr sz="700" b="1" spc="-15" dirty="0">
                          <a:latin typeface="Trebuchet MS"/>
                          <a:cs typeface="Trebuchet MS"/>
                        </a:rPr>
                        <a:t>Non-Meal  </a:t>
                      </a:r>
                      <a:r>
                        <a:rPr sz="700" b="1" spc="-5" dirty="0">
                          <a:latin typeface="Trebuchet MS"/>
                          <a:cs typeface="Trebuchet MS"/>
                        </a:rPr>
                        <a:t>D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e</a:t>
                      </a:r>
                      <a:r>
                        <a:rPr sz="700" b="1" spc="5" dirty="0">
                          <a:latin typeface="Trebuchet MS"/>
                          <a:cs typeface="Trebuchet MS"/>
                        </a:rPr>
                        <a:t>s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cr</a:t>
                      </a:r>
                      <a:r>
                        <a:rPr sz="700" b="1" spc="-10" dirty="0">
                          <a:latin typeface="Trebuchet MS"/>
                          <a:cs typeface="Trebuchet MS"/>
                        </a:rPr>
                        <a:t>i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p</a:t>
                      </a:r>
                      <a:r>
                        <a:rPr sz="700" b="1" spc="-10" dirty="0">
                          <a:latin typeface="Trebuchet MS"/>
                          <a:cs typeface="Trebuchet MS"/>
                        </a:rPr>
                        <a:t>ti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on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 marL="189230" marR="146685" indent="-32384">
                        <a:lnSpc>
                          <a:spcPct val="110000"/>
                        </a:lnSpc>
                        <a:spcBef>
                          <a:spcPts val="5"/>
                        </a:spcBef>
                      </a:pPr>
                      <a:r>
                        <a:rPr sz="700" b="1" dirty="0">
                          <a:latin typeface="Trebuchet MS"/>
                          <a:cs typeface="Trebuchet MS"/>
                        </a:rPr>
                        <a:t>Non</a:t>
                      </a:r>
                      <a:r>
                        <a:rPr sz="700" b="1" spc="-5" dirty="0">
                          <a:latin typeface="Trebuchet MS"/>
                          <a:cs typeface="Trebuchet MS"/>
                        </a:rPr>
                        <a:t>-</a:t>
                      </a:r>
                      <a:r>
                        <a:rPr sz="700" b="1" spc="5" dirty="0">
                          <a:latin typeface="Trebuchet MS"/>
                          <a:cs typeface="Trebuchet MS"/>
                        </a:rPr>
                        <a:t>M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e</a:t>
                      </a:r>
                      <a:r>
                        <a:rPr sz="700" b="1" spc="-5" dirty="0">
                          <a:latin typeface="Trebuchet MS"/>
                          <a:cs typeface="Trebuchet MS"/>
                        </a:rPr>
                        <a:t>a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l  </a:t>
                      </a:r>
                      <a:r>
                        <a:rPr sz="700" b="1" spc="-45" dirty="0">
                          <a:latin typeface="Trebuchet MS"/>
                          <a:cs typeface="Trebuchet MS"/>
                        </a:rPr>
                        <a:t>Expense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 marL="3810"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700" b="1" spc="-45" dirty="0">
                          <a:latin typeface="Trebuchet MS"/>
                          <a:cs typeface="Trebuchet MS"/>
                        </a:rPr>
                        <a:t>Total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2711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 marL="210185">
                        <a:lnSpc>
                          <a:spcPts val="819"/>
                        </a:lnSpc>
                        <a:spcBef>
                          <a:spcPts val="405"/>
                        </a:spcBef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4/10/2019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 marL="20955">
                        <a:lnSpc>
                          <a:spcPts val="819"/>
                        </a:lnSpc>
                        <a:spcBef>
                          <a:spcPts val="405"/>
                        </a:spcBef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Transportation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marL="20955">
                        <a:lnSpc>
                          <a:spcPts val="835"/>
                        </a:lnSpc>
                      </a:pPr>
                      <a:r>
                        <a:rPr sz="700" spc="-90" dirty="0">
                          <a:latin typeface="Arial"/>
                          <a:cs typeface="Arial"/>
                        </a:rPr>
                        <a:t>POV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3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0320" marR="179070">
                        <a:lnSpc>
                          <a:spcPct val="110000"/>
                        </a:lnSpc>
                        <a:spcBef>
                          <a:spcPts val="195"/>
                        </a:spcBef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Mileage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between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Rehoboth </a:t>
                      </a:r>
                      <a:r>
                        <a:rPr sz="700" spc="-50" dirty="0">
                          <a:latin typeface="Arial"/>
                          <a:cs typeface="Arial"/>
                        </a:rPr>
                        <a:t>Beach, </a:t>
                      </a:r>
                      <a:r>
                        <a:rPr sz="700" spc="-100" dirty="0">
                          <a:latin typeface="Arial"/>
                          <a:cs typeface="Arial"/>
                        </a:rPr>
                        <a:t>DE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Baltimore -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230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miles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round  </a:t>
                      </a:r>
                      <a:r>
                        <a:rPr sz="700" spc="25" dirty="0">
                          <a:latin typeface="Arial"/>
                          <a:cs typeface="Arial"/>
                        </a:rPr>
                        <a:t>trip*</a:t>
                      </a:r>
                      <a:r>
                        <a:rPr sz="7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.58/mile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2476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marL="38735">
                        <a:lnSpc>
                          <a:spcPts val="835"/>
                        </a:lnSpc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Mileage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3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 marR="37465" algn="r">
                        <a:lnSpc>
                          <a:spcPts val="819"/>
                        </a:lnSpc>
                        <a:spcBef>
                          <a:spcPts val="409"/>
                        </a:spcBef>
                        <a:tabLst>
                          <a:tab pos="344170" algn="l"/>
                        </a:tabLst>
                      </a:pPr>
                      <a:r>
                        <a:rPr sz="700" dirty="0">
                          <a:latin typeface="Arial"/>
                          <a:cs typeface="Arial"/>
                        </a:rPr>
                        <a:t>$	133.40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 marL="45720">
                        <a:lnSpc>
                          <a:spcPts val="819"/>
                        </a:lnSpc>
                        <a:spcBef>
                          <a:spcPts val="409"/>
                        </a:spcBef>
                        <a:tabLst>
                          <a:tab pos="58039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133.40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188595">
                <a:tc>
                  <a:txBody>
                    <a:bodyPr/>
                    <a:lstStyle/>
                    <a:p>
                      <a:pPr marL="210185">
                        <a:lnSpc>
                          <a:spcPts val="819"/>
                        </a:lnSpc>
                        <a:spcBef>
                          <a:spcPts val="565"/>
                        </a:spcBef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4/10/2019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7175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0955">
                        <a:lnSpc>
                          <a:spcPts val="819"/>
                        </a:lnSpc>
                        <a:spcBef>
                          <a:spcPts val="565"/>
                        </a:spcBef>
                      </a:pPr>
                      <a:r>
                        <a:rPr sz="700" spc="-30" dirty="0">
                          <a:latin typeface="Arial"/>
                          <a:cs typeface="Arial"/>
                        </a:rPr>
                        <a:t>Travel,</a:t>
                      </a:r>
                      <a:r>
                        <a:rPr sz="7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Other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7175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0955">
                        <a:lnSpc>
                          <a:spcPts val="835"/>
                        </a:lnSpc>
                        <a:spcBef>
                          <a:spcPts val="550"/>
                        </a:spcBef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Parking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98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735">
                        <a:lnSpc>
                          <a:spcPts val="835"/>
                        </a:lnSpc>
                        <a:spcBef>
                          <a:spcPts val="550"/>
                        </a:spcBef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Parking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98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 marR="37465" algn="r">
                        <a:lnSpc>
                          <a:spcPts val="819"/>
                        </a:lnSpc>
                        <a:spcBef>
                          <a:spcPts val="565"/>
                        </a:spcBef>
                        <a:tabLst>
                          <a:tab pos="389890" algn="l"/>
                        </a:tabLst>
                      </a:pPr>
                      <a:r>
                        <a:rPr sz="700" dirty="0">
                          <a:latin typeface="Arial"/>
                          <a:cs typeface="Arial"/>
                        </a:rPr>
                        <a:t>$	28.00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7175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 marL="45720">
                        <a:lnSpc>
                          <a:spcPts val="819"/>
                        </a:lnSpc>
                        <a:spcBef>
                          <a:spcPts val="565"/>
                        </a:spcBef>
                        <a:tabLst>
                          <a:tab pos="626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28.00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7175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1885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 marL="45720">
                        <a:lnSpc>
                          <a:spcPts val="819"/>
                        </a:lnSpc>
                        <a:spcBef>
                          <a:spcPts val="565"/>
                        </a:spcBef>
                        <a:tabLst>
                          <a:tab pos="71310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7175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1885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 marL="45720">
                        <a:lnSpc>
                          <a:spcPts val="819"/>
                        </a:lnSpc>
                        <a:spcBef>
                          <a:spcPts val="565"/>
                        </a:spcBef>
                        <a:tabLst>
                          <a:tab pos="71310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7175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1885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 marL="45720">
                        <a:lnSpc>
                          <a:spcPts val="819"/>
                        </a:lnSpc>
                        <a:spcBef>
                          <a:spcPts val="565"/>
                        </a:spcBef>
                        <a:tabLst>
                          <a:tab pos="71374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7175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11683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9050">
                        <a:lnSpc>
                          <a:spcPts val="819"/>
                        </a:lnSpc>
                      </a:pPr>
                      <a:r>
                        <a:rPr sz="700" spc="-70" dirty="0">
                          <a:latin typeface="Arial"/>
                          <a:cs typeface="Arial"/>
                        </a:rPr>
                        <a:t>TOTAL: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AEDF3"/>
                    </a:solidFill>
                  </a:tcPr>
                </a:tc>
                <a:tc>
                  <a:txBody>
                    <a:bodyPr/>
                    <a:lstStyle/>
                    <a:p>
                      <a:pPr marL="45720">
                        <a:lnSpc>
                          <a:spcPts val="819"/>
                        </a:lnSpc>
                        <a:tabLst>
                          <a:tab pos="58039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161.40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AEDF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11683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5" gridSpan="8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rowSpan="5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5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5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5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5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5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5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16839">
                <a:tc>
                  <a:txBody>
                    <a:bodyPr/>
                    <a:lstStyle/>
                    <a:p>
                      <a:pPr marR="6985" algn="r">
                        <a:lnSpc>
                          <a:spcPts val="819"/>
                        </a:lnSpc>
                      </a:pPr>
                      <a:r>
                        <a:rPr sz="700" b="1" spc="-35" dirty="0">
                          <a:latin typeface="Trebuchet MS"/>
                          <a:cs typeface="Trebuchet MS"/>
                        </a:rPr>
                        <a:t>Subtotal</a:t>
                      </a:r>
                      <a:r>
                        <a:rPr sz="700" b="1" spc="-12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55" dirty="0">
                          <a:latin typeface="Trebuchet MS"/>
                          <a:cs typeface="Trebuchet MS"/>
                        </a:rPr>
                        <a:t>Time: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AEDF3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19"/>
                        </a:lnSpc>
                        <a:tabLst>
                          <a:tab pos="342265" algn="l"/>
                        </a:tabLst>
                      </a:pPr>
                      <a:r>
                        <a:rPr sz="700" b="1" spc="-55" dirty="0">
                          <a:latin typeface="Trebuchet MS"/>
                          <a:cs typeface="Trebuchet MS"/>
                        </a:rPr>
                        <a:t>$	</a:t>
                      </a:r>
                      <a:r>
                        <a:rPr sz="700" b="1" spc="-60" dirty="0">
                          <a:latin typeface="Trebuchet MS"/>
                          <a:cs typeface="Trebuchet MS"/>
                        </a:rPr>
                        <a:t>4,935.00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AEDF3"/>
                    </a:solidFill>
                  </a:tcPr>
                </a:tc>
                <a:tc gridSpan="8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16839">
                <a:tc>
                  <a:txBody>
                    <a:bodyPr/>
                    <a:lstStyle/>
                    <a:p>
                      <a:pPr marR="6985" algn="r">
                        <a:lnSpc>
                          <a:spcPts val="819"/>
                        </a:lnSpc>
                      </a:pPr>
                      <a:r>
                        <a:rPr sz="700" b="1" spc="-35" dirty="0">
                          <a:latin typeface="Trebuchet MS"/>
                          <a:cs typeface="Trebuchet MS"/>
                        </a:rPr>
                        <a:t>Subtotal</a:t>
                      </a:r>
                      <a:r>
                        <a:rPr sz="700" b="1" spc="-9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45" dirty="0">
                          <a:latin typeface="Trebuchet MS"/>
                          <a:cs typeface="Trebuchet MS"/>
                        </a:rPr>
                        <a:t>Expenses: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AEDF3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19"/>
                        </a:lnSpc>
                        <a:tabLst>
                          <a:tab pos="410845" algn="l"/>
                        </a:tabLst>
                      </a:pPr>
                      <a:r>
                        <a:rPr sz="700" b="1" spc="-55" dirty="0">
                          <a:latin typeface="Trebuchet MS"/>
                          <a:cs typeface="Trebuchet MS"/>
                        </a:rPr>
                        <a:t>$	161.40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AEDF3"/>
                    </a:solidFill>
                  </a:tcPr>
                </a:tc>
                <a:tc gridSpan="8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16839">
                <a:tc>
                  <a:txBody>
                    <a:bodyPr/>
                    <a:lstStyle/>
                    <a:p>
                      <a:pPr marR="6985" algn="r">
                        <a:lnSpc>
                          <a:spcPts val="819"/>
                        </a:lnSpc>
                      </a:pPr>
                      <a:r>
                        <a:rPr sz="700" b="1" spc="-5" dirty="0">
                          <a:latin typeface="Trebuchet MS"/>
                          <a:cs typeface="Trebuchet MS"/>
                        </a:rPr>
                        <a:t>T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O</a:t>
                      </a:r>
                      <a:r>
                        <a:rPr sz="700" b="1" spc="-5" dirty="0">
                          <a:latin typeface="Trebuchet MS"/>
                          <a:cs typeface="Trebuchet MS"/>
                        </a:rPr>
                        <a:t>T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AL: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AEDF3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19"/>
                        </a:lnSpc>
                        <a:tabLst>
                          <a:tab pos="342265" algn="l"/>
                        </a:tabLst>
                      </a:pPr>
                      <a:r>
                        <a:rPr sz="700" b="1" spc="-55" dirty="0">
                          <a:latin typeface="Trebuchet MS"/>
                          <a:cs typeface="Trebuchet MS"/>
                        </a:rPr>
                        <a:t>$	</a:t>
                      </a:r>
                      <a:r>
                        <a:rPr sz="700" b="1" spc="-60" dirty="0">
                          <a:latin typeface="Trebuchet MS"/>
                          <a:cs typeface="Trebuchet MS"/>
                        </a:rPr>
                        <a:t>5,096.40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AEDF3"/>
                    </a:solidFill>
                  </a:tcPr>
                </a:tc>
                <a:tc gridSpan="8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16839">
                <a:tc>
                  <a:txBody>
                    <a:bodyPr/>
                    <a:lstStyle/>
                    <a:p>
                      <a:pPr marR="8255" algn="r">
                        <a:lnSpc>
                          <a:spcPts val="819"/>
                        </a:lnSpc>
                      </a:pPr>
                      <a:r>
                        <a:rPr sz="700" b="1" spc="-35" dirty="0">
                          <a:latin typeface="Trebuchet MS"/>
                          <a:cs typeface="Trebuchet MS"/>
                        </a:rPr>
                        <a:t>Unbilled</a:t>
                      </a:r>
                      <a:r>
                        <a:rPr sz="700" b="1" spc="-12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35" dirty="0">
                          <a:latin typeface="Trebuchet MS"/>
                          <a:cs typeface="Trebuchet MS"/>
                        </a:rPr>
                        <a:t>Hours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AEDF3"/>
                    </a:solidFill>
                  </a:tcPr>
                </a:tc>
                <a:tc>
                  <a:txBody>
                    <a:bodyPr/>
                    <a:lstStyle/>
                    <a:p>
                      <a:pPr marR="7620" algn="r">
                        <a:lnSpc>
                          <a:spcPts val="819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8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2827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 marL="177800">
                        <a:lnSpc>
                          <a:spcPct val="100000"/>
                        </a:lnSpc>
                      </a:pPr>
                      <a:r>
                        <a:rPr sz="700" b="1" spc="-30" dirty="0">
                          <a:latin typeface="Trebuchet MS"/>
                          <a:cs typeface="Trebuchet MS"/>
                        </a:rPr>
                        <a:t>INITIALS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A"/>
                    </a:solidFill>
                  </a:tcPr>
                </a:tc>
                <a:tc rowSpan="2"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36525">
                <a:tc gridSpan="4">
                  <a:txBody>
                    <a:bodyPr/>
                    <a:lstStyle/>
                    <a:p>
                      <a:pPr marL="24130">
                        <a:lnSpc>
                          <a:spcPts val="975"/>
                        </a:lnSpc>
                      </a:pPr>
                      <a:r>
                        <a:rPr sz="900" spc="-50" dirty="0">
                          <a:latin typeface="Arial"/>
                          <a:cs typeface="Arial"/>
                        </a:rPr>
                        <a:t>Your </a:t>
                      </a:r>
                      <a:r>
                        <a:rPr sz="900" spc="-20" dirty="0">
                          <a:latin typeface="Arial"/>
                          <a:cs typeface="Arial"/>
                        </a:rPr>
                        <a:t>initials </a:t>
                      </a:r>
                      <a:r>
                        <a:rPr sz="900" spc="-35" dirty="0">
                          <a:latin typeface="Arial"/>
                          <a:cs typeface="Arial"/>
                        </a:rPr>
                        <a:t>here signify </a:t>
                      </a:r>
                      <a:r>
                        <a:rPr sz="900" spc="-5" dirty="0">
                          <a:latin typeface="Arial"/>
                          <a:cs typeface="Arial"/>
                        </a:rPr>
                        <a:t>that </a:t>
                      </a:r>
                      <a:r>
                        <a:rPr sz="900" spc="-15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900" spc="-60" dirty="0">
                          <a:latin typeface="Arial"/>
                          <a:cs typeface="Arial"/>
                        </a:rPr>
                        <a:t>charges 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on this </a:t>
                      </a:r>
                      <a:r>
                        <a:rPr sz="900" spc="-35" dirty="0">
                          <a:latin typeface="Arial"/>
                          <a:cs typeface="Arial"/>
                        </a:rPr>
                        <a:t>invoice 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are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accurate: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sz="700" spc="-60" dirty="0">
                          <a:latin typeface="Arial"/>
                          <a:cs typeface="Arial"/>
                        </a:rPr>
                        <a:t>NMJ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3335" marB="0"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A"/>
                    </a:solidFill>
                  </a:tcPr>
                </a:tc>
                <a:tc gridSpan="4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</a:tbl>
          </a:graphicData>
        </a:graphic>
      </p:graphicFrame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60500" y="1358900"/>
            <a:ext cx="22383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25" dirty="0">
                <a:latin typeface="Trebuchet MS"/>
                <a:cs typeface="Trebuchet MS"/>
              </a:rPr>
              <a:t>Baltimore, </a:t>
            </a:r>
            <a:r>
              <a:rPr sz="1200" b="1" spc="80" dirty="0">
                <a:latin typeface="Trebuchet MS"/>
                <a:cs typeface="Trebuchet MS"/>
              </a:rPr>
              <a:t>MD,</a:t>
            </a:r>
            <a:r>
              <a:rPr sz="1200" b="1" spc="-250" dirty="0">
                <a:latin typeface="Trebuchet MS"/>
                <a:cs typeface="Trebuchet MS"/>
              </a:rPr>
              <a:t> </a:t>
            </a:r>
            <a:r>
              <a:rPr sz="1200" b="1" spc="40" dirty="0">
                <a:latin typeface="Trebuchet MS"/>
                <a:cs typeface="Trebuchet MS"/>
              </a:rPr>
              <a:t>United </a:t>
            </a:r>
            <a:r>
              <a:rPr sz="1200" b="1" spc="75" dirty="0">
                <a:latin typeface="Trebuchet MS"/>
                <a:cs typeface="Trebuchet MS"/>
              </a:rPr>
              <a:t>States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8036" y="1358900"/>
            <a:ext cx="159829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5" dirty="0">
                <a:solidFill>
                  <a:srgbClr val="818181"/>
                </a:solidFill>
                <a:latin typeface="Arial"/>
                <a:cs typeface="Arial"/>
              </a:rPr>
              <a:t>120 </a:t>
            </a:r>
            <a:r>
              <a:rPr sz="1200" spc="25" dirty="0">
                <a:solidFill>
                  <a:srgbClr val="818181"/>
                </a:solidFill>
                <a:latin typeface="Arial"/>
                <a:cs typeface="Arial"/>
              </a:rPr>
              <a:t>miles, </a:t>
            </a:r>
            <a:r>
              <a:rPr sz="1200" spc="55" dirty="0">
                <a:solidFill>
                  <a:srgbClr val="818181"/>
                </a:solidFill>
                <a:latin typeface="Arial"/>
                <a:cs typeface="Arial"/>
              </a:rPr>
              <a:t>2 </a:t>
            </a:r>
            <a:r>
              <a:rPr sz="1200" spc="50" dirty="0">
                <a:solidFill>
                  <a:srgbClr val="818181"/>
                </a:solidFill>
                <a:latin typeface="Arial"/>
                <a:cs typeface="Arial"/>
              </a:rPr>
              <a:t>hr </a:t>
            </a:r>
            <a:r>
              <a:rPr sz="1200" spc="35" dirty="0">
                <a:solidFill>
                  <a:srgbClr val="818181"/>
                </a:solidFill>
                <a:latin typeface="Arial"/>
                <a:cs typeface="Arial"/>
              </a:rPr>
              <a:t>27</a:t>
            </a:r>
            <a:r>
              <a:rPr sz="1200" spc="-190" dirty="0">
                <a:solidFill>
                  <a:srgbClr val="818181"/>
                </a:solidFill>
                <a:latin typeface="Arial"/>
                <a:cs typeface="Arial"/>
              </a:rPr>
              <a:t> </a:t>
            </a:r>
            <a:r>
              <a:rPr sz="1200" spc="30" dirty="0">
                <a:solidFill>
                  <a:srgbClr val="818181"/>
                </a:solidFill>
                <a:latin typeface="Arial"/>
                <a:cs typeface="Arial"/>
              </a:rPr>
              <a:t>min</a:t>
            </a:r>
            <a:endParaRPr sz="12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236449" y="8559800"/>
            <a:ext cx="44386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90" dirty="0">
                <a:solidFill>
                  <a:srgbClr val="818181"/>
                </a:solidFill>
                <a:latin typeface="Trebuchet MS"/>
                <a:cs typeface="Trebuchet MS"/>
              </a:rPr>
              <a:t>1 </a:t>
            </a:r>
            <a:r>
              <a:rPr sz="1200" b="1" spc="50" dirty="0">
                <a:solidFill>
                  <a:srgbClr val="818181"/>
                </a:solidFill>
                <a:latin typeface="Trebuchet MS"/>
                <a:cs typeface="Trebuchet MS"/>
              </a:rPr>
              <a:t>of</a:t>
            </a:r>
            <a:r>
              <a:rPr sz="1200" b="1" spc="-95" dirty="0">
                <a:solidFill>
                  <a:srgbClr val="818181"/>
                </a:solidFill>
                <a:latin typeface="Trebuchet MS"/>
                <a:cs typeface="Trebuchet MS"/>
              </a:rPr>
              <a:t> </a:t>
            </a:r>
            <a:r>
              <a:rPr sz="1200" b="1" spc="120" dirty="0">
                <a:solidFill>
                  <a:srgbClr val="818181"/>
                </a:solidFill>
                <a:latin typeface="Trebuchet MS"/>
                <a:cs typeface="Trebuchet MS"/>
              </a:rPr>
              <a:t>4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104900" y="1333500"/>
            <a:ext cx="266700" cy="266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04900" y="1663700"/>
            <a:ext cx="5562600" cy="39751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574203" y="2496121"/>
            <a:ext cx="4275455" cy="1950720"/>
          </a:xfrm>
          <a:custGeom>
            <a:avLst/>
            <a:gdLst/>
            <a:ahLst/>
            <a:cxnLst/>
            <a:rect l="l" t="t" r="r" b="b"/>
            <a:pathLst>
              <a:path w="4275455" h="1950720">
                <a:moveTo>
                  <a:pt x="4274934" y="1936076"/>
                </a:moveTo>
                <a:lnTo>
                  <a:pt x="4243743" y="1909445"/>
                </a:lnTo>
                <a:lnTo>
                  <a:pt x="4213961" y="1883359"/>
                </a:lnTo>
                <a:lnTo>
                  <a:pt x="4167073" y="1899729"/>
                </a:lnTo>
                <a:lnTo>
                  <a:pt x="4131398" y="1928101"/>
                </a:lnTo>
                <a:lnTo>
                  <a:pt x="4091787" y="1935746"/>
                </a:lnTo>
                <a:lnTo>
                  <a:pt x="4049915" y="1939874"/>
                </a:lnTo>
                <a:lnTo>
                  <a:pt x="4000957" y="1942731"/>
                </a:lnTo>
                <a:lnTo>
                  <a:pt x="3952392" y="1950262"/>
                </a:lnTo>
                <a:lnTo>
                  <a:pt x="3880954" y="1918030"/>
                </a:lnTo>
                <a:lnTo>
                  <a:pt x="3845661" y="1899742"/>
                </a:lnTo>
                <a:lnTo>
                  <a:pt x="3807434" y="1879968"/>
                </a:lnTo>
                <a:lnTo>
                  <a:pt x="3771099" y="1864537"/>
                </a:lnTo>
                <a:lnTo>
                  <a:pt x="3731234" y="1865363"/>
                </a:lnTo>
                <a:lnTo>
                  <a:pt x="3692867" y="1866201"/>
                </a:lnTo>
                <a:lnTo>
                  <a:pt x="3636784" y="1867598"/>
                </a:lnTo>
                <a:lnTo>
                  <a:pt x="3568903" y="1865998"/>
                </a:lnTo>
                <a:lnTo>
                  <a:pt x="3517709" y="1867814"/>
                </a:lnTo>
                <a:lnTo>
                  <a:pt x="3468179" y="1869109"/>
                </a:lnTo>
                <a:lnTo>
                  <a:pt x="3417417" y="1873554"/>
                </a:lnTo>
                <a:lnTo>
                  <a:pt x="3380955" y="1886877"/>
                </a:lnTo>
                <a:lnTo>
                  <a:pt x="3323539" y="1884997"/>
                </a:lnTo>
                <a:lnTo>
                  <a:pt x="3272878" y="1869681"/>
                </a:lnTo>
                <a:lnTo>
                  <a:pt x="3235325" y="1861908"/>
                </a:lnTo>
                <a:lnTo>
                  <a:pt x="3186899" y="1871497"/>
                </a:lnTo>
                <a:lnTo>
                  <a:pt x="3166122" y="1833359"/>
                </a:lnTo>
                <a:lnTo>
                  <a:pt x="3142221" y="1800542"/>
                </a:lnTo>
                <a:lnTo>
                  <a:pt x="3098126" y="1800313"/>
                </a:lnTo>
                <a:lnTo>
                  <a:pt x="3059455" y="1790814"/>
                </a:lnTo>
                <a:lnTo>
                  <a:pt x="3021456" y="1780705"/>
                </a:lnTo>
                <a:lnTo>
                  <a:pt x="2981845" y="1770468"/>
                </a:lnTo>
                <a:lnTo>
                  <a:pt x="2939897" y="1762569"/>
                </a:lnTo>
                <a:lnTo>
                  <a:pt x="2888564" y="1766912"/>
                </a:lnTo>
                <a:lnTo>
                  <a:pt x="2849486" y="1765274"/>
                </a:lnTo>
                <a:lnTo>
                  <a:pt x="2809633" y="1755787"/>
                </a:lnTo>
                <a:lnTo>
                  <a:pt x="2770631" y="1757578"/>
                </a:lnTo>
                <a:lnTo>
                  <a:pt x="2738386" y="1780171"/>
                </a:lnTo>
                <a:lnTo>
                  <a:pt x="2703728" y="1763623"/>
                </a:lnTo>
                <a:lnTo>
                  <a:pt x="2653550" y="1739569"/>
                </a:lnTo>
                <a:lnTo>
                  <a:pt x="2614993" y="1723136"/>
                </a:lnTo>
                <a:lnTo>
                  <a:pt x="2578506" y="1697545"/>
                </a:lnTo>
                <a:lnTo>
                  <a:pt x="2551290" y="1645018"/>
                </a:lnTo>
                <a:lnTo>
                  <a:pt x="2545334" y="1606677"/>
                </a:lnTo>
                <a:lnTo>
                  <a:pt x="2575090" y="1582026"/>
                </a:lnTo>
                <a:lnTo>
                  <a:pt x="2580728" y="1542783"/>
                </a:lnTo>
                <a:lnTo>
                  <a:pt x="2543695" y="1521841"/>
                </a:lnTo>
                <a:lnTo>
                  <a:pt x="2501480" y="1520990"/>
                </a:lnTo>
                <a:lnTo>
                  <a:pt x="2461806" y="1519339"/>
                </a:lnTo>
                <a:lnTo>
                  <a:pt x="2418257" y="1502524"/>
                </a:lnTo>
                <a:lnTo>
                  <a:pt x="2383726" y="1485506"/>
                </a:lnTo>
                <a:lnTo>
                  <a:pt x="2353157" y="1458937"/>
                </a:lnTo>
                <a:lnTo>
                  <a:pt x="2319172" y="1441170"/>
                </a:lnTo>
                <a:lnTo>
                  <a:pt x="2275141" y="1436166"/>
                </a:lnTo>
                <a:lnTo>
                  <a:pt x="2236533" y="1431798"/>
                </a:lnTo>
                <a:lnTo>
                  <a:pt x="2191778" y="1423670"/>
                </a:lnTo>
                <a:lnTo>
                  <a:pt x="2153119" y="1416215"/>
                </a:lnTo>
                <a:lnTo>
                  <a:pt x="2111451" y="1416748"/>
                </a:lnTo>
                <a:lnTo>
                  <a:pt x="2069223" y="1411185"/>
                </a:lnTo>
                <a:lnTo>
                  <a:pt x="2024926" y="1400683"/>
                </a:lnTo>
                <a:lnTo>
                  <a:pt x="1984679" y="1391246"/>
                </a:lnTo>
                <a:lnTo>
                  <a:pt x="1941474" y="1380896"/>
                </a:lnTo>
                <a:lnTo>
                  <a:pt x="1897659" y="1370406"/>
                </a:lnTo>
                <a:lnTo>
                  <a:pt x="1859241" y="1361579"/>
                </a:lnTo>
                <a:lnTo>
                  <a:pt x="1832571" y="1333055"/>
                </a:lnTo>
                <a:lnTo>
                  <a:pt x="1805584" y="1304251"/>
                </a:lnTo>
                <a:lnTo>
                  <a:pt x="1767801" y="1292237"/>
                </a:lnTo>
                <a:lnTo>
                  <a:pt x="1730565" y="1272451"/>
                </a:lnTo>
                <a:lnTo>
                  <a:pt x="1688947" y="1255064"/>
                </a:lnTo>
                <a:lnTo>
                  <a:pt x="1656448" y="1232662"/>
                </a:lnTo>
                <a:lnTo>
                  <a:pt x="1617510" y="1206893"/>
                </a:lnTo>
                <a:lnTo>
                  <a:pt x="1582204" y="1192263"/>
                </a:lnTo>
                <a:lnTo>
                  <a:pt x="1540560" y="1193126"/>
                </a:lnTo>
                <a:lnTo>
                  <a:pt x="1504607" y="1208874"/>
                </a:lnTo>
                <a:lnTo>
                  <a:pt x="1479537" y="1239583"/>
                </a:lnTo>
                <a:lnTo>
                  <a:pt x="1443253" y="1257007"/>
                </a:lnTo>
                <a:lnTo>
                  <a:pt x="1407286" y="1270228"/>
                </a:lnTo>
                <a:lnTo>
                  <a:pt x="1361744" y="1258481"/>
                </a:lnTo>
                <a:lnTo>
                  <a:pt x="1321739" y="1247292"/>
                </a:lnTo>
                <a:lnTo>
                  <a:pt x="1283030" y="1234859"/>
                </a:lnTo>
                <a:lnTo>
                  <a:pt x="1220355" y="1221740"/>
                </a:lnTo>
                <a:lnTo>
                  <a:pt x="1178712" y="1216456"/>
                </a:lnTo>
                <a:lnTo>
                  <a:pt x="1135087" y="1219060"/>
                </a:lnTo>
                <a:lnTo>
                  <a:pt x="1095133" y="1214094"/>
                </a:lnTo>
                <a:lnTo>
                  <a:pt x="1046429" y="1199083"/>
                </a:lnTo>
                <a:lnTo>
                  <a:pt x="1010970" y="1183970"/>
                </a:lnTo>
                <a:lnTo>
                  <a:pt x="961504" y="1169009"/>
                </a:lnTo>
                <a:lnTo>
                  <a:pt x="899502" y="1150327"/>
                </a:lnTo>
                <a:lnTo>
                  <a:pt x="850798" y="1135849"/>
                </a:lnTo>
                <a:lnTo>
                  <a:pt x="820940" y="1103820"/>
                </a:lnTo>
                <a:lnTo>
                  <a:pt x="801979" y="1067473"/>
                </a:lnTo>
                <a:lnTo>
                  <a:pt x="726833" y="1027176"/>
                </a:lnTo>
                <a:lnTo>
                  <a:pt x="685609" y="1019238"/>
                </a:lnTo>
                <a:lnTo>
                  <a:pt x="647039" y="1014907"/>
                </a:lnTo>
                <a:lnTo>
                  <a:pt x="607085" y="1034072"/>
                </a:lnTo>
                <a:lnTo>
                  <a:pt x="573582" y="1054582"/>
                </a:lnTo>
                <a:lnTo>
                  <a:pt x="536917" y="1075055"/>
                </a:lnTo>
                <a:lnTo>
                  <a:pt x="505002" y="1111161"/>
                </a:lnTo>
                <a:lnTo>
                  <a:pt x="481698" y="1143266"/>
                </a:lnTo>
                <a:lnTo>
                  <a:pt x="438823" y="1166977"/>
                </a:lnTo>
                <a:lnTo>
                  <a:pt x="394258" y="1182928"/>
                </a:lnTo>
                <a:lnTo>
                  <a:pt x="352742" y="1186573"/>
                </a:lnTo>
                <a:lnTo>
                  <a:pt x="314858" y="1182116"/>
                </a:lnTo>
                <a:lnTo>
                  <a:pt x="286931" y="1155369"/>
                </a:lnTo>
                <a:lnTo>
                  <a:pt x="255396" y="1131074"/>
                </a:lnTo>
                <a:lnTo>
                  <a:pt x="226148" y="1104900"/>
                </a:lnTo>
                <a:lnTo>
                  <a:pt x="192582" y="1084872"/>
                </a:lnTo>
                <a:lnTo>
                  <a:pt x="180771" y="1031709"/>
                </a:lnTo>
                <a:lnTo>
                  <a:pt x="189153" y="992657"/>
                </a:lnTo>
                <a:lnTo>
                  <a:pt x="178396" y="955344"/>
                </a:lnTo>
                <a:lnTo>
                  <a:pt x="134391" y="906983"/>
                </a:lnTo>
                <a:lnTo>
                  <a:pt x="106692" y="880554"/>
                </a:lnTo>
                <a:lnTo>
                  <a:pt x="124104" y="846340"/>
                </a:lnTo>
                <a:lnTo>
                  <a:pt x="146646" y="810768"/>
                </a:lnTo>
                <a:lnTo>
                  <a:pt x="149263" y="771194"/>
                </a:lnTo>
                <a:lnTo>
                  <a:pt x="137769" y="719899"/>
                </a:lnTo>
                <a:lnTo>
                  <a:pt x="119519" y="674535"/>
                </a:lnTo>
                <a:lnTo>
                  <a:pt x="104368" y="633628"/>
                </a:lnTo>
                <a:lnTo>
                  <a:pt x="94437" y="587806"/>
                </a:lnTo>
                <a:lnTo>
                  <a:pt x="90614" y="533323"/>
                </a:lnTo>
                <a:lnTo>
                  <a:pt x="97421" y="491299"/>
                </a:lnTo>
                <a:lnTo>
                  <a:pt x="111493" y="455155"/>
                </a:lnTo>
                <a:lnTo>
                  <a:pt x="128358" y="420560"/>
                </a:lnTo>
                <a:lnTo>
                  <a:pt x="129654" y="372541"/>
                </a:lnTo>
                <a:lnTo>
                  <a:pt x="115862" y="336803"/>
                </a:lnTo>
                <a:lnTo>
                  <a:pt x="81813" y="313067"/>
                </a:lnTo>
                <a:lnTo>
                  <a:pt x="55003" y="284251"/>
                </a:lnTo>
                <a:lnTo>
                  <a:pt x="36804" y="246100"/>
                </a:lnTo>
                <a:lnTo>
                  <a:pt x="23190" y="207289"/>
                </a:lnTo>
                <a:lnTo>
                  <a:pt x="0" y="170548"/>
                </a:lnTo>
                <a:lnTo>
                  <a:pt x="50" y="131267"/>
                </a:lnTo>
                <a:lnTo>
                  <a:pt x="25730" y="97358"/>
                </a:lnTo>
                <a:lnTo>
                  <a:pt x="58864" y="78257"/>
                </a:lnTo>
                <a:lnTo>
                  <a:pt x="101892" y="79120"/>
                </a:lnTo>
                <a:lnTo>
                  <a:pt x="143217" y="89433"/>
                </a:lnTo>
                <a:lnTo>
                  <a:pt x="165798" y="57619"/>
                </a:lnTo>
                <a:lnTo>
                  <a:pt x="187210" y="25996"/>
                </a:lnTo>
                <a:lnTo>
                  <a:pt x="195427" y="0"/>
                </a:lnTo>
              </a:path>
            </a:pathLst>
          </a:custGeom>
          <a:ln w="76200">
            <a:solidFill>
              <a:srgbClr val="92929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574203" y="2496121"/>
            <a:ext cx="4275455" cy="1950720"/>
          </a:xfrm>
          <a:custGeom>
            <a:avLst/>
            <a:gdLst/>
            <a:ahLst/>
            <a:cxnLst/>
            <a:rect l="l" t="t" r="r" b="b"/>
            <a:pathLst>
              <a:path w="4275455" h="1950720">
                <a:moveTo>
                  <a:pt x="4274934" y="1936076"/>
                </a:moveTo>
                <a:lnTo>
                  <a:pt x="4243743" y="1909445"/>
                </a:lnTo>
                <a:lnTo>
                  <a:pt x="4213961" y="1883359"/>
                </a:lnTo>
                <a:lnTo>
                  <a:pt x="4167073" y="1899729"/>
                </a:lnTo>
                <a:lnTo>
                  <a:pt x="4131398" y="1928101"/>
                </a:lnTo>
                <a:lnTo>
                  <a:pt x="4091787" y="1935746"/>
                </a:lnTo>
                <a:lnTo>
                  <a:pt x="4049915" y="1939874"/>
                </a:lnTo>
                <a:lnTo>
                  <a:pt x="4000957" y="1942731"/>
                </a:lnTo>
                <a:lnTo>
                  <a:pt x="3952392" y="1950262"/>
                </a:lnTo>
                <a:lnTo>
                  <a:pt x="3880954" y="1918030"/>
                </a:lnTo>
                <a:lnTo>
                  <a:pt x="3845661" y="1899742"/>
                </a:lnTo>
                <a:lnTo>
                  <a:pt x="3807434" y="1879968"/>
                </a:lnTo>
                <a:lnTo>
                  <a:pt x="3771099" y="1864537"/>
                </a:lnTo>
                <a:lnTo>
                  <a:pt x="3731234" y="1865363"/>
                </a:lnTo>
                <a:lnTo>
                  <a:pt x="3692867" y="1866201"/>
                </a:lnTo>
                <a:lnTo>
                  <a:pt x="3636784" y="1867598"/>
                </a:lnTo>
                <a:lnTo>
                  <a:pt x="3568903" y="1865998"/>
                </a:lnTo>
                <a:lnTo>
                  <a:pt x="3517709" y="1867814"/>
                </a:lnTo>
                <a:lnTo>
                  <a:pt x="3468179" y="1869109"/>
                </a:lnTo>
                <a:lnTo>
                  <a:pt x="3417417" y="1873554"/>
                </a:lnTo>
                <a:lnTo>
                  <a:pt x="3380955" y="1886877"/>
                </a:lnTo>
                <a:lnTo>
                  <a:pt x="3323539" y="1884997"/>
                </a:lnTo>
                <a:lnTo>
                  <a:pt x="3272878" y="1869681"/>
                </a:lnTo>
                <a:lnTo>
                  <a:pt x="3235325" y="1861908"/>
                </a:lnTo>
                <a:lnTo>
                  <a:pt x="3186899" y="1871497"/>
                </a:lnTo>
                <a:lnTo>
                  <a:pt x="3166122" y="1833359"/>
                </a:lnTo>
                <a:lnTo>
                  <a:pt x="3142221" y="1800542"/>
                </a:lnTo>
                <a:lnTo>
                  <a:pt x="3098126" y="1800313"/>
                </a:lnTo>
                <a:lnTo>
                  <a:pt x="3059455" y="1790814"/>
                </a:lnTo>
                <a:lnTo>
                  <a:pt x="3021456" y="1780705"/>
                </a:lnTo>
                <a:lnTo>
                  <a:pt x="2981845" y="1770468"/>
                </a:lnTo>
                <a:lnTo>
                  <a:pt x="2939897" y="1762569"/>
                </a:lnTo>
                <a:lnTo>
                  <a:pt x="2888564" y="1766912"/>
                </a:lnTo>
                <a:lnTo>
                  <a:pt x="2849486" y="1765274"/>
                </a:lnTo>
                <a:lnTo>
                  <a:pt x="2809633" y="1755787"/>
                </a:lnTo>
                <a:lnTo>
                  <a:pt x="2770631" y="1757578"/>
                </a:lnTo>
                <a:lnTo>
                  <a:pt x="2738386" y="1780171"/>
                </a:lnTo>
                <a:lnTo>
                  <a:pt x="2703728" y="1763623"/>
                </a:lnTo>
                <a:lnTo>
                  <a:pt x="2653550" y="1739569"/>
                </a:lnTo>
                <a:lnTo>
                  <a:pt x="2614993" y="1723136"/>
                </a:lnTo>
                <a:lnTo>
                  <a:pt x="2578506" y="1697545"/>
                </a:lnTo>
                <a:lnTo>
                  <a:pt x="2551290" y="1645018"/>
                </a:lnTo>
                <a:lnTo>
                  <a:pt x="2545334" y="1606677"/>
                </a:lnTo>
                <a:lnTo>
                  <a:pt x="2575090" y="1582026"/>
                </a:lnTo>
                <a:lnTo>
                  <a:pt x="2580728" y="1542783"/>
                </a:lnTo>
                <a:lnTo>
                  <a:pt x="2543695" y="1521841"/>
                </a:lnTo>
                <a:lnTo>
                  <a:pt x="2501480" y="1520990"/>
                </a:lnTo>
                <a:lnTo>
                  <a:pt x="2461806" y="1519339"/>
                </a:lnTo>
                <a:lnTo>
                  <a:pt x="2418257" y="1502524"/>
                </a:lnTo>
                <a:lnTo>
                  <a:pt x="2383726" y="1485506"/>
                </a:lnTo>
                <a:lnTo>
                  <a:pt x="2353157" y="1458937"/>
                </a:lnTo>
                <a:lnTo>
                  <a:pt x="2319172" y="1441170"/>
                </a:lnTo>
                <a:lnTo>
                  <a:pt x="2275141" y="1436166"/>
                </a:lnTo>
                <a:lnTo>
                  <a:pt x="2236533" y="1431798"/>
                </a:lnTo>
                <a:lnTo>
                  <a:pt x="2191778" y="1423670"/>
                </a:lnTo>
                <a:lnTo>
                  <a:pt x="2153119" y="1416215"/>
                </a:lnTo>
                <a:lnTo>
                  <a:pt x="2111451" y="1416748"/>
                </a:lnTo>
                <a:lnTo>
                  <a:pt x="2069223" y="1411185"/>
                </a:lnTo>
                <a:lnTo>
                  <a:pt x="2024926" y="1400683"/>
                </a:lnTo>
                <a:lnTo>
                  <a:pt x="1984679" y="1391246"/>
                </a:lnTo>
                <a:lnTo>
                  <a:pt x="1941474" y="1380896"/>
                </a:lnTo>
                <a:lnTo>
                  <a:pt x="1897659" y="1370406"/>
                </a:lnTo>
                <a:lnTo>
                  <a:pt x="1859241" y="1361579"/>
                </a:lnTo>
                <a:lnTo>
                  <a:pt x="1832571" y="1333055"/>
                </a:lnTo>
                <a:lnTo>
                  <a:pt x="1805584" y="1304251"/>
                </a:lnTo>
                <a:lnTo>
                  <a:pt x="1767801" y="1292237"/>
                </a:lnTo>
                <a:lnTo>
                  <a:pt x="1730565" y="1272451"/>
                </a:lnTo>
                <a:lnTo>
                  <a:pt x="1688947" y="1255064"/>
                </a:lnTo>
                <a:lnTo>
                  <a:pt x="1656448" y="1232662"/>
                </a:lnTo>
                <a:lnTo>
                  <a:pt x="1617510" y="1206893"/>
                </a:lnTo>
                <a:lnTo>
                  <a:pt x="1582204" y="1192263"/>
                </a:lnTo>
                <a:lnTo>
                  <a:pt x="1540560" y="1193126"/>
                </a:lnTo>
                <a:lnTo>
                  <a:pt x="1504607" y="1208874"/>
                </a:lnTo>
                <a:lnTo>
                  <a:pt x="1479537" y="1239583"/>
                </a:lnTo>
                <a:lnTo>
                  <a:pt x="1443253" y="1257007"/>
                </a:lnTo>
                <a:lnTo>
                  <a:pt x="1407286" y="1270228"/>
                </a:lnTo>
                <a:lnTo>
                  <a:pt x="1361744" y="1258481"/>
                </a:lnTo>
                <a:lnTo>
                  <a:pt x="1321739" y="1247292"/>
                </a:lnTo>
                <a:lnTo>
                  <a:pt x="1283030" y="1234859"/>
                </a:lnTo>
                <a:lnTo>
                  <a:pt x="1220355" y="1221740"/>
                </a:lnTo>
                <a:lnTo>
                  <a:pt x="1178712" y="1216456"/>
                </a:lnTo>
                <a:lnTo>
                  <a:pt x="1135087" y="1219060"/>
                </a:lnTo>
                <a:lnTo>
                  <a:pt x="1095133" y="1214094"/>
                </a:lnTo>
                <a:lnTo>
                  <a:pt x="1046429" y="1199083"/>
                </a:lnTo>
                <a:lnTo>
                  <a:pt x="1010970" y="1183970"/>
                </a:lnTo>
                <a:lnTo>
                  <a:pt x="961504" y="1169009"/>
                </a:lnTo>
                <a:lnTo>
                  <a:pt x="899502" y="1150327"/>
                </a:lnTo>
                <a:lnTo>
                  <a:pt x="850798" y="1135849"/>
                </a:lnTo>
                <a:lnTo>
                  <a:pt x="820940" y="1103820"/>
                </a:lnTo>
                <a:lnTo>
                  <a:pt x="801979" y="1067473"/>
                </a:lnTo>
                <a:lnTo>
                  <a:pt x="726833" y="1027176"/>
                </a:lnTo>
                <a:lnTo>
                  <a:pt x="685609" y="1019238"/>
                </a:lnTo>
                <a:lnTo>
                  <a:pt x="647039" y="1014907"/>
                </a:lnTo>
                <a:lnTo>
                  <a:pt x="607085" y="1034072"/>
                </a:lnTo>
                <a:lnTo>
                  <a:pt x="573582" y="1054582"/>
                </a:lnTo>
                <a:lnTo>
                  <a:pt x="536917" y="1075055"/>
                </a:lnTo>
                <a:lnTo>
                  <a:pt x="505002" y="1111161"/>
                </a:lnTo>
                <a:lnTo>
                  <a:pt x="481698" y="1143266"/>
                </a:lnTo>
                <a:lnTo>
                  <a:pt x="438823" y="1166977"/>
                </a:lnTo>
                <a:lnTo>
                  <a:pt x="394258" y="1182928"/>
                </a:lnTo>
                <a:lnTo>
                  <a:pt x="352742" y="1186573"/>
                </a:lnTo>
                <a:lnTo>
                  <a:pt x="314858" y="1182116"/>
                </a:lnTo>
                <a:lnTo>
                  <a:pt x="286931" y="1155369"/>
                </a:lnTo>
                <a:lnTo>
                  <a:pt x="255396" y="1131074"/>
                </a:lnTo>
                <a:lnTo>
                  <a:pt x="226148" y="1104900"/>
                </a:lnTo>
                <a:lnTo>
                  <a:pt x="192582" y="1084872"/>
                </a:lnTo>
                <a:lnTo>
                  <a:pt x="180771" y="1031709"/>
                </a:lnTo>
                <a:lnTo>
                  <a:pt x="189153" y="992657"/>
                </a:lnTo>
                <a:lnTo>
                  <a:pt x="178396" y="955344"/>
                </a:lnTo>
                <a:lnTo>
                  <a:pt x="134391" y="906983"/>
                </a:lnTo>
                <a:lnTo>
                  <a:pt x="106692" y="880554"/>
                </a:lnTo>
                <a:lnTo>
                  <a:pt x="124104" y="846340"/>
                </a:lnTo>
                <a:lnTo>
                  <a:pt x="146646" y="810768"/>
                </a:lnTo>
                <a:lnTo>
                  <a:pt x="149263" y="771194"/>
                </a:lnTo>
                <a:lnTo>
                  <a:pt x="137769" y="719899"/>
                </a:lnTo>
                <a:lnTo>
                  <a:pt x="119519" y="674535"/>
                </a:lnTo>
                <a:lnTo>
                  <a:pt x="104368" y="633628"/>
                </a:lnTo>
                <a:lnTo>
                  <a:pt x="94437" y="587806"/>
                </a:lnTo>
                <a:lnTo>
                  <a:pt x="90614" y="533323"/>
                </a:lnTo>
                <a:lnTo>
                  <a:pt x="97421" y="491299"/>
                </a:lnTo>
                <a:lnTo>
                  <a:pt x="111493" y="455155"/>
                </a:lnTo>
                <a:lnTo>
                  <a:pt x="128358" y="420560"/>
                </a:lnTo>
                <a:lnTo>
                  <a:pt x="129654" y="372541"/>
                </a:lnTo>
                <a:lnTo>
                  <a:pt x="115862" y="336803"/>
                </a:lnTo>
                <a:lnTo>
                  <a:pt x="81813" y="313067"/>
                </a:lnTo>
                <a:lnTo>
                  <a:pt x="55003" y="284251"/>
                </a:lnTo>
                <a:lnTo>
                  <a:pt x="36804" y="246100"/>
                </a:lnTo>
                <a:lnTo>
                  <a:pt x="23190" y="207289"/>
                </a:lnTo>
                <a:lnTo>
                  <a:pt x="0" y="170548"/>
                </a:lnTo>
                <a:lnTo>
                  <a:pt x="50" y="131267"/>
                </a:lnTo>
                <a:lnTo>
                  <a:pt x="25730" y="97358"/>
                </a:lnTo>
                <a:lnTo>
                  <a:pt x="58864" y="78257"/>
                </a:lnTo>
                <a:lnTo>
                  <a:pt x="101892" y="79120"/>
                </a:lnTo>
                <a:lnTo>
                  <a:pt x="143217" y="89433"/>
                </a:lnTo>
                <a:lnTo>
                  <a:pt x="165798" y="57619"/>
                </a:lnTo>
                <a:lnTo>
                  <a:pt x="187210" y="25996"/>
                </a:lnTo>
                <a:lnTo>
                  <a:pt x="195427" y="0"/>
                </a:lnTo>
              </a:path>
            </a:pathLst>
          </a:custGeom>
          <a:ln w="635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574203" y="2496121"/>
            <a:ext cx="4275455" cy="1950720"/>
          </a:xfrm>
          <a:custGeom>
            <a:avLst/>
            <a:gdLst/>
            <a:ahLst/>
            <a:cxnLst/>
            <a:rect l="l" t="t" r="r" b="b"/>
            <a:pathLst>
              <a:path w="4275455" h="1950720">
                <a:moveTo>
                  <a:pt x="4274934" y="1936076"/>
                </a:moveTo>
                <a:lnTo>
                  <a:pt x="4243743" y="1909445"/>
                </a:lnTo>
                <a:lnTo>
                  <a:pt x="4213961" y="1883359"/>
                </a:lnTo>
                <a:lnTo>
                  <a:pt x="4167073" y="1899729"/>
                </a:lnTo>
                <a:lnTo>
                  <a:pt x="4131398" y="1928101"/>
                </a:lnTo>
                <a:lnTo>
                  <a:pt x="4091787" y="1935746"/>
                </a:lnTo>
                <a:lnTo>
                  <a:pt x="4049915" y="1939874"/>
                </a:lnTo>
                <a:lnTo>
                  <a:pt x="4000957" y="1942731"/>
                </a:lnTo>
                <a:lnTo>
                  <a:pt x="3952392" y="1950262"/>
                </a:lnTo>
                <a:lnTo>
                  <a:pt x="3880954" y="1918030"/>
                </a:lnTo>
                <a:lnTo>
                  <a:pt x="3845661" y="1899742"/>
                </a:lnTo>
                <a:lnTo>
                  <a:pt x="3807434" y="1879968"/>
                </a:lnTo>
                <a:lnTo>
                  <a:pt x="3771099" y="1864537"/>
                </a:lnTo>
                <a:lnTo>
                  <a:pt x="3731234" y="1865363"/>
                </a:lnTo>
                <a:lnTo>
                  <a:pt x="3692867" y="1866201"/>
                </a:lnTo>
                <a:lnTo>
                  <a:pt x="3636784" y="1867598"/>
                </a:lnTo>
                <a:lnTo>
                  <a:pt x="3568903" y="1865998"/>
                </a:lnTo>
                <a:lnTo>
                  <a:pt x="3517709" y="1867814"/>
                </a:lnTo>
                <a:lnTo>
                  <a:pt x="3468179" y="1869109"/>
                </a:lnTo>
                <a:lnTo>
                  <a:pt x="3417417" y="1873554"/>
                </a:lnTo>
                <a:lnTo>
                  <a:pt x="3380955" y="1886877"/>
                </a:lnTo>
                <a:lnTo>
                  <a:pt x="3323539" y="1884997"/>
                </a:lnTo>
                <a:lnTo>
                  <a:pt x="3272878" y="1869681"/>
                </a:lnTo>
                <a:lnTo>
                  <a:pt x="3235325" y="1861908"/>
                </a:lnTo>
                <a:lnTo>
                  <a:pt x="3186899" y="1871497"/>
                </a:lnTo>
                <a:lnTo>
                  <a:pt x="3166122" y="1833359"/>
                </a:lnTo>
                <a:lnTo>
                  <a:pt x="3142221" y="1800542"/>
                </a:lnTo>
                <a:lnTo>
                  <a:pt x="3098126" y="1800313"/>
                </a:lnTo>
                <a:lnTo>
                  <a:pt x="3059455" y="1790814"/>
                </a:lnTo>
                <a:lnTo>
                  <a:pt x="3021456" y="1780705"/>
                </a:lnTo>
                <a:lnTo>
                  <a:pt x="2981845" y="1770468"/>
                </a:lnTo>
                <a:lnTo>
                  <a:pt x="2939897" y="1762569"/>
                </a:lnTo>
                <a:lnTo>
                  <a:pt x="2888564" y="1766912"/>
                </a:lnTo>
                <a:lnTo>
                  <a:pt x="2849486" y="1765274"/>
                </a:lnTo>
                <a:lnTo>
                  <a:pt x="2809633" y="1755787"/>
                </a:lnTo>
                <a:lnTo>
                  <a:pt x="2770631" y="1757578"/>
                </a:lnTo>
                <a:lnTo>
                  <a:pt x="2738386" y="1780171"/>
                </a:lnTo>
                <a:lnTo>
                  <a:pt x="2703728" y="1763623"/>
                </a:lnTo>
                <a:lnTo>
                  <a:pt x="2653550" y="1739569"/>
                </a:lnTo>
                <a:lnTo>
                  <a:pt x="2614993" y="1723136"/>
                </a:lnTo>
                <a:lnTo>
                  <a:pt x="2578506" y="1697545"/>
                </a:lnTo>
                <a:lnTo>
                  <a:pt x="2551290" y="1645018"/>
                </a:lnTo>
                <a:lnTo>
                  <a:pt x="2545334" y="1606677"/>
                </a:lnTo>
                <a:lnTo>
                  <a:pt x="2575090" y="1582026"/>
                </a:lnTo>
                <a:lnTo>
                  <a:pt x="2580728" y="1542783"/>
                </a:lnTo>
                <a:lnTo>
                  <a:pt x="2543695" y="1521841"/>
                </a:lnTo>
                <a:lnTo>
                  <a:pt x="2501480" y="1520990"/>
                </a:lnTo>
                <a:lnTo>
                  <a:pt x="2461806" y="1519339"/>
                </a:lnTo>
                <a:lnTo>
                  <a:pt x="2418257" y="1502524"/>
                </a:lnTo>
                <a:lnTo>
                  <a:pt x="2383726" y="1485506"/>
                </a:lnTo>
                <a:lnTo>
                  <a:pt x="2353157" y="1458937"/>
                </a:lnTo>
                <a:lnTo>
                  <a:pt x="2319172" y="1441170"/>
                </a:lnTo>
                <a:lnTo>
                  <a:pt x="2275141" y="1436166"/>
                </a:lnTo>
                <a:lnTo>
                  <a:pt x="2236533" y="1431798"/>
                </a:lnTo>
                <a:lnTo>
                  <a:pt x="2191778" y="1423670"/>
                </a:lnTo>
                <a:lnTo>
                  <a:pt x="2153119" y="1416215"/>
                </a:lnTo>
                <a:lnTo>
                  <a:pt x="2111451" y="1416748"/>
                </a:lnTo>
                <a:lnTo>
                  <a:pt x="2069223" y="1411185"/>
                </a:lnTo>
                <a:lnTo>
                  <a:pt x="2024926" y="1400683"/>
                </a:lnTo>
                <a:lnTo>
                  <a:pt x="1984679" y="1391246"/>
                </a:lnTo>
                <a:lnTo>
                  <a:pt x="1941474" y="1380896"/>
                </a:lnTo>
                <a:lnTo>
                  <a:pt x="1897659" y="1370406"/>
                </a:lnTo>
                <a:lnTo>
                  <a:pt x="1859241" y="1361579"/>
                </a:lnTo>
                <a:lnTo>
                  <a:pt x="1832571" y="1333055"/>
                </a:lnTo>
                <a:lnTo>
                  <a:pt x="1805584" y="1304251"/>
                </a:lnTo>
                <a:lnTo>
                  <a:pt x="1767801" y="1292237"/>
                </a:lnTo>
                <a:lnTo>
                  <a:pt x="1730565" y="1272451"/>
                </a:lnTo>
                <a:lnTo>
                  <a:pt x="1688947" y="1255064"/>
                </a:lnTo>
                <a:lnTo>
                  <a:pt x="1656448" y="1232662"/>
                </a:lnTo>
                <a:lnTo>
                  <a:pt x="1617510" y="1206893"/>
                </a:lnTo>
                <a:lnTo>
                  <a:pt x="1582204" y="1192263"/>
                </a:lnTo>
                <a:lnTo>
                  <a:pt x="1540560" y="1193126"/>
                </a:lnTo>
                <a:lnTo>
                  <a:pt x="1504607" y="1208874"/>
                </a:lnTo>
                <a:lnTo>
                  <a:pt x="1479537" y="1239583"/>
                </a:lnTo>
                <a:lnTo>
                  <a:pt x="1443253" y="1257007"/>
                </a:lnTo>
                <a:lnTo>
                  <a:pt x="1407286" y="1270228"/>
                </a:lnTo>
                <a:lnTo>
                  <a:pt x="1361744" y="1258481"/>
                </a:lnTo>
                <a:lnTo>
                  <a:pt x="1321739" y="1247292"/>
                </a:lnTo>
                <a:lnTo>
                  <a:pt x="1283030" y="1234859"/>
                </a:lnTo>
                <a:lnTo>
                  <a:pt x="1220355" y="1221740"/>
                </a:lnTo>
                <a:lnTo>
                  <a:pt x="1178712" y="1216456"/>
                </a:lnTo>
                <a:lnTo>
                  <a:pt x="1135087" y="1219060"/>
                </a:lnTo>
                <a:lnTo>
                  <a:pt x="1095133" y="1214094"/>
                </a:lnTo>
                <a:lnTo>
                  <a:pt x="1046429" y="1199083"/>
                </a:lnTo>
                <a:lnTo>
                  <a:pt x="1010970" y="1183970"/>
                </a:lnTo>
                <a:lnTo>
                  <a:pt x="961504" y="1169009"/>
                </a:lnTo>
                <a:lnTo>
                  <a:pt x="899502" y="1150327"/>
                </a:lnTo>
                <a:lnTo>
                  <a:pt x="850798" y="1135849"/>
                </a:lnTo>
                <a:lnTo>
                  <a:pt x="820940" y="1103820"/>
                </a:lnTo>
                <a:lnTo>
                  <a:pt x="801979" y="1067473"/>
                </a:lnTo>
                <a:lnTo>
                  <a:pt x="726833" y="1027176"/>
                </a:lnTo>
                <a:lnTo>
                  <a:pt x="685609" y="1019238"/>
                </a:lnTo>
                <a:lnTo>
                  <a:pt x="647039" y="1014907"/>
                </a:lnTo>
                <a:lnTo>
                  <a:pt x="607085" y="1034072"/>
                </a:lnTo>
                <a:lnTo>
                  <a:pt x="573582" y="1054582"/>
                </a:lnTo>
                <a:lnTo>
                  <a:pt x="536917" y="1075055"/>
                </a:lnTo>
                <a:lnTo>
                  <a:pt x="505002" y="1111161"/>
                </a:lnTo>
                <a:lnTo>
                  <a:pt x="481698" y="1143266"/>
                </a:lnTo>
                <a:lnTo>
                  <a:pt x="438823" y="1166977"/>
                </a:lnTo>
                <a:lnTo>
                  <a:pt x="394258" y="1182928"/>
                </a:lnTo>
                <a:lnTo>
                  <a:pt x="352742" y="1186573"/>
                </a:lnTo>
                <a:lnTo>
                  <a:pt x="314858" y="1182116"/>
                </a:lnTo>
                <a:lnTo>
                  <a:pt x="286931" y="1155369"/>
                </a:lnTo>
                <a:lnTo>
                  <a:pt x="255396" y="1131074"/>
                </a:lnTo>
                <a:lnTo>
                  <a:pt x="226148" y="1104900"/>
                </a:lnTo>
                <a:lnTo>
                  <a:pt x="192582" y="1084872"/>
                </a:lnTo>
                <a:lnTo>
                  <a:pt x="180771" y="1031709"/>
                </a:lnTo>
                <a:lnTo>
                  <a:pt x="189153" y="992657"/>
                </a:lnTo>
                <a:lnTo>
                  <a:pt x="178396" y="955344"/>
                </a:lnTo>
                <a:lnTo>
                  <a:pt x="134391" y="906983"/>
                </a:lnTo>
                <a:lnTo>
                  <a:pt x="106692" y="880554"/>
                </a:lnTo>
                <a:lnTo>
                  <a:pt x="124104" y="846340"/>
                </a:lnTo>
                <a:lnTo>
                  <a:pt x="146646" y="810768"/>
                </a:lnTo>
                <a:lnTo>
                  <a:pt x="149263" y="771194"/>
                </a:lnTo>
                <a:lnTo>
                  <a:pt x="137769" y="719899"/>
                </a:lnTo>
                <a:lnTo>
                  <a:pt x="119519" y="674535"/>
                </a:lnTo>
                <a:lnTo>
                  <a:pt x="104368" y="633628"/>
                </a:lnTo>
                <a:lnTo>
                  <a:pt x="94437" y="587806"/>
                </a:lnTo>
                <a:lnTo>
                  <a:pt x="90614" y="533323"/>
                </a:lnTo>
                <a:lnTo>
                  <a:pt x="97421" y="491299"/>
                </a:lnTo>
                <a:lnTo>
                  <a:pt x="111493" y="455155"/>
                </a:lnTo>
                <a:lnTo>
                  <a:pt x="128358" y="420560"/>
                </a:lnTo>
                <a:lnTo>
                  <a:pt x="129654" y="372541"/>
                </a:lnTo>
                <a:lnTo>
                  <a:pt x="115862" y="336803"/>
                </a:lnTo>
                <a:lnTo>
                  <a:pt x="81813" y="313067"/>
                </a:lnTo>
                <a:lnTo>
                  <a:pt x="55003" y="284251"/>
                </a:lnTo>
                <a:lnTo>
                  <a:pt x="36804" y="246100"/>
                </a:lnTo>
                <a:lnTo>
                  <a:pt x="23190" y="207289"/>
                </a:lnTo>
                <a:lnTo>
                  <a:pt x="0" y="170548"/>
                </a:lnTo>
                <a:lnTo>
                  <a:pt x="50" y="131267"/>
                </a:lnTo>
                <a:lnTo>
                  <a:pt x="25730" y="97358"/>
                </a:lnTo>
                <a:lnTo>
                  <a:pt x="58864" y="78257"/>
                </a:lnTo>
                <a:lnTo>
                  <a:pt x="101892" y="79120"/>
                </a:lnTo>
                <a:lnTo>
                  <a:pt x="143217" y="89433"/>
                </a:lnTo>
                <a:lnTo>
                  <a:pt x="165798" y="57619"/>
                </a:lnTo>
                <a:lnTo>
                  <a:pt x="187210" y="25996"/>
                </a:lnTo>
                <a:lnTo>
                  <a:pt x="195427" y="0"/>
                </a:lnTo>
              </a:path>
            </a:pathLst>
          </a:custGeom>
          <a:ln w="50800">
            <a:solidFill>
              <a:srgbClr val="5CC1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992623" y="4242739"/>
            <a:ext cx="240563" cy="2413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5017820" y="4247400"/>
            <a:ext cx="203200" cy="1219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0"/>
              </a:spcBef>
            </a:pPr>
            <a:r>
              <a:rPr sz="600" b="1" spc="-25" dirty="0">
                <a:solidFill>
                  <a:srgbClr val="FFFFFF"/>
                </a:solidFill>
                <a:latin typeface="Trebuchet MS"/>
                <a:cs typeface="Trebuchet MS"/>
              </a:rPr>
              <a:t>MILES</a:t>
            </a:r>
            <a:endParaRPr sz="600"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036083" y="4311319"/>
            <a:ext cx="16637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900" b="1" spc="75" dirty="0">
                <a:solidFill>
                  <a:srgbClr val="FFFFFF"/>
                </a:solidFill>
                <a:latin typeface="Trebuchet MS"/>
                <a:cs typeface="Trebuchet MS"/>
              </a:rPr>
              <a:t>25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900423" y="3891965"/>
            <a:ext cx="240563" cy="2413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3925620" y="3896626"/>
            <a:ext cx="203200" cy="1219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0"/>
              </a:spcBef>
            </a:pPr>
            <a:r>
              <a:rPr sz="600" b="1" spc="-25" dirty="0">
                <a:solidFill>
                  <a:srgbClr val="FFFFFF"/>
                </a:solidFill>
                <a:latin typeface="Trebuchet MS"/>
                <a:cs typeface="Trebuchet MS"/>
              </a:rPr>
              <a:t>MILES</a:t>
            </a:r>
            <a:endParaRPr sz="600">
              <a:latin typeface="Trebuchet MS"/>
              <a:cs typeface="Trebuchet M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941533" y="3960545"/>
            <a:ext cx="17145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900" b="1" spc="90" dirty="0">
                <a:solidFill>
                  <a:srgbClr val="FFFFFF"/>
                </a:solidFill>
                <a:latin typeface="Trebuchet MS"/>
                <a:cs typeface="Trebuchet MS"/>
              </a:rPr>
              <a:t>50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2636685" y="3592347"/>
            <a:ext cx="240563" cy="2413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2661881" y="3597008"/>
            <a:ext cx="203200" cy="1219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0"/>
              </a:spcBef>
            </a:pPr>
            <a:r>
              <a:rPr sz="600" b="1" spc="-25" dirty="0">
                <a:solidFill>
                  <a:srgbClr val="FFFFFF"/>
                </a:solidFill>
                <a:latin typeface="Trebuchet MS"/>
                <a:cs typeface="Trebuchet MS"/>
              </a:rPr>
              <a:t>MILES</a:t>
            </a:r>
            <a:endParaRPr sz="600">
              <a:latin typeface="Trebuchet MS"/>
              <a:cs typeface="Trebuchet M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682900" y="3660927"/>
            <a:ext cx="16002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900" b="1" spc="45" dirty="0">
                <a:solidFill>
                  <a:srgbClr val="FFFFFF"/>
                </a:solidFill>
                <a:latin typeface="Trebuchet MS"/>
                <a:cs typeface="Trebuchet MS"/>
              </a:rPr>
              <a:t>75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758530" y="2290102"/>
            <a:ext cx="21475" cy="20604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701292" y="2178685"/>
            <a:ext cx="135915" cy="12561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1111250" y="1670050"/>
            <a:ext cx="743585" cy="234950"/>
          </a:xfrm>
          <a:prstGeom prst="rect">
            <a:avLst/>
          </a:prstGeom>
          <a:solidFill>
            <a:srgbClr val="797979">
              <a:alpha val="75000"/>
            </a:srgbClr>
          </a:solidFill>
        </p:spPr>
        <p:txBody>
          <a:bodyPr vert="horz" wrap="square" lIns="0" tIns="12700" rIns="0" bIns="0" rtlCol="0">
            <a:spAutoFit/>
          </a:bodyPr>
          <a:lstStyle/>
          <a:p>
            <a:pPr marL="82550">
              <a:lnSpc>
                <a:spcPct val="100000"/>
              </a:lnSpc>
              <a:spcBef>
                <a:spcPts val="100"/>
              </a:spcBef>
            </a:pPr>
            <a:r>
              <a:rPr sz="1000" b="1" spc="45" dirty="0">
                <a:solidFill>
                  <a:srgbClr val="FFFFFF"/>
                </a:solidFill>
                <a:latin typeface="Trebuchet MS"/>
                <a:cs typeface="Trebuchet MS"/>
              </a:rPr>
              <a:t>Route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1104900" y="4962728"/>
            <a:ext cx="5562600" cy="676275"/>
          </a:xfrm>
          <a:custGeom>
            <a:avLst/>
            <a:gdLst/>
            <a:ahLst/>
            <a:cxnLst/>
            <a:rect l="l" t="t" r="r" b="b"/>
            <a:pathLst>
              <a:path w="5562600" h="676275">
                <a:moveTo>
                  <a:pt x="0" y="676071"/>
                </a:moveTo>
                <a:lnTo>
                  <a:pt x="5562600" y="676071"/>
                </a:lnTo>
                <a:lnTo>
                  <a:pt x="5562600" y="0"/>
                </a:lnTo>
              </a:path>
            </a:pathLst>
          </a:custGeom>
          <a:ln w="12700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104900" y="1663700"/>
            <a:ext cx="5562600" cy="3975100"/>
          </a:xfrm>
          <a:custGeom>
            <a:avLst/>
            <a:gdLst/>
            <a:ahLst/>
            <a:cxnLst/>
            <a:rect l="l" t="t" r="r" b="b"/>
            <a:pathLst>
              <a:path w="5562600" h="3975100">
                <a:moveTo>
                  <a:pt x="5562600" y="2634005"/>
                </a:moveTo>
                <a:lnTo>
                  <a:pt x="5562600" y="0"/>
                </a:lnTo>
                <a:lnTo>
                  <a:pt x="0" y="0"/>
                </a:lnTo>
                <a:lnTo>
                  <a:pt x="0" y="3975100"/>
                </a:lnTo>
              </a:path>
            </a:pathLst>
          </a:custGeom>
          <a:ln w="12700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667500" y="4297705"/>
            <a:ext cx="0" cy="665480"/>
          </a:xfrm>
          <a:custGeom>
            <a:avLst/>
            <a:gdLst/>
            <a:ahLst/>
            <a:cxnLst/>
            <a:rect l="l" t="t" r="r" b="b"/>
            <a:pathLst>
              <a:path h="665479">
                <a:moveTo>
                  <a:pt x="0" y="665022"/>
                </a:moveTo>
                <a:lnTo>
                  <a:pt x="0" y="0"/>
                </a:lnTo>
              </a:path>
            </a:pathLst>
          </a:custGeom>
          <a:ln w="12700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231900" y="5130800"/>
            <a:ext cx="5308600" cy="3810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104900" y="5892800"/>
            <a:ext cx="5562600" cy="26162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865043" y="7200887"/>
            <a:ext cx="1029969" cy="1308735"/>
          </a:xfrm>
          <a:custGeom>
            <a:avLst/>
            <a:gdLst/>
            <a:ahLst/>
            <a:cxnLst/>
            <a:rect l="l" t="t" r="r" b="b"/>
            <a:pathLst>
              <a:path w="1029970" h="1308734">
                <a:moveTo>
                  <a:pt x="16816" y="1308112"/>
                </a:moveTo>
                <a:lnTo>
                  <a:pt x="0" y="868171"/>
                </a:lnTo>
                <a:lnTo>
                  <a:pt x="505853" y="810513"/>
                </a:lnTo>
                <a:lnTo>
                  <a:pt x="657440" y="801268"/>
                </a:lnTo>
                <a:lnTo>
                  <a:pt x="1011948" y="783513"/>
                </a:lnTo>
                <a:lnTo>
                  <a:pt x="1029462" y="278472"/>
                </a:lnTo>
                <a:lnTo>
                  <a:pt x="1021156" y="0"/>
                </a:lnTo>
              </a:path>
            </a:pathLst>
          </a:custGeom>
          <a:ln w="76200">
            <a:solidFill>
              <a:srgbClr val="92929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865043" y="7200887"/>
            <a:ext cx="1029969" cy="1308735"/>
          </a:xfrm>
          <a:custGeom>
            <a:avLst/>
            <a:gdLst/>
            <a:ahLst/>
            <a:cxnLst/>
            <a:rect l="l" t="t" r="r" b="b"/>
            <a:pathLst>
              <a:path w="1029970" h="1308734">
                <a:moveTo>
                  <a:pt x="16816" y="1308112"/>
                </a:moveTo>
                <a:lnTo>
                  <a:pt x="0" y="868171"/>
                </a:lnTo>
                <a:lnTo>
                  <a:pt x="505853" y="810513"/>
                </a:lnTo>
                <a:lnTo>
                  <a:pt x="657440" y="801268"/>
                </a:lnTo>
                <a:lnTo>
                  <a:pt x="1011948" y="783513"/>
                </a:lnTo>
                <a:lnTo>
                  <a:pt x="1029462" y="278472"/>
                </a:lnTo>
                <a:lnTo>
                  <a:pt x="1021156" y="0"/>
                </a:lnTo>
              </a:path>
            </a:pathLst>
          </a:custGeom>
          <a:ln w="635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2865043" y="7200887"/>
            <a:ext cx="1029969" cy="1308735"/>
          </a:xfrm>
          <a:custGeom>
            <a:avLst/>
            <a:gdLst/>
            <a:ahLst/>
            <a:cxnLst/>
            <a:rect l="l" t="t" r="r" b="b"/>
            <a:pathLst>
              <a:path w="1029970" h="1308734">
                <a:moveTo>
                  <a:pt x="16816" y="1308112"/>
                </a:moveTo>
                <a:lnTo>
                  <a:pt x="0" y="868171"/>
                </a:lnTo>
                <a:lnTo>
                  <a:pt x="505853" y="810513"/>
                </a:lnTo>
                <a:lnTo>
                  <a:pt x="657440" y="801268"/>
                </a:lnTo>
                <a:lnTo>
                  <a:pt x="1011948" y="783513"/>
                </a:lnTo>
                <a:lnTo>
                  <a:pt x="1029462" y="278472"/>
                </a:lnTo>
                <a:lnTo>
                  <a:pt x="1021156" y="0"/>
                </a:lnTo>
              </a:path>
            </a:pathLst>
          </a:custGeom>
          <a:ln w="50800">
            <a:solidFill>
              <a:srgbClr val="5CC1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812806" y="6996785"/>
            <a:ext cx="21475" cy="20604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755567" y="6885355"/>
            <a:ext cx="135928" cy="12561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2679700" y="6413500"/>
            <a:ext cx="2298700" cy="4826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2705620" y="6428130"/>
            <a:ext cx="2236470" cy="419100"/>
          </a:xfrm>
          <a:custGeom>
            <a:avLst/>
            <a:gdLst/>
            <a:ahLst/>
            <a:cxnLst/>
            <a:rect l="l" t="t" r="r" b="b"/>
            <a:pathLst>
              <a:path w="2236470" h="419100">
                <a:moveTo>
                  <a:pt x="1232230" y="304800"/>
                </a:moveTo>
                <a:lnTo>
                  <a:pt x="1003630" y="304800"/>
                </a:lnTo>
                <a:lnTo>
                  <a:pt x="1117930" y="419100"/>
                </a:lnTo>
                <a:lnTo>
                  <a:pt x="1232230" y="304800"/>
                </a:lnTo>
                <a:close/>
              </a:path>
              <a:path w="2236470" h="419100">
                <a:moveTo>
                  <a:pt x="2172360" y="0"/>
                </a:moveTo>
                <a:lnTo>
                  <a:pt x="63500" y="0"/>
                </a:lnTo>
                <a:lnTo>
                  <a:pt x="38779" y="4990"/>
                </a:lnTo>
                <a:lnTo>
                  <a:pt x="18595" y="18600"/>
                </a:lnTo>
                <a:lnTo>
                  <a:pt x="4989" y="38785"/>
                </a:lnTo>
                <a:lnTo>
                  <a:pt x="0" y="63500"/>
                </a:lnTo>
                <a:lnTo>
                  <a:pt x="0" y="241300"/>
                </a:lnTo>
                <a:lnTo>
                  <a:pt x="4989" y="266014"/>
                </a:lnTo>
                <a:lnTo>
                  <a:pt x="18595" y="286199"/>
                </a:lnTo>
                <a:lnTo>
                  <a:pt x="38779" y="299809"/>
                </a:lnTo>
                <a:lnTo>
                  <a:pt x="63500" y="304800"/>
                </a:lnTo>
                <a:lnTo>
                  <a:pt x="2172360" y="304800"/>
                </a:lnTo>
                <a:lnTo>
                  <a:pt x="2197080" y="299809"/>
                </a:lnTo>
                <a:lnTo>
                  <a:pt x="2217264" y="286199"/>
                </a:lnTo>
                <a:lnTo>
                  <a:pt x="2230871" y="266014"/>
                </a:lnTo>
                <a:lnTo>
                  <a:pt x="2235860" y="241300"/>
                </a:lnTo>
                <a:lnTo>
                  <a:pt x="2235860" y="63500"/>
                </a:lnTo>
                <a:lnTo>
                  <a:pt x="2230871" y="38785"/>
                </a:lnTo>
                <a:lnTo>
                  <a:pt x="2217264" y="18600"/>
                </a:lnTo>
                <a:lnTo>
                  <a:pt x="2197080" y="4990"/>
                </a:lnTo>
                <a:lnTo>
                  <a:pt x="217236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705620" y="6428117"/>
            <a:ext cx="2236470" cy="419100"/>
          </a:xfrm>
          <a:custGeom>
            <a:avLst/>
            <a:gdLst/>
            <a:ahLst/>
            <a:cxnLst/>
            <a:rect l="l" t="t" r="r" b="b"/>
            <a:pathLst>
              <a:path w="2236470" h="419100">
                <a:moveTo>
                  <a:pt x="1117930" y="419100"/>
                </a:moveTo>
                <a:lnTo>
                  <a:pt x="1003630" y="304800"/>
                </a:lnTo>
                <a:lnTo>
                  <a:pt x="63500" y="304800"/>
                </a:lnTo>
                <a:lnTo>
                  <a:pt x="38779" y="299809"/>
                </a:lnTo>
                <a:lnTo>
                  <a:pt x="18595" y="286199"/>
                </a:lnTo>
                <a:lnTo>
                  <a:pt x="4989" y="266014"/>
                </a:lnTo>
                <a:lnTo>
                  <a:pt x="0" y="241300"/>
                </a:lnTo>
                <a:lnTo>
                  <a:pt x="0" y="63500"/>
                </a:lnTo>
                <a:lnTo>
                  <a:pt x="4989" y="38779"/>
                </a:lnTo>
                <a:lnTo>
                  <a:pt x="18595" y="18595"/>
                </a:lnTo>
                <a:lnTo>
                  <a:pt x="38779" y="4989"/>
                </a:lnTo>
                <a:lnTo>
                  <a:pt x="63500" y="0"/>
                </a:lnTo>
                <a:lnTo>
                  <a:pt x="2172360" y="0"/>
                </a:lnTo>
                <a:lnTo>
                  <a:pt x="2197080" y="4989"/>
                </a:lnTo>
                <a:lnTo>
                  <a:pt x="2217264" y="18595"/>
                </a:lnTo>
                <a:lnTo>
                  <a:pt x="2230871" y="38779"/>
                </a:lnTo>
                <a:lnTo>
                  <a:pt x="2235860" y="63500"/>
                </a:lnTo>
                <a:lnTo>
                  <a:pt x="2235860" y="241300"/>
                </a:lnTo>
                <a:lnTo>
                  <a:pt x="2230871" y="266014"/>
                </a:lnTo>
                <a:lnTo>
                  <a:pt x="2217264" y="286199"/>
                </a:lnTo>
                <a:lnTo>
                  <a:pt x="2197080" y="299809"/>
                </a:lnTo>
                <a:lnTo>
                  <a:pt x="2172360" y="304800"/>
                </a:lnTo>
                <a:lnTo>
                  <a:pt x="1232230" y="304800"/>
                </a:lnTo>
                <a:lnTo>
                  <a:pt x="1117930" y="419100"/>
                </a:lnTo>
                <a:close/>
              </a:path>
            </a:pathLst>
          </a:custGeom>
          <a:ln w="12700">
            <a:solidFill>
              <a:srgbClr val="77777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2819907" y="6507226"/>
            <a:ext cx="180395" cy="14799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3073907" y="6485280"/>
            <a:ext cx="177863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000" spc="10" dirty="0">
                <a:latin typeface="Trebuchet MS"/>
                <a:cs typeface="Trebuchet MS"/>
              </a:rPr>
              <a:t>Baltimore, </a:t>
            </a:r>
            <a:r>
              <a:rPr sz="1000" spc="60" dirty="0">
                <a:latin typeface="Trebuchet MS"/>
                <a:cs typeface="Trebuchet MS"/>
              </a:rPr>
              <a:t>MD, </a:t>
            </a:r>
            <a:r>
              <a:rPr sz="1000" spc="25" dirty="0">
                <a:latin typeface="Trebuchet MS"/>
                <a:cs typeface="Trebuchet MS"/>
              </a:rPr>
              <a:t>United</a:t>
            </a:r>
            <a:r>
              <a:rPr sz="1000" spc="-105" dirty="0">
                <a:latin typeface="Trebuchet MS"/>
                <a:cs typeface="Trebuchet MS"/>
              </a:rPr>
              <a:t> </a:t>
            </a:r>
            <a:r>
              <a:rPr sz="1000" spc="50" dirty="0">
                <a:latin typeface="Trebuchet MS"/>
                <a:cs typeface="Trebuchet MS"/>
              </a:rPr>
              <a:t>States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1111250" y="5899150"/>
            <a:ext cx="921385" cy="234950"/>
          </a:xfrm>
          <a:prstGeom prst="rect">
            <a:avLst/>
          </a:prstGeom>
          <a:solidFill>
            <a:srgbClr val="797979">
              <a:alpha val="75000"/>
            </a:srgbClr>
          </a:solidFill>
        </p:spPr>
        <p:txBody>
          <a:bodyPr vert="horz" wrap="square" lIns="0" tIns="12700" rIns="0" bIns="0" rtlCol="0">
            <a:spAutoFit/>
          </a:bodyPr>
          <a:lstStyle/>
          <a:p>
            <a:pPr marL="82550">
              <a:lnSpc>
                <a:spcPct val="100000"/>
              </a:lnSpc>
              <a:spcBef>
                <a:spcPts val="100"/>
              </a:spcBef>
            </a:pPr>
            <a:r>
              <a:rPr sz="1000" b="1" spc="50" dirty="0">
                <a:solidFill>
                  <a:srgbClr val="FFFFFF"/>
                </a:solidFill>
                <a:latin typeface="Trebuchet MS"/>
                <a:cs typeface="Trebuchet MS"/>
              </a:rPr>
              <a:t>Destination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1104900" y="5892800"/>
            <a:ext cx="5562600" cy="2616200"/>
          </a:xfrm>
          <a:custGeom>
            <a:avLst/>
            <a:gdLst/>
            <a:ahLst/>
            <a:cxnLst/>
            <a:rect l="l" t="t" r="r" b="b"/>
            <a:pathLst>
              <a:path w="5562600" h="2616200">
                <a:moveTo>
                  <a:pt x="0" y="2616200"/>
                </a:moveTo>
                <a:lnTo>
                  <a:pt x="5562600" y="2616200"/>
                </a:lnTo>
                <a:lnTo>
                  <a:pt x="5562600" y="0"/>
                </a:lnTo>
                <a:lnTo>
                  <a:pt x="0" y="0"/>
                </a:lnTo>
                <a:lnTo>
                  <a:pt x="0" y="2616200"/>
                </a:lnTo>
                <a:close/>
              </a:path>
            </a:pathLst>
          </a:custGeom>
          <a:ln w="12700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5883478" y="4291355"/>
            <a:ext cx="548640" cy="665480"/>
          </a:xfrm>
          <a:custGeom>
            <a:avLst/>
            <a:gdLst/>
            <a:ahLst/>
            <a:cxnLst/>
            <a:rect l="l" t="t" r="r" b="b"/>
            <a:pathLst>
              <a:path w="548639" h="665479">
                <a:moveTo>
                  <a:pt x="0" y="665010"/>
                </a:moveTo>
                <a:lnTo>
                  <a:pt x="548639" y="665010"/>
                </a:lnTo>
                <a:lnTo>
                  <a:pt x="548639" y="0"/>
                </a:lnTo>
                <a:lnTo>
                  <a:pt x="0" y="0"/>
                </a:lnTo>
                <a:lnTo>
                  <a:pt x="0" y="66501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60500" y="1358900"/>
            <a:ext cx="22383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25" dirty="0">
                <a:latin typeface="Trebuchet MS"/>
                <a:cs typeface="Trebuchet MS"/>
              </a:rPr>
              <a:t>Baltimore, </a:t>
            </a:r>
            <a:r>
              <a:rPr sz="1200" b="1" spc="80" dirty="0">
                <a:latin typeface="Trebuchet MS"/>
                <a:cs typeface="Trebuchet MS"/>
              </a:rPr>
              <a:t>MD,</a:t>
            </a:r>
            <a:r>
              <a:rPr sz="1200" b="1" spc="-250" dirty="0">
                <a:latin typeface="Trebuchet MS"/>
                <a:cs typeface="Trebuchet MS"/>
              </a:rPr>
              <a:t> </a:t>
            </a:r>
            <a:r>
              <a:rPr sz="1200" b="1" spc="40" dirty="0">
                <a:latin typeface="Trebuchet MS"/>
                <a:cs typeface="Trebuchet MS"/>
              </a:rPr>
              <a:t>United </a:t>
            </a:r>
            <a:r>
              <a:rPr sz="1200" b="1" spc="75" dirty="0">
                <a:latin typeface="Trebuchet MS"/>
                <a:cs typeface="Trebuchet MS"/>
              </a:rPr>
              <a:t>States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8036" y="1358900"/>
            <a:ext cx="159829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5" dirty="0">
                <a:solidFill>
                  <a:srgbClr val="818181"/>
                </a:solidFill>
                <a:latin typeface="Arial"/>
                <a:cs typeface="Arial"/>
              </a:rPr>
              <a:t>120 </a:t>
            </a:r>
            <a:r>
              <a:rPr sz="1200" spc="25" dirty="0">
                <a:solidFill>
                  <a:srgbClr val="818181"/>
                </a:solidFill>
                <a:latin typeface="Arial"/>
                <a:cs typeface="Arial"/>
              </a:rPr>
              <a:t>miles, </a:t>
            </a:r>
            <a:r>
              <a:rPr sz="1200" spc="55" dirty="0">
                <a:solidFill>
                  <a:srgbClr val="818181"/>
                </a:solidFill>
                <a:latin typeface="Arial"/>
                <a:cs typeface="Arial"/>
              </a:rPr>
              <a:t>2 </a:t>
            </a:r>
            <a:r>
              <a:rPr sz="1200" spc="50" dirty="0">
                <a:solidFill>
                  <a:srgbClr val="818181"/>
                </a:solidFill>
                <a:latin typeface="Arial"/>
                <a:cs typeface="Arial"/>
              </a:rPr>
              <a:t>hr </a:t>
            </a:r>
            <a:r>
              <a:rPr sz="1200" spc="35" dirty="0">
                <a:solidFill>
                  <a:srgbClr val="818181"/>
                </a:solidFill>
                <a:latin typeface="Arial"/>
                <a:cs typeface="Arial"/>
              </a:rPr>
              <a:t>27</a:t>
            </a:r>
            <a:r>
              <a:rPr sz="1200" spc="-190" dirty="0">
                <a:solidFill>
                  <a:srgbClr val="818181"/>
                </a:solidFill>
                <a:latin typeface="Arial"/>
                <a:cs typeface="Arial"/>
              </a:rPr>
              <a:t> </a:t>
            </a:r>
            <a:r>
              <a:rPr sz="1200" spc="30" dirty="0">
                <a:solidFill>
                  <a:srgbClr val="818181"/>
                </a:solidFill>
                <a:latin typeface="Arial"/>
                <a:cs typeface="Arial"/>
              </a:rPr>
              <a:t>min</a:t>
            </a:r>
            <a:endParaRPr sz="12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216573" y="8521700"/>
            <a:ext cx="464184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65" dirty="0">
                <a:solidFill>
                  <a:srgbClr val="818181"/>
                </a:solidFill>
                <a:latin typeface="Trebuchet MS"/>
                <a:cs typeface="Trebuchet MS"/>
              </a:rPr>
              <a:t>2 </a:t>
            </a:r>
            <a:r>
              <a:rPr sz="1200" b="1" spc="55" dirty="0">
                <a:solidFill>
                  <a:srgbClr val="818181"/>
                </a:solidFill>
                <a:latin typeface="Trebuchet MS"/>
                <a:cs typeface="Trebuchet MS"/>
              </a:rPr>
              <a:t>of</a:t>
            </a:r>
            <a:r>
              <a:rPr sz="1200" b="1" spc="-254" dirty="0">
                <a:solidFill>
                  <a:srgbClr val="818181"/>
                </a:solidFill>
                <a:latin typeface="Trebuchet MS"/>
                <a:cs typeface="Trebuchet MS"/>
              </a:rPr>
              <a:t> </a:t>
            </a:r>
            <a:r>
              <a:rPr sz="1200" b="1" spc="120" dirty="0">
                <a:solidFill>
                  <a:srgbClr val="818181"/>
                </a:solidFill>
                <a:latin typeface="Trebuchet MS"/>
                <a:cs typeface="Trebuchet MS"/>
              </a:rPr>
              <a:t>4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104900" y="1333500"/>
            <a:ext cx="266700" cy="266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257300" y="6140450"/>
            <a:ext cx="5410200" cy="0"/>
          </a:xfrm>
          <a:custGeom>
            <a:avLst/>
            <a:gdLst/>
            <a:ahLst/>
            <a:cxnLst/>
            <a:rect l="l" t="t" r="r" b="b"/>
            <a:pathLst>
              <a:path w="5410200">
                <a:moveTo>
                  <a:pt x="0" y="0"/>
                </a:moveTo>
                <a:lnTo>
                  <a:pt x="54102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651000" y="5524500"/>
            <a:ext cx="533400" cy="5461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206500" y="5626811"/>
            <a:ext cx="447352" cy="34853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257300" y="6838950"/>
            <a:ext cx="5410200" cy="0"/>
          </a:xfrm>
          <a:custGeom>
            <a:avLst/>
            <a:gdLst/>
            <a:ahLst/>
            <a:cxnLst/>
            <a:rect l="l" t="t" r="r" b="b"/>
            <a:pathLst>
              <a:path w="5410200">
                <a:moveTo>
                  <a:pt x="0" y="0"/>
                </a:moveTo>
                <a:lnTo>
                  <a:pt x="54102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651000" y="6223000"/>
            <a:ext cx="533400" cy="5461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282700" y="6325311"/>
            <a:ext cx="311999" cy="34853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257300" y="7537450"/>
            <a:ext cx="5410200" cy="0"/>
          </a:xfrm>
          <a:custGeom>
            <a:avLst/>
            <a:gdLst/>
            <a:ahLst/>
            <a:cxnLst/>
            <a:rect l="l" t="t" r="r" b="b"/>
            <a:pathLst>
              <a:path w="5410200">
                <a:moveTo>
                  <a:pt x="0" y="0"/>
                </a:moveTo>
                <a:lnTo>
                  <a:pt x="54102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651000" y="6921500"/>
            <a:ext cx="533400" cy="5461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282700" y="7023811"/>
            <a:ext cx="311999" cy="34853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651000" y="7620000"/>
            <a:ext cx="533400" cy="5461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2311400" y="5509471"/>
            <a:ext cx="2132965" cy="2592070"/>
          </a:xfrm>
          <a:prstGeom prst="rect">
            <a:avLst/>
          </a:prstGeom>
        </p:spPr>
        <p:txBody>
          <a:bodyPr vert="horz" wrap="square" lIns="0" tIns="590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65"/>
              </a:spcBef>
            </a:pPr>
            <a:r>
              <a:rPr sz="1300" b="1" spc="10" dirty="0">
                <a:solidFill>
                  <a:srgbClr val="929292"/>
                </a:solidFill>
                <a:latin typeface="Trebuchet MS"/>
                <a:cs typeface="Trebuchet MS"/>
              </a:rPr>
              <a:t>6.7</a:t>
            </a:r>
            <a:r>
              <a:rPr sz="1300" b="1" spc="-80" dirty="0">
                <a:solidFill>
                  <a:srgbClr val="929292"/>
                </a:solidFill>
                <a:latin typeface="Trebuchet MS"/>
                <a:cs typeface="Trebuchet MS"/>
              </a:rPr>
              <a:t> </a:t>
            </a:r>
            <a:r>
              <a:rPr sz="1300" b="1" spc="45" dirty="0">
                <a:solidFill>
                  <a:srgbClr val="929292"/>
                </a:solidFill>
                <a:latin typeface="Trebuchet MS"/>
                <a:cs typeface="Trebuchet MS"/>
              </a:rPr>
              <a:t>miles</a:t>
            </a:r>
            <a:endParaRPr sz="13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340"/>
              </a:spcBef>
            </a:pPr>
            <a:r>
              <a:rPr sz="1200" spc="15" dirty="0">
                <a:latin typeface="Arial"/>
                <a:cs typeface="Arial"/>
              </a:rPr>
              <a:t>Turn </a:t>
            </a:r>
            <a:r>
              <a:rPr sz="1200" spc="60" dirty="0">
                <a:latin typeface="Arial"/>
                <a:cs typeface="Arial"/>
              </a:rPr>
              <a:t>left </a:t>
            </a:r>
            <a:r>
              <a:rPr sz="1200" spc="50" dirty="0">
                <a:latin typeface="Arial"/>
                <a:cs typeface="Arial"/>
              </a:rPr>
              <a:t>onto </a:t>
            </a:r>
            <a:r>
              <a:rPr sz="1200" spc="30" dirty="0">
                <a:latin typeface="Arial"/>
                <a:cs typeface="Arial"/>
              </a:rPr>
              <a:t>Broadkill</a:t>
            </a:r>
            <a:r>
              <a:rPr sz="1200" spc="-130" dirty="0">
                <a:latin typeface="Arial"/>
                <a:cs typeface="Arial"/>
              </a:rPr>
              <a:t> </a:t>
            </a:r>
            <a:r>
              <a:rPr sz="1200" spc="-20" dirty="0">
                <a:latin typeface="Arial"/>
                <a:cs typeface="Arial"/>
              </a:rPr>
              <a:t>Rd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8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300" b="1" spc="10" dirty="0">
                <a:solidFill>
                  <a:srgbClr val="929292"/>
                </a:solidFill>
                <a:latin typeface="Trebuchet MS"/>
                <a:cs typeface="Trebuchet MS"/>
              </a:rPr>
              <a:t>19</a:t>
            </a:r>
            <a:r>
              <a:rPr sz="1300" b="1" spc="-80" dirty="0">
                <a:solidFill>
                  <a:srgbClr val="929292"/>
                </a:solidFill>
                <a:latin typeface="Trebuchet MS"/>
                <a:cs typeface="Trebuchet MS"/>
              </a:rPr>
              <a:t> </a:t>
            </a:r>
            <a:r>
              <a:rPr sz="1300" b="1" spc="45" dirty="0">
                <a:solidFill>
                  <a:srgbClr val="929292"/>
                </a:solidFill>
                <a:latin typeface="Trebuchet MS"/>
                <a:cs typeface="Trebuchet MS"/>
              </a:rPr>
              <a:t>miles</a:t>
            </a:r>
            <a:endParaRPr sz="13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340"/>
              </a:spcBef>
            </a:pPr>
            <a:r>
              <a:rPr sz="1200" spc="15" dirty="0">
                <a:latin typeface="Arial"/>
                <a:cs typeface="Arial"/>
              </a:rPr>
              <a:t>Turn </a:t>
            </a:r>
            <a:r>
              <a:rPr sz="1200" spc="55" dirty="0">
                <a:latin typeface="Arial"/>
                <a:cs typeface="Arial"/>
              </a:rPr>
              <a:t>right </a:t>
            </a:r>
            <a:r>
              <a:rPr sz="1200" spc="50" dirty="0">
                <a:latin typeface="Arial"/>
                <a:cs typeface="Arial"/>
              </a:rPr>
              <a:t>onto </a:t>
            </a:r>
            <a:r>
              <a:rPr sz="1200" spc="30" dirty="0">
                <a:latin typeface="Arial"/>
                <a:cs typeface="Arial"/>
              </a:rPr>
              <a:t>Hickman</a:t>
            </a:r>
            <a:r>
              <a:rPr sz="1200" spc="-135" dirty="0">
                <a:latin typeface="Arial"/>
                <a:cs typeface="Arial"/>
              </a:rPr>
              <a:t> </a:t>
            </a:r>
            <a:r>
              <a:rPr sz="1200" spc="-20" dirty="0">
                <a:latin typeface="Arial"/>
                <a:cs typeface="Arial"/>
              </a:rPr>
              <a:t>Rd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8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300" b="1" spc="-120" dirty="0">
                <a:solidFill>
                  <a:srgbClr val="929292"/>
                </a:solidFill>
                <a:latin typeface="Trebuchet MS"/>
                <a:cs typeface="Trebuchet MS"/>
              </a:rPr>
              <a:t>7.1</a:t>
            </a:r>
            <a:r>
              <a:rPr sz="1300" b="1" spc="-80" dirty="0">
                <a:solidFill>
                  <a:srgbClr val="929292"/>
                </a:solidFill>
                <a:latin typeface="Trebuchet MS"/>
                <a:cs typeface="Trebuchet MS"/>
              </a:rPr>
              <a:t> </a:t>
            </a:r>
            <a:r>
              <a:rPr sz="1300" b="1" spc="45" dirty="0">
                <a:solidFill>
                  <a:srgbClr val="929292"/>
                </a:solidFill>
                <a:latin typeface="Trebuchet MS"/>
                <a:cs typeface="Trebuchet MS"/>
              </a:rPr>
              <a:t>miles</a:t>
            </a:r>
            <a:endParaRPr sz="13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340"/>
              </a:spcBef>
            </a:pPr>
            <a:r>
              <a:rPr sz="1200" spc="35" dirty="0">
                <a:latin typeface="Arial"/>
                <a:cs typeface="Arial"/>
              </a:rPr>
              <a:t>Continue </a:t>
            </a:r>
            <a:r>
              <a:rPr sz="1200" spc="50" dirty="0">
                <a:latin typeface="Arial"/>
                <a:cs typeface="Arial"/>
              </a:rPr>
              <a:t>onto </a:t>
            </a:r>
            <a:r>
              <a:rPr sz="1200" spc="20" dirty="0">
                <a:latin typeface="Arial"/>
                <a:cs typeface="Arial"/>
              </a:rPr>
              <a:t>Greenwood</a:t>
            </a:r>
            <a:r>
              <a:rPr sz="1200" spc="-110" dirty="0">
                <a:latin typeface="Arial"/>
                <a:cs typeface="Arial"/>
              </a:rPr>
              <a:t> </a:t>
            </a:r>
            <a:r>
              <a:rPr sz="1200" spc="-20" dirty="0">
                <a:latin typeface="Arial"/>
                <a:cs typeface="Arial"/>
              </a:rPr>
              <a:t>Rd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8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300" b="1" spc="25" dirty="0">
                <a:solidFill>
                  <a:srgbClr val="929292"/>
                </a:solidFill>
                <a:latin typeface="Trebuchet MS"/>
                <a:cs typeface="Trebuchet MS"/>
              </a:rPr>
              <a:t>2.5</a:t>
            </a:r>
            <a:r>
              <a:rPr sz="1300" b="1" spc="-80" dirty="0">
                <a:solidFill>
                  <a:srgbClr val="929292"/>
                </a:solidFill>
                <a:latin typeface="Trebuchet MS"/>
                <a:cs typeface="Trebuchet MS"/>
              </a:rPr>
              <a:t> </a:t>
            </a:r>
            <a:r>
              <a:rPr sz="1300" b="1" spc="45" dirty="0">
                <a:solidFill>
                  <a:srgbClr val="929292"/>
                </a:solidFill>
                <a:latin typeface="Trebuchet MS"/>
                <a:cs typeface="Trebuchet MS"/>
              </a:rPr>
              <a:t>miles</a:t>
            </a:r>
            <a:endParaRPr sz="13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340"/>
              </a:spcBef>
            </a:pPr>
            <a:r>
              <a:rPr sz="1200" spc="15" dirty="0">
                <a:latin typeface="Arial"/>
                <a:cs typeface="Arial"/>
              </a:rPr>
              <a:t>Turn </a:t>
            </a:r>
            <a:r>
              <a:rPr sz="1200" spc="55" dirty="0">
                <a:latin typeface="Arial"/>
                <a:cs typeface="Arial"/>
              </a:rPr>
              <a:t>right </a:t>
            </a:r>
            <a:r>
              <a:rPr sz="1200" spc="50" dirty="0">
                <a:latin typeface="Arial"/>
                <a:cs typeface="Arial"/>
              </a:rPr>
              <a:t>onto </a:t>
            </a:r>
            <a:r>
              <a:rPr sz="1200" spc="15" dirty="0">
                <a:latin typeface="Arial"/>
                <a:cs typeface="Arial"/>
              </a:rPr>
              <a:t>Shore</a:t>
            </a:r>
            <a:r>
              <a:rPr sz="1200" spc="-130" dirty="0">
                <a:latin typeface="Arial"/>
                <a:cs typeface="Arial"/>
              </a:rPr>
              <a:t> </a:t>
            </a:r>
            <a:r>
              <a:rPr sz="1200" spc="40" dirty="0">
                <a:latin typeface="Arial"/>
                <a:cs typeface="Arial"/>
              </a:rPr>
              <a:t>Hwy</a:t>
            </a:r>
            <a:endParaRPr sz="120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282700" y="7722311"/>
            <a:ext cx="311999" cy="34853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71372" y="1681137"/>
            <a:ext cx="6650355" cy="3757929"/>
          </a:xfrm>
          <a:custGeom>
            <a:avLst/>
            <a:gdLst/>
            <a:ahLst/>
            <a:cxnLst/>
            <a:rect l="l" t="t" r="r" b="b"/>
            <a:pathLst>
              <a:path w="6650355" h="3757929">
                <a:moveTo>
                  <a:pt x="0" y="3757371"/>
                </a:moveTo>
                <a:lnTo>
                  <a:pt x="6650216" y="3757371"/>
                </a:lnTo>
                <a:lnTo>
                  <a:pt x="6650216" y="0"/>
                </a:lnTo>
                <a:lnTo>
                  <a:pt x="0" y="0"/>
                </a:lnTo>
                <a:lnTo>
                  <a:pt x="0" y="375737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60500" y="1358900"/>
            <a:ext cx="22390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30" dirty="0">
                <a:latin typeface="Trebuchet MS"/>
                <a:cs typeface="Trebuchet MS"/>
              </a:rPr>
              <a:t>Baltimore, </a:t>
            </a:r>
            <a:r>
              <a:rPr sz="1200" b="1" spc="80" dirty="0">
                <a:latin typeface="Trebuchet MS"/>
                <a:cs typeface="Trebuchet MS"/>
              </a:rPr>
              <a:t>MD,</a:t>
            </a:r>
            <a:r>
              <a:rPr sz="1200" b="1" spc="-265" dirty="0">
                <a:latin typeface="Trebuchet MS"/>
                <a:cs typeface="Trebuchet MS"/>
              </a:rPr>
              <a:t> </a:t>
            </a:r>
            <a:r>
              <a:rPr sz="1200" b="1" spc="40" dirty="0">
                <a:latin typeface="Trebuchet MS"/>
                <a:cs typeface="Trebuchet MS"/>
              </a:rPr>
              <a:t>United </a:t>
            </a:r>
            <a:r>
              <a:rPr sz="1200" b="1" spc="80" dirty="0">
                <a:latin typeface="Trebuchet MS"/>
                <a:cs typeface="Trebuchet MS"/>
              </a:rPr>
              <a:t>States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8037" y="1358900"/>
            <a:ext cx="15989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10" dirty="0">
                <a:solidFill>
                  <a:srgbClr val="818181"/>
                </a:solidFill>
                <a:latin typeface="Arial"/>
                <a:cs typeface="Arial"/>
              </a:rPr>
              <a:t>120 </a:t>
            </a:r>
            <a:r>
              <a:rPr sz="1200" spc="25" dirty="0">
                <a:solidFill>
                  <a:srgbClr val="818181"/>
                </a:solidFill>
                <a:latin typeface="Arial"/>
                <a:cs typeface="Arial"/>
              </a:rPr>
              <a:t>miles, </a:t>
            </a:r>
            <a:r>
              <a:rPr sz="1200" spc="55" dirty="0">
                <a:solidFill>
                  <a:srgbClr val="818181"/>
                </a:solidFill>
                <a:latin typeface="Arial"/>
                <a:cs typeface="Arial"/>
              </a:rPr>
              <a:t>2 </a:t>
            </a:r>
            <a:r>
              <a:rPr sz="1200" spc="45" dirty="0">
                <a:solidFill>
                  <a:srgbClr val="818181"/>
                </a:solidFill>
                <a:latin typeface="Arial"/>
                <a:cs typeface="Arial"/>
              </a:rPr>
              <a:t>hr </a:t>
            </a:r>
            <a:r>
              <a:rPr sz="1200" spc="35" dirty="0">
                <a:solidFill>
                  <a:srgbClr val="818181"/>
                </a:solidFill>
                <a:latin typeface="Arial"/>
                <a:cs typeface="Arial"/>
              </a:rPr>
              <a:t>27</a:t>
            </a:r>
            <a:r>
              <a:rPr sz="1200" spc="-160" dirty="0">
                <a:solidFill>
                  <a:srgbClr val="818181"/>
                </a:solidFill>
                <a:latin typeface="Arial"/>
                <a:cs typeface="Arial"/>
              </a:rPr>
              <a:t> </a:t>
            </a:r>
            <a:r>
              <a:rPr sz="1200" spc="35" dirty="0">
                <a:solidFill>
                  <a:srgbClr val="818181"/>
                </a:solidFill>
                <a:latin typeface="Arial"/>
                <a:cs typeface="Arial"/>
              </a:rPr>
              <a:t>min</a:t>
            </a:r>
            <a:endParaRPr sz="12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212706" y="8521700"/>
            <a:ext cx="46799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95" dirty="0">
                <a:solidFill>
                  <a:srgbClr val="818181"/>
                </a:solidFill>
                <a:latin typeface="Trebuchet MS"/>
                <a:cs typeface="Trebuchet MS"/>
              </a:rPr>
              <a:t>3</a:t>
            </a:r>
            <a:r>
              <a:rPr sz="1200" b="1" spc="-245" dirty="0">
                <a:solidFill>
                  <a:srgbClr val="818181"/>
                </a:solidFill>
                <a:latin typeface="Trebuchet MS"/>
                <a:cs typeface="Trebuchet MS"/>
              </a:rPr>
              <a:t> </a:t>
            </a:r>
            <a:r>
              <a:rPr sz="1200" b="1" spc="55" dirty="0">
                <a:solidFill>
                  <a:srgbClr val="818181"/>
                </a:solidFill>
                <a:latin typeface="Trebuchet MS"/>
                <a:cs typeface="Trebuchet MS"/>
              </a:rPr>
              <a:t>of </a:t>
            </a:r>
            <a:r>
              <a:rPr sz="1200" b="1" spc="120" dirty="0">
                <a:solidFill>
                  <a:srgbClr val="818181"/>
                </a:solidFill>
                <a:latin typeface="Trebuchet MS"/>
                <a:cs typeface="Trebuchet MS"/>
              </a:rPr>
              <a:t>4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104900" y="1333500"/>
            <a:ext cx="266700" cy="266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257300" y="2355850"/>
            <a:ext cx="5410200" cy="0"/>
          </a:xfrm>
          <a:custGeom>
            <a:avLst/>
            <a:gdLst/>
            <a:ahLst/>
            <a:cxnLst/>
            <a:rect l="l" t="t" r="r" b="b"/>
            <a:pathLst>
              <a:path w="5410200">
                <a:moveTo>
                  <a:pt x="0" y="0"/>
                </a:moveTo>
                <a:lnTo>
                  <a:pt x="54102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651000" y="1739900"/>
            <a:ext cx="533400" cy="5461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282700" y="1842206"/>
            <a:ext cx="311999" cy="34854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257300" y="3054350"/>
            <a:ext cx="5410200" cy="0"/>
          </a:xfrm>
          <a:custGeom>
            <a:avLst/>
            <a:gdLst/>
            <a:ahLst/>
            <a:cxnLst/>
            <a:rect l="l" t="t" r="r" b="b"/>
            <a:pathLst>
              <a:path w="5410200">
                <a:moveTo>
                  <a:pt x="0" y="0"/>
                </a:moveTo>
                <a:lnTo>
                  <a:pt x="54102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651000" y="2438400"/>
            <a:ext cx="533400" cy="5461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282700" y="2540706"/>
            <a:ext cx="311999" cy="34854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257300" y="3854450"/>
            <a:ext cx="5410200" cy="0"/>
          </a:xfrm>
          <a:custGeom>
            <a:avLst/>
            <a:gdLst/>
            <a:ahLst/>
            <a:cxnLst/>
            <a:rect l="l" t="t" r="r" b="b"/>
            <a:pathLst>
              <a:path w="5410200">
                <a:moveTo>
                  <a:pt x="0" y="0"/>
                </a:moveTo>
                <a:lnTo>
                  <a:pt x="54102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651000" y="3187700"/>
            <a:ext cx="533400" cy="5461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282700" y="3290006"/>
            <a:ext cx="311999" cy="34854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257300" y="4654550"/>
            <a:ext cx="5410200" cy="0"/>
          </a:xfrm>
          <a:custGeom>
            <a:avLst/>
            <a:gdLst/>
            <a:ahLst/>
            <a:cxnLst/>
            <a:rect l="l" t="t" r="r" b="b"/>
            <a:pathLst>
              <a:path w="5410200">
                <a:moveTo>
                  <a:pt x="0" y="0"/>
                </a:moveTo>
                <a:lnTo>
                  <a:pt x="54102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651000" y="3987800"/>
            <a:ext cx="533400" cy="5461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282700" y="4090106"/>
            <a:ext cx="311999" cy="34854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257300" y="5645150"/>
            <a:ext cx="5410200" cy="0"/>
          </a:xfrm>
          <a:custGeom>
            <a:avLst/>
            <a:gdLst/>
            <a:ahLst/>
            <a:cxnLst/>
            <a:rect l="l" t="t" r="r" b="b"/>
            <a:pathLst>
              <a:path w="5410200">
                <a:moveTo>
                  <a:pt x="0" y="0"/>
                </a:moveTo>
                <a:lnTo>
                  <a:pt x="54102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651000" y="4883150"/>
            <a:ext cx="533400" cy="54610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282700" y="4985456"/>
            <a:ext cx="311999" cy="34854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257300" y="6445250"/>
            <a:ext cx="5410200" cy="0"/>
          </a:xfrm>
          <a:custGeom>
            <a:avLst/>
            <a:gdLst/>
            <a:ahLst/>
            <a:cxnLst/>
            <a:rect l="l" t="t" r="r" b="b"/>
            <a:pathLst>
              <a:path w="5410200">
                <a:moveTo>
                  <a:pt x="0" y="0"/>
                </a:moveTo>
                <a:lnTo>
                  <a:pt x="54102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651000" y="5778500"/>
            <a:ext cx="533400" cy="54610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257300" y="5880806"/>
            <a:ext cx="355773" cy="34854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257300" y="7435850"/>
            <a:ext cx="5410200" cy="0"/>
          </a:xfrm>
          <a:custGeom>
            <a:avLst/>
            <a:gdLst/>
            <a:ahLst/>
            <a:cxnLst/>
            <a:rect l="l" t="t" r="r" b="b"/>
            <a:pathLst>
              <a:path w="5410200">
                <a:moveTo>
                  <a:pt x="0" y="0"/>
                </a:moveTo>
                <a:lnTo>
                  <a:pt x="54102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651000" y="6673850"/>
            <a:ext cx="533400" cy="54610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257300" y="6776156"/>
            <a:ext cx="356417" cy="34854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651000" y="7569200"/>
            <a:ext cx="533400" cy="54610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2311400" y="1724871"/>
            <a:ext cx="3915410" cy="6325870"/>
          </a:xfrm>
          <a:prstGeom prst="rect">
            <a:avLst/>
          </a:prstGeom>
        </p:spPr>
        <p:txBody>
          <a:bodyPr vert="horz" wrap="square" lIns="0" tIns="590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65"/>
              </a:spcBef>
            </a:pPr>
            <a:r>
              <a:rPr sz="1300" b="1" spc="-15" dirty="0">
                <a:solidFill>
                  <a:srgbClr val="929292"/>
                </a:solidFill>
                <a:latin typeface="Trebuchet MS"/>
                <a:cs typeface="Trebuchet MS"/>
              </a:rPr>
              <a:t>21</a:t>
            </a:r>
            <a:r>
              <a:rPr sz="1300" b="1" spc="-80" dirty="0">
                <a:solidFill>
                  <a:srgbClr val="929292"/>
                </a:solidFill>
                <a:latin typeface="Trebuchet MS"/>
                <a:cs typeface="Trebuchet MS"/>
              </a:rPr>
              <a:t> </a:t>
            </a:r>
            <a:r>
              <a:rPr sz="1300" b="1" spc="45" dirty="0">
                <a:solidFill>
                  <a:srgbClr val="929292"/>
                </a:solidFill>
                <a:latin typeface="Trebuchet MS"/>
                <a:cs typeface="Trebuchet MS"/>
              </a:rPr>
              <a:t>miles</a:t>
            </a:r>
            <a:endParaRPr sz="13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340"/>
              </a:spcBef>
            </a:pPr>
            <a:r>
              <a:rPr sz="1200" spc="15" dirty="0">
                <a:latin typeface="Arial"/>
                <a:cs typeface="Arial"/>
              </a:rPr>
              <a:t>Turn </a:t>
            </a:r>
            <a:r>
              <a:rPr sz="1200" spc="55" dirty="0">
                <a:latin typeface="Arial"/>
                <a:cs typeface="Arial"/>
              </a:rPr>
              <a:t>right </a:t>
            </a:r>
            <a:r>
              <a:rPr sz="1200" spc="50" dirty="0">
                <a:latin typeface="Arial"/>
                <a:cs typeface="Arial"/>
              </a:rPr>
              <a:t>onto </a:t>
            </a:r>
            <a:r>
              <a:rPr sz="1200" spc="20" dirty="0">
                <a:latin typeface="Arial"/>
                <a:cs typeface="Arial"/>
              </a:rPr>
              <a:t>Ocean</a:t>
            </a:r>
            <a:r>
              <a:rPr sz="1200" spc="-105" dirty="0">
                <a:latin typeface="Arial"/>
                <a:cs typeface="Arial"/>
              </a:rPr>
              <a:t> </a:t>
            </a:r>
            <a:r>
              <a:rPr sz="1200" spc="40" dirty="0">
                <a:latin typeface="Arial"/>
                <a:cs typeface="Arial"/>
              </a:rPr>
              <a:t>Gtwy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8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300" b="1" spc="35" dirty="0">
                <a:solidFill>
                  <a:srgbClr val="929292"/>
                </a:solidFill>
                <a:latin typeface="Trebuchet MS"/>
                <a:cs typeface="Trebuchet MS"/>
              </a:rPr>
              <a:t>6.8</a:t>
            </a:r>
            <a:r>
              <a:rPr sz="1300" b="1" spc="-80" dirty="0">
                <a:solidFill>
                  <a:srgbClr val="929292"/>
                </a:solidFill>
                <a:latin typeface="Trebuchet MS"/>
                <a:cs typeface="Trebuchet MS"/>
              </a:rPr>
              <a:t> </a:t>
            </a:r>
            <a:r>
              <a:rPr sz="1300" b="1" spc="45" dirty="0">
                <a:solidFill>
                  <a:srgbClr val="929292"/>
                </a:solidFill>
                <a:latin typeface="Trebuchet MS"/>
                <a:cs typeface="Trebuchet MS"/>
              </a:rPr>
              <a:t>miles</a:t>
            </a:r>
            <a:endParaRPr sz="13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340"/>
              </a:spcBef>
            </a:pPr>
            <a:r>
              <a:rPr sz="1200" spc="35" dirty="0">
                <a:latin typeface="Arial"/>
                <a:cs typeface="Arial"/>
              </a:rPr>
              <a:t>Merge </a:t>
            </a:r>
            <a:r>
              <a:rPr sz="1200" spc="50" dirty="0">
                <a:latin typeface="Arial"/>
                <a:cs typeface="Arial"/>
              </a:rPr>
              <a:t>onto </a:t>
            </a:r>
            <a:r>
              <a:rPr sz="1200" spc="60" dirty="0">
                <a:latin typeface="Arial"/>
                <a:cs typeface="Arial"/>
              </a:rPr>
              <a:t>US-50</a:t>
            </a:r>
            <a:r>
              <a:rPr sz="1200" spc="-75" dirty="0">
                <a:latin typeface="Arial"/>
                <a:cs typeface="Arial"/>
              </a:rPr>
              <a:t> </a:t>
            </a:r>
            <a:r>
              <a:rPr sz="1200" spc="25" dirty="0">
                <a:latin typeface="Arial"/>
                <a:cs typeface="Arial"/>
              </a:rPr>
              <a:t>W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950"/>
              </a:spcBef>
            </a:pPr>
            <a:r>
              <a:rPr sz="1300" b="1" spc="90" dirty="0">
                <a:solidFill>
                  <a:srgbClr val="929292"/>
                </a:solidFill>
                <a:latin typeface="Trebuchet MS"/>
                <a:cs typeface="Trebuchet MS"/>
              </a:rPr>
              <a:t>24</a:t>
            </a:r>
            <a:r>
              <a:rPr sz="1300" b="1" spc="-80" dirty="0">
                <a:solidFill>
                  <a:srgbClr val="929292"/>
                </a:solidFill>
                <a:latin typeface="Trebuchet MS"/>
                <a:cs typeface="Trebuchet MS"/>
              </a:rPr>
              <a:t> </a:t>
            </a:r>
            <a:r>
              <a:rPr sz="1300" b="1" spc="45" dirty="0">
                <a:solidFill>
                  <a:srgbClr val="929292"/>
                </a:solidFill>
                <a:latin typeface="Trebuchet MS"/>
                <a:cs typeface="Trebuchet MS"/>
              </a:rPr>
              <a:t>miles</a:t>
            </a:r>
            <a:endParaRPr sz="13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340"/>
              </a:spcBef>
            </a:pPr>
            <a:r>
              <a:rPr sz="1200" spc="-20" dirty="0">
                <a:latin typeface="Arial"/>
                <a:cs typeface="Arial"/>
              </a:rPr>
              <a:t>Take </a:t>
            </a:r>
            <a:r>
              <a:rPr sz="1200" spc="35" dirty="0">
                <a:latin typeface="Arial"/>
                <a:cs typeface="Arial"/>
              </a:rPr>
              <a:t>exit </a:t>
            </a:r>
            <a:r>
              <a:rPr sz="1200" spc="-30" dirty="0">
                <a:latin typeface="Arial"/>
                <a:cs typeface="Arial"/>
              </a:rPr>
              <a:t>21 </a:t>
            </a:r>
            <a:r>
              <a:rPr sz="1200" spc="65" dirty="0">
                <a:latin typeface="Arial"/>
                <a:cs typeface="Arial"/>
              </a:rPr>
              <a:t>to </a:t>
            </a:r>
            <a:r>
              <a:rPr sz="1200" spc="35" dirty="0">
                <a:latin typeface="Arial"/>
                <a:cs typeface="Arial"/>
              </a:rPr>
              <a:t>merge </a:t>
            </a:r>
            <a:r>
              <a:rPr sz="1200" spc="50" dirty="0">
                <a:latin typeface="Arial"/>
                <a:cs typeface="Arial"/>
              </a:rPr>
              <a:t>onto </a:t>
            </a:r>
            <a:r>
              <a:rPr sz="1200" spc="60" dirty="0">
                <a:latin typeface="Arial"/>
                <a:cs typeface="Arial"/>
              </a:rPr>
              <a:t>I-97 </a:t>
            </a:r>
            <a:r>
              <a:rPr sz="1200" spc="40" dirty="0">
                <a:latin typeface="Arial"/>
                <a:cs typeface="Arial"/>
              </a:rPr>
              <a:t>toward</a:t>
            </a:r>
            <a:r>
              <a:rPr sz="1200" spc="-160" dirty="0">
                <a:latin typeface="Arial"/>
                <a:cs typeface="Arial"/>
              </a:rPr>
              <a:t> </a:t>
            </a:r>
            <a:r>
              <a:rPr sz="1200" spc="30" dirty="0">
                <a:latin typeface="Arial"/>
                <a:cs typeface="Arial"/>
              </a:rPr>
              <a:t>Baltimore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1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300" b="1" spc="-40" dirty="0">
                <a:solidFill>
                  <a:srgbClr val="929292"/>
                </a:solidFill>
                <a:latin typeface="Trebuchet MS"/>
                <a:cs typeface="Trebuchet MS"/>
              </a:rPr>
              <a:t>1.0</a:t>
            </a:r>
            <a:r>
              <a:rPr sz="1300" b="1" spc="-80" dirty="0">
                <a:solidFill>
                  <a:srgbClr val="929292"/>
                </a:solidFill>
                <a:latin typeface="Trebuchet MS"/>
                <a:cs typeface="Trebuchet MS"/>
              </a:rPr>
              <a:t> </a:t>
            </a:r>
            <a:r>
              <a:rPr sz="1300" b="1" spc="45" dirty="0">
                <a:solidFill>
                  <a:srgbClr val="929292"/>
                </a:solidFill>
                <a:latin typeface="Trebuchet MS"/>
                <a:cs typeface="Trebuchet MS"/>
              </a:rPr>
              <a:t>miles</a:t>
            </a:r>
            <a:endParaRPr sz="13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340"/>
              </a:spcBef>
            </a:pPr>
            <a:r>
              <a:rPr sz="1200" spc="10" dirty="0">
                <a:latin typeface="Arial"/>
                <a:cs typeface="Arial"/>
              </a:rPr>
              <a:t>Keep</a:t>
            </a:r>
            <a:r>
              <a:rPr sz="1200" dirty="0">
                <a:latin typeface="Arial"/>
                <a:cs typeface="Arial"/>
              </a:rPr>
              <a:t> </a:t>
            </a:r>
            <a:r>
              <a:rPr sz="1200" spc="55" dirty="0">
                <a:latin typeface="Arial"/>
                <a:cs typeface="Arial"/>
              </a:rPr>
              <a:t>right</a:t>
            </a:r>
            <a:r>
              <a:rPr sz="1200" spc="5" dirty="0">
                <a:latin typeface="Arial"/>
                <a:cs typeface="Arial"/>
              </a:rPr>
              <a:t> </a:t>
            </a:r>
            <a:r>
              <a:rPr sz="1200" spc="65" dirty="0">
                <a:latin typeface="Arial"/>
                <a:cs typeface="Arial"/>
              </a:rPr>
              <a:t>to</a:t>
            </a:r>
            <a:r>
              <a:rPr sz="1200" spc="5" dirty="0">
                <a:latin typeface="Arial"/>
                <a:cs typeface="Arial"/>
              </a:rPr>
              <a:t> </a:t>
            </a:r>
            <a:r>
              <a:rPr sz="1200" spc="35" dirty="0">
                <a:latin typeface="Arial"/>
                <a:cs typeface="Arial"/>
              </a:rPr>
              <a:t>merge</a:t>
            </a:r>
            <a:r>
              <a:rPr sz="1200" spc="5" dirty="0">
                <a:latin typeface="Arial"/>
                <a:cs typeface="Arial"/>
              </a:rPr>
              <a:t> </a:t>
            </a:r>
            <a:r>
              <a:rPr sz="1200" spc="50" dirty="0">
                <a:latin typeface="Arial"/>
                <a:cs typeface="Arial"/>
              </a:rPr>
              <a:t>onto</a:t>
            </a:r>
            <a:r>
              <a:rPr sz="1200" dirty="0">
                <a:latin typeface="Arial"/>
                <a:cs typeface="Arial"/>
              </a:rPr>
              <a:t> </a:t>
            </a:r>
            <a:r>
              <a:rPr sz="1200" spc="60" dirty="0">
                <a:latin typeface="Arial"/>
                <a:cs typeface="Arial"/>
              </a:rPr>
              <a:t>I-97</a:t>
            </a:r>
            <a:r>
              <a:rPr sz="1200" spc="5" dirty="0">
                <a:latin typeface="Arial"/>
                <a:cs typeface="Arial"/>
              </a:rPr>
              <a:t> </a:t>
            </a:r>
            <a:r>
              <a:rPr sz="1200" spc="20" dirty="0">
                <a:latin typeface="Arial"/>
                <a:cs typeface="Arial"/>
              </a:rPr>
              <a:t>N</a:t>
            </a:r>
            <a:r>
              <a:rPr sz="1200" spc="5" dirty="0">
                <a:latin typeface="Arial"/>
                <a:cs typeface="Arial"/>
              </a:rPr>
              <a:t> </a:t>
            </a:r>
            <a:r>
              <a:rPr sz="1200" spc="40" dirty="0">
                <a:latin typeface="Arial"/>
                <a:cs typeface="Arial"/>
              </a:rPr>
              <a:t>toward</a:t>
            </a:r>
            <a:r>
              <a:rPr sz="1200" spc="5" dirty="0">
                <a:latin typeface="Arial"/>
                <a:cs typeface="Arial"/>
              </a:rPr>
              <a:t> </a:t>
            </a:r>
            <a:r>
              <a:rPr sz="1200" spc="30" dirty="0">
                <a:latin typeface="Arial"/>
                <a:cs typeface="Arial"/>
              </a:rPr>
              <a:t>Baltimore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300" b="1" spc="-40" dirty="0">
                <a:solidFill>
                  <a:srgbClr val="929292"/>
                </a:solidFill>
                <a:latin typeface="Trebuchet MS"/>
                <a:cs typeface="Trebuchet MS"/>
              </a:rPr>
              <a:t>17</a:t>
            </a:r>
            <a:r>
              <a:rPr sz="1300" b="1" spc="-80" dirty="0">
                <a:solidFill>
                  <a:srgbClr val="929292"/>
                </a:solidFill>
                <a:latin typeface="Trebuchet MS"/>
                <a:cs typeface="Trebuchet MS"/>
              </a:rPr>
              <a:t> </a:t>
            </a:r>
            <a:r>
              <a:rPr sz="1300" b="1" spc="45" dirty="0">
                <a:solidFill>
                  <a:srgbClr val="929292"/>
                </a:solidFill>
                <a:latin typeface="Trebuchet MS"/>
                <a:cs typeface="Trebuchet MS"/>
              </a:rPr>
              <a:t>miles</a:t>
            </a:r>
            <a:endParaRPr sz="13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340"/>
              </a:spcBef>
            </a:pPr>
            <a:r>
              <a:rPr sz="1200" spc="-20" dirty="0">
                <a:latin typeface="Arial"/>
                <a:cs typeface="Arial"/>
              </a:rPr>
              <a:t>Take </a:t>
            </a:r>
            <a:r>
              <a:rPr sz="1200" spc="35" dirty="0">
                <a:latin typeface="Arial"/>
                <a:cs typeface="Arial"/>
              </a:rPr>
              <a:t>exit </a:t>
            </a:r>
            <a:r>
              <a:rPr sz="1200" spc="-75" dirty="0">
                <a:latin typeface="Arial"/>
                <a:cs typeface="Arial"/>
              </a:rPr>
              <a:t>17A </a:t>
            </a:r>
            <a:r>
              <a:rPr sz="1200" spc="65" dirty="0">
                <a:latin typeface="Arial"/>
                <a:cs typeface="Arial"/>
              </a:rPr>
              <a:t>to </a:t>
            </a:r>
            <a:r>
              <a:rPr sz="1200" spc="30" dirty="0">
                <a:latin typeface="Arial"/>
                <a:cs typeface="Arial"/>
              </a:rPr>
              <a:t>merge </a:t>
            </a:r>
            <a:r>
              <a:rPr sz="1200" spc="50" dirty="0">
                <a:latin typeface="Arial"/>
                <a:cs typeface="Arial"/>
              </a:rPr>
              <a:t>onto </a:t>
            </a:r>
            <a:r>
              <a:rPr sz="1200" spc="80" dirty="0">
                <a:latin typeface="Arial"/>
                <a:cs typeface="Arial"/>
              </a:rPr>
              <a:t>I-695 </a:t>
            </a:r>
            <a:r>
              <a:rPr sz="1200" spc="25" dirty="0">
                <a:latin typeface="Arial"/>
                <a:cs typeface="Arial"/>
              </a:rPr>
              <a:t>W</a:t>
            </a:r>
            <a:r>
              <a:rPr sz="1200" spc="-130" dirty="0">
                <a:latin typeface="Arial"/>
                <a:cs typeface="Arial"/>
              </a:rPr>
              <a:t> </a:t>
            </a:r>
            <a:r>
              <a:rPr sz="1200" spc="40" dirty="0">
                <a:latin typeface="Arial"/>
                <a:cs typeface="Arial"/>
              </a:rPr>
              <a:t>toward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300" b="1" spc="60" dirty="0">
                <a:solidFill>
                  <a:srgbClr val="929292"/>
                </a:solidFill>
                <a:latin typeface="Trebuchet MS"/>
                <a:cs typeface="Trebuchet MS"/>
              </a:rPr>
              <a:t>4.4</a:t>
            </a:r>
            <a:r>
              <a:rPr sz="1300" b="1" spc="-80" dirty="0">
                <a:solidFill>
                  <a:srgbClr val="929292"/>
                </a:solidFill>
                <a:latin typeface="Trebuchet MS"/>
                <a:cs typeface="Trebuchet MS"/>
              </a:rPr>
              <a:t> </a:t>
            </a:r>
            <a:r>
              <a:rPr sz="1300" b="1" spc="45" dirty="0">
                <a:solidFill>
                  <a:srgbClr val="929292"/>
                </a:solidFill>
                <a:latin typeface="Trebuchet MS"/>
                <a:cs typeface="Trebuchet MS"/>
              </a:rPr>
              <a:t>miles</a:t>
            </a:r>
            <a:endParaRPr sz="13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340"/>
              </a:spcBef>
            </a:pPr>
            <a:r>
              <a:rPr sz="1200" spc="-20" dirty="0">
                <a:latin typeface="Arial"/>
                <a:cs typeface="Arial"/>
              </a:rPr>
              <a:t>Take </a:t>
            </a:r>
            <a:r>
              <a:rPr sz="1200" spc="35" dirty="0">
                <a:latin typeface="Arial"/>
                <a:cs typeface="Arial"/>
              </a:rPr>
              <a:t>exit </a:t>
            </a:r>
            <a:r>
              <a:rPr sz="1200" spc="-70" dirty="0">
                <a:latin typeface="Arial"/>
                <a:cs typeface="Arial"/>
              </a:rPr>
              <a:t>11A </a:t>
            </a:r>
            <a:r>
              <a:rPr sz="1200" spc="65" dirty="0">
                <a:latin typeface="Arial"/>
                <a:cs typeface="Arial"/>
              </a:rPr>
              <a:t>to </a:t>
            </a:r>
            <a:r>
              <a:rPr sz="1200" spc="35" dirty="0">
                <a:latin typeface="Arial"/>
                <a:cs typeface="Arial"/>
              </a:rPr>
              <a:t>merge </a:t>
            </a:r>
            <a:r>
              <a:rPr sz="1200" spc="50" dirty="0">
                <a:latin typeface="Arial"/>
                <a:cs typeface="Arial"/>
              </a:rPr>
              <a:t>onto </a:t>
            </a:r>
            <a:r>
              <a:rPr sz="1200" spc="80" dirty="0">
                <a:latin typeface="Arial"/>
                <a:cs typeface="Arial"/>
              </a:rPr>
              <a:t>I-95 </a:t>
            </a:r>
            <a:r>
              <a:rPr sz="1200" spc="20" dirty="0">
                <a:latin typeface="Arial"/>
                <a:cs typeface="Arial"/>
              </a:rPr>
              <a:t>N </a:t>
            </a:r>
            <a:r>
              <a:rPr sz="1200" spc="40" dirty="0">
                <a:latin typeface="Arial"/>
                <a:cs typeface="Arial"/>
              </a:rPr>
              <a:t>toward</a:t>
            </a:r>
            <a:r>
              <a:rPr sz="1200" spc="-155" dirty="0">
                <a:latin typeface="Arial"/>
                <a:cs typeface="Arial"/>
              </a:rPr>
              <a:t> </a:t>
            </a:r>
            <a:r>
              <a:rPr sz="1200" spc="30" dirty="0">
                <a:latin typeface="Arial"/>
                <a:cs typeface="Arial"/>
              </a:rPr>
              <a:t>Baltimore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300" b="1" spc="20" dirty="0">
                <a:solidFill>
                  <a:srgbClr val="929292"/>
                </a:solidFill>
                <a:latin typeface="Trebuchet MS"/>
                <a:cs typeface="Trebuchet MS"/>
              </a:rPr>
              <a:t>3.5</a:t>
            </a:r>
            <a:r>
              <a:rPr sz="1300" b="1" spc="-80" dirty="0">
                <a:solidFill>
                  <a:srgbClr val="929292"/>
                </a:solidFill>
                <a:latin typeface="Trebuchet MS"/>
                <a:cs typeface="Trebuchet MS"/>
              </a:rPr>
              <a:t> </a:t>
            </a:r>
            <a:r>
              <a:rPr sz="1300" b="1" spc="45" dirty="0">
                <a:solidFill>
                  <a:srgbClr val="929292"/>
                </a:solidFill>
                <a:latin typeface="Trebuchet MS"/>
                <a:cs typeface="Trebuchet MS"/>
              </a:rPr>
              <a:t>miles</a:t>
            </a:r>
            <a:endParaRPr sz="13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340"/>
              </a:spcBef>
            </a:pPr>
            <a:r>
              <a:rPr sz="1200" spc="-20" dirty="0">
                <a:latin typeface="Arial"/>
                <a:cs typeface="Arial"/>
              </a:rPr>
              <a:t>Take</a:t>
            </a:r>
            <a:r>
              <a:rPr sz="1200" spc="5" dirty="0">
                <a:latin typeface="Arial"/>
                <a:cs typeface="Arial"/>
              </a:rPr>
              <a:t> </a:t>
            </a:r>
            <a:r>
              <a:rPr sz="1200" spc="35" dirty="0">
                <a:latin typeface="Arial"/>
                <a:cs typeface="Arial"/>
              </a:rPr>
              <a:t>exit</a:t>
            </a:r>
            <a:r>
              <a:rPr sz="1200" spc="5" dirty="0">
                <a:latin typeface="Arial"/>
                <a:cs typeface="Arial"/>
              </a:rPr>
              <a:t> </a:t>
            </a:r>
            <a:r>
              <a:rPr sz="1200" spc="80" dirty="0">
                <a:latin typeface="Arial"/>
                <a:cs typeface="Arial"/>
              </a:rPr>
              <a:t>53</a:t>
            </a:r>
            <a:r>
              <a:rPr sz="1200" spc="5" dirty="0">
                <a:latin typeface="Arial"/>
                <a:cs typeface="Arial"/>
              </a:rPr>
              <a:t> </a:t>
            </a:r>
            <a:r>
              <a:rPr sz="1200" spc="65" dirty="0">
                <a:latin typeface="Arial"/>
                <a:cs typeface="Arial"/>
              </a:rPr>
              <a:t>to</a:t>
            </a:r>
            <a:r>
              <a:rPr sz="1200" spc="5" dirty="0">
                <a:latin typeface="Arial"/>
                <a:cs typeface="Arial"/>
              </a:rPr>
              <a:t> </a:t>
            </a:r>
            <a:r>
              <a:rPr sz="1200" spc="35" dirty="0">
                <a:latin typeface="Arial"/>
                <a:cs typeface="Arial"/>
              </a:rPr>
              <a:t>merge</a:t>
            </a:r>
            <a:r>
              <a:rPr sz="1200" spc="10" dirty="0">
                <a:latin typeface="Arial"/>
                <a:cs typeface="Arial"/>
              </a:rPr>
              <a:t> </a:t>
            </a:r>
            <a:r>
              <a:rPr sz="1200" spc="50" dirty="0">
                <a:latin typeface="Arial"/>
                <a:cs typeface="Arial"/>
              </a:rPr>
              <a:t>onto</a:t>
            </a:r>
            <a:r>
              <a:rPr sz="1200" spc="5" dirty="0">
                <a:latin typeface="Arial"/>
                <a:cs typeface="Arial"/>
              </a:rPr>
              <a:t> </a:t>
            </a:r>
            <a:r>
              <a:rPr sz="1200" spc="80" dirty="0">
                <a:latin typeface="Arial"/>
                <a:cs typeface="Arial"/>
              </a:rPr>
              <a:t>I-395</a:t>
            </a:r>
            <a:r>
              <a:rPr sz="1200" spc="5" dirty="0">
                <a:latin typeface="Arial"/>
                <a:cs typeface="Arial"/>
              </a:rPr>
              <a:t> </a:t>
            </a:r>
            <a:r>
              <a:rPr sz="1200" spc="20" dirty="0">
                <a:latin typeface="Arial"/>
                <a:cs typeface="Arial"/>
              </a:rPr>
              <a:t>N</a:t>
            </a:r>
            <a:r>
              <a:rPr sz="1200" spc="5" dirty="0">
                <a:latin typeface="Arial"/>
                <a:cs typeface="Arial"/>
              </a:rPr>
              <a:t> </a:t>
            </a:r>
            <a:r>
              <a:rPr sz="1200" spc="40" dirty="0">
                <a:latin typeface="Arial"/>
                <a:cs typeface="Arial"/>
              </a:rPr>
              <a:t>toward</a:t>
            </a:r>
            <a:r>
              <a:rPr sz="1200" spc="5" dirty="0">
                <a:latin typeface="Arial"/>
                <a:cs typeface="Arial"/>
              </a:rPr>
              <a:t> </a:t>
            </a:r>
            <a:r>
              <a:rPr sz="1200" spc="35" dirty="0">
                <a:latin typeface="Arial"/>
                <a:cs typeface="Arial"/>
              </a:rPr>
              <a:t>Downtown,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300" b="1" spc="30" dirty="0">
                <a:solidFill>
                  <a:srgbClr val="929292"/>
                </a:solidFill>
                <a:latin typeface="Trebuchet MS"/>
                <a:cs typeface="Trebuchet MS"/>
              </a:rPr>
              <a:t>0.8</a:t>
            </a:r>
            <a:r>
              <a:rPr sz="1300" b="1" spc="-80" dirty="0">
                <a:solidFill>
                  <a:srgbClr val="929292"/>
                </a:solidFill>
                <a:latin typeface="Trebuchet MS"/>
                <a:cs typeface="Trebuchet MS"/>
              </a:rPr>
              <a:t> </a:t>
            </a:r>
            <a:r>
              <a:rPr sz="1300" b="1" spc="45" dirty="0">
                <a:solidFill>
                  <a:srgbClr val="929292"/>
                </a:solidFill>
                <a:latin typeface="Trebuchet MS"/>
                <a:cs typeface="Trebuchet MS"/>
              </a:rPr>
              <a:t>miles</a:t>
            </a:r>
            <a:endParaRPr sz="13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340"/>
              </a:spcBef>
            </a:pPr>
            <a:r>
              <a:rPr sz="1200" spc="10" dirty="0">
                <a:latin typeface="Arial"/>
                <a:cs typeface="Arial"/>
              </a:rPr>
              <a:t>Keep </a:t>
            </a:r>
            <a:r>
              <a:rPr sz="1200" spc="60" dirty="0">
                <a:latin typeface="Arial"/>
                <a:cs typeface="Arial"/>
              </a:rPr>
              <a:t>left </a:t>
            </a:r>
            <a:r>
              <a:rPr sz="1200" spc="35" dirty="0">
                <a:latin typeface="Arial"/>
                <a:cs typeface="Arial"/>
              </a:rPr>
              <a:t>on </a:t>
            </a:r>
            <a:r>
              <a:rPr sz="1200" spc="80" dirty="0">
                <a:latin typeface="Arial"/>
                <a:cs typeface="Arial"/>
              </a:rPr>
              <a:t>I-395</a:t>
            </a:r>
            <a:r>
              <a:rPr sz="1200" spc="-195" dirty="0">
                <a:latin typeface="Arial"/>
                <a:cs typeface="Arial"/>
              </a:rPr>
              <a:t> </a:t>
            </a:r>
            <a:r>
              <a:rPr sz="1200" spc="20" dirty="0">
                <a:latin typeface="Arial"/>
                <a:cs typeface="Arial"/>
              </a:rPr>
              <a:t>N </a:t>
            </a:r>
            <a:r>
              <a:rPr sz="1200" spc="40" dirty="0">
                <a:latin typeface="Arial"/>
                <a:cs typeface="Arial"/>
              </a:rPr>
              <a:t>toward </a:t>
            </a:r>
            <a:r>
              <a:rPr sz="1200" spc="35" dirty="0">
                <a:latin typeface="Arial"/>
                <a:cs typeface="Arial"/>
              </a:rPr>
              <a:t>Downtown, </a:t>
            </a:r>
            <a:r>
              <a:rPr sz="1200" spc="25" dirty="0">
                <a:latin typeface="Arial"/>
                <a:cs typeface="Arial"/>
              </a:rPr>
              <a:t>Inner </a:t>
            </a:r>
            <a:r>
              <a:rPr sz="1200" spc="40" dirty="0">
                <a:latin typeface="Arial"/>
                <a:cs typeface="Arial"/>
              </a:rPr>
              <a:t>Harbor</a:t>
            </a:r>
            <a:endParaRPr sz="1200">
              <a:latin typeface="Arial"/>
              <a:cs typeface="Arial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257300" y="7671506"/>
            <a:ext cx="357305" cy="348543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60500" y="1358900"/>
            <a:ext cx="22390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30" dirty="0">
                <a:latin typeface="Trebuchet MS"/>
                <a:cs typeface="Trebuchet MS"/>
              </a:rPr>
              <a:t>Baltimore, </a:t>
            </a:r>
            <a:r>
              <a:rPr sz="1200" b="1" spc="80" dirty="0">
                <a:latin typeface="Trebuchet MS"/>
                <a:cs typeface="Trebuchet MS"/>
              </a:rPr>
              <a:t>MD,</a:t>
            </a:r>
            <a:r>
              <a:rPr sz="1200" b="1" spc="-265" dirty="0">
                <a:latin typeface="Trebuchet MS"/>
                <a:cs typeface="Trebuchet MS"/>
              </a:rPr>
              <a:t> </a:t>
            </a:r>
            <a:r>
              <a:rPr sz="1200" b="1" spc="40" dirty="0">
                <a:latin typeface="Trebuchet MS"/>
                <a:cs typeface="Trebuchet MS"/>
              </a:rPr>
              <a:t>United </a:t>
            </a:r>
            <a:r>
              <a:rPr sz="1200" b="1" spc="80" dirty="0">
                <a:latin typeface="Trebuchet MS"/>
                <a:cs typeface="Trebuchet MS"/>
              </a:rPr>
              <a:t>States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8037" y="1358900"/>
            <a:ext cx="15989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10" dirty="0">
                <a:solidFill>
                  <a:srgbClr val="818181"/>
                </a:solidFill>
                <a:latin typeface="Arial"/>
                <a:cs typeface="Arial"/>
              </a:rPr>
              <a:t>120 </a:t>
            </a:r>
            <a:r>
              <a:rPr sz="1200" spc="25" dirty="0">
                <a:solidFill>
                  <a:srgbClr val="818181"/>
                </a:solidFill>
                <a:latin typeface="Arial"/>
                <a:cs typeface="Arial"/>
              </a:rPr>
              <a:t>miles, </a:t>
            </a:r>
            <a:r>
              <a:rPr sz="1200" spc="55" dirty="0">
                <a:solidFill>
                  <a:srgbClr val="818181"/>
                </a:solidFill>
                <a:latin typeface="Arial"/>
                <a:cs typeface="Arial"/>
              </a:rPr>
              <a:t>2 </a:t>
            </a:r>
            <a:r>
              <a:rPr sz="1200" spc="45" dirty="0">
                <a:solidFill>
                  <a:srgbClr val="818181"/>
                </a:solidFill>
                <a:latin typeface="Arial"/>
                <a:cs typeface="Arial"/>
              </a:rPr>
              <a:t>hr </a:t>
            </a:r>
            <a:r>
              <a:rPr sz="1200" spc="35" dirty="0">
                <a:solidFill>
                  <a:srgbClr val="818181"/>
                </a:solidFill>
                <a:latin typeface="Arial"/>
                <a:cs typeface="Arial"/>
              </a:rPr>
              <a:t>27</a:t>
            </a:r>
            <a:r>
              <a:rPr sz="1200" spc="-160" dirty="0">
                <a:solidFill>
                  <a:srgbClr val="818181"/>
                </a:solidFill>
                <a:latin typeface="Arial"/>
                <a:cs typeface="Arial"/>
              </a:rPr>
              <a:t> </a:t>
            </a:r>
            <a:r>
              <a:rPr sz="1200" spc="35" dirty="0">
                <a:solidFill>
                  <a:srgbClr val="818181"/>
                </a:solidFill>
                <a:latin typeface="Arial"/>
                <a:cs typeface="Arial"/>
              </a:rPr>
              <a:t>min</a:t>
            </a:r>
            <a:endParaRPr sz="12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209729" y="8521700"/>
            <a:ext cx="470534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120" dirty="0">
                <a:solidFill>
                  <a:srgbClr val="818181"/>
                </a:solidFill>
                <a:latin typeface="Trebuchet MS"/>
                <a:cs typeface="Trebuchet MS"/>
              </a:rPr>
              <a:t>4</a:t>
            </a:r>
            <a:r>
              <a:rPr sz="1200" b="1" spc="-235" dirty="0">
                <a:solidFill>
                  <a:srgbClr val="818181"/>
                </a:solidFill>
                <a:latin typeface="Trebuchet MS"/>
                <a:cs typeface="Trebuchet MS"/>
              </a:rPr>
              <a:t> </a:t>
            </a:r>
            <a:r>
              <a:rPr sz="1200" b="1" spc="50" dirty="0">
                <a:solidFill>
                  <a:srgbClr val="818181"/>
                </a:solidFill>
                <a:latin typeface="Trebuchet MS"/>
                <a:cs typeface="Trebuchet MS"/>
              </a:rPr>
              <a:t>of </a:t>
            </a:r>
            <a:r>
              <a:rPr sz="1200" b="1" spc="120" dirty="0">
                <a:solidFill>
                  <a:srgbClr val="818181"/>
                </a:solidFill>
                <a:latin typeface="Trebuchet MS"/>
                <a:cs typeface="Trebuchet MS"/>
              </a:rPr>
              <a:t>4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104900" y="1333500"/>
            <a:ext cx="266700" cy="266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257300" y="2355850"/>
            <a:ext cx="5410200" cy="0"/>
          </a:xfrm>
          <a:custGeom>
            <a:avLst/>
            <a:gdLst/>
            <a:ahLst/>
            <a:cxnLst/>
            <a:rect l="l" t="t" r="r" b="b"/>
            <a:pathLst>
              <a:path w="5410200">
                <a:moveTo>
                  <a:pt x="0" y="0"/>
                </a:moveTo>
                <a:lnTo>
                  <a:pt x="54102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651000" y="1739900"/>
            <a:ext cx="533400" cy="5461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257300" y="1842206"/>
            <a:ext cx="355692" cy="34854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257300" y="3054350"/>
            <a:ext cx="5410200" cy="0"/>
          </a:xfrm>
          <a:custGeom>
            <a:avLst/>
            <a:gdLst/>
            <a:ahLst/>
            <a:cxnLst/>
            <a:rect l="l" t="t" r="r" b="b"/>
            <a:pathLst>
              <a:path w="5410200">
                <a:moveTo>
                  <a:pt x="0" y="0"/>
                </a:moveTo>
                <a:lnTo>
                  <a:pt x="54102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651000" y="2438400"/>
            <a:ext cx="533400" cy="5461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244600" y="2540706"/>
            <a:ext cx="377297" cy="34854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257300" y="3752850"/>
            <a:ext cx="5410200" cy="0"/>
          </a:xfrm>
          <a:custGeom>
            <a:avLst/>
            <a:gdLst/>
            <a:ahLst/>
            <a:cxnLst/>
            <a:rect l="l" t="t" r="r" b="b"/>
            <a:pathLst>
              <a:path w="5410200">
                <a:moveTo>
                  <a:pt x="0" y="0"/>
                </a:moveTo>
                <a:lnTo>
                  <a:pt x="54102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651000" y="3136900"/>
            <a:ext cx="533400" cy="5461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244600" y="3239206"/>
            <a:ext cx="377297" cy="34854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257300" y="4451350"/>
            <a:ext cx="5410200" cy="0"/>
          </a:xfrm>
          <a:custGeom>
            <a:avLst/>
            <a:gdLst/>
            <a:ahLst/>
            <a:cxnLst/>
            <a:rect l="l" t="t" r="r" b="b"/>
            <a:pathLst>
              <a:path w="5410200">
                <a:moveTo>
                  <a:pt x="0" y="0"/>
                </a:moveTo>
                <a:lnTo>
                  <a:pt x="54102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651000" y="3835400"/>
            <a:ext cx="533400" cy="5461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244600" y="3937706"/>
            <a:ext cx="377297" cy="34854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257300" y="5149850"/>
            <a:ext cx="5410200" cy="0"/>
          </a:xfrm>
          <a:custGeom>
            <a:avLst/>
            <a:gdLst/>
            <a:ahLst/>
            <a:cxnLst/>
            <a:rect l="l" t="t" r="r" b="b"/>
            <a:pathLst>
              <a:path w="5410200">
                <a:moveTo>
                  <a:pt x="0" y="0"/>
                </a:moveTo>
                <a:lnTo>
                  <a:pt x="54102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651000" y="4533900"/>
            <a:ext cx="533400" cy="5461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244600" y="4636206"/>
            <a:ext cx="377297" cy="34854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651000" y="5232400"/>
            <a:ext cx="533400" cy="5461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2311400" y="1724871"/>
            <a:ext cx="2161540" cy="3989070"/>
          </a:xfrm>
          <a:prstGeom prst="rect">
            <a:avLst/>
          </a:prstGeom>
        </p:spPr>
        <p:txBody>
          <a:bodyPr vert="horz" wrap="square" lIns="0" tIns="590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65"/>
              </a:spcBef>
            </a:pPr>
            <a:r>
              <a:rPr sz="1300" b="1" spc="10" dirty="0">
                <a:solidFill>
                  <a:srgbClr val="929292"/>
                </a:solidFill>
                <a:latin typeface="Trebuchet MS"/>
                <a:cs typeface="Trebuchet MS"/>
              </a:rPr>
              <a:t>0.7</a:t>
            </a:r>
            <a:r>
              <a:rPr sz="1300" b="1" spc="-80" dirty="0">
                <a:solidFill>
                  <a:srgbClr val="929292"/>
                </a:solidFill>
                <a:latin typeface="Trebuchet MS"/>
                <a:cs typeface="Trebuchet MS"/>
              </a:rPr>
              <a:t> </a:t>
            </a:r>
            <a:r>
              <a:rPr sz="1300" b="1" spc="45" dirty="0">
                <a:solidFill>
                  <a:srgbClr val="929292"/>
                </a:solidFill>
                <a:latin typeface="Trebuchet MS"/>
                <a:cs typeface="Trebuchet MS"/>
              </a:rPr>
              <a:t>miles</a:t>
            </a:r>
            <a:endParaRPr sz="13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340"/>
              </a:spcBef>
            </a:pPr>
            <a:r>
              <a:rPr sz="1200" spc="-20" dirty="0">
                <a:latin typeface="Arial"/>
                <a:cs typeface="Arial"/>
              </a:rPr>
              <a:t>Take </a:t>
            </a:r>
            <a:r>
              <a:rPr sz="1200" spc="50" dirty="0">
                <a:latin typeface="Arial"/>
                <a:cs typeface="Arial"/>
              </a:rPr>
              <a:t>the </a:t>
            </a:r>
            <a:r>
              <a:rPr sz="1200" spc="35" dirty="0">
                <a:latin typeface="Arial"/>
                <a:cs typeface="Arial"/>
              </a:rPr>
              <a:t>exit </a:t>
            </a:r>
            <a:r>
              <a:rPr sz="1200" spc="50" dirty="0">
                <a:latin typeface="Arial"/>
                <a:cs typeface="Arial"/>
              </a:rPr>
              <a:t>onto </a:t>
            </a:r>
            <a:r>
              <a:rPr sz="1200" spc="15" dirty="0">
                <a:latin typeface="Arial"/>
                <a:cs typeface="Arial"/>
              </a:rPr>
              <a:t>Conway</a:t>
            </a:r>
            <a:r>
              <a:rPr sz="1200" spc="-114" dirty="0">
                <a:latin typeface="Arial"/>
                <a:cs typeface="Arial"/>
              </a:rPr>
              <a:t> </a:t>
            </a:r>
            <a:r>
              <a:rPr sz="1200" spc="30" dirty="0">
                <a:latin typeface="Arial"/>
                <a:cs typeface="Arial"/>
              </a:rPr>
              <a:t>St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8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300" b="1" spc="110" dirty="0">
                <a:solidFill>
                  <a:srgbClr val="929292"/>
                </a:solidFill>
                <a:latin typeface="Trebuchet MS"/>
                <a:cs typeface="Trebuchet MS"/>
              </a:rPr>
              <a:t>450</a:t>
            </a:r>
            <a:r>
              <a:rPr sz="1300" b="1" spc="-80" dirty="0">
                <a:solidFill>
                  <a:srgbClr val="929292"/>
                </a:solidFill>
                <a:latin typeface="Trebuchet MS"/>
                <a:cs typeface="Trebuchet MS"/>
              </a:rPr>
              <a:t> </a:t>
            </a:r>
            <a:r>
              <a:rPr sz="1300" b="1" spc="15" dirty="0">
                <a:solidFill>
                  <a:srgbClr val="929292"/>
                </a:solidFill>
                <a:latin typeface="Trebuchet MS"/>
                <a:cs typeface="Trebuchet MS"/>
              </a:rPr>
              <a:t>feet</a:t>
            </a:r>
            <a:endParaRPr sz="13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340"/>
              </a:spcBef>
            </a:pPr>
            <a:r>
              <a:rPr sz="1200" spc="35" dirty="0">
                <a:latin typeface="Arial"/>
                <a:cs typeface="Arial"/>
              </a:rPr>
              <a:t>Continue </a:t>
            </a:r>
            <a:r>
              <a:rPr sz="1200" spc="50" dirty="0">
                <a:latin typeface="Arial"/>
                <a:cs typeface="Arial"/>
              </a:rPr>
              <a:t>onto </a:t>
            </a:r>
            <a:r>
              <a:rPr sz="1200" spc="25" dirty="0">
                <a:latin typeface="Arial"/>
                <a:cs typeface="Arial"/>
              </a:rPr>
              <a:t>W </a:t>
            </a:r>
            <a:r>
              <a:rPr sz="1200" spc="15" dirty="0">
                <a:latin typeface="Arial"/>
                <a:cs typeface="Arial"/>
              </a:rPr>
              <a:t>Conway</a:t>
            </a:r>
            <a:r>
              <a:rPr sz="1200" spc="-130" dirty="0">
                <a:latin typeface="Arial"/>
                <a:cs typeface="Arial"/>
              </a:rPr>
              <a:t> </a:t>
            </a:r>
            <a:r>
              <a:rPr sz="1200" spc="30" dirty="0">
                <a:latin typeface="Arial"/>
                <a:cs typeface="Arial"/>
              </a:rPr>
              <a:t>St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850">
              <a:latin typeface="Times New Roman"/>
              <a:cs typeface="Times New Roman"/>
            </a:endParaRPr>
          </a:p>
          <a:p>
            <a:pPr marL="318770" lvl="1" indent="-306070">
              <a:lnSpc>
                <a:spcPct val="100000"/>
              </a:lnSpc>
              <a:buAutoNum type="arabicPeriod" startAt="3"/>
              <a:tabLst>
                <a:tab pos="319405" algn="l"/>
              </a:tabLst>
            </a:pPr>
            <a:r>
              <a:rPr sz="1300" b="1" spc="45" dirty="0">
                <a:solidFill>
                  <a:srgbClr val="929292"/>
                </a:solidFill>
                <a:latin typeface="Trebuchet MS"/>
                <a:cs typeface="Trebuchet MS"/>
              </a:rPr>
              <a:t>miles</a:t>
            </a:r>
            <a:endParaRPr sz="13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340"/>
              </a:spcBef>
            </a:pPr>
            <a:r>
              <a:rPr sz="1200" spc="15" dirty="0">
                <a:latin typeface="Arial"/>
                <a:cs typeface="Arial"/>
              </a:rPr>
              <a:t>Turn </a:t>
            </a:r>
            <a:r>
              <a:rPr sz="1200" spc="60" dirty="0">
                <a:latin typeface="Arial"/>
                <a:cs typeface="Arial"/>
              </a:rPr>
              <a:t>left </a:t>
            </a:r>
            <a:r>
              <a:rPr sz="1200" spc="50" dirty="0">
                <a:latin typeface="Arial"/>
                <a:cs typeface="Arial"/>
              </a:rPr>
              <a:t>onto </a:t>
            </a:r>
            <a:r>
              <a:rPr sz="1200" spc="45" dirty="0">
                <a:latin typeface="Arial"/>
                <a:cs typeface="Arial"/>
              </a:rPr>
              <a:t>Light</a:t>
            </a:r>
            <a:r>
              <a:rPr sz="1200" spc="-114" dirty="0">
                <a:latin typeface="Arial"/>
                <a:cs typeface="Arial"/>
              </a:rPr>
              <a:t> </a:t>
            </a:r>
            <a:r>
              <a:rPr sz="1200" spc="30" dirty="0">
                <a:latin typeface="Arial"/>
                <a:cs typeface="Arial"/>
              </a:rPr>
              <a:t>St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850">
              <a:latin typeface="Times New Roman"/>
              <a:cs typeface="Times New Roman"/>
            </a:endParaRPr>
          </a:p>
          <a:p>
            <a:pPr marL="324485" lvl="1" indent="-311785">
              <a:lnSpc>
                <a:spcPct val="100000"/>
              </a:lnSpc>
              <a:buAutoNum type="arabicPeriod" startAt="4"/>
              <a:tabLst>
                <a:tab pos="325120" algn="l"/>
              </a:tabLst>
            </a:pPr>
            <a:r>
              <a:rPr sz="1300" b="1" spc="45" dirty="0">
                <a:solidFill>
                  <a:srgbClr val="929292"/>
                </a:solidFill>
                <a:latin typeface="Trebuchet MS"/>
                <a:cs typeface="Trebuchet MS"/>
              </a:rPr>
              <a:t>miles</a:t>
            </a:r>
            <a:endParaRPr sz="13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340"/>
              </a:spcBef>
            </a:pPr>
            <a:r>
              <a:rPr sz="1200" spc="15" dirty="0">
                <a:latin typeface="Arial"/>
                <a:cs typeface="Arial"/>
              </a:rPr>
              <a:t>Turn </a:t>
            </a:r>
            <a:r>
              <a:rPr sz="1200" spc="55" dirty="0">
                <a:latin typeface="Arial"/>
                <a:cs typeface="Arial"/>
              </a:rPr>
              <a:t>right </a:t>
            </a:r>
            <a:r>
              <a:rPr sz="1200" spc="50" dirty="0">
                <a:latin typeface="Arial"/>
                <a:cs typeface="Arial"/>
              </a:rPr>
              <a:t>onto </a:t>
            </a:r>
            <a:r>
              <a:rPr sz="1200" spc="-90" dirty="0">
                <a:latin typeface="Arial"/>
                <a:cs typeface="Arial"/>
              </a:rPr>
              <a:t>E </a:t>
            </a:r>
            <a:r>
              <a:rPr sz="1200" spc="30" dirty="0">
                <a:latin typeface="Arial"/>
                <a:cs typeface="Arial"/>
              </a:rPr>
              <a:t>Baltimore</a:t>
            </a:r>
            <a:r>
              <a:rPr sz="1200" spc="-35" dirty="0">
                <a:latin typeface="Arial"/>
                <a:cs typeface="Arial"/>
              </a:rPr>
              <a:t> </a:t>
            </a:r>
            <a:r>
              <a:rPr sz="1200" spc="30" dirty="0">
                <a:latin typeface="Arial"/>
                <a:cs typeface="Arial"/>
              </a:rPr>
              <a:t>St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8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300" b="1" spc="120" dirty="0">
                <a:solidFill>
                  <a:srgbClr val="929292"/>
                </a:solidFill>
                <a:latin typeface="Trebuchet MS"/>
                <a:cs typeface="Trebuchet MS"/>
              </a:rPr>
              <a:t>600</a:t>
            </a:r>
            <a:r>
              <a:rPr sz="1300" b="1" spc="-80" dirty="0">
                <a:solidFill>
                  <a:srgbClr val="929292"/>
                </a:solidFill>
                <a:latin typeface="Trebuchet MS"/>
                <a:cs typeface="Trebuchet MS"/>
              </a:rPr>
              <a:t> </a:t>
            </a:r>
            <a:r>
              <a:rPr sz="1300" b="1" spc="15" dirty="0">
                <a:solidFill>
                  <a:srgbClr val="929292"/>
                </a:solidFill>
                <a:latin typeface="Trebuchet MS"/>
                <a:cs typeface="Trebuchet MS"/>
              </a:rPr>
              <a:t>feet</a:t>
            </a:r>
            <a:endParaRPr sz="13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340"/>
              </a:spcBef>
            </a:pPr>
            <a:r>
              <a:rPr sz="1200" spc="15" dirty="0">
                <a:latin typeface="Arial"/>
                <a:cs typeface="Arial"/>
              </a:rPr>
              <a:t>Turn </a:t>
            </a:r>
            <a:r>
              <a:rPr sz="1200" spc="60" dirty="0">
                <a:latin typeface="Arial"/>
                <a:cs typeface="Arial"/>
              </a:rPr>
              <a:t>left </a:t>
            </a:r>
            <a:r>
              <a:rPr sz="1200" spc="50" dirty="0">
                <a:latin typeface="Arial"/>
                <a:cs typeface="Arial"/>
              </a:rPr>
              <a:t>onto </a:t>
            </a:r>
            <a:r>
              <a:rPr sz="1200" spc="30" dirty="0">
                <a:latin typeface="Arial"/>
                <a:cs typeface="Arial"/>
              </a:rPr>
              <a:t>Holliday</a:t>
            </a:r>
            <a:r>
              <a:rPr sz="1200" spc="-120" dirty="0">
                <a:latin typeface="Arial"/>
                <a:cs typeface="Arial"/>
              </a:rPr>
              <a:t> </a:t>
            </a:r>
            <a:r>
              <a:rPr sz="1200" spc="30" dirty="0">
                <a:latin typeface="Arial"/>
                <a:cs typeface="Arial"/>
              </a:rPr>
              <a:t>St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8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300" b="1" spc="110" dirty="0">
                <a:solidFill>
                  <a:srgbClr val="929292"/>
                </a:solidFill>
                <a:latin typeface="Trebuchet MS"/>
                <a:cs typeface="Trebuchet MS"/>
              </a:rPr>
              <a:t>450</a:t>
            </a:r>
            <a:r>
              <a:rPr sz="1300" b="1" spc="-80" dirty="0">
                <a:solidFill>
                  <a:srgbClr val="929292"/>
                </a:solidFill>
                <a:latin typeface="Trebuchet MS"/>
                <a:cs typeface="Trebuchet MS"/>
              </a:rPr>
              <a:t> </a:t>
            </a:r>
            <a:r>
              <a:rPr sz="1300" b="1" spc="15" dirty="0">
                <a:solidFill>
                  <a:srgbClr val="929292"/>
                </a:solidFill>
                <a:latin typeface="Trebuchet MS"/>
                <a:cs typeface="Trebuchet MS"/>
              </a:rPr>
              <a:t>feet</a:t>
            </a:r>
            <a:endParaRPr sz="13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340"/>
              </a:spcBef>
            </a:pPr>
            <a:r>
              <a:rPr sz="1200" spc="25" dirty="0">
                <a:latin typeface="Arial"/>
                <a:cs typeface="Arial"/>
              </a:rPr>
              <a:t>The </a:t>
            </a:r>
            <a:r>
              <a:rPr sz="1200" spc="40" dirty="0">
                <a:latin typeface="Arial"/>
                <a:cs typeface="Arial"/>
              </a:rPr>
              <a:t>destination </a:t>
            </a:r>
            <a:r>
              <a:rPr sz="1200" spc="25" dirty="0">
                <a:latin typeface="Arial"/>
                <a:cs typeface="Arial"/>
              </a:rPr>
              <a:t>is </a:t>
            </a:r>
            <a:r>
              <a:rPr sz="1200" spc="35" dirty="0">
                <a:latin typeface="Arial"/>
                <a:cs typeface="Arial"/>
              </a:rPr>
              <a:t>on your</a:t>
            </a:r>
            <a:r>
              <a:rPr sz="1200" spc="-114" dirty="0">
                <a:latin typeface="Arial"/>
                <a:cs typeface="Arial"/>
              </a:rPr>
              <a:t> </a:t>
            </a:r>
            <a:r>
              <a:rPr sz="1200" spc="60" dirty="0">
                <a:latin typeface="Arial"/>
                <a:cs typeface="Arial"/>
              </a:rPr>
              <a:t>left</a:t>
            </a:r>
            <a:endParaRPr sz="1200">
              <a:latin typeface="Arial"/>
              <a:cs typeface="Arial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1244600" y="5334706"/>
            <a:ext cx="377297" cy="34854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7754111" cy="106801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290" y="270688"/>
            <a:ext cx="63055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spc="-15" dirty="0">
                <a:latin typeface="Arial"/>
                <a:cs typeface="Arial"/>
              </a:rPr>
              <a:t>5/8/2019 </a:t>
            </a:r>
            <a:r>
              <a:rPr sz="600" spc="65" dirty="0">
                <a:latin typeface="Arial"/>
                <a:cs typeface="Arial"/>
              </a:rPr>
              <a:t>/</a:t>
            </a:r>
            <a:r>
              <a:rPr sz="600" spc="-114" dirty="0">
                <a:latin typeface="Arial"/>
                <a:cs typeface="Arial"/>
              </a:rPr>
              <a:t> </a:t>
            </a:r>
            <a:r>
              <a:rPr sz="600" spc="-30" dirty="0">
                <a:latin typeface="Arial"/>
                <a:cs typeface="Arial"/>
              </a:rPr>
              <a:t>3:53 </a:t>
            </a:r>
            <a:r>
              <a:rPr sz="600" spc="-40" dirty="0">
                <a:latin typeface="Arial"/>
                <a:cs typeface="Arial"/>
              </a:rPr>
              <a:t>PM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476930" y="249352"/>
            <a:ext cx="1105535" cy="2298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22275" marR="5080" indent="-410209">
              <a:lnSpc>
                <a:spcPct val="111700"/>
              </a:lnSpc>
              <a:spcBef>
                <a:spcPts val="100"/>
              </a:spcBef>
            </a:pPr>
            <a:r>
              <a:rPr sz="600" spc="-25" dirty="0">
                <a:latin typeface="Arial"/>
                <a:cs typeface="Arial"/>
              </a:rPr>
              <a:t>Baltimore </a:t>
            </a:r>
            <a:r>
              <a:rPr sz="600" spc="-35" dirty="0">
                <a:latin typeface="Arial"/>
                <a:cs typeface="Arial"/>
              </a:rPr>
              <a:t>Consent </a:t>
            </a:r>
            <a:r>
              <a:rPr sz="600" spc="-40" dirty="0">
                <a:latin typeface="Arial"/>
                <a:cs typeface="Arial"/>
              </a:rPr>
              <a:t>Decree </a:t>
            </a:r>
            <a:r>
              <a:rPr sz="600" spc="-5" dirty="0">
                <a:latin typeface="Arial"/>
                <a:cs typeface="Arial"/>
              </a:rPr>
              <a:t>Monitor  </a:t>
            </a:r>
            <a:r>
              <a:rPr sz="600" spc="-65" dirty="0">
                <a:latin typeface="Arial"/>
                <a:cs typeface="Arial"/>
              </a:rPr>
              <a:t>INVOICE</a:t>
            </a:r>
            <a:endParaRPr sz="6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708822" y="270688"/>
            <a:ext cx="23177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spc="-55" dirty="0">
                <a:latin typeface="Arial"/>
                <a:cs typeface="Arial"/>
              </a:rPr>
              <a:t>Page</a:t>
            </a:r>
            <a:r>
              <a:rPr sz="600" spc="-90" dirty="0">
                <a:latin typeface="Arial"/>
                <a:cs typeface="Arial"/>
              </a:rPr>
              <a:t> </a:t>
            </a:r>
            <a:r>
              <a:rPr sz="600" spc="-30" dirty="0">
                <a:latin typeface="Arial"/>
                <a:cs typeface="Arial"/>
              </a:rPr>
              <a:t>1</a:t>
            </a:r>
            <a:endParaRPr sz="600">
              <a:latin typeface="Arial"/>
              <a:cs typeface="Arial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30234" y="851839"/>
          <a:ext cx="9766297" cy="67523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1355"/>
                <a:gridCol w="610870"/>
                <a:gridCol w="791210"/>
                <a:gridCol w="2423160"/>
                <a:gridCol w="735329"/>
                <a:gridCol w="562610"/>
                <a:gridCol w="518160"/>
                <a:gridCol w="591184"/>
                <a:gridCol w="757554"/>
                <a:gridCol w="1139825"/>
                <a:gridCol w="466090"/>
                <a:gridCol w="488950"/>
              </a:tblGrid>
              <a:tr h="153670">
                <a:tc gridSpan="3">
                  <a:txBody>
                    <a:bodyPr/>
                    <a:lstStyle/>
                    <a:p>
                      <a:pPr marL="32384">
                        <a:lnSpc>
                          <a:spcPts val="1115"/>
                        </a:lnSpc>
                      </a:pPr>
                      <a:r>
                        <a:rPr sz="1000" spc="-20" dirty="0">
                          <a:latin typeface="Arial"/>
                          <a:cs typeface="Arial"/>
                        </a:rPr>
                        <a:t>Baltimore </a:t>
                      </a:r>
                      <a:r>
                        <a:rPr sz="1000" spc="-75" dirty="0">
                          <a:latin typeface="Arial"/>
                          <a:cs typeface="Arial"/>
                        </a:rPr>
                        <a:t>Consent </a:t>
                      </a:r>
                      <a:r>
                        <a:rPr sz="1000" spc="-70" dirty="0">
                          <a:latin typeface="Arial"/>
                          <a:cs typeface="Arial"/>
                        </a:rPr>
                        <a:t>Decree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25" dirty="0">
                          <a:latin typeface="Arial"/>
                          <a:cs typeface="Arial"/>
                        </a:rPr>
                        <a:t>Monitor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T w="19050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9050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9050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9050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 marL="22225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600" b="1" spc="-30" dirty="0">
                          <a:latin typeface="Trebuchet MS"/>
                          <a:cs typeface="Trebuchet MS"/>
                        </a:rPr>
                        <a:t>INSTRUCTIONS</a:t>
                      </a:r>
                      <a:endParaRPr sz="600">
                        <a:latin typeface="Trebuchet MS"/>
                        <a:cs typeface="Trebuchet MS"/>
                      </a:endParaRPr>
                    </a:p>
                  </a:txBody>
                  <a:tcPr marL="0" marR="0" marT="1905" marB="0">
                    <a:lnT w="19050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6350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9050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9050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9050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A"/>
                    </a:solidFill>
                  </a:tcPr>
                </a:tc>
              </a:tr>
              <a:tr h="133350">
                <a:tc gridSpan="2">
                  <a:txBody>
                    <a:bodyPr/>
                    <a:lstStyle/>
                    <a:p>
                      <a:pPr marL="29209">
                        <a:lnSpc>
                          <a:spcPts val="950"/>
                        </a:lnSpc>
                      </a:pPr>
                      <a:r>
                        <a:rPr sz="850" spc="-35" dirty="0">
                          <a:latin typeface="Arial"/>
                          <a:cs typeface="Arial"/>
                        </a:rPr>
                        <a:t>750 </a:t>
                      </a:r>
                      <a:r>
                        <a:rPr sz="850" spc="-75" dirty="0">
                          <a:latin typeface="Arial"/>
                          <a:cs typeface="Arial"/>
                        </a:rPr>
                        <a:t>E. </a:t>
                      </a:r>
                      <a:r>
                        <a:rPr sz="850" spc="10" dirty="0">
                          <a:latin typeface="Arial"/>
                          <a:cs typeface="Arial"/>
                        </a:rPr>
                        <a:t>Pratt, </a:t>
                      </a:r>
                      <a:r>
                        <a:rPr sz="850" spc="-55" dirty="0">
                          <a:latin typeface="Arial"/>
                          <a:cs typeface="Arial"/>
                        </a:rPr>
                        <a:t>Ste</a:t>
                      </a:r>
                      <a:r>
                        <a:rPr sz="850" spc="-1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20" dirty="0">
                          <a:latin typeface="Arial"/>
                          <a:cs typeface="Arial"/>
                        </a:rPr>
                        <a:t>900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solidFill>
                      <a:srgbClr val="CCC0D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A"/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22225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600" spc="-25" dirty="0">
                          <a:latin typeface="Arial"/>
                          <a:cs typeface="Arial"/>
                        </a:rPr>
                        <a:t>1.</a:t>
                      </a:r>
                      <a:r>
                        <a:rPr sz="6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-30" dirty="0">
                          <a:latin typeface="Arial"/>
                          <a:cs typeface="Arial"/>
                        </a:rPr>
                        <a:t>Complete </a:t>
                      </a:r>
                      <a:r>
                        <a:rPr sz="600" spc="-1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6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-25" dirty="0">
                          <a:latin typeface="Arial"/>
                          <a:cs typeface="Arial"/>
                        </a:rPr>
                        <a:t>blue</a:t>
                      </a:r>
                      <a:r>
                        <a:rPr sz="600" spc="-30" dirty="0">
                          <a:latin typeface="Arial"/>
                          <a:cs typeface="Arial"/>
                        </a:rPr>
                        <a:t> box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6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-1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6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dirty="0">
                          <a:latin typeface="Arial"/>
                          <a:cs typeface="Arial"/>
                        </a:rPr>
                        <a:t>left</a:t>
                      </a:r>
                      <a:r>
                        <a:rPr sz="6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-10" dirty="0">
                          <a:latin typeface="Arial"/>
                          <a:cs typeface="Arial"/>
                        </a:rPr>
                        <a:t>first.</a:t>
                      </a:r>
                      <a:r>
                        <a:rPr sz="600" spc="10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-45" dirty="0">
                          <a:latin typeface="Arial"/>
                          <a:cs typeface="Arial"/>
                        </a:rPr>
                        <a:t>This</a:t>
                      </a:r>
                      <a:r>
                        <a:rPr sz="6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-5" dirty="0">
                          <a:latin typeface="Arial"/>
                          <a:cs typeface="Arial"/>
                        </a:rPr>
                        <a:t>will</a:t>
                      </a:r>
                      <a:r>
                        <a:rPr sz="6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-45" dirty="0">
                          <a:latin typeface="Arial"/>
                          <a:cs typeface="Arial"/>
                        </a:rPr>
                        <a:t>cause</a:t>
                      </a:r>
                      <a:r>
                        <a:rPr sz="6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-15" dirty="0">
                          <a:latin typeface="Arial"/>
                          <a:cs typeface="Arial"/>
                        </a:rPr>
                        <a:t>month</a:t>
                      </a:r>
                      <a:r>
                        <a:rPr sz="6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-30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6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-15" dirty="0">
                          <a:latin typeface="Arial"/>
                          <a:cs typeface="Arial"/>
                        </a:rPr>
                        <a:t>rate</a:t>
                      </a:r>
                      <a:r>
                        <a:rPr sz="6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-15" dirty="0">
                          <a:latin typeface="Arial"/>
                          <a:cs typeface="Arial"/>
                        </a:rPr>
                        <a:t>information</a:t>
                      </a:r>
                      <a:r>
                        <a:rPr sz="6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6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-20" dirty="0">
                          <a:latin typeface="Arial"/>
                          <a:cs typeface="Arial"/>
                        </a:rPr>
                        <a:t>populate</a:t>
                      </a:r>
                      <a:r>
                        <a:rPr sz="6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-1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600" spc="-30" dirty="0">
                          <a:latin typeface="Arial"/>
                          <a:cs typeface="Arial"/>
                        </a:rPr>
                        <a:t> spreadsheet.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1905" marB="0">
                    <a:lnR w="19050">
                      <a:solidFill>
                        <a:srgbClr val="000000"/>
                      </a:solidFill>
                      <a:prstDash val="solid"/>
                    </a:lnR>
                    <a:solidFill>
                      <a:srgbClr val="CCC0D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57480">
                <a:tc gridSpan="2">
                  <a:txBody>
                    <a:bodyPr/>
                    <a:lstStyle/>
                    <a:p>
                      <a:pPr marL="32384">
                        <a:lnSpc>
                          <a:spcPts val="1135"/>
                        </a:lnSpc>
                      </a:pPr>
                      <a:r>
                        <a:rPr sz="1000" spc="-25" dirty="0">
                          <a:latin typeface="Arial"/>
                          <a:cs typeface="Arial"/>
                        </a:rPr>
                        <a:t>Baltimore, </a:t>
                      </a:r>
                      <a:r>
                        <a:rPr sz="1000" spc="-55" dirty="0">
                          <a:latin typeface="Arial"/>
                          <a:cs typeface="Arial"/>
                        </a:rPr>
                        <a:t>MD</a:t>
                      </a:r>
                      <a:r>
                        <a:rPr sz="1000" spc="-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95" dirty="0">
                          <a:latin typeface="Arial"/>
                          <a:cs typeface="Arial"/>
                        </a:rPr>
                        <a:t>21202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solidFill>
                      <a:srgbClr val="CCC0D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A"/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22225">
                        <a:lnSpc>
                          <a:spcPts val="715"/>
                        </a:lnSpc>
                      </a:pPr>
                      <a:r>
                        <a:rPr sz="600" spc="-25" dirty="0">
                          <a:latin typeface="Arial"/>
                          <a:cs typeface="Arial"/>
                        </a:rPr>
                        <a:t>2.</a:t>
                      </a:r>
                      <a:r>
                        <a:rPr sz="6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-30" dirty="0">
                          <a:latin typeface="Arial"/>
                          <a:cs typeface="Arial"/>
                        </a:rPr>
                        <a:t>Enter</a:t>
                      </a:r>
                      <a:r>
                        <a:rPr sz="6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-25" dirty="0">
                          <a:latin typeface="Arial"/>
                          <a:cs typeface="Arial"/>
                        </a:rPr>
                        <a:t>descriptions</a:t>
                      </a:r>
                      <a:r>
                        <a:rPr sz="600" spc="-30" dirty="0">
                          <a:latin typeface="Arial"/>
                          <a:cs typeface="Arial"/>
                        </a:rPr>
                        <a:t> and</a:t>
                      </a:r>
                      <a:r>
                        <a:rPr sz="6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-30" dirty="0">
                          <a:latin typeface="Arial"/>
                          <a:cs typeface="Arial"/>
                        </a:rPr>
                        <a:t>hours </a:t>
                      </a:r>
                      <a:r>
                        <a:rPr sz="600" spc="-15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6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-1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6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-20" dirty="0">
                          <a:latin typeface="Arial"/>
                          <a:cs typeface="Arial"/>
                        </a:rPr>
                        <a:t>"Time"</a:t>
                      </a:r>
                      <a:r>
                        <a:rPr sz="6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-10" dirty="0">
                          <a:latin typeface="Arial"/>
                          <a:cs typeface="Arial"/>
                        </a:rPr>
                        <a:t>portion</a:t>
                      </a:r>
                      <a:r>
                        <a:rPr sz="6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-5" dirty="0">
                          <a:latin typeface="Arial"/>
                          <a:cs typeface="Arial"/>
                        </a:rPr>
                        <a:t>of</a:t>
                      </a:r>
                      <a:r>
                        <a:rPr sz="6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-1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6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-15" dirty="0">
                          <a:latin typeface="Arial"/>
                          <a:cs typeface="Arial"/>
                        </a:rPr>
                        <a:t>matrix</a:t>
                      </a:r>
                      <a:r>
                        <a:rPr sz="6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-25" dirty="0">
                          <a:latin typeface="Arial"/>
                          <a:cs typeface="Arial"/>
                        </a:rPr>
                        <a:t>consistent</a:t>
                      </a:r>
                      <a:r>
                        <a:rPr sz="6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dirty="0">
                          <a:latin typeface="Arial"/>
                          <a:cs typeface="Arial"/>
                        </a:rPr>
                        <a:t>with</a:t>
                      </a:r>
                      <a:r>
                        <a:rPr sz="6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-1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6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-35" dirty="0">
                          <a:latin typeface="Arial"/>
                          <a:cs typeface="Arial"/>
                        </a:rPr>
                        <a:t>"Sample </a:t>
                      </a:r>
                      <a:r>
                        <a:rPr sz="600" spc="-20" dirty="0">
                          <a:latin typeface="Arial"/>
                          <a:cs typeface="Arial"/>
                        </a:rPr>
                        <a:t>Description"</a:t>
                      </a:r>
                      <a:r>
                        <a:rPr sz="6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-20" dirty="0">
                          <a:latin typeface="Arial"/>
                          <a:cs typeface="Arial"/>
                        </a:rPr>
                        <a:t>below.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solidFill>
                      <a:srgbClr val="CCC0D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300355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solidFill>
                      <a:srgbClr val="CCC0D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A"/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22225">
                        <a:lnSpc>
                          <a:spcPts val="675"/>
                        </a:lnSpc>
                      </a:pPr>
                      <a:r>
                        <a:rPr sz="600" spc="-25" dirty="0">
                          <a:latin typeface="Arial"/>
                          <a:cs typeface="Arial"/>
                        </a:rPr>
                        <a:t>3.</a:t>
                      </a:r>
                      <a:r>
                        <a:rPr sz="6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-55" dirty="0">
                          <a:latin typeface="Arial"/>
                          <a:cs typeface="Arial"/>
                        </a:rPr>
                        <a:t>You</a:t>
                      </a:r>
                      <a:r>
                        <a:rPr sz="600" spc="-35" dirty="0">
                          <a:latin typeface="Arial"/>
                          <a:cs typeface="Arial"/>
                        </a:rPr>
                        <a:t> may</a:t>
                      </a:r>
                      <a:r>
                        <a:rPr sz="6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-5" dirty="0">
                          <a:latin typeface="Arial"/>
                          <a:cs typeface="Arial"/>
                        </a:rPr>
                        <a:t>not</a:t>
                      </a:r>
                      <a:r>
                        <a:rPr sz="6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-10" dirty="0">
                          <a:latin typeface="Arial"/>
                          <a:cs typeface="Arial"/>
                        </a:rPr>
                        <a:t>bill</a:t>
                      </a:r>
                      <a:r>
                        <a:rPr sz="6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-20" dirty="0">
                          <a:latin typeface="Arial"/>
                          <a:cs typeface="Arial"/>
                        </a:rPr>
                        <a:t>more</a:t>
                      </a:r>
                      <a:r>
                        <a:rPr sz="6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-15" dirty="0">
                          <a:latin typeface="Arial"/>
                          <a:cs typeface="Arial"/>
                        </a:rPr>
                        <a:t>than</a:t>
                      </a:r>
                      <a:r>
                        <a:rPr sz="6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-20" dirty="0">
                          <a:latin typeface="Arial"/>
                          <a:cs typeface="Arial"/>
                        </a:rPr>
                        <a:t>eight</a:t>
                      </a:r>
                      <a:r>
                        <a:rPr sz="600" spc="-30" dirty="0">
                          <a:latin typeface="Arial"/>
                          <a:cs typeface="Arial"/>
                        </a:rPr>
                        <a:t> (8)</a:t>
                      </a:r>
                      <a:r>
                        <a:rPr sz="6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-30" dirty="0">
                          <a:latin typeface="Arial"/>
                          <a:cs typeface="Arial"/>
                        </a:rPr>
                        <a:t>hours</a:t>
                      </a:r>
                      <a:r>
                        <a:rPr sz="6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-15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6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-50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6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-30" dirty="0">
                          <a:latin typeface="Arial"/>
                          <a:cs typeface="Arial"/>
                        </a:rPr>
                        <a:t>day,</a:t>
                      </a:r>
                      <a:r>
                        <a:rPr sz="6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-30" dirty="0">
                          <a:latin typeface="Arial"/>
                          <a:cs typeface="Arial"/>
                        </a:rPr>
                        <a:t>even</a:t>
                      </a:r>
                      <a:r>
                        <a:rPr sz="6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if</a:t>
                      </a:r>
                      <a:r>
                        <a:rPr sz="6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-25" dirty="0">
                          <a:latin typeface="Arial"/>
                          <a:cs typeface="Arial"/>
                        </a:rPr>
                        <a:t>you</a:t>
                      </a:r>
                      <a:r>
                        <a:rPr sz="6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-15" dirty="0">
                          <a:latin typeface="Arial"/>
                          <a:cs typeface="Arial"/>
                        </a:rPr>
                        <a:t>work</a:t>
                      </a:r>
                      <a:r>
                        <a:rPr sz="6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-20" dirty="0">
                          <a:latin typeface="Arial"/>
                          <a:cs typeface="Arial"/>
                        </a:rPr>
                        <a:t>more</a:t>
                      </a:r>
                      <a:r>
                        <a:rPr sz="6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-15" dirty="0">
                          <a:latin typeface="Arial"/>
                          <a:cs typeface="Arial"/>
                        </a:rPr>
                        <a:t>than</a:t>
                      </a:r>
                      <a:r>
                        <a:rPr sz="6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-20" dirty="0">
                          <a:latin typeface="Arial"/>
                          <a:cs typeface="Arial"/>
                        </a:rPr>
                        <a:t>eight</a:t>
                      </a:r>
                      <a:r>
                        <a:rPr sz="600" spc="-30" dirty="0">
                          <a:latin typeface="Arial"/>
                          <a:cs typeface="Arial"/>
                        </a:rPr>
                        <a:t> (8)</a:t>
                      </a:r>
                      <a:r>
                        <a:rPr sz="6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-30" dirty="0">
                          <a:latin typeface="Arial"/>
                          <a:cs typeface="Arial"/>
                        </a:rPr>
                        <a:t>hours</a:t>
                      </a:r>
                      <a:r>
                        <a:rPr sz="6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-15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6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-50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6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-30" dirty="0">
                          <a:latin typeface="Arial"/>
                          <a:cs typeface="Arial"/>
                        </a:rPr>
                        <a:t>day,</a:t>
                      </a:r>
                      <a:r>
                        <a:rPr sz="6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-25" dirty="0">
                          <a:latin typeface="Arial"/>
                          <a:cs typeface="Arial"/>
                        </a:rPr>
                        <a:t>which</a:t>
                      </a:r>
                      <a:r>
                        <a:rPr sz="6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-25" dirty="0">
                          <a:latin typeface="Arial"/>
                          <a:cs typeface="Arial"/>
                        </a:rPr>
                        <a:t>you</a:t>
                      </a:r>
                      <a:r>
                        <a:rPr sz="6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-20" dirty="0">
                          <a:latin typeface="Arial"/>
                          <a:cs typeface="Arial"/>
                        </a:rPr>
                        <a:t>inevitably</a:t>
                      </a:r>
                      <a:endParaRPr sz="600">
                        <a:latin typeface="Arial"/>
                        <a:cs typeface="Arial"/>
                      </a:endParaRPr>
                    </a:p>
                    <a:p>
                      <a:pPr marL="22225" marR="26670">
                        <a:lnSpc>
                          <a:spcPct val="111700"/>
                        </a:lnSpc>
                      </a:pPr>
                      <a:r>
                        <a:rPr sz="600" spc="-10" dirty="0">
                          <a:latin typeface="Arial"/>
                          <a:cs typeface="Arial"/>
                        </a:rPr>
                        <a:t>will.</a:t>
                      </a:r>
                      <a:r>
                        <a:rPr sz="600" spc="1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-35" dirty="0">
                          <a:latin typeface="Arial"/>
                          <a:cs typeface="Arial"/>
                        </a:rPr>
                        <a:t>Leadership </a:t>
                      </a:r>
                      <a:r>
                        <a:rPr sz="600" spc="-20" dirty="0">
                          <a:latin typeface="Arial"/>
                          <a:cs typeface="Arial"/>
                        </a:rPr>
                        <a:t>must </a:t>
                      </a:r>
                      <a:r>
                        <a:rPr sz="600" spc="-25" dirty="0">
                          <a:latin typeface="Arial"/>
                          <a:cs typeface="Arial"/>
                        </a:rPr>
                        <a:t>authorize </a:t>
                      </a:r>
                      <a:r>
                        <a:rPr sz="600" spc="-20" dirty="0">
                          <a:latin typeface="Arial"/>
                          <a:cs typeface="Arial"/>
                        </a:rPr>
                        <a:t>more </a:t>
                      </a:r>
                      <a:r>
                        <a:rPr sz="600" spc="-15" dirty="0">
                          <a:latin typeface="Arial"/>
                          <a:cs typeface="Arial"/>
                        </a:rPr>
                        <a:t>than </a:t>
                      </a:r>
                      <a:r>
                        <a:rPr sz="600" spc="-20" dirty="0">
                          <a:latin typeface="Arial"/>
                          <a:cs typeface="Arial"/>
                        </a:rPr>
                        <a:t>eight </a:t>
                      </a:r>
                      <a:r>
                        <a:rPr sz="600" spc="-30" dirty="0">
                          <a:latin typeface="Arial"/>
                          <a:cs typeface="Arial"/>
                        </a:rPr>
                        <a:t>hours </a:t>
                      </a:r>
                      <a:r>
                        <a:rPr sz="600" spc="-20" dirty="0">
                          <a:latin typeface="Arial"/>
                          <a:cs typeface="Arial"/>
                        </a:rPr>
                        <a:t>billed </a:t>
                      </a:r>
                      <a:r>
                        <a:rPr sz="600" spc="-15" dirty="0">
                          <a:latin typeface="Arial"/>
                          <a:cs typeface="Arial"/>
                        </a:rPr>
                        <a:t>in </a:t>
                      </a:r>
                      <a:r>
                        <a:rPr sz="600" spc="-50" dirty="0">
                          <a:latin typeface="Arial"/>
                          <a:cs typeface="Arial"/>
                        </a:rPr>
                        <a:t>a </a:t>
                      </a:r>
                      <a:r>
                        <a:rPr sz="600" spc="-30" dirty="0">
                          <a:latin typeface="Arial"/>
                          <a:cs typeface="Arial"/>
                        </a:rPr>
                        <a:t>day, </a:t>
                      </a:r>
                      <a:r>
                        <a:rPr sz="600" spc="-20" dirty="0">
                          <a:latin typeface="Arial"/>
                          <a:cs typeface="Arial"/>
                        </a:rPr>
                        <a:t>itemized, </a:t>
                      </a:r>
                      <a:r>
                        <a:rPr sz="600" spc="-5" dirty="0">
                          <a:latin typeface="Arial"/>
                          <a:cs typeface="Arial"/>
                        </a:rPr>
                        <a:t>but will </a:t>
                      </a:r>
                      <a:r>
                        <a:rPr sz="600" spc="-25" dirty="0">
                          <a:latin typeface="Arial"/>
                          <a:cs typeface="Arial"/>
                        </a:rPr>
                        <a:t>do </a:t>
                      </a:r>
                      <a:r>
                        <a:rPr sz="600" spc="-40" dirty="0">
                          <a:latin typeface="Arial"/>
                          <a:cs typeface="Arial"/>
                        </a:rPr>
                        <a:t>so </a:t>
                      </a:r>
                      <a:r>
                        <a:rPr sz="600" spc="-30" dirty="0">
                          <a:latin typeface="Arial"/>
                          <a:cs typeface="Arial"/>
                        </a:rPr>
                        <a:t>sparingly. </a:t>
                      </a:r>
                      <a:r>
                        <a:rPr sz="600" spc="-20" dirty="0">
                          <a:latin typeface="Arial"/>
                          <a:cs typeface="Arial"/>
                        </a:rPr>
                        <a:t>All </a:t>
                      </a:r>
                      <a:r>
                        <a:rPr sz="600" spc="-10" dirty="0">
                          <a:latin typeface="Arial"/>
                          <a:cs typeface="Arial"/>
                        </a:rPr>
                        <a:t>time </a:t>
                      </a:r>
                      <a:r>
                        <a:rPr sz="600" spc="-35" dirty="0">
                          <a:latin typeface="Arial"/>
                          <a:cs typeface="Arial"/>
                        </a:rPr>
                        <a:t>above </a:t>
                      </a:r>
                      <a:r>
                        <a:rPr sz="600" spc="-30" dirty="0">
                          <a:latin typeface="Arial"/>
                          <a:cs typeface="Arial"/>
                        </a:rPr>
                        <a:t>8 hours  </a:t>
                      </a:r>
                      <a:r>
                        <a:rPr sz="600" spc="-15" dirty="0">
                          <a:latin typeface="Arial"/>
                          <a:cs typeface="Arial"/>
                        </a:rPr>
                        <a:t>in </a:t>
                      </a:r>
                      <a:r>
                        <a:rPr sz="600" spc="-50" dirty="0">
                          <a:latin typeface="Arial"/>
                          <a:cs typeface="Arial"/>
                        </a:rPr>
                        <a:t>a </a:t>
                      </a:r>
                      <a:r>
                        <a:rPr sz="600" spc="-35" dirty="0">
                          <a:latin typeface="Arial"/>
                          <a:cs typeface="Arial"/>
                        </a:rPr>
                        <a:t>day </a:t>
                      </a:r>
                      <a:r>
                        <a:rPr sz="600" spc="-30" dirty="0">
                          <a:latin typeface="Arial"/>
                          <a:cs typeface="Arial"/>
                        </a:rPr>
                        <a:t>should be </a:t>
                      </a:r>
                      <a:r>
                        <a:rPr sz="600" spc="-20" dirty="0">
                          <a:latin typeface="Arial"/>
                          <a:cs typeface="Arial"/>
                        </a:rPr>
                        <a:t>reflected </a:t>
                      </a:r>
                      <a:r>
                        <a:rPr sz="600" spc="-60" dirty="0">
                          <a:latin typeface="Arial"/>
                          <a:cs typeface="Arial"/>
                        </a:rPr>
                        <a:t>as</a:t>
                      </a:r>
                      <a:r>
                        <a:rPr sz="600" spc="-7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-15" dirty="0">
                          <a:latin typeface="Arial"/>
                          <a:cs typeface="Arial"/>
                        </a:rPr>
                        <a:t>"unbilled."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solidFill>
                      <a:srgbClr val="CCC0D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88265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A"/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22225">
                        <a:lnSpc>
                          <a:spcPts val="595"/>
                        </a:lnSpc>
                      </a:pPr>
                      <a:r>
                        <a:rPr sz="600" spc="-25" dirty="0">
                          <a:latin typeface="Arial"/>
                          <a:cs typeface="Arial"/>
                        </a:rPr>
                        <a:t>4.</a:t>
                      </a:r>
                      <a:r>
                        <a:rPr sz="600" spc="1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-55" dirty="0">
                          <a:latin typeface="Arial"/>
                          <a:cs typeface="Arial"/>
                        </a:rPr>
                        <a:t>You</a:t>
                      </a:r>
                      <a:r>
                        <a:rPr sz="600" spc="-35" dirty="0">
                          <a:latin typeface="Arial"/>
                          <a:cs typeface="Arial"/>
                        </a:rPr>
                        <a:t> may</a:t>
                      </a:r>
                      <a:r>
                        <a:rPr sz="6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b="1" spc="-35" dirty="0">
                          <a:latin typeface="Trebuchet MS"/>
                          <a:cs typeface="Trebuchet MS"/>
                        </a:rPr>
                        <a:t>NOT</a:t>
                      </a:r>
                      <a:r>
                        <a:rPr sz="600" b="1" spc="-4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600" spc="-10" dirty="0">
                          <a:latin typeface="Arial"/>
                          <a:cs typeface="Arial"/>
                        </a:rPr>
                        <a:t>bill</a:t>
                      </a:r>
                      <a:r>
                        <a:rPr sz="6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-5" dirty="0">
                          <a:latin typeface="Arial"/>
                          <a:cs typeface="Arial"/>
                        </a:rPr>
                        <a:t>for</a:t>
                      </a:r>
                      <a:r>
                        <a:rPr sz="6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-10" dirty="0">
                          <a:latin typeface="Arial"/>
                          <a:cs typeface="Arial"/>
                        </a:rPr>
                        <a:t>time</a:t>
                      </a:r>
                      <a:r>
                        <a:rPr sz="6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-25" dirty="0">
                          <a:latin typeface="Arial"/>
                          <a:cs typeface="Arial"/>
                        </a:rPr>
                        <a:t>spent</a:t>
                      </a:r>
                      <a:r>
                        <a:rPr sz="6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-20" dirty="0">
                          <a:latin typeface="Arial"/>
                          <a:cs typeface="Arial"/>
                        </a:rPr>
                        <a:t>traveling</a:t>
                      </a:r>
                      <a:r>
                        <a:rPr sz="6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6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-10" dirty="0">
                          <a:latin typeface="Arial"/>
                          <a:cs typeface="Arial"/>
                        </a:rPr>
                        <a:t>or</a:t>
                      </a:r>
                      <a:r>
                        <a:rPr sz="6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-10" dirty="0">
                          <a:latin typeface="Arial"/>
                          <a:cs typeface="Arial"/>
                        </a:rPr>
                        <a:t>from</a:t>
                      </a:r>
                      <a:r>
                        <a:rPr sz="6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-25" dirty="0">
                          <a:latin typeface="Arial"/>
                          <a:cs typeface="Arial"/>
                        </a:rPr>
                        <a:t>Baltimore</a:t>
                      </a:r>
                      <a:r>
                        <a:rPr sz="6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-10" dirty="0">
                          <a:latin typeface="Arial"/>
                          <a:cs typeface="Arial"/>
                        </a:rPr>
                        <a:t>or</a:t>
                      </a:r>
                      <a:r>
                        <a:rPr sz="6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-25" dirty="0">
                          <a:latin typeface="Arial"/>
                          <a:cs typeface="Arial"/>
                        </a:rPr>
                        <a:t>anywhere</a:t>
                      </a:r>
                      <a:r>
                        <a:rPr sz="6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-35" dirty="0">
                          <a:latin typeface="Arial"/>
                          <a:cs typeface="Arial"/>
                        </a:rPr>
                        <a:t>else.</a:t>
                      </a:r>
                      <a:r>
                        <a:rPr sz="6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-35" dirty="0">
                          <a:latin typeface="Arial"/>
                          <a:cs typeface="Arial"/>
                        </a:rPr>
                        <a:t>Travel</a:t>
                      </a:r>
                      <a:r>
                        <a:rPr sz="6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-10" dirty="0">
                          <a:latin typeface="Arial"/>
                          <a:cs typeface="Arial"/>
                        </a:rPr>
                        <a:t>time</a:t>
                      </a:r>
                      <a:r>
                        <a:rPr sz="6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-40" dirty="0">
                          <a:latin typeface="Arial"/>
                          <a:cs typeface="Arial"/>
                        </a:rPr>
                        <a:t>is</a:t>
                      </a:r>
                      <a:r>
                        <a:rPr sz="600" spc="-25" dirty="0">
                          <a:latin typeface="Arial"/>
                          <a:cs typeface="Arial"/>
                        </a:rPr>
                        <a:t> non-reimbursable.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CCC0D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1557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C5D9F0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300355">
                        <a:lnSpc>
                          <a:spcPts val="810"/>
                        </a:lnSpc>
                      </a:pPr>
                      <a:r>
                        <a:rPr sz="750" spc="-45" dirty="0">
                          <a:latin typeface="Arial"/>
                          <a:cs typeface="Arial"/>
                        </a:rPr>
                        <a:t>INVOICE </a:t>
                      </a:r>
                      <a:r>
                        <a:rPr sz="750" spc="-60" dirty="0">
                          <a:latin typeface="Arial"/>
                          <a:cs typeface="Arial"/>
                        </a:rPr>
                        <a:t>FOR </a:t>
                      </a:r>
                      <a:r>
                        <a:rPr sz="750" spc="-25" dirty="0">
                          <a:latin typeface="Arial"/>
                          <a:cs typeface="Arial"/>
                        </a:rPr>
                        <a:t>MONTH</a:t>
                      </a:r>
                      <a:r>
                        <a:rPr sz="750" spc="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50" spc="-50" dirty="0">
                          <a:latin typeface="Arial"/>
                          <a:cs typeface="Arial"/>
                        </a:rPr>
                        <a:t>OF: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C5D9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5"/>
                        </a:lnSpc>
                      </a:pPr>
                      <a:r>
                        <a:rPr sz="750" b="1" i="1" u="sng" spc="5" dirty="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cs typeface="Arial"/>
                        </a:rPr>
                        <a:t>April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C5D9F0"/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29845" marR="19685" indent="1270" algn="ctr">
                        <a:lnSpc>
                          <a:spcPct val="107300"/>
                        </a:lnSpc>
                        <a:spcBef>
                          <a:spcPts val="355"/>
                        </a:spcBef>
                      </a:pPr>
                      <a:r>
                        <a:rPr sz="550" spc="-25" dirty="0">
                          <a:latin typeface="Arial"/>
                          <a:cs typeface="Arial"/>
                        </a:rPr>
                        <a:t>Complete</a:t>
                      </a:r>
                      <a:r>
                        <a:rPr sz="550" spc="-8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50" spc="-25" dirty="0">
                          <a:latin typeface="Arial"/>
                          <a:cs typeface="Arial"/>
                        </a:rPr>
                        <a:t>these  </a:t>
                      </a:r>
                      <a:r>
                        <a:rPr sz="550" spc="-10" dirty="0">
                          <a:latin typeface="Arial"/>
                          <a:cs typeface="Arial"/>
                        </a:rPr>
                        <a:t>four </a:t>
                      </a:r>
                      <a:r>
                        <a:rPr sz="550" spc="-25" dirty="0">
                          <a:latin typeface="Arial"/>
                          <a:cs typeface="Arial"/>
                        </a:rPr>
                        <a:t>cells</a:t>
                      </a:r>
                      <a:r>
                        <a:rPr sz="550" spc="-1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50" spc="-20" dirty="0">
                          <a:latin typeface="Arial"/>
                          <a:cs typeface="Arial"/>
                        </a:rPr>
                        <a:t>before  </a:t>
                      </a:r>
                      <a:r>
                        <a:rPr sz="550" spc="-15" dirty="0">
                          <a:latin typeface="Arial"/>
                          <a:cs typeface="Arial"/>
                        </a:rPr>
                        <a:t>starting  </a:t>
                      </a:r>
                      <a:r>
                        <a:rPr sz="550" spc="-30" dirty="0">
                          <a:latin typeface="Arial"/>
                          <a:cs typeface="Arial"/>
                        </a:rPr>
                        <a:t>spreadsheet.</a:t>
                      </a:r>
                      <a:endParaRPr sz="550">
                        <a:latin typeface="Arial"/>
                        <a:cs typeface="Arial"/>
                      </a:endParaRPr>
                    </a:p>
                    <a:p>
                      <a:pPr marL="37465" marR="25400" algn="ctr">
                        <a:lnSpc>
                          <a:spcPct val="107300"/>
                        </a:lnSpc>
                      </a:pPr>
                      <a:r>
                        <a:rPr sz="550" spc="-45" dirty="0">
                          <a:latin typeface="Arial"/>
                          <a:cs typeface="Arial"/>
                        </a:rPr>
                        <a:t>Rates </a:t>
                      </a:r>
                      <a:r>
                        <a:rPr sz="550" spc="-30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550" spc="-8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50" spc="-10" dirty="0">
                          <a:latin typeface="Arial"/>
                          <a:cs typeface="Arial"/>
                        </a:rPr>
                        <a:t>other  </a:t>
                      </a:r>
                      <a:r>
                        <a:rPr sz="550" spc="-5" dirty="0">
                          <a:latin typeface="Arial"/>
                          <a:cs typeface="Arial"/>
                        </a:rPr>
                        <a:t>info </a:t>
                      </a:r>
                      <a:r>
                        <a:rPr sz="550" spc="5" dirty="0">
                          <a:latin typeface="Arial"/>
                          <a:cs typeface="Arial"/>
                        </a:rPr>
                        <a:t>will </a:t>
                      </a:r>
                      <a:r>
                        <a:rPr sz="550" spc="-20" dirty="0">
                          <a:latin typeface="Arial"/>
                          <a:cs typeface="Arial"/>
                        </a:rPr>
                        <a:t>self-  populate.</a:t>
                      </a:r>
                      <a:endParaRPr sz="550">
                        <a:latin typeface="Arial"/>
                        <a:cs typeface="Arial"/>
                      </a:endParaRPr>
                    </a:p>
                  </a:txBody>
                  <a:tcPr marL="0" marR="0" marT="45085" marB="0" vert="vert27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C5D9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solidFill>
                      <a:srgbClr val="CCC0DA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22225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600" spc="-25" dirty="0">
                          <a:latin typeface="Arial"/>
                          <a:cs typeface="Arial"/>
                        </a:rPr>
                        <a:t>5. </a:t>
                      </a:r>
                      <a:r>
                        <a:rPr sz="600" spc="-50" dirty="0">
                          <a:latin typeface="Arial"/>
                          <a:cs typeface="Arial"/>
                        </a:rPr>
                        <a:t>Please </a:t>
                      </a:r>
                      <a:r>
                        <a:rPr sz="600" spc="-35" dirty="0">
                          <a:latin typeface="Arial"/>
                          <a:cs typeface="Arial"/>
                        </a:rPr>
                        <a:t>make </a:t>
                      </a:r>
                      <a:r>
                        <a:rPr sz="600" spc="-30" dirty="0">
                          <a:latin typeface="Arial"/>
                          <a:cs typeface="Arial"/>
                        </a:rPr>
                        <a:t>sure </a:t>
                      </a:r>
                      <a:r>
                        <a:rPr sz="600" spc="-20" dirty="0">
                          <a:latin typeface="Arial"/>
                          <a:cs typeface="Arial"/>
                        </a:rPr>
                        <a:t>all </a:t>
                      </a:r>
                      <a:r>
                        <a:rPr sz="600" spc="-40" dirty="0">
                          <a:latin typeface="Arial"/>
                          <a:cs typeface="Arial"/>
                        </a:rPr>
                        <a:t>expenses </a:t>
                      </a:r>
                      <a:r>
                        <a:rPr sz="600" spc="-15" dirty="0">
                          <a:latin typeface="Arial"/>
                          <a:cs typeface="Arial"/>
                        </a:rPr>
                        <a:t>meet </a:t>
                      </a:r>
                      <a:r>
                        <a:rPr sz="600" spc="-10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600" spc="-35" dirty="0">
                          <a:latin typeface="Arial"/>
                          <a:cs typeface="Arial"/>
                        </a:rPr>
                        <a:t>Guidelines </a:t>
                      </a:r>
                      <a:r>
                        <a:rPr sz="600" spc="-20" dirty="0">
                          <a:latin typeface="Arial"/>
                          <a:cs typeface="Arial"/>
                        </a:rPr>
                        <a:t>listed </a:t>
                      </a:r>
                      <a:r>
                        <a:rPr sz="600" spc="-15" dirty="0">
                          <a:latin typeface="Arial"/>
                          <a:cs typeface="Arial"/>
                        </a:rPr>
                        <a:t>in </a:t>
                      </a:r>
                      <a:r>
                        <a:rPr sz="600" spc="-10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600" spc="-30" dirty="0">
                          <a:latin typeface="Arial"/>
                          <a:cs typeface="Arial"/>
                        </a:rPr>
                        <a:t>Billing </a:t>
                      </a:r>
                      <a:r>
                        <a:rPr sz="600" spc="-35" dirty="0">
                          <a:latin typeface="Arial"/>
                          <a:cs typeface="Arial"/>
                        </a:rPr>
                        <a:t>Guidelines</a:t>
                      </a:r>
                      <a:r>
                        <a:rPr sz="600" spc="-1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-15" dirty="0">
                          <a:latin typeface="Arial"/>
                          <a:cs typeface="Arial"/>
                        </a:rPr>
                        <a:t>tab.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solidFill>
                      <a:srgbClr val="CCC0D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solidFill>
                      <a:srgbClr val="CCC0DA"/>
                    </a:solidFill>
                  </a:tcPr>
                </a:tc>
              </a:tr>
              <a:tr h="1219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C5D9F0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358140">
                        <a:lnSpc>
                          <a:spcPts val="844"/>
                        </a:lnSpc>
                      </a:pPr>
                      <a:r>
                        <a:rPr sz="750" spc="-45" dirty="0">
                          <a:latin typeface="Arial"/>
                          <a:cs typeface="Arial"/>
                        </a:rPr>
                        <a:t>INVOICE </a:t>
                      </a:r>
                      <a:r>
                        <a:rPr sz="750" spc="-60" dirty="0">
                          <a:latin typeface="Arial"/>
                          <a:cs typeface="Arial"/>
                        </a:rPr>
                        <a:t>SUBMITTED</a:t>
                      </a:r>
                      <a:r>
                        <a:rPr sz="7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50" spc="-50" dirty="0">
                          <a:latin typeface="Arial"/>
                          <a:cs typeface="Arial"/>
                        </a:rPr>
                        <a:t>BY: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C5D9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ts val="840"/>
                        </a:lnSpc>
                      </a:pPr>
                      <a:r>
                        <a:rPr sz="850" spc="-30" dirty="0">
                          <a:latin typeface="Arial"/>
                          <a:cs typeface="Arial"/>
                        </a:rPr>
                        <a:t>Meares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C5D9F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5085" marB="0" vert="vert27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C5D9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solidFill>
                      <a:srgbClr val="CCC0DA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22225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600" spc="-25" dirty="0">
                          <a:latin typeface="Arial"/>
                          <a:cs typeface="Arial"/>
                        </a:rPr>
                        <a:t>6.</a:t>
                      </a:r>
                      <a:r>
                        <a:rPr sz="6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-45" dirty="0">
                          <a:latin typeface="Arial"/>
                          <a:cs typeface="Arial"/>
                        </a:rPr>
                        <a:t>Do</a:t>
                      </a:r>
                      <a:r>
                        <a:rPr sz="6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-5" dirty="0">
                          <a:latin typeface="Arial"/>
                          <a:cs typeface="Arial"/>
                        </a:rPr>
                        <a:t>not</a:t>
                      </a:r>
                      <a:r>
                        <a:rPr sz="6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-10" dirty="0">
                          <a:latin typeface="Arial"/>
                          <a:cs typeface="Arial"/>
                        </a:rPr>
                        <a:t>forget</a:t>
                      </a:r>
                      <a:r>
                        <a:rPr sz="6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6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-10" dirty="0">
                          <a:latin typeface="Arial"/>
                          <a:cs typeface="Arial"/>
                        </a:rPr>
                        <a:t>initial</a:t>
                      </a:r>
                      <a:r>
                        <a:rPr sz="6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-1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600" spc="-30" dirty="0">
                          <a:latin typeface="Arial"/>
                          <a:cs typeface="Arial"/>
                        </a:rPr>
                        <a:t> box </a:t>
                      </a:r>
                      <a:r>
                        <a:rPr sz="600" spc="-15" dirty="0">
                          <a:latin typeface="Arial"/>
                          <a:cs typeface="Arial"/>
                        </a:rPr>
                        <a:t>attesting</a:t>
                      </a:r>
                      <a:r>
                        <a:rPr sz="6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6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-1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6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-40" dirty="0">
                          <a:latin typeface="Arial"/>
                          <a:cs typeface="Arial"/>
                        </a:rPr>
                        <a:t>accuracy</a:t>
                      </a:r>
                      <a:r>
                        <a:rPr sz="6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-5" dirty="0">
                          <a:latin typeface="Arial"/>
                          <a:cs typeface="Arial"/>
                        </a:rPr>
                        <a:t>of</a:t>
                      </a:r>
                      <a:r>
                        <a:rPr sz="6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-15" dirty="0">
                          <a:latin typeface="Arial"/>
                          <a:cs typeface="Arial"/>
                        </a:rPr>
                        <a:t>this</a:t>
                      </a:r>
                      <a:r>
                        <a:rPr sz="6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-15" dirty="0">
                          <a:latin typeface="Arial"/>
                          <a:cs typeface="Arial"/>
                        </a:rPr>
                        <a:t>statement</a:t>
                      </a:r>
                      <a:r>
                        <a:rPr sz="6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-20" dirty="0">
                          <a:latin typeface="Arial"/>
                          <a:cs typeface="Arial"/>
                        </a:rPr>
                        <a:t>before</a:t>
                      </a:r>
                      <a:r>
                        <a:rPr sz="6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-25" dirty="0">
                          <a:latin typeface="Arial"/>
                          <a:cs typeface="Arial"/>
                        </a:rPr>
                        <a:t>you</a:t>
                      </a:r>
                      <a:r>
                        <a:rPr sz="6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-20" dirty="0">
                          <a:latin typeface="Arial"/>
                          <a:cs typeface="Arial"/>
                        </a:rPr>
                        <a:t>submit</a:t>
                      </a:r>
                      <a:r>
                        <a:rPr sz="6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dirty="0">
                          <a:latin typeface="Arial"/>
                          <a:cs typeface="Arial"/>
                        </a:rPr>
                        <a:t>it.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solidFill>
                      <a:srgbClr val="CCC0D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solidFill>
                      <a:srgbClr val="CCC0DA"/>
                    </a:solidFill>
                  </a:tcPr>
                </a:tc>
              </a:tr>
              <a:tr h="1416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C5D9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C5D9F0"/>
                    </a:solidFill>
                  </a:tcPr>
                </a:tc>
                <a:tc>
                  <a:txBody>
                    <a:bodyPr/>
                    <a:lstStyle/>
                    <a:p>
                      <a:pPr marL="12700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750" spc="-45" dirty="0">
                          <a:latin typeface="Arial"/>
                          <a:cs typeface="Arial"/>
                        </a:rPr>
                        <a:t>DATE</a:t>
                      </a:r>
                      <a:r>
                        <a:rPr sz="750" spc="-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50" spc="-60" dirty="0">
                          <a:latin typeface="Arial"/>
                          <a:cs typeface="Arial"/>
                        </a:rPr>
                        <a:t>SUBMITTED: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1270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C5D9F0"/>
                    </a:solidFill>
                  </a:tcPr>
                </a:tc>
                <a:tc>
                  <a:txBody>
                    <a:bodyPr/>
                    <a:lstStyle/>
                    <a:p>
                      <a:pPr marL="13335" algn="ctr">
                        <a:lnSpc>
                          <a:spcPts val="1000"/>
                        </a:lnSpc>
                      </a:pPr>
                      <a:r>
                        <a:rPr sz="850" dirty="0">
                          <a:latin typeface="Arial"/>
                          <a:cs typeface="Arial"/>
                        </a:rPr>
                        <a:t>5/6/2019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C5D9F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5085" marB="0" vert="vert27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C5D9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solidFill>
                      <a:srgbClr val="CCC0DA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22225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600" spc="-25" dirty="0">
                          <a:latin typeface="Arial"/>
                          <a:cs typeface="Arial"/>
                        </a:rPr>
                        <a:t>7.</a:t>
                      </a:r>
                      <a:r>
                        <a:rPr sz="6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-45" dirty="0">
                          <a:latin typeface="Arial"/>
                          <a:cs typeface="Arial"/>
                        </a:rPr>
                        <a:t>Do</a:t>
                      </a:r>
                      <a:r>
                        <a:rPr sz="6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-5" dirty="0">
                          <a:latin typeface="Arial"/>
                          <a:cs typeface="Arial"/>
                        </a:rPr>
                        <a:t>not</a:t>
                      </a:r>
                      <a:r>
                        <a:rPr sz="6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-20" dirty="0">
                          <a:latin typeface="Arial"/>
                          <a:cs typeface="Arial"/>
                        </a:rPr>
                        <a:t>hesitate</a:t>
                      </a:r>
                      <a:r>
                        <a:rPr sz="6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6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-25" dirty="0">
                          <a:latin typeface="Arial"/>
                          <a:cs typeface="Arial"/>
                        </a:rPr>
                        <a:t>call</a:t>
                      </a:r>
                      <a:r>
                        <a:rPr sz="6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-25" dirty="0">
                          <a:latin typeface="Arial"/>
                          <a:cs typeface="Arial"/>
                        </a:rPr>
                        <a:t>Deputy</a:t>
                      </a:r>
                      <a:r>
                        <a:rPr sz="6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-15" dirty="0">
                          <a:latin typeface="Arial"/>
                          <a:cs typeface="Arial"/>
                        </a:rPr>
                        <a:t>Monitors</a:t>
                      </a:r>
                      <a:r>
                        <a:rPr sz="6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-50" dirty="0">
                          <a:latin typeface="Arial"/>
                          <a:cs typeface="Arial"/>
                        </a:rPr>
                        <a:t>Hassan</a:t>
                      </a:r>
                      <a:r>
                        <a:rPr sz="600" spc="-35" dirty="0">
                          <a:latin typeface="Arial"/>
                          <a:cs typeface="Arial"/>
                        </a:rPr>
                        <a:t> Aden</a:t>
                      </a:r>
                      <a:r>
                        <a:rPr sz="6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-10" dirty="0">
                          <a:latin typeface="Arial"/>
                          <a:cs typeface="Arial"/>
                        </a:rPr>
                        <a:t>or</a:t>
                      </a:r>
                      <a:r>
                        <a:rPr sz="6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-40" dirty="0">
                          <a:latin typeface="Arial"/>
                          <a:cs typeface="Arial"/>
                        </a:rPr>
                        <a:t>Seth</a:t>
                      </a:r>
                      <a:r>
                        <a:rPr sz="600" spc="-35" dirty="0">
                          <a:latin typeface="Arial"/>
                          <a:cs typeface="Arial"/>
                        </a:rPr>
                        <a:t> Rosenthal</a:t>
                      </a:r>
                      <a:r>
                        <a:rPr sz="6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dirty="0">
                          <a:latin typeface="Arial"/>
                          <a:cs typeface="Arial"/>
                        </a:rPr>
                        <a:t>with</a:t>
                      </a:r>
                      <a:r>
                        <a:rPr sz="600" spc="-35" dirty="0">
                          <a:latin typeface="Arial"/>
                          <a:cs typeface="Arial"/>
                        </a:rPr>
                        <a:t> any</a:t>
                      </a:r>
                      <a:r>
                        <a:rPr sz="6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-25" dirty="0">
                          <a:latin typeface="Arial"/>
                          <a:cs typeface="Arial"/>
                        </a:rPr>
                        <a:t>questions.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solidFill>
                      <a:srgbClr val="CCC0D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solidFill>
                      <a:srgbClr val="CCC0DA"/>
                    </a:solidFill>
                  </a:tcPr>
                </a:tc>
              </a:tr>
              <a:tr h="1416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C5D9F0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R="9525" algn="r">
                        <a:lnSpc>
                          <a:spcPts val="1015"/>
                        </a:lnSpc>
                      </a:pPr>
                      <a:r>
                        <a:rPr sz="850" dirty="0">
                          <a:latin typeface="Arial"/>
                          <a:cs typeface="Arial"/>
                        </a:rPr>
                        <a:t>Y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EAR: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C5D9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3335" algn="ctr">
                        <a:lnSpc>
                          <a:spcPts val="1000"/>
                        </a:lnSpc>
                      </a:pPr>
                      <a:r>
                        <a:rPr sz="850" spc="-30" dirty="0">
                          <a:latin typeface="Arial"/>
                          <a:cs typeface="Arial"/>
                        </a:rPr>
                        <a:t>2019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C5D9F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5085" marB="0" vert="vert27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C5D9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A"/>
                    </a:solidFill>
                  </a:tcPr>
                </a:tc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A"/>
                    </a:solidFill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4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650" b="1" i="1" spc="-35" dirty="0">
                          <a:latin typeface="Trebuchet MS"/>
                          <a:cs typeface="Trebuchet MS"/>
                        </a:rPr>
                        <a:t>Sample</a:t>
                      </a:r>
                      <a:r>
                        <a:rPr sz="650" b="1" i="1" spc="-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650" b="1" i="1" spc="-45" dirty="0">
                          <a:latin typeface="Trebuchet MS"/>
                          <a:cs typeface="Trebuchet MS"/>
                        </a:rPr>
                        <a:t>Description:</a:t>
                      </a:r>
                      <a:endParaRPr sz="65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515620">
                <a:tc gridSpan="12">
                  <a:txBody>
                    <a:bodyPr/>
                    <a:lstStyle/>
                    <a:p>
                      <a:pPr marL="1312545">
                        <a:lnSpc>
                          <a:spcPts val="725"/>
                        </a:lnSpc>
                      </a:pPr>
                      <a:r>
                        <a:rPr sz="650" i="1" spc="-35" dirty="0">
                          <a:latin typeface="Trebuchet MS"/>
                          <a:cs typeface="Trebuchet MS"/>
                        </a:rPr>
                        <a:t>Prepare</a:t>
                      </a:r>
                      <a:r>
                        <a:rPr sz="650" i="1" spc="-5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650" i="1" spc="-40" dirty="0">
                          <a:latin typeface="Trebuchet MS"/>
                          <a:cs typeface="Trebuchet MS"/>
                        </a:rPr>
                        <a:t>for</a:t>
                      </a:r>
                      <a:r>
                        <a:rPr sz="650" i="1" spc="-5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650" i="1" spc="-20" dirty="0">
                          <a:latin typeface="Trebuchet MS"/>
                          <a:cs typeface="Trebuchet MS"/>
                        </a:rPr>
                        <a:t>and</a:t>
                      </a:r>
                      <a:r>
                        <a:rPr sz="650" i="1" spc="-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650" i="1" spc="-40" dirty="0">
                          <a:latin typeface="Trebuchet MS"/>
                          <a:cs typeface="Trebuchet MS"/>
                        </a:rPr>
                        <a:t>attend</a:t>
                      </a:r>
                      <a:r>
                        <a:rPr sz="650" i="1" spc="-5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650" i="1" spc="-30" dirty="0">
                          <a:latin typeface="Trebuchet MS"/>
                          <a:cs typeface="Trebuchet MS"/>
                        </a:rPr>
                        <a:t>meeting</a:t>
                      </a:r>
                      <a:r>
                        <a:rPr sz="650" i="1" spc="-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650" i="1" spc="-40" dirty="0">
                          <a:latin typeface="Trebuchet MS"/>
                          <a:cs typeface="Trebuchet MS"/>
                        </a:rPr>
                        <a:t>with</a:t>
                      </a:r>
                      <a:r>
                        <a:rPr sz="650" i="1" spc="-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650" i="1" spc="-10" dirty="0">
                          <a:latin typeface="Trebuchet MS"/>
                          <a:cs typeface="Trebuchet MS"/>
                        </a:rPr>
                        <a:t>BPD</a:t>
                      </a:r>
                      <a:r>
                        <a:rPr sz="650" i="1" spc="-5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650" i="1" spc="-30" dirty="0">
                          <a:latin typeface="Trebuchet MS"/>
                          <a:cs typeface="Trebuchet MS"/>
                        </a:rPr>
                        <a:t>North</a:t>
                      </a:r>
                      <a:r>
                        <a:rPr sz="650" i="1" spc="-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650" i="1" spc="-25" dirty="0">
                          <a:latin typeface="Trebuchet MS"/>
                          <a:cs typeface="Trebuchet MS"/>
                        </a:rPr>
                        <a:t>Division</a:t>
                      </a:r>
                      <a:r>
                        <a:rPr sz="650" i="1" spc="-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650" i="1" spc="-35" dirty="0">
                          <a:latin typeface="Trebuchet MS"/>
                          <a:cs typeface="Trebuchet MS"/>
                        </a:rPr>
                        <a:t>DC;</a:t>
                      </a:r>
                      <a:r>
                        <a:rPr sz="650" i="1" spc="-5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650" i="1" spc="-35" dirty="0">
                          <a:latin typeface="Trebuchet MS"/>
                          <a:cs typeface="Trebuchet MS"/>
                        </a:rPr>
                        <a:t>prepare</a:t>
                      </a:r>
                      <a:r>
                        <a:rPr sz="650" i="1" spc="-5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650" i="1" spc="-35" dirty="0">
                          <a:latin typeface="Trebuchet MS"/>
                          <a:cs typeface="Trebuchet MS"/>
                        </a:rPr>
                        <a:t>checklist</a:t>
                      </a:r>
                      <a:r>
                        <a:rPr sz="650" i="1" spc="-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650" i="1" spc="-40" dirty="0">
                          <a:latin typeface="Trebuchet MS"/>
                          <a:cs typeface="Trebuchet MS"/>
                        </a:rPr>
                        <a:t>for</a:t>
                      </a:r>
                      <a:r>
                        <a:rPr sz="650" i="1" spc="-5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650" i="1" spc="-35" dirty="0">
                          <a:latin typeface="Trebuchet MS"/>
                          <a:cs typeface="Trebuchet MS"/>
                        </a:rPr>
                        <a:t>review</a:t>
                      </a:r>
                      <a:r>
                        <a:rPr sz="650" i="1" spc="-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650" i="1" spc="-40" dirty="0">
                          <a:latin typeface="Trebuchet MS"/>
                          <a:cs typeface="Trebuchet MS"/>
                        </a:rPr>
                        <a:t>of</a:t>
                      </a:r>
                      <a:r>
                        <a:rPr sz="650" i="1" spc="-5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650" i="1" spc="-35" dirty="0">
                          <a:latin typeface="Trebuchet MS"/>
                          <a:cs typeface="Trebuchet MS"/>
                        </a:rPr>
                        <a:t>in-service</a:t>
                      </a:r>
                      <a:r>
                        <a:rPr sz="650" i="1" spc="-5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650" i="1" spc="-35" dirty="0">
                          <a:latin typeface="Trebuchet MS"/>
                          <a:cs typeface="Trebuchet MS"/>
                        </a:rPr>
                        <a:t>training;</a:t>
                      </a:r>
                      <a:r>
                        <a:rPr sz="650" i="1" spc="-5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650" i="1" spc="-40" dirty="0">
                          <a:latin typeface="Trebuchet MS"/>
                          <a:cs typeface="Trebuchet MS"/>
                        </a:rPr>
                        <a:t>meet</a:t>
                      </a:r>
                      <a:r>
                        <a:rPr sz="650" i="1" spc="-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650" i="1" spc="-40" dirty="0">
                          <a:latin typeface="Trebuchet MS"/>
                          <a:cs typeface="Trebuchet MS"/>
                        </a:rPr>
                        <a:t>with</a:t>
                      </a:r>
                      <a:r>
                        <a:rPr sz="650" i="1" spc="-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650" i="1" spc="-10" dirty="0">
                          <a:latin typeface="Trebuchet MS"/>
                          <a:cs typeface="Trebuchet MS"/>
                        </a:rPr>
                        <a:t>Ms.</a:t>
                      </a:r>
                      <a:endParaRPr sz="650">
                        <a:latin typeface="Trebuchet MS"/>
                        <a:cs typeface="Trebuchet MS"/>
                      </a:endParaRPr>
                    </a:p>
                    <a:p>
                      <a:pPr marL="1312545">
                        <a:lnSpc>
                          <a:spcPct val="100000"/>
                        </a:lnSpc>
                        <a:spcBef>
                          <a:spcPts val="80"/>
                        </a:spcBef>
                      </a:pPr>
                      <a:r>
                        <a:rPr sz="650" i="1" spc="-30" dirty="0">
                          <a:latin typeface="Trebuchet MS"/>
                          <a:cs typeface="Trebuchet MS"/>
                        </a:rPr>
                        <a:t>Williams</a:t>
                      </a:r>
                      <a:r>
                        <a:rPr sz="650" i="1" spc="-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650" i="1" spc="-40" dirty="0">
                          <a:latin typeface="Trebuchet MS"/>
                          <a:cs typeface="Trebuchet MS"/>
                        </a:rPr>
                        <a:t>re</a:t>
                      </a:r>
                      <a:r>
                        <a:rPr sz="650" i="1" spc="-5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650" i="1" spc="-20" dirty="0">
                          <a:latin typeface="Trebuchet MS"/>
                          <a:cs typeface="Trebuchet MS"/>
                        </a:rPr>
                        <a:t>changes</a:t>
                      </a:r>
                      <a:r>
                        <a:rPr sz="650" i="1" spc="-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650" i="1" spc="-40" dirty="0">
                          <a:latin typeface="Trebuchet MS"/>
                          <a:cs typeface="Trebuchet MS"/>
                        </a:rPr>
                        <a:t>to</a:t>
                      </a:r>
                      <a:r>
                        <a:rPr sz="650" i="1" spc="-5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650" i="1" spc="-30" dirty="0">
                          <a:latin typeface="Trebuchet MS"/>
                          <a:cs typeface="Trebuchet MS"/>
                        </a:rPr>
                        <a:t>compliance</a:t>
                      </a:r>
                      <a:r>
                        <a:rPr sz="650" i="1" spc="-5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650" i="1" spc="-40" dirty="0">
                          <a:latin typeface="Trebuchet MS"/>
                          <a:cs typeface="Trebuchet MS"/>
                        </a:rPr>
                        <a:t>matrix;</a:t>
                      </a:r>
                      <a:r>
                        <a:rPr sz="650" i="1" spc="-5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650" i="1" spc="-30" dirty="0">
                          <a:latin typeface="Trebuchet MS"/>
                          <a:cs typeface="Trebuchet MS"/>
                        </a:rPr>
                        <a:t>copied</a:t>
                      </a:r>
                      <a:r>
                        <a:rPr sz="650" i="1" spc="-5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650" i="1" spc="-25" dirty="0">
                          <a:latin typeface="Trebuchet MS"/>
                          <a:cs typeface="Trebuchet MS"/>
                        </a:rPr>
                        <a:t>use</a:t>
                      </a:r>
                      <a:r>
                        <a:rPr sz="650" i="1" spc="-5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650" i="1" spc="-40" dirty="0">
                          <a:latin typeface="Trebuchet MS"/>
                          <a:cs typeface="Trebuchet MS"/>
                        </a:rPr>
                        <a:t>of</a:t>
                      </a:r>
                      <a:r>
                        <a:rPr sz="650" i="1" spc="-5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650" i="1" spc="-40" dirty="0">
                          <a:latin typeface="Trebuchet MS"/>
                          <a:cs typeface="Trebuchet MS"/>
                        </a:rPr>
                        <a:t>force</a:t>
                      </a:r>
                      <a:r>
                        <a:rPr sz="650" i="1" spc="-5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650" i="1" spc="-40" dirty="0">
                          <a:latin typeface="Trebuchet MS"/>
                          <a:cs typeface="Trebuchet MS"/>
                        </a:rPr>
                        <a:t>reports;</a:t>
                      </a:r>
                      <a:r>
                        <a:rPr sz="650" i="1" spc="-5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650" i="1" spc="-35" dirty="0">
                          <a:latin typeface="Trebuchet MS"/>
                          <a:cs typeface="Trebuchet MS"/>
                        </a:rPr>
                        <a:t>reviewed</a:t>
                      </a:r>
                      <a:r>
                        <a:rPr sz="650" i="1" spc="-5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650" i="1" spc="-10" dirty="0">
                          <a:latin typeface="Trebuchet MS"/>
                          <a:cs typeface="Trebuchet MS"/>
                        </a:rPr>
                        <a:t>UNDF</a:t>
                      </a:r>
                      <a:r>
                        <a:rPr sz="650" i="1" spc="-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650" i="1" spc="-35" dirty="0">
                          <a:latin typeface="Trebuchet MS"/>
                          <a:cs typeface="Trebuchet MS"/>
                        </a:rPr>
                        <a:t>reports</a:t>
                      </a:r>
                      <a:r>
                        <a:rPr sz="650" i="1" spc="-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650" i="1" spc="-10" dirty="0">
                          <a:latin typeface="Trebuchet MS"/>
                          <a:cs typeface="Trebuchet MS"/>
                        </a:rPr>
                        <a:t>1123454</a:t>
                      </a:r>
                      <a:r>
                        <a:rPr sz="650" i="1" spc="-5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650" i="1" spc="-20" dirty="0">
                          <a:latin typeface="Trebuchet MS"/>
                          <a:cs typeface="Trebuchet MS"/>
                        </a:rPr>
                        <a:t>and</a:t>
                      </a:r>
                      <a:r>
                        <a:rPr sz="650" i="1" spc="-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650" i="1" spc="-15" dirty="0">
                          <a:latin typeface="Trebuchet MS"/>
                          <a:cs typeface="Trebuchet MS"/>
                        </a:rPr>
                        <a:t>1123455.</a:t>
                      </a:r>
                      <a:endParaRPr sz="65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76530">
                <a:tc gridSpan="12">
                  <a:txBody>
                    <a:bodyPr/>
                    <a:lstStyle/>
                    <a:p>
                      <a:pPr marL="31115">
                        <a:lnSpc>
                          <a:spcPts val="1290"/>
                        </a:lnSpc>
                      </a:pPr>
                      <a:r>
                        <a:rPr sz="1100" spc="-85" dirty="0">
                          <a:solidFill>
                            <a:srgbClr val="006000"/>
                          </a:solidFill>
                          <a:latin typeface="Arial"/>
                          <a:cs typeface="Arial"/>
                        </a:rPr>
                        <a:t>TIME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17804">
                <a:tc>
                  <a:txBody>
                    <a:bodyPr/>
                    <a:lstStyle/>
                    <a:p>
                      <a:pPr marL="158750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750" b="1" spc="-5" dirty="0">
                          <a:latin typeface="Trebuchet MS"/>
                          <a:cs typeface="Trebuchet MS"/>
                        </a:rPr>
                        <a:t>Month</a:t>
                      </a:r>
                      <a:r>
                        <a:rPr sz="750" b="1" spc="-7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b="1" spc="-30" dirty="0">
                          <a:latin typeface="Trebuchet MS"/>
                          <a:cs typeface="Trebuchet MS"/>
                        </a:rPr>
                        <a:t>of</a:t>
                      </a:r>
                      <a:endParaRPr sz="750">
                        <a:latin typeface="Trebuchet MS"/>
                        <a:cs typeface="Trebuchet MS"/>
                      </a:endParaRPr>
                    </a:p>
                  </a:txBody>
                  <a:tcPr marL="0" marR="0" marT="5080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750" b="1" spc="-20" dirty="0">
                          <a:latin typeface="Trebuchet MS"/>
                          <a:cs typeface="Trebuchet MS"/>
                        </a:rPr>
                        <a:t>Day</a:t>
                      </a:r>
                      <a:endParaRPr sz="750">
                        <a:latin typeface="Trebuchet MS"/>
                        <a:cs typeface="Trebuchet MS"/>
                      </a:endParaRPr>
                    </a:p>
                  </a:txBody>
                  <a:tcPr marL="0" marR="0" marT="5080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750" b="1" spc="-35" dirty="0">
                          <a:latin typeface="Trebuchet MS"/>
                          <a:cs typeface="Trebuchet MS"/>
                        </a:rPr>
                        <a:t>Description</a:t>
                      </a:r>
                      <a:endParaRPr sz="750">
                        <a:latin typeface="Trebuchet MS"/>
                        <a:cs typeface="Trebuchet MS"/>
                      </a:endParaRPr>
                    </a:p>
                  </a:txBody>
                  <a:tcPr marL="0" marR="0" marT="4508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53365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750" b="1" spc="-35" dirty="0">
                          <a:latin typeface="Trebuchet MS"/>
                          <a:cs typeface="Trebuchet MS"/>
                        </a:rPr>
                        <a:t>Hours</a:t>
                      </a:r>
                      <a:endParaRPr sz="750">
                        <a:latin typeface="Trebuchet MS"/>
                        <a:cs typeface="Trebuchet MS"/>
                      </a:endParaRPr>
                    </a:p>
                  </a:txBody>
                  <a:tcPr marL="0" marR="0" marT="5080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05104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750" b="1" spc="-35" dirty="0">
                          <a:latin typeface="Trebuchet MS"/>
                          <a:cs typeface="Trebuchet MS"/>
                        </a:rPr>
                        <a:t>Rate</a:t>
                      </a:r>
                      <a:endParaRPr sz="750">
                        <a:latin typeface="Trebuchet MS"/>
                        <a:cs typeface="Trebuchet MS"/>
                      </a:endParaRPr>
                    </a:p>
                  </a:txBody>
                  <a:tcPr marL="0" marR="0" marT="5080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5420">
                        <a:lnSpc>
                          <a:spcPct val="100000"/>
                        </a:lnSpc>
                        <a:spcBef>
                          <a:spcPts val="490"/>
                        </a:spcBef>
                      </a:pPr>
                      <a:r>
                        <a:rPr sz="600" b="1" spc="-35" dirty="0">
                          <a:latin typeface="Trebuchet MS"/>
                          <a:cs typeface="Trebuchet MS"/>
                        </a:rPr>
                        <a:t>Total</a:t>
                      </a:r>
                      <a:endParaRPr sz="600">
                        <a:latin typeface="Trebuchet MS"/>
                        <a:cs typeface="Trebuchet MS"/>
                      </a:endParaRPr>
                    </a:p>
                  </a:txBody>
                  <a:tcPr marL="0" marR="0" marT="6223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 marL="826769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600" b="1" spc="-35" dirty="0">
                          <a:latin typeface="Trebuchet MS"/>
                          <a:cs typeface="Trebuchet MS"/>
                        </a:rPr>
                        <a:t>Comments (Unbilled</a:t>
                      </a:r>
                      <a:r>
                        <a:rPr sz="600" b="1" spc="-7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600" b="1" spc="-45" dirty="0">
                          <a:latin typeface="Trebuchet MS"/>
                          <a:cs typeface="Trebuchet MS"/>
                        </a:rPr>
                        <a:t>Time)</a:t>
                      </a:r>
                      <a:endParaRPr sz="600">
                        <a:latin typeface="Trebuchet MS"/>
                        <a:cs typeface="Trebuchet MS"/>
                      </a:endParaRPr>
                    </a:p>
                  </a:txBody>
                  <a:tcPr marL="0" marR="0" marT="5651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45415" marR="85090" indent="-40005">
                        <a:lnSpc>
                          <a:spcPct val="111700"/>
                        </a:lnSpc>
                      </a:pPr>
                      <a:r>
                        <a:rPr sz="600" b="1" dirty="0">
                          <a:latin typeface="Trebuchet MS"/>
                          <a:cs typeface="Trebuchet MS"/>
                        </a:rPr>
                        <a:t>Unb</a:t>
                      </a:r>
                      <a:r>
                        <a:rPr sz="600" b="1" spc="-5" dirty="0">
                          <a:latin typeface="Trebuchet MS"/>
                          <a:cs typeface="Trebuchet MS"/>
                        </a:rPr>
                        <a:t>ille</a:t>
                      </a:r>
                      <a:r>
                        <a:rPr sz="600" b="1" dirty="0">
                          <a:latin typeface="Trebuchet MS"/>
                          <a:cs typeface="Trebuchet MS"/>
                        </a:rPr>
                        <a:t>d  </a:t>
                      </a:r>
                      <a:r>
                        <a:rPr sz="600" b="1" spc="-30" dirty="0">
                          <a:latin typeface="Trebuchet MS"/>
                          <a:cs typeface="Trebuchet MS"/>
                        </a:rPr>
                        <a:t>Hours</a:t>
                      </a:r>
                      <a:endParaRPr sz="6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02565">
                <a:tc>
                  <a:txBody>
                    <a:bodyPr/>
                    <a:lstStyle/>
                    <a:p>
                      <a:pPr marL="24130" algn="ct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600" spc="-20" dirty="0">
                          <a:latin typeface="Arial"/>
                          <a:cs typeface="Arial"/>
                        </a:rPr>
                        <a:t>April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2860" algn="ct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600" dirty="0">
                          <a:latin typeface="Arial"/>
                          <a:cs typeface="Arial"/>
                        </a:rPr>
                        <a:t>1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20320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600" spc="-5" dirty="0">
                          <a:latin typeface="Arial"/>
                          <a:cs typeface="Arial"/>
                        </a:rPr>
                        <a:t>Monitor</a:t>
                      </a:r>
                      <a:r>
                        <a:rPr sz="6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-30" dirty="0">
                          <a:latin typeface="Arial"/>
                          <a:cs typeface="Arial"/>
                        </a:rPr>
                        <a:t>submission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540" algn="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600" dirty="0">
                          <a:latin typeface="Arial"/>
                          <a:cs typeface="Arial"/>
                        </a:rPr>
                        <a:t>1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5085">
                        <a:lnSpc>
                          <a:spcPct val="100000"/>
                        </a:lnSpc>
                        <a:spcBef>
                          <a:spcPts val="25"/>
                        </a:spcBef>
                        <a:tabLst>
                          <a:tab pos="318135" algn="l"/>
                        </a:tabLst>
                      </a:pPr>
                      <a:r>
                        <a:rPr sz="600" spc="-3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00" spc="-35" dirty="0">
                          <a:latin typeface="Arial"/>
                          <a:cs typeface="Arial"/>
                        </a:rPr>
                        <a:t>235.00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5085">
                        <a:lnSpc>
                          <a:spcPct val="100000"/>
                        </a:lnSpc>
                        <a:spcBef>
                          <a:spcPts val="25"/>
                        </a:spcBef>
                        <a:tabLst>
                          <a:tab pos="273685" algn="l"/>
                        </a:tabLst>
                      </a:pPr>
                      <a:r>
                        <a:rPr sz="600" spc="-3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00" spc="-35" dirty="0">
                          <a:latin typeface="Arial"/>
                          <a:cs typeface="Arial"/>
                        </a:rPr>
                        <a:t>235.00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02565">
                <a:tc>
                  <a:txBody>
                    <a:bodyPr/>
                    <a:lstStyle/>
                    <a:p>
                      <a:pPr marL="24130" algn="ct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600" spc="-20" dirty="0">
                          <a:latin typeface="Arial"/>
                          <a:cs typeface="Arial"/>
                        </a:rPr>
                        <a:t>April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2860" algn="ct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600" dirty="0">
                          <a:latin typeface="Arial"/>
                          <a:cs typeface="Arial"/>
                        </a:rPr>
                        <a:t>4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20320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600" spc="-40" dirty="0">
                          <a:latin typeface="Arial"/>
                          <a:cs typeface="Arial"/>
                        </a:rPr>
                        <a:t>Prep </a:t>
                      </a:r>
                      <a:r>
                        <a:rPr sz="600" spc="-10" dirty="0">
                          <a:latin typeface="Arial"/>
                          <a:cs typeface="Arial"/>
                        </a:rPr>
                        <a:t>time </a:t>
                      </a:r>
                      <a:r>
                        <a:rPr sz="600" spc="-30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600" spc="-20" dirty="0">
                          <a:latin typeface="Arial"/>
                          <a:cs typeface="Arial"/>
                        </a:rPr>
                        <a:t>meeting </a:t>
                      </a:r>
                      <a:r>
                        <a:rPr sz="600" spc="-30" dirty="0">
                          <a:latin typeface="Arial"/>
                          <a:cs typeface="Arial"/>
                        </a:rPr>
                        <a:t>w/Judge</a:t>
                      </a:r>
                      <a:r>
                        <a:rPr sz="600" spc="-8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-30" dirty="0">
                          <a:latin typeface="Arial"/>
                          <a:cs typeface="Arial"/>
                        </a:rPr>
                        <a:t>Bredar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540" algn="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600" dirty="0">
                          <a:latin typeface="Arial"/>
                          <a:cs typeface="Arial"/>
                        </a:rPr>
                        <a:t>4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5085">
                        <a:lnSpc>
                          <a:spcPct val="100000"/>
                        </a:lnSpc>
                        <a:spcBef>
                          <a:spcPts val="25"/>
                        </a:spcBef>
                        <a:tabLst>
                          <a:tab pos="318135" algn="l"/>
                        </a:tabLst>
                      </a:pPr>
                      <a:r>
                        <a:rPr sz="600" spc="-3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00" spc="-35" dirty="0">
                          <a:latin typeface="Arial"/>
                          <a:cs typeface="Arial"/>
                        </a:rPr>
                        <a:t>235.00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5085">
                        <a:lnSpc>
                          <a:spcPct val="100000"/>
                        </a:lnSpc>
                        <a:spcBef>
                          <a:spcPts val="25"/>
                        </a:spcBef>
                        <a:tabLst>
                          <a:tab pos="273685" algn="l"/>
                        </a:tabLst>
                      </a:pPr>
                      <a:r>
                        <a:rPr sz="600" spc="-3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00" spc="-35" dirty="0">
                          <a:latin typeface="Arial"/>
                          <a:cs typeface="Arial"/>
                        </a:rPr>
                        <a:t>940.00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 marL="22225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600" spc="-35" dirty="0">
                          <a:latin typeface="Arial"/>
                          <a:cs typeface="Arial"/>
                        </a:rPr>
                        <a:t>Travel</a:t>
                      </a:r>
                      <a:r>
                        <a:rPr sz="6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-10" dirty="0">
                          <a:latin typeface="Arial"/>
                          <a:cs typeface="Arial"/>
                        </a:rPr>
                        <a:t>time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905" algn="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600" dirty="0">
                          <a:latin typeface="Arial"/>
                          <a:cs typeface="Arial"/>
                        </a:rPr>
                        <a:t>9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02565">
                <a:tc>
                  <a:txBody>
                    <a:bodyPr/>
                    <a:lstStyle/>
                    <a:p>
                      <a:pPr marL="24130"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600" spc="-20" dirty="0">
                          <a:latin typeface="Arial"/>
                          <a:cs typeface="Arial"/>
                        </a:rPr>
                        <a:t>April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600" spc="-35" dirty="0">
                          <a:latin typeface="Arial"/>
                          <a:cs typeface="Arial"/>
                        </a:rPr>
                        <a:t>16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20320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600" spc="-40" dirty="0">
                          <a:latin typeface="Arial"/>
                          <a:cs typeface="Arial"/>
                        </a:rPr>
                        <a:t>Discussion </a:t>
                      </a:r>
                      <a:r>
                        <a:rPr sz="600" spc="-25" dirty="0">
                          <a:latin typeface="Arial"/>
                          <a:cs typeface="Arial"/>
                        </a:rPr>
                        <a:t>on </a:t>
                      </a:r>
                      <a:r>
                        <a:rPr sz="600" spc="-100" dirty="0">
                          <a:latin typeface="Arial"/>
                          <a:cs typeface="Arial"/>
                        </a:rPr>
                        <a:t>OS </a:t>
                      </a:r>
                      <a:r>
                        <a:rPr sz="600" spc="-45" dirty="0">
                          <a:latin typeface="Arial"/>
                          <a:cs typeface="Arial"/>
                        </a:rPr>
                        <a:t>Stops</a:t>
                      </a:r>
                      <a:r>
                        <a:rPr sz="6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-35" dirty="0">
                          <a:latin typeface="Arial"/>
                          <a:cs typeface="Arial"/>
                        </a:rPr>
                        <a:t>Form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540" algn="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600" dirty="0">
                          <a:latin typeface="Arial"/>
                          <a:cs typeface="Arial"/>
                        </a:rPr>
                        <a:t>1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5085">
                        <a:lnSpc>
                          <a:spcPct val="100000"/>
                        </a:lnSpc>
                        <a:spcBef>
                          <a:spcPts val="20"/>
                        </a:spcBef>
                        <a:tabLst>
                          <a:tab pos="318135" algn="l"/>
                        </a:tabLst>
                      </a:pPr>
                      <a:r>
                        <a:rPr sz="600" spc="-3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00" spc="-35" dirty="0">
                          <a:latin typeface="Arial"/>
                          <a:cs typeface="Arial"/>
                        </a:rPr>
                        <a:t>235.00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5085">
                        <a:lnSpc>
                          <a:spcPct val="100000"/>
                        </a:lnSpc>
                        <a:spcBef>
                          <a:spcPts val="20"/>
                        </a:spcBef>
                        <a:tabLst>
                          <a:tab pos="273685" algn="l"/>
                        </a:tabLst>
                      </a:pPr>
                      <a:r>
                        <a:rPr sz="600" spc="-3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00" spc="-35" dirty="0">
                          <a:latin typeface="Arial"/>
                          <a:cs typeface="Arial"/>
                        </a:rPr>
                        <a:t>235.00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02565">
                <a:tc>
                  <a:txBody>
                    <a:bodyPr/>
                    <a:lstStyle/>
                    <a:p>
                      <a:pPr marL="24130" algn="ct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600" spc="-20" dirty="0">
                          <a:latin typeface="Arial"/>
                          <a:cs typeface="Arial"/>
                        </a:rPr>
                        <a:t>April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600" spc="-35" dirty="0">
                          <a:latin typeface="Arial"/>
                          <a:cs typeface="Arial"/>
                        </a:rPr>
                        <a:t>25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20320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600" spc="-40" dirty="0">
                          <a:latin typeface="Arial"/>
                          <a:cs typeface="Arial"/>
                        </a:rPr>
                        <a:t>Review </a:t>
                      </a:r>
                      <a:r>
                        <a:rPr sz="600" spc="-80" dirty="0">
                          <a:latin typeface="Arial"/>
                          <a:cs typeface="Arial"/>
                        </a:rPr>
                        <a:t>BPD </a:t>
                      </a:r>
                      <a:r>
                        <a:rPr sz="600" spc="-20" dirty="0">
                          <a:latin typeface="Arial"/>
                          <a:cs typeface="Arial"/>
                        </a:rPr>
                        <a:t>edits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600" spc="-105" dirty="0">
                          <a:latin typeface="Arial"/>
                          <a:cs typeface="Arial"/>
                        </a:rPr>
                        <a:t>SSA </a:t>
                      </a:r>
                      <a:r>
                        <a:rPr sz="600" spc="-30" dirty="0">
                          <a:latin typeface="Arial"/>
                          <a:cs typeface="Arial"/>
                        </a:rPr>
                        <a:t>policies, plus</a:t>
                      </a:r>
                      <a:r>
                        <a:rPr sz="6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-35" dirty="0">
                          <a:latin typeface="Arial"/>
                          <a:cs typeface="Arial"/>
                        </a:rPr>
                        <a:t>emails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540" algn="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600" spc="-5" dirty="0">
                          <a:latin typeface="Arial"/>
                          <a:cs typeface="Arial"/>
                        </a:rPr>
                        <a:t>1</a:t>
                      </a:r>
                      <a:r>
                        <a:rPr sz="600" dirty="0">
                          <a:latin typeface="Arial"/>
                          <a:cs typeface="Arial"/>
                        </a:rPr>
                        <a:t>.5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5085">
                        <a:lnSpc>
                          <a:spcPct val="100000"/>
                        </a:lnSpc>
                        <a:spcBef>
                          <a:spcPts val="25"/>
                        </a:spcBef>
                        <a:tabLst>
                          <a:tab pos="318135" algn="l"/>
                        </a:tabLst>
                      </a:pPr>
                      <a:r>
                        <a:rPr sz="600" spc="-3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00" spc="-35" dirty="0">
                          <a:latin typeface="Arial"/>
                          <a:cs typeface="Arial"/>
                        </a:rPr>
                        <a:t>235.00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5085">
                        <a:lnSpc>
                          <a:spcPct val="100000"/>
                        </a:lnSpc>
                        <a:spcBef>
                          <a:spcPts val="25"/>
                        </a:spcBef>
                        <a:tabLst>
                          <a:tab pos="273685" algn="l"/>
                        </a:tabLst>
                      </a:pPr>
                      <a:r>
                        <a:rPr sz="600" spc="-3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00" spc="-35" dirty="0">
                          <a:latin typeface="Arial"/>
                          <a:cs typeface="Arial"/>
                        </a:rPr>
                        <a:t>352.50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02565">
                <a:tc>
                  <a:txBody>
                    <a:bodyPr/>
                    <a:lstStyle/>
                    <a:p>
                      <a:pPr marL="24130" algn="ct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600" spc="-20" dirty="0">
                          <a:latin typeface="Arial"/>
                          <a:cs typeface="Arial"/>
                        </a:rPr>
                        <a:t>April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600" spc="-35" dirty="0">
                          <a:latin typeface="Arial"/>
                          <a:cs typeface="Arial"/>
                        </a:rPr>
                        <a:t>29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20320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600" spc="-40" dirty="0">
                          <a:latin typeface="Arial"/>
                          <a:cs typeface="Arial"/>
                        </a:rPr>
                        <a:t>Conf </a:t>
                      </a:r>
                      <a:r>
                        <a:rPr sz="600" spc="-25" dirty="0">
                          <a:latin typeface="Arial"/>
                          <a:cs typeface="Arial"/>
                        </a:rPr>
                        <a:t>call </a:t>
                      </a:r>
                      <a:r>
                        <a:rPr sz="600" spc="-15" dirty="0">
                          <a:latin typeface="Arial"/>
                          <a:cs typeface="Arial"/>
                        </a:rPr>
                        <a:t>re: </a:t>
                      </a:r>
                      <a:r>
                        <a:rPr sz="600" spc="-40" dirty="0">
                          <a:latin typeface="Arial"/>
                          <a:cs typeface="Arial"/>
                        </a:rPr>
                        <a:t>squeegee</a:t>
                      </a:r>
                      <a:r>
                        <a:rPr sz="600" spc="-8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-25" dirty="0">
                          <a:latin typeface="Arial"/>
                          <a:cs typeface="Arial"/>
                        </a:rPr>
                        <a:t>policy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540" algn="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600" spc="-5" dirty="0">
                          <a:latin typeface="Arial"/>
                          <a:cs typeface="Arial"/>
                        </a:rPr>
                        <a:t>1</a:t>
                      </a:r>
                      <a:r>
                        <a:rPr sz="600" dirty="0">
                          <a:latin typeface="Arial"/>
                          <a:cs typeface="Arial"/>
                        </a:rPr>
                        <a:t>.5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5085">
                        <a:lnSpc>
                          <a:spcPct val="100000"/>
                        </a:lnSpc>
                        <a:spcBef>
                          <a:spcPts val="25"/>
                        </a:spcBef>
                        <a:tabLst>
                          <a:tab pos="318135" algn="l"/>
                        </a:tabLst>
                      </a:pPr>
                      <a:r>
                        <a:rPr sz="600" spc="-3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00" spc="-35" dirty="0">
                          <a:latin typeface="Arial"/>
                          <a:cs typeface="Arial"/>
                        </a:rPr>
                        <a:t>235.00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5085">
                        <a:lnSpc>
                          <a:spcPct val="100000"/>
                        </a:lnSpc>
                        <a:spcBef>
                          <a:spcPts val="25"/>
                        </a:spcBef>
                        <a:tabLst>
                          <a:tab pos="273685" algn="l"/>
                        </a:tabLst>
                      </a:pPr>
                      <a:r>
                        <a:rPr sz="600" spc="-3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00" spc="-35" dirty="0">
                          <a:latin typeface="Arial"/>
                          <a:cs typeface="Arial"/>
                        </a:rPr>
                        <a:t>352.50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016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R="2540" algn="r">
                        <a:lnSpc>
                          <a:spcPts val="680"/>
                        </a:lnSpc>
                        <a:spcBef>
                          <a:spcPts val="20"/>
                        </a:spcBef>
                      </a:pPr>
                      <a:r>
                        <a:rPr sz="600" b="1" spc="-55" dirty="0">
                          <a:latin typeface="Trebuchet MS"/>
                          <a:cs typeface="Trebuchet MS"/>
                        </a:rPr>
                        <a:t>TOTAL</a:t>
                      </a:r>
                      <a:r>
                        <a:rPr sz="600" b="1" spc="-12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600" b="1" spc="-30" dirty="0">
                          <a:latin typeface="Trebuchet MS"/>
                          <a:cs typeface="Trebuchet MS"/>
                        </a:rPr>
                        <a:t>HOURS:</a:t>
                      </a:r>
                      <a:endParaRPr sz="600">
                        <a:latin typeface="Trebuchet MS"/>
                        <a:cs typeface="Trebuchet MS"/>
                      </a:endParaRPr>
                    </a:p>
                  </a:txBody>
                  <a:tcPr marL="0" marR="0" marT="254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540" algn="r">
                        <a:lnSpc>
                          <a:spcPts val="680"/>
                        </a:lnSpc>
                        <a:spcBef>
                          <a:spcPts val="20"/>
                        </a:spcBef>
                      </a:pPr>
                      <a:r>
                        <a:rPr sz="600" b="1" dirty="0">
                          <a:latin typeface="Trebuchet MS"/>
                          <a:cs typeface="Trebuchet MS"/>
                        </a:rPr>
                        <a:t>9</a:t>
                      </a:r>
                      <a:endParaRPr sz="600">
                        <a:latin typeface="Trebuchet MS"/>
                        <a:cs typeface="Trebuchet MS"/>
                      </a:endParaRPr>
                    </a:p>
                  </a:txBody>
                  <a:tcPr marL="0" marR="0" marT="254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ts val="680"/>
                        </a:lnSpc>
                        <a:spcBef>
                          <a:spcPts val="20"/>
                        </a:spcBef>
                      </a:pPr>
                      <a:r>
                        <a:rPr sz="600" b="1" spc="-55" dirty="0">
                          <a:latin typeface="Trebuchet MS"/>
                          <a:cs typeface="Trebuchet MS"/>
                        </a:rPr>
                        <a:t>TOTAL:</a:t>
                      </a:r>
                      <a:endParaRPr sz="600">
                        <a:latin typeface="Trebuchet MS"/>
                        <a:cs typeface="Trebuchet MS"/>
                      </a:endParaRPr>
                    </a:p>
                  </a:txBody>
                  <a:tcPr marL="0" marR="0" marT="254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AEDF3"/>
                    </a:solidFill>
                  </a:tcPr>
                </a:tc>
                <a:tc>
                  <a:txBody>
                    <a:bodyPr/>
                    <a:lstStyle/>
                    <a:p>
                      <a:pPr marL="46355">
                        <a:lnSpc>
                          <a:spcPts val="680"/>
                        </a:lnSpc>
                        <a:spcBef>
                          <a:spcPts val="20"/>
                        </a:spcBef>
                        <a:tabLst>
                          <a:tab pos="213995" algn="l"/>
                        </a:tabLst>
                      </a:pPr>
                      <a:r>
                        <a:rPr sz="600" b="1" spc="-50" dirty="0">
                          <a:latin typeface="Trebuchet MS"/>
                          <a:cs typeface="Trebuchet MS"/>
                        </a:rPr>
                        <a:t>$	</a:t>
                      </a:r>
                      <a:r>
                        <a:rPr sz="600" b="1" spc="-60" dirty="0">
                          <a:latin typeface="Trebuchet MS"/>
                          <a:cs typeface="Trebuchet MS"/>
                        </a:rPr>
                        <a:t>2,115.00</a:t>
                      </a:r>
                      <a:endParaRPr sz="600">
                        <a:latin typeface="Trebuchet MS"/>
                        <a:cs typeface="Trebuchet MS"/>
                      </a:endParaRPr>
                    </a:p>
                  </a:txBody>
                  <a:tcPr marL="0" marR="0" marT="254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AEDF3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R="3175" algn="r">
                        <a:lnSpc>
                          <a:spcPts val="680"/>
                        </a:lnSpc>
                        <a:spcBef>
                          <a:spcPts val="20"/>
                        </a:spcBef>
                      </a:pPr>
                      <a:r>
                        <a:rPr sz="600" b="1" spc="-55" dirty="0">
                          <a:latin typeface="Trebuchet MS"/>
                          <a:cs typeface="Trebuchet MS"/>
                        </a:rPr>
                        <a:t>TOTAL </a:t>
                      </a:r>
                      <a:r>
                        <a:rPr sz="600" b="1" spc="-40" dirty="0">
                          <a:latin typeface="Trebuchet MS"/>
                          <a:cs typeface="Trebuchet MS"/>
                        </a:rPr>
                        <a:t>UNBILLED</a:t>
                      </a:r>
                      <a:r>
                        <a:rPr sz="600" b="1" spc="-8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600" b="1" spc="-30" dirty="0">
                          <a:latin typeface="Trebuchet MS"/>
                          <a:cs typeface="Trebuchet MS"/>
                        </a:rPr>
                        <a:t>HOURS:</a:t>
                      </a:r>
                      <a:endParaRPr sz="600">
                        <a:latin typeface="Trebuchet MS"/>
                        <a:cs typeface="Trebuchet MS"/>
                      </a:endParaRPr>
                    </a:p>
                  </a:txBody>
                  <a:tcPr marL="0" marR="0" marT="254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905" algn="r">
                        <a:lnSpc>
                          <a:spcPts val="680"/>
                        </a:lnSpc>
                        <a:spcBef>
                          <a:spcPts val="20"/>
                        </a:spcBef>
                      </a:pPr>
                      <a:r>
                        <a:rPr sz="600" b="1" dirty="0">
                          <a:latin typeface="Trebuchet MS"/>
                          <a:cs typeface="Trebuchet MS"/>
                        </a:rPr>
                        <a:t>9</a:t>
                      </a:r>
                      <a:endParaRPr sz="600">
                        <a:latin typeface="Trebuchet MS"/>
                        <a:cs typeface="Trebuchet MS"/>
                      </a:endParaRPr>
                    </a:p>
                  </a:txBody>
                  <a:tcPr marL="0" marR="0" marT="254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76530">
                <a:tc gridSpan="12">
                  <a:txBody>
                    <a:bodyPr/>
                    <a:lstStyle/>
                    <a:p>
                      <a:pPr marL="31115">
                        <a:lnSpc>
                          <a:spcPts val="1290"/>
                        </a:lnSpc>
                      </a:pPr>
                      <a:r>
                        <a:rPr sz="1100" spc="-185" dirty="0">
                          <a:solidFill>
                            <a:srgbClr val="006000"/>
                          </a:solidFill>
                          <a:latin typeface="Arial"/>
                          <a:cs typeface="Arial"/>
                        </a:rPr>
                        <a:t>EXPENSES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016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300355">
                        <a:lnSpc>
                          <a:spcPts val="680"/>
                        </a:lnSpc>
                        <a:spcBef>
                          <a:spcPts val="25"/>
                        </a:spcBef>
                      </a:pPr>
                      <a:r>
                        <a:rPr sz="600" b="1" spc="-25" dirty="0">
                          <a:latin typeface="Trebuchet MS"/>
                          <a:cs typeface="Trebuchet MS"/>
                        </a:rPr>
                        <a:t>MEALS </a:t>
                      </a:r>
                      <a:r>
                        <a:rPr sz="600" b="1" spc="-55" dirty="0">
                          <a:latin typeface="Trebuchet MS"/>
                          <a:cs typeface="Trebuchet MS"/>
                        </a:rPr>
                        <a:t>+</a:t>
                      </a:r>
                      <a:r>
                        <a:rPr sz="600" b="1" spc="-7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600" b="1" spc="-35" dirty="0">
                          <a:latin typeface="Trebuchet MS"/>
                          <a:cs typeface="Trebuchet MS"/>
                        </a:rPr>
                        <a:t>INCIDENTALS</a:t>
                      </a:r>
                      <a:endParaRPr sz="600">
                        <a:latin typeface="Trebuchet MS"/>
                        <a:cs typeface="Trebuchet MS"/>
                      </a:endParaRPr>
                    </a:p>
                  </a:txBody>
                  <a:tcPr marL="0" marR="0" marT="317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C5D9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368300">
                        <a:lnSpc>
                          <a:spcPts val="680"/>
                        </a:lnSpc>
                        <a:spcBef>
                          <a:spcPts val="25"/>
                        </a:spcBef>
                      </a:pPr>
                      <a:r>
                        <a:rPr sz="600" b="1" spc="-10" dirty="0">
                          <a:latin typeface="Trebuchet MS"/>
                          <a:cs typeface="Trebuchet MS"/>
                        </a:rPr>
                        <a:t>NON</a:t>
                      </a:r>
                      <a:r>
                        <a:rPr sz="600" b="1" spc="-5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600" b="1" spc="-25" dirty="0">
                          <a:latin typeface="Trebuchet MS"/>
                          <a:cs typeface="Trebuchet MS"/>
                        </a:rPr>
                        <a:t>MEALS</a:t>
                      </a:r>
                      <a:endParaRPr sz="600">
                        <a:latin typeface="Trebuchet MS"/>
                        <a:cs typeface="Trebuchet MS"/>
                      </a:endParaRPr>
                    </a:p>
                  </a:txBody>
                  <a:tcPr marL="0" marR="0" marT="317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10"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 rowSpan="10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10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5073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 marL="15875" algn="ctr">
                        <a:lnSpc>
                          <a:spcPct val="100000"/>
                        </a:lnSpc>
                      </a:pPr>
                      <a:r>
                        <a:rPr sz="600" b="1" spc="-30" dirty="0">
                          <a:latin typeface="Trebuchet MS"/>
                          <a:cs typeface="Trebuchet MS"/>
                        </a:rPr>
                        <a:t>Date</a:t>
                      </a:r>
                      <a:endParaRPr sz="6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 marL="169545">
                        <a:lnSpc>
                          <a:spcPct val="100000"/>
                        </a:lnSpc>
                      </a:pPr>
                      <a:r>
                        <a:rPr sz="600" b="1" spc="-35" dirty="0">
                          <a:latin typeface="Trebuchet MS"/>
                          <a:cs typeface="Trebuchet MS"/>
                        </a:rPr>
                        <a:t>Category</a:t>
                      </a:r>
                      <a:endParaRPr sz="6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 marL="11430" algn="ctr">
                        <a:lnSpc>
                          <a:spcPct val="100000"/>
                        </a:lnSpc>
                      </a:pPr>
                      <a:r>
                        <a:rPr sz="600" b="1" spc="-30" dirty="0">
                          <a:latin typeface="Trebuchet MS"/>
                          <a:cs typeface="Trebuchet MS"/>
                        </a:rPr>
                        <a:t>Vendor</a:t>
                      </a:r>
                      <a:endParaRPr sz="6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 marL="10795" algn="ctr">
                        <a:lnSpc>
                          <a:spcPct val="100000"/>
                        </a:lnSpc>
                      </a:pPr>
                      <a:r>
                        <a:rPr sz="600" b="1" spc="-35" dirty="0">
                          <a:latin typeface="Trebuchet MS"/>
                          <a:cs typeface="Trebuchet MS"/>
                        </a:rPr>
                        <a:t>Comments (if</a:t>
                      </a:r>
                      <a:r>
                        <a:rPr sz="600" b="1" spc="-7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600" b="1" spc="-40" dirty="0">
                          <a:latin typeface="Trebuchet MS"/>
                          <a:cs typeface="Trebuchet MS"/>
                        </a:rPr>
                        <a:t>necessary)</a:t>
                      </a:r>
                      <a:endParaRPr sz="6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 marL="204470">
                        <a:lnSpc>
                          <a:spcPct val="100000"/>
                        </a:lnSpc>
                      </a:pPr>
                      <a:r>
                        <a:rPr sz="600" b="1" spc="-45" dirty="0">
                          <a:latin typeface="Trebuchet MS"/>
                          <a:cs typeface="Trebuchet MS"/>
                        </a:rPr>
                        <a:t>Travel</a:t>
                      </a:r>
                      <a:r>
                        <a:rPr sz="600" b="1" spc="-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600" b="1" spc="-25" dirty="0">
                          <a:latin typeface="Trebuchet MS"/>
                          <a:cs typeface="Trebuchet MS"/>
                        </a:rPr>
                        <a:t>Day</a:t>
                      </a:r>
                      <a:endParaRPr sz="6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C5D9F0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600" b="1" spc="-35" dirty="0">
                          <a:latin typeface="Trebuchet MS"/>
                          <a:cs typeface="Trebuchet MS"/>
                        </a:rPr>
                        <a:t>Total </a:t>
                      </a:r>
                      <a:r>
                        <a:rPr sz="600" b="1" spc="-10" dirty="0">
                          <a:latin typeface="Trebuchet MS"/>
                          <a:cs typeface="Trebuchet MS"/>
                        </a:rPr>
                        <a:t>Meal</a:t>
                      </a:r>
                      <a:r>
                        <a:rPr sz="600" b="1" spc="-10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600" b="1" spc="-55" dirty="0">
                          <a:latin typeface="Trebuchet MS"/>
                          <a:cs typeface="Trebuchet MS"/>
                        </a:rPr>
                        <a:t>+</a:t>
                      </a:r>
                      <a:endParaRPr sz="600">
                        <a:latin typeface="Trebuchet MS"/>
                        <a:cs typeface="Trebuchet MS"/>
                      </a:endParaRPr>
                    </a:p>
                    <a:p>
                      <a:pPr marL="36195" marR="15240" indent="1270" algn="ctr">
                        <a:lnSpc>
                          <a:spcPct val="111700"/>
                        </a:lnSpc>
                      </a:pPr>
                      <a:r>
                        <a:rPr sz="600" b="1" spc="-35" dirty="0">
                          <a:latin typeface="Trebuchet MS"/>
                          <a:cs typeface="Trebuchet MS"/>
                        </a:rPr>
                        <a:t>Incidentals</a:t>
                      </a:r>
                      <a:r>
                        <a:rPr sz="600" b="1" spc="-9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600" b="1" spc="-40" dirty="0">
                          <a:latin typeface="Trebuchet MS"/>
                          <a:cs typeface="Trebuchet MS"/>
                        </a:rPr>
                        <a:t>(per  </a:t>
                      </a:r>
                      <a:r>
                        <a:rPr sz="600" b="1" spc="-35" dirty="0">
                          <a:latin typeface="Trebuchet MS"/>
                          <a:cs typeface="Trebuchet MS"/>
                        </a:rPr>
                        <a:t>daily</a:t>
                      </a:r>
                      <a:r>
                        <a:rPr sz="600" b="1" spc="-10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600" b="1" spc="-35" dirty="0">
                          <a:latin typeface="Trebuchet MS"/>
                          <a:cs typeface="Trebuchet MS"/>
                        </a:rPr>
                        <a:t>Guidelines  </a:t>
                      </a:r>
                      <a:r>
                        <a:rPr sz="600" b="1" spc="-40" dirty="0">
                          <a:latin typeface="Trebuchet MS"/>
                          <a:cs typeface="Trebuchet MS"/>
                        </a:rPr>
                        <a:t>cap </a:t>
                      </a:r>
                      <a:r>
                        <a:rPr sz="600" b="1" spc="-25" dirty="0">
                          <a:latin typeface="Trebuchet MS"/>
                          <a:cs typeface="Trebuchet MS"/>
                        </a:rPr>
                        <a:t>of </a:t>
                      </a:r>
                      <a:r>
                        <a:rPr sz="600" b="1" spc="-55" dirty="0">
                          <a:latin typeface="Trebuchet MS"/>
                          <a:cs typeface="Trebuchet MS"/>
                        </a:rPr>
                        <a:t>$69 </a:t>
                      </a:r>
                      <a:r>
                        <a:rPr sz="600" b="1" spc="-40" dirty="0">
                          <a:latin typeface="Trebuchet MS"/>
                          <a:cs typeface="Trebuchet MS"/>
                        </a:rPr>
                        <a:t>per  </a:t>
                      </a:r>
                      <a:r>
                        <a:rPr sz="600" b="1" spc="-30" dirty="0">
                          <a:latin typeface="Trebuchet MS"/>
                          <a:cs typeface="Trebuchet MS"/>
                        </a:rPr>
                        <a:t>day)</a:t>
                      </a:r>
                      <a:endParaRPr sz="600">
                        <a:latin typeface="Trebuchet MS"/>
                        <a:cs typeface="Trebuchet MS"/>
                      </a:endParaRPr>
                    </a:p>
                  </a:txBody>
                  <a:tcPr marL="0" marR="0" marT="254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C5D9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 marL="84455" marR="62865" indent="22860">
                        <a:lnSpc>
                          <a:spcPct val="111700"/>
                        </a:lnSpc>
                        <a:spcBef>
                          <a:spcPts val="450"/>
                        </a:spcBef>
                      </a:pPr>
                      <a:r>
                        <a:rPr sz="600" b="1" spc="-15" dirty="0">
                          <a:latin typeface="Trebuchet MS"/>
                          <a:cs typeface="Trebuchet MS"/>
                        </a:rPr>
                        <a:t>Non-Meal  </a:t>
                      </a:r>
                      <a:r>
                        <a:rPr sz="600" b="1" spc="5" dirty="0">
                          <a:latin typeface="Trebuchet MS"/>
                          <a:cs typeface="Trebuchet MS"/>
                        </a:rPr>
                        <a:t>D</a:t>
                      </a:r>
                      <a:r>
                        <a:rPr sz="600" b="1" spc="-5" dirty="0">
                          <a:latin typeface="Trebuchet MS"/>
                          <a:cs typeface="Trebuchet MS"/>
                        </a:rPr>
                        <a:t>e</a:t>
                      </a:r>
                      <a:r>
                        <a:rPr sz="600" b="1" dirty="0">
                          <a:latin typeface="Trebuchet MS"/>
                          <a:cs typeface="Trebuchet MS"/>
                        </a:rPr>
                        <a:t>scr</a:t>
                      </a:r>
                      <a:r>
                        <a:rPr sz="600" b="1" spc="-5" dirty="0">
                          <a:latin typeface="Trebuchet MS"/>
                          <a:cs typeface="Trebuchet MS"/>
                        </a:rPr>
                        <a:t>i</a:t>
                      </a:r>
                      <a:r>
                        <a:rPr sz="600" b="1" dirty="0">
                          <a:latin typeface="Trebuchet MS"/>
                          <a:cs typeface="Trebuchet MS"/>
                        </a:rPr>
                        <a:t>p</a:t>
                      </a:r>
                      <a:r>
                        <a:rPr sz="600" b="1" spc="-5" dirty="0">
                          <a:latin typeface="Trebuchet MS"/>
                          <a:cs typeface="Trebuchet MS"/>
                        </a:rPr>
                        <a:t>ti</a:t>
                      </a:r>
                      <a:r>
                        <a:rPr sz="600" b="1" dirty="0">
                          <a:latin typeface="Trebuchet MS"/>
                          <a:cs typeface="Trebuchet MS"/>
                        </a:rPr>
                        <a:t>on</a:t>
                      </a:r>
                      <a:endParaRPr sz="6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 marL="172720" marR="121285" indent="-29209">
                        <a:lnSpc>
                          <a:spcPct val="111700"/>
                        </a:lnSpc>
                        <a:spcBef>
                          <a:spcPts val="450"/>
                        </a:spcBef>
                      </a:pPr>
                      <a:r>
                        <a:rPr sz="600" b="1" dirty="0">
                          <a:latin typeface="Trebuchet MS"/>
                          <a:cs typeface="Trebuchet MS"/>
                        </a:rPr>
                        <a:t>Non</a:t>
                      </a:r>
                      <a:r>
                        <a:rPr sz="600" b="1" spc="-5" dirty="0">
                          <a:latin typeface="Trebuchet MS"/>
                          <a:cs typeface="Trebuchet MS"/>
                        </a:rPr>
                        <a:t>-</a:t>
                      </a:r>
                      <a:r>
                        <a:rPr sz="600" b="1" dirty="0">
                          <a:latin typeface="Trebuchet MS"/>
                          <a:cs typeface="Trebuchet MS"/>
                        </a:rPr>
                        <a:t>M</a:t>
                      </a:r>
                      <a:r>
                        <a:rPr sz="600" b="1" spc="-5" dirty="0">
                          <a:latin typeface="Trebuchet MS"/>
                          <a:cs typeface="Trebuchet MS"/>
                        </a:rPr>
                        <a:t>e</a:t>
                      </a:r>
                      <a:r>
                        <a:rPr sz="600" b="1" dirty="0">
                          <a:latin typeface="Trebuchet MS"/>
                          <a:cs typeface="Trebuchet MS"/>
                        </a:rPr>
                        <a:t>al  </a:t>
                      </a:r>
                      <a:r>
                        <a:rPr sz="600" b="1" spc="-40" dirty="0">
                          <a:latin typeface="Trebuchet MS"/>
                          <a:cs typeface="Trebuchet MS"/>
                        </a:rPr>
                        <a:t>Expense</a:t>
                      </a:r>
                      <a:endParaRPr sz="6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 marL="10160" algn="ctr">
                        <a:lnSpc>
                          <a:spcPct val="100000"/>
                        </a:lnSpc>
                      </a:pPr>
                      <a:r>
                        <a:rPr sz="600" b="1" spc="-35" dirty="0">
                          <a:latin typeface="Trebuchet MS"/>
                          <a:cs typeface="Trebuchet MS"/>
                        </a:rPr>
                        <a:t>Total</a:t>
                      </a:r>
                      <a:endParaRPr sz="6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61290">
                <a:tc>
                  <a:txBody>
                    <a:bodyPr/>
                    <a:lstStyle/>
                    <a:p>
                      <a:pPr marL="208915">
                        <a:lnSpc>
                          <a:spcPts val="680"/>
                        </a:lnSpc>
                        <a:spcBef>
                          <a:spcPts val="490"/>
                        </a:spcBef>
                      </a:pPr>
                      <a:r>
                        <a:rPr sz="600" spc="-15" dirty="0">
                          <a:latin typeface="Arial"/>
                          <a:cs typeface="Arial"/>
                        </a:rPr>
                        <a:t>4/4/2019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6223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2860">
                        <a:lnSpc>
                          <a:spcPts val="680"/>
                        </a:lnSpc>
                        <a:spcBef>
                          <a:spcPts val="490"/>
                        </a:spcBef>
                      </a:pPr>
                      <a:r>
                        <a:rPr sz="600" spc="-25" dirty="0">
                          <a:latin typeface="Arial"/>
                          <a:cs typeface="Arial"/>
                        </a:rPr>
                        <a:t>Mileage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6223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0320">
                        <a:lnSpc>
                          <a:spcPts val="690"/>
                        </a:lnSpc>
                        <a:spcBef>
                          <a:spcPts val="480"/>
                        </a:spcBef>
                      </a:pPr>
                      <a:r>
                        <a:rPr sz="600" spc="-80" dirty="0">
                          <a:latin typeface="Arial"/>
                          <a:cs typeface="Arial"/>
                        </a:rPr>
                        <a:t>POV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6096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2860">
                        <a:lnSpc>
                          <a:spcPts val="690"/>
                        </a:lnSpc>
                        <a:spcBef>
                          <a:spcPts val="480"/>
                        </a:spcBef>
                      </a:pPr>
                      <a:r>
                        <a:rPr sz="600" spc="-40" dirty="0">
                          <a:latin typeface="Arial"/>
                          <a:cs typeface="Arial"/>
                        </a:rPr>
                        <a:t>Home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600" spc="-25" dirty="0">
                          <a:latin typeface="Arial"/>
                          <a:cs typeface="Arial"/>
                        </a:rPr>
                        <a:t>Union Station </a:t>
                      </a:r>
                      <a:r>
                        <a:rPr sz="600" spc="-35" dirty="0">
                          <a:latin typeface="Arial"/>
                          <a:cs typeface="Arial"/>
                        </a:rPr>
                        <a:t>New </a:t>
                      </a:r>
                      <a:r>
                        <a:rPr sz="600" spc="-40" dirty="0">
                          <a:latin typeface="Arial"/>
                          <a:cs typeface="Arial"/>
                        </a:rPr>
                        <a:t>Haven </a:t>
                      </a:r>
                      <a:r>
                        <a:rPr sz="600" spc="-30" dirty="0">
                          <a:latin typeface="Arial"/>
                          <a:cs typeface="Arial"/>
                        </a:rPr>
                        <a:t>2.9</a:t>
                      </a:r>
                      <a:r>
                        <a:rPr sz="600" spc="-1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-30" dirty="0">
                          <a:latin typeface="Arial"/>
                          <a:cs typeface="Arial"/>
                        </a:rPr>
                        <a:t>miles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6096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735">
                        <a:lnSpc>
                          <a:spcPts val="690"/>
                        </a:lnSpc>
                        <a:spcBef>
                          <a:spcPts val="480"/>
                        </a:spcBef>
                      </a:pPr>
                      <a:r>
                        <a:rPr sz="600" spc="-25" dirty="0">
                          <a:latin typeface="Arial"/>
                          <a:cs typeface="Arial"/>
                        </a:rPr>
                        <a:t>Mileage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6096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 marL="45085">
                        <a:lnSpc>
                          <a:spcPts val="680"/>
                        </a:lnSpc>
                        <a:spcBef>
                          <a:spcPts val="490"/>
                        </a:spcBef>
                        <a:tabLst>
                          <a:tab pos="422909" algn="l"/>
                        </a:tabLst>
                      </a:pPr>
                      <a:r>
                        <a:rPr sz="600" spc="-30" dirty="0">
                          <a:latin typeface="Arial"/>
                          <a:cs typeface="Arial"/>
                        </a:rPr>
                        <a:t>$	1.68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6223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 marL="45085">
                        <a:lnSpc>
                          <a:spcPts val="680"/>
                        </a:lnSpc>
                        <a:spcBef>
                          <a:spcPts val="490"/>
                        </a:spcBef>
                        <a:tabLst>
                          <a:tab pos="586105" algn="l"/>
                        </a:tabLst>
                      </a:pPr>
                      <a:r>
                        <a:rPr sz="600" spc="-30" dirty="0">
                          <a:latin typeface="Arial"/>
                          <a:cs typeface="Arial"/>
                        </a:rPr>
                        <a:t>$	1.68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6223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42037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 marL="208915">
                        <a:lnSpc>
                          <a:spcPts val="680"/>
                        </a:lnSpc>
                        <a:spcBef>
                          <a:spcPts val="459"/>
                        </a:spcBef>
                      </a:pPr>
                      <a:r>
                        <a:rPr sz="600" spc="-15" dirty="0">
                          <a:latin typeface="Arial"/>
                          <a:cs typeface="Arial"/>
                        </a:rPr>
                        <a:t>4/4/2019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 marL="22860">
                        <a:lnSpc>
                          <a:spcPts val="680"/>
                        </a:lnSpc>
                        <a:spcBef>
                          <a:spcPts val="459"/>
                        </a:spcBef>
                      </a:pPr>
                      <a:r>
                        <a:rPr sz="600" spc="-20" dirty="0">
                          <a:latin typeface="Arial"/>
                          <a:cs typeface="Arial"/>
                        </a:rPr>
                        <a:t>Transportation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 marL="20320">
                        <a:lnSpc>
                          <a:spcPts val="690"/>
                        </a:lnSpc>
                        <a:spcBef>
                          <a:spcPts val="450"/>
                        </a:spcBef>
                      </a:pPr>
                      <a:r>
                        <a:rPr sz="600" spc="-20" dirty="0">
                          <a:latin typeface="Arial"/>
                          <a:cs typeface="Arial"/>
                        </a:rPr>
                        <a:t>Amtrak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2860" marR="81915">
                        <a:lnSpc>
                          <a:spcPct val="111700"/>
                        </a:lnSpc>
                        <a:spcBef>
                          <a:spcPts val="20"/>
                        </a:spcBef>
                      </a:pPr>
                      <a:r>
                        <a:rPr sz="600" spc="-50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600" spc="-20" dirty="0">
                          <a:latin typeface="Arial"/>
                          <a:cs typeface="Arial"/>
                        </a:rPr>
                        <a:t>attached receipt </a:t>
                      </a:r>
                      <a:r>
                        <a:rPr sz="600" spc="-35" dirty="0">
                          <a:latin typeface="Arial"/>
                          <a:cs typeface="Arial"/>
                        </a:rPr>
                        <a:t>acknowledges </a:t>
                      </a:r>
                      <a:r>
                        <a:rPr sz="600" spc="-10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600" spc="-35" dirty="0">
                          <a:latin typeface="Arial"/>
                          <a:cs typeface="Arial"/>
                        </a:rPr>
                        <a:t>purchase </a:t>
                      </a:r>
                      <a:r>
                        <a:rPr sz="600" spc="-5" dirty="0">
                          <a:latin typeface="Arial"/>
                          <a:cs typeface="Arial"/>
                        </a:rPr>
                        <a:t>of </a:t>
                      </a:r>
                      <a:r>
                        <a:rPr sz="600" spc="-35" dirty="0">
                          <a:latin typeface="Arial"/>
                          <a:cs typeface="Arial"/>
                        </a:rPr>
                        <a:t>an </a:t>
                      </a:r>
                      <a:r>
                        <a:rPr sz="600" spc="-40" dirty="0">
                          <a:latin typeface="Arial"/>
                          <a:cs typeface="Arial"/>
                        </a:rPr>
                        <a:t>Acela </a:t>
                      </a:r>
                      <a:r>
                        <a:rPr sz="600" spc="-50" dirty="0">
                          <a:latin typeface="Arial"/>
                          <a:cs typeface="Arial"/>
                        </a:rPr>
                        <a:t>Express </a:t>
                      </a:r>
                      <a:r>
                        <a:rPr sz="600" spc="-10" dirty="0">
                          <a:latin typeface="Arial"/>
                          <a:cs typeface="Arial"/>
                        </a:rPr>
                        <a:t>ticket  from </a:t>
                      </a:r>
                      <a:r>
                        <a:rPr sz="600" spc="-35" dirty="0">
                          <a:latin typeface="Arial"/>
                          <a:cs typeface="Arial"/>
                        </a:rPr>
                        <a:t>New </a:t>
                      </a:r>
                      <a:r>
                        <a:rPr sz="600" spc="-40" dirty="0">
                          <a:latin typeface="Arial"/>
                          <a:cs typeface="Arial"/>
                        </a:rPr>
                        <a:t>Haven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600" spc="-20" dirty="0">
                          <a:latin typeface="Arial"/>
                          <a:cs typeface="Arial"/>
                        </a:rPr>
                        <a:t>Baltimore. </a:t>
                      </a:r>
                      <a:r>
                        <a:rPr sz="600" spc="-35" dirty="0">
                          <a:latin typeface="Arial"/>
                          <a:cs typeface="Arial"/>
                        </a:rPr>
                        <a:t>Accompanying </a:t>
                      </a:r>
                      <a:r>
                        <a:rPr sz="600" spc="-20" dirty="0">
                          <a:latin typeface="Arial"/>
                          <a:cs typeface="Arial"/>
                        </a:rPr>
                        <a:t>documentation </a:t>
                      </a:r>
                      <a:r>
                        <a:rPr sz="600" spc="-25" dirty="0">
                          <a:latin typeface="Arial"/>
                          <a:cs typeface="Arial"/>
                        </a:rPr>
                        <a:t>provides </a:t>
                      </a:r>
                      <a:r>
                        <a:rPr sz="600" spc="-35" dirty="0">
                          <a:latin typeface="Arial"/>
                          <a:cs typeface="Arial"/>
                        </a:rPr>
                        <a:t>an  </a:t>
                      </a:r>
                      <a:r>
                        <a:rPr sz="600" spc="-20" dirty="0">
                          <a:latin typeface="Arial"/>
                          <a:cs typeface="Arial"/>
                        </a:rPr>
                        <a:t>estimated </a:t>
                      </a:r>
                      <a:r>
                        <a:rPr sz="600" spc="-25" dirty="0">
                          <a:latin typeface="Arial"/>
                          <a:cs typeface="Arial"/>
                        </a:rPr>
                        <a:t>cost </a:t>
                      </a:r>
                      <a:r>
                        <a:rPr sz="600" spc="-5" dirty="0">
                          <a:latin typeface="Arial"/>
                          <a:cs typeface="Arial"/>
                        </a:rPr>
                        <a:t>for </a:t>
                      </a:r>
                      <a:r>
                        <a:rPr sz="600" spc="-50" dirty="0">
                          <a:latin typeface="Arial"/>
                          <a:cs typeface="Arial"/>
                        </a:rPr>
                        <a:t>a </a:t>
                      </a:r>
                      <a:r>
                        <a:rPr sz="600" spc="-25" dirty="0">
                          <a:latin typeface="Arial"/>
                          <a:cs typeface="Arial"/>
                        </a:rPr>
                        <a:t>one-way, </a:t>
                      </a:r>
                      <a:r>
                        <a:rPr sz="600" spc="-30" dirty="0">
                          <a:latin typeface="Arial"/>
                          <a:cs typeface="Arial"/>
                        </a:rPr>
                        <a:t>value </a:t>
                      </a:r>
                      <a:r>
                        <a:rPr sz="600" spc="-10" dirty="0">
                          <a:latin typeface="Arial"/>
                          <a:cs typeface="Arial"/>
                        </a:rPr>
                        <a:t>ticket </a:t>
                      </a:r>
                      <a:r>
                        <a:rPr sz="600" spc="-25" dirty="0">
                          <a:latin typeface="Arial"/>
                          <a:cs typeface="Arial"/>
                        </a:rPr>
                        <a:t>on </a:t>
                      </a:r>
                      <a:r>
                        <a:rPr sz="600" spc="-10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600" spc="-20" dirty="0">
                          <a:latin typeface="Arial"/>
                          <a:cs typeface="Arial"/>
                        </a:rPr>
                        <a:t>Northeast </a:t>
                      </a:r>
                      <a:r>
                        <a:rPr sz="600" spc="-40" dirty="0">
                          <a:latin typeface="Arial"/>
                          <a:cs typeface="Arial"/>
                        </a:rPr>
                        <a:t>Regional </a:t>
                      </a:r>
                      <a:r>
                        <a:rPr sz="600" spc="-10" dirty="0">
                          <a:latin typeface="Arial"/>
                          <a:cs typeface="Arial"/>
                        </a:rPr>
                        <a:t>at </a:t>
                      </a:r>
                      <a:r>
                        <a:rPr sz="600" spc="-50" dirty="0">
                          <a:latin typeface="Arial"/>
                          <a:cs typeface="Arial"/>
                        </a:rPr>
                        <a:t>a  </a:t>
                      </a:r>
                      <a:r>
                        <a:rPr sz="600" spc="-20" dirty="0">
                          <a:latin typeface="Arial"/>
                          <a:cs typeface="Arial"/>
                        </a:rPr>
                        <a:t>similar </a:t>
                      </a:r>
                      <a:r>
                        <a:rPr sz="600" spc="-10" dirty="0">
                          <a:latin typeface="Arial"/>
                          <a:cs typeface="Arial"/>
                        </a:rPr>
                        <a:t>time </a:t>
                      </a:r>
                      <a:r>
                        <a:rPr sz="600" spc="-30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600" spc="-35" dirty="0">
                          <a:latin typeface="Arial"/>
                          <a:cs typeface="Arial"/>
                        </a:rPr>
                        <a:t>purchased </a:t>
                      </a:r>
                      <a:r>
                        <a:rPr sz="600" spc="-50" dirty="0">
                          <a:latin typeface="Arial"/>
                          <a:cs typeface="Arial"/>
                        </a:rPr>
                        <a:t>a </a:t>
                      </a:r>
                      <a:r>
                        <a:rPr sz="600" spc="-15" dirty="0">
                          <a:latin typeface="Arial"/>
                          <a:cs typeface="Arial"/>
                        </a:rPr>
                        <a:t>month</a:t>
                      </a:r>
                      <a:r>
                        <a:rPr sz="600" spc="-9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-35" dirty="0">
                          <a:latin typeface="Arial"/>
                          <a:cs typeface="Arial"/>
                        </a:rPr>
                        <a:t>ahead.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 marL="38735">
                        <a:lnSpc>
                          <a:spcPts val="690"/>
                        </a:lnSpc>
                        <a:spcBef>
                          <a:spcPts val="450"/>
                        </a:spcBef>
                      </a:pPr>
                      <a:r>
                        <a:rPr sz="600" spc="-45" dirty="0">
                          <a:latin typeface="Arial"/>
                          <a:cs typeface="Arial"/>
                        </a:rPr>
                        <a:t>Rail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 marL="45085">
                        <a:lnSpc>
                          <a:spcPts val="680"/>
                        </a:lnSpc>
                        <a:spcBef>
                          <a:spcPts val="459"/>
                        </a:spcBef>
                        <a:tabLst>
                          <a:tab pos="384810" algn="l"/>
                        </a:tabLst>
                      </a:pPr>
                      <a:r>
                        <a:rPr sz="600" spc="-3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00" spc="-35" dirty="0">
                          <a:latin typeface="Arial"/>
                          <a:cs typeface="Arial"/>
                        </a:rPr>
                        <a:t>70.00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 marL="45085">
                        <a:lnSpc>
                          <a:spcPts val="680"/>
                        </a:lnSpc>
                        <a:spcBef>
                          <a:spcPts val="459"/>
                        </a:spcBef>
                        <a:tabLst>
                          <a:tab pos="548005" algn="l"/>
                        </a:tabLst>
                      </a:pPr>
                      <a:r>
                        <a:rPr sz="600" spc="-3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00" spc="-35" dirty="0">
                          <a:latin typeface="Arial"/>
                          <a:cs typeface="Arial"/>
                        </a:rPr>
                        <a:t>70.00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61290">
                <a:tc>
                  <a:txBody>
                    <a:bodyPr/>
                    <a:lstStyle/>
                    <a:p>
                      <a:pPr marL="208915">
                        <a:lnSpc>
                          <a:spcPts val="680"/>
                        </a:lnSpc>
                        <a:spcBef>
                          <a:spcPts val="490"/>
                        </a:spcBef>
                      </a:pPr>
                      <a:r>
                        <a:rPr sz="600" spc="-15" dirty="0">
                          <a:latin typeface="Arial"/>
                          <a:cs typeface="Arial"/>
                        </a:rPr>
                        <a:t>4/4/2019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6223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2860">
                        <a:lnSpc>
                          <a:spcPts val="680"/>
                        </a:lnSpc>
                        <a:spcBef>
                          <a:spcPts val="490"/>
                        </a:spcBef>
                      </a:pPr>
                      <a:r>
                        <a:rPr sz="600" spc="-30" dirty="0">
                          <a:latin typeface="Arial"/>
                          <a:cs typeface="Arial"/>
                        </a:rPr>
                        <a:t>Travel,</a:t>
                      </a:r>
                      <a:r>
                        <a:rPr sz="6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-20" dirty="0">
                          <a:latin typeface="Arial"/>
                          <a:cs typeface="Arial"/>
                        </a:rPr>
                        <a:t>Other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6223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0320">
                        <a:lnSpc>
                          <a:spcPts val="690"/>
                        </a:lnSpc>
                        <a:spcBef>
                          <a:spcPts val="480"/>
                        </a:spcBef>
                      </a:pPr>
                      <a:r>
                        <a:rPr sz="600" spc="-20" dirty="0">
                          <a:latin typeface="Arial"/>
                          <a:cs typeface="Arial"/>
                        </a:rPr>
                        <a:t>Lyft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6096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2860">
                        <a:lnSpc>
                          <a:spcPts val="690"/>
                        </a:lnSpc>
                        <a:spcBef>
                          <a:spcPts val="480"/>
                        </a:spcBef>
                      </a:pPr>
                      <a:r>
                        <a:rPr sz="600" spc="-25" dirty="0">
                          <a:latin typeface="Arial"/>
                          <a:cs typeface="Arial"/>
                        </a:rPr>
                        <a:t>Baltimore </a:t>
                      </a:r>
                      <a:r>
                        <a:rPr sz="600" spc="-45" dirty="0">
                          <a:latin typeface="Arial"/>
                          <a:cs typeface="Arial"/>
                        </a:rPr>
                        <a:t>Penn </a:t>
                      </a:r>
                      <a:r>
                        <a:rPr sz="600" spc="-25" dirty="0">
                          <a:latin typeface="Arial"/>
                          <a:cs typeface="Arial"/>
                        </a:rPr>
                        <a:t>Station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600" spc="-50" dirty="0">
                          <a:latin typeface="Arial"/>
                          <a:cs typeface="Arial"/>
                        </a:rPr>
                        <a:t>Ken </a:t>
                      </a:r>
                      <a:r>
                        <a:rPr sz="600" spc="-35" dirty="0">
                          <a:latin typeface="Arial"/>
                          <a:cs typeface="Arial"/>
                        </a:rPr>
                        <a:t>Thompson's</a:t>
                      </a:r>
                      <a:r>
                        <a:rPr sz="600" spc="-8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-20" dirty="0">
                          <a:latin typeface="Arial"/>
                          <a:cs typeface="Arial"/>
                        </a:rPr>
                        <a:t>office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6096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735">
                        <a:lnSpc>
                          <a:spcPts val="690"/>
                        </a:lnSpc>
                        <a:spcBef>
                          <a:spcPts val="480"/>
                        </a:spcBef>
                      </a:pPr>
                      <a:r>
                        <a:rPr sz="600" spc="-45" dirty="0">
                          <a:latin typeface="Arial"/>
                          <a:cs typeface="Arial"/>
                        </a:rPr>
                        <a:t>Ride </a:t>
                      </a:r>
                      <a:r>
                        <a:rPr sz="600" spc="-50" dirty="0">
                          <a:latin typeface="Arial"/>
                          <a:cs typeface="Arial"/>
                        </a:rPr>
                        <a:t>Share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6096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 marL="45085">
                        <a:lnSpc>
                          <a:spcPts val="680"/>
                        </a:lnSpc>
                        <a:spcBef>
                          <a:spcPts val="490"/>
                        </a:spcBef>
                        <a:tabLst>
                          <a:tab pos="422909" algn="l"/>
                        </a:tabLst>
                      </a:pPr>
                      <a:r>
                        <a:rPr sz="600" spc="-30" dirty="0">
                          <a:latin typeface="Arial"/>
                          <a:cs typeface="Arial"/>
                        </a:rPr>
                        <a:t>$	9.50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6223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 marL="45085">
                        <a:lnSpc>
                          <a:spcPts val="680"/>
                        </a:lnSpc>
                        <a:spcBef>
                          <a:spcPts val="490"/>
                        </a:spcBef>
                        <a:tabLst>
                          <a:tab pos="586105" algn="l"/>
                        </a:tabLst>
                      </a:pPr>
                      <a:r>
                        <a:rPr sz="600" spc="-30" dirty="0">
                          <a:latin typeface="Arial"/>
                          <a:cs typeface="Arial"/>
                        </a:rPr>
                        <a:t>$	9.50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6223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61290">
                <a:tc>
                  <a:txBody>
                    <a:bodyPr/>
                    <a:lstStyle/>
                    <a:p>
                      <a:pPr marL="208915">
                        <a:lnSpc>
                          <a:spcPts val="680"/>
                        </a:lnSpc>
                        <a:spcBef>
                          <a:spcPts val="490"/>
                        </a:spcBef>
                      </a:pPr>
                      <a:r>
                        <a:rPr sz="600" spc="-15" dirty="0">
                          <a:latin typeface="Arial"/>
                          <a:cs typeface="Arial"/>
                        </a:rPr>
                        <a:t>4/4/2019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6223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2860">
                        <a:lnSpc>
                          <a:spcPts val="680"/>
                        </a:lnSpc>
                        <a:spcBef>
                          <a:spcPts val="490"/>
                        </a:spcBef>
                      </a:pPr>
                      <a:r>
                        <a:rPr sz="600" spc="-20" dirty="0">
                          <a:latin typeface="Arial"/>
                          <a:cs typeface="Arial"/>
                        </a:rPr>
                        <a:t>Air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6223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0320">
                        <a:lnSpc>
                          <a:spcPts val="690"/>
                        </a:lnSpc>
                        <a:spcBef>
                          <a:spcPts val="480"/>
                        </a:spcBef>
                      </a:pPr>
                      <a:r>
                        <a:rPr sz="600" spc="-25" dirty="0">
                          <a:latin typeface="Arial"/>
                          <a:cs typeface="Arial"/>
                        </a:rPr>
                        <a:t>Southwest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6096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2860">
                        <a:lnSpc>
                          <a:spcPts val="690"/>
                        </a:lnSpc>
                        <a:spcBef>
                          <a:spcPts val="480"/>
                        </a:spcBef>
                      </a:pPr>
                      <a:r>
                        <a:rPr sz="600" spc="-50" dirty="0">
                          <a:latin typeface="Arial"/>
                          <a:cs typeface="Arial"/>
                        </a:rPr>
                        <a:t>BWI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6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-15" dirty="0">
                          <a:latin typeface="Arial"/>
                          <a:cs typeface="Arial"/>
                        </a:rPr>
                        <a:t>Hartford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6096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735">
                        <a:lnSpc>
                          <a:spcPts val="690"/>
                        </a:lnSpc>
                        <a:spcBef>
                          <a:spcPts val="480"/>
                        </a:spcBef>
                      </a:pPr>
                      <a:r>
                        <a:rPr sz="600" spc="-20" dirty="0">
                          <a:latin typeface="Arial"/>
                          <a:cs typeface="Arial"/>
                        </a:rPr>
                        <a:t>Airfare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6096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 marL="45085">
                        <a:lnSpc>
                          <a:spcPts val="680"/>
                        </a:lnSpc>
                        <a:spcBef>
                          <a:spcPts val="490"/>
                        </a:spcBef>
                        <a:tabLst>
                          <a:tab pos="346710" algn="l"/>
                        </a:tabLst>
                      </a:pPr>
                      <a:r>
                        <a:rPr sz="600" spc="-3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00" spc="-35" dirty="0">
                          <a:latin typeface="Arial"/>
                          <a:cs typeface="Arial"/>
                        </a:rPr>
                        <a:t>187.98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6223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 marL="45085">
                        <a:lnSpc>
                          <a:spcPts val="680"/>
                        </a:lnSpc>
                        <a:spcBef>
                          <a:spcPts val="490"/>
                        </a:spcBef>
                        <a:tabLst>
                          <a:tab pos="509905" algn="l"/>
                        </a:tabLst>
                      </a:pPr>
                      <a:r>
                        <a:rPr sz="600" spc="-3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00" spc="-35" dirty="0">
                          <a:latin typeface="Arial"/>
                          <a:cs typeface="Arial"/>
                        </a:rPr>
                        <a:t>187.98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6223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61290">
                <a:tc>
                  <a:txBody>
                    <a:bodyPr/>
                    <a:lstStyle/>
                    <a:p>
                      <a:pPr marL="208915">
                        <a:lnSpc>
                          <a:spcPts val="680"/>
                        </a:lnSpc>
                        <a:spcBef>
                          <a:spcPts val="490"/>
                        </a:spcBef>
                      </a:pPr>
                      <a:r>
                        <a:rPr sz="600" spc="-15" dirty="0">
                          <a:latin typeface="Arial"/>
                          <a:cs typeface="Arial"/>
                        </a:rPr>
                        <a:t>4/4/2019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6223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2860">
                        <a:lnSpc>
                          <a:spcPts val="680"/>
                        </a:lnSpc>
                        <a:spcBef>
                          <a:spcPts val="490"/>
                        </a:spcBef>
                      </a:pPr>
                      <a:r>
                        <a:rPr sz="600" spc="-30" dirty="0">
                          <a:latin typeface="Arial"/>
                          <a:cs typeface="Arial"/>
                        </a:rPr>
                        <a:t>Travel,</a:t>
                      </a:r>
                      <a:r>
                        <a:rPr sz="6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-20" dirty="0">
                          <a:latin typeface="Arial"/>
                          <a:cs typeface="Arial"/>
                        </a:rPr>
                        <a:t>Other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6223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0320">
                        <a:lnSpc>
                          <a:spcPts val="690"/>
                        </a:lnSpc>
                        <a:spcBef>
                          <a:spcPts val="480"/>
                        </a:spcBef>
                      </a:pPr>
                      <a:r>
                        <a:rPr sz="600" spc="-20" dirty="0">
                          <a:latin typeface="Arial"/>
                          <a:cs typeface="Arial"/>
                        </a:rPr>
                        <a:t>Lyft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6096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2860">
                        <a:lnSpc>
                          <a:spcPts val="690"/>
                        </a:lnSpc>
                        <a:spcBef>
                          <a:spcPts val="480"/>
                        </a:spcBef>
                      </a:pPr>
                      <a:r>
                        <a:rPr sz="600" spc="-15" dirty="0">
                          <a:latin typeface="Arial"/>
                          <a:cs typeface="Arial"/>
                        </a:rPr>
                        <a:t>Hartford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600" spc="-30" dirty="0">
                          <a:latin typeface="Arial"/>
                          <a:cs typeface="Arial"/>
                        </a:rPr>
                        <a:t>home (New</a:t>
                      </a:r>
                      <a:r>
                        <a:rPr sz="600" spc="-114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-40" dirty="0">
                          <a:latin typeface="Arial"/>
                          <a:cs typeface="Arial"/>
                        </a:rPr>
                        <a:t>Haven)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6096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735">
                        <a:lnSpc>
                          <a:spcPts val="690"/>
                        </a:lnSpc>
                        <a:spcBef>
                          <a:spcPts val="480"/>
                        </a:spcBef>
                      </a:pPr>
                      <a:r>
                        <a:rPr sz="600" spc="-45" dirty="0">
                          <a:latin typeface="Arial"/>
                          <a:cs typeface="Arial"/>
                        </a:rPr>
                        <a:t>Ride </a:t>
                      </a:r>
                      <a:r>
                        <a:rPr sz="600" spc="-50" dirty="0">
                          <a:latin typeface="Arial"/>
                          <a:cs typeface="Arial"/>
                        </a:rPr>
                        <a:t>Share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6096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 marL="45085">
                        <a:lnSpc>
                          <a:spcPts val="680"/>
                        </a:lnSpc>
                        <a:spcBef>
                          <a:spcPts val="490"/>
                        </a:spcBef>
                        <a:tabLst>
                          <a:tab pos="384810" algn="l"/>
                        </a:tabLst>
                      </a:pPr>
                      <a:r>
                        <a:rPr sz="600" spc="-3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00" spc="-35" dirty="0">
                          <a:latin typeface="Arial"/>
                          <a:cs typeface="Arial"/>
                        </a:rPr>
                        <a:t>58.18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6223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 marL="45085">
                        <a:lnSpc>
                          <a:spcPts val="680"/>
                        </a:lnSpc>
                        <a:spcBef>
                          <a:spcPts val="490"/>
                        </a:spcBef>
                        <a:tabLst>
                          <a:tab pos="548005" algn="l"/>
                        </a:tabLst>
                      </a:pPr>
                      <a:r>
                        <a:rPr sz="600" spc="-3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00" spc="-35" dirty="0">
                          <a:latin typeface="Arial"/>
                          <a:cs typeface="Arial"/>
                        </a:rPr>
                        <a:t>58.18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6223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61290">
                <a:tc>
                  <a:txBody>
                    <a:bodyPr/>
                    <a:lstStyle/>
                    <a:p>
                      <a:pPr marL="208915">
                        <a:lnSpc>
                          <a:spcPts val="680"/>
                        </a:lnSpc>
                        <a:spcBef>
                          <a:spcPts val="490"/>
                        </a:spcBef>
                      </a:pPr>
                      <a:r>
                        <a:rPr sz="600" spc="-15" dirty="0">
                          <a:latin typeface="Arial"/>
                          <a:cs typeface="Arial"/>
                        </a:rPr>
                        <a:t>4/4/2019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6223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2860">
                        <a:lnSpc>
                          <a:spcPts val="680"/>
                        </a:lnSpc>
                        <a:spcBef>
                          <a:spcPts val="490"/>
                        </a:spcBef>
                      </a:pPr>
                      <a:r>
                        <a:rPr sz="600" spc="-40" dirty="0">
                          <a:latin typeface="Arial"/>
                          <a:cs typeface="Arial"/>
                        </a:rPr>
                        <a:t>Food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6223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0320">
                        <a:lnSpc>
                          <a:spcPts val="690"/>
                        </a:lnSpc>
                        <a:spcBef>
                          <a:spcPts val="480"/>
                        </a:spcBef>
                      </a:pPr>
                      <a:r>
                        <a:rPr sz="600" spc="-25" dirty="0">
                          <a:latin typeface="Arial"/>
                          <a:cs typeface="Arial"/>
                        </a:rPr>
                        <a:t>Misc.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6096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2860">
                        <a:lnSpc>
                          <a:spcPts val="690"/>
                        </a:lnSpc>
                        <a:spcBef>
                          <a:spcPts val="480"/>
                        </a:spcBef>
                      </a:pPr>
                      <a:r>
                        <a:rPr sz="600" spc="-35" dirty="0">
                          <a:latin typeface="Arial"/>
                          <a:cs typeface="Arial"/>
                        </a:rPr>
                        <a:t>12 </a:t>
                      </a:r>
                      <a:r>
                        <a:rPr sz="600" spc="-40" dirty="0">
                          <a:latin typeface="Arial"/>
                          <a:cs typeface="Arial"/>
                        </a:rPr>
                        <a:t>Hours </a:t>
                      </a:r>
                      <a:r>
                        <a:rPr sz="600" spc="-55" dirty="0">
                          <a:latin typeface="Arial"/>
                          <a:cs typeface="Arial"/>
                        </a:rPr>
                        <a:t>&lt; </a:t>
                      </a:r>
                      <a:r>
                        <a:rPr sz="600" spc="-35" dirty="0">
                          <a:latin typeface="Arial"/>
                          <a:cs typeface="Arial"/>
                        </a:rPr>
                        <a:t>Travel </a:t>
                      </a:r>
                      <a:r>
                        <a:rPr sz="600" spc="-40" dirty="0">
                          <a:latin typeface="Arial"/>
                          <a:cs typeface="Arial"/>
                        </a:rPr>
                        <a:t>Time </a:t>
                      </a:r>
                      <a:r>
                        <a:rPr sz="600" spc="-55" dirty="0">
                          <a:latin typeface="Arial"/>
                          <a:cs typeface="Arial"/>
                        </a:rPr>
                        <a:t>&lt; </a:t>
                      </a:r>
                      <a:r>
                        <a:rPr sz="600" spc="-35" dirty="0">
                          <a:latin typeface="Arial"/>
                          <a:cs typeface="Arial"/>
                        </a:rPr>
                        <a:t>24</a:t>
                      </a:r>
                      <a:r>
                        <a:rPr sz="6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-40" dirty="0">
                          <a:latin typeface="Arial"/>
                          <a:cs typeface="Arial"/>
                        </a:rPr>
                        <a:t>Hours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6096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3180">
                        <a:lnSpc>
                          <a:spcPts val="680"/>
                        </a:lnSpc>
                        <a:spcBef>
                          <a:spcPts val="490"/>
                        </a:spcBef>
                      </a:pPr>
                      <a:r>
                        <a:rPr sz="600" spc="-75" dirty="0">
                          <a:latin typeface="Arial"/>
                          <a:cs typeface="Arial"/>
                        </a:rPr>
                        <a:t>Yes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6223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B8CCE3"/>
                    </a:solidFill>
                  </a:tcPr>
                </a:tc>
                <a:tc>
                  <a:txBody>
                    <a:bodyPr/>
                    <a:lstStyle/>
                    <a:p>
                      <a:pPr marL="45085">
                        <a:lnSpc>
                          <a:spcPts val="680"/>
                        </a:lnSpc>
                        <a:spcBef>
                          <a:spcPts val="490"/>
                        </a:spcBef>
                        <a:tabLst>
                          <a:tab pos="356235" algn="l"/>
                        </a:tabLst>
                      </a:pPr>
                      <a:r>
                        <a:rPr sz="600" spc="-3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00" spc="-35" dirty="0">
                          <a:latin typeface="Arial"/>
                          <a:cs typeface="Arial"/>
                        </a:rPr>
                        <a:t>53.25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6223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B8CCE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45085">
                        <a:lnSpc>
                          <a:spcPts val="680"/>
                        </a:lnSpc>
                        <a:spcBef>
                          <a:spcPts val="490"/>
                        </a:spcBef>
                        <a:tabLst>
                          <a:tab pos="548005" algn="l"/>
                        </a:tabLst>
                      </a:pPr>
                      <a:r>
                        <a:rPr sz="600" spc="-3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00" spc="-35" dirty="0">
                          <a:latin typeface="Arial"/>
                          <a:cs typeface="Arial"/>
                        </a:rPr>
                        <a:t>53.25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62230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612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 marL="45085">
                        <a:lnSpc>
                          <a:spcPts val="680"/>
                        </a:lnSpc>
                        <a:spcBef>
                          <a:spcPts val="490"/>
                        </a:spcBef>
                        <a:tabLst>
                          <a:tab pos="621030" algn="l"/>
                        </a:tabLst>
                      </a:pPr>
                      <a:r>
                        <a:rPr sz="600" spc="-3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00" spc="-20" dirty="0">
                          <a:latin typeface="Arial"/>
                          <a:cs typeface="Arial"/>
                        </a:rPr>
                        <a:t>-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6223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016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2225">
                        <a:lnSpc>
                          <a:spcPts val="680"/>
                        </a:lnSpc>
                        <a:spcBef>
                          <a:spcPts val="25"/>
                        </a:spcBef>
                      </a:pPr>
                      <a:r>
                        <a:rPr sz="600" spc="-65" dirty="0">
                          <a:latin typeface="Arial"/>
                          <a:cs typeface="Arial"/>
                        </a:rPr>
                        <a:t>TOTAL: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AEDF3"/>
                    </a:solidFill>
                  </a:tcPr>
                </a:tc>
                <a:tc>
                  <a:txBody>
                    <a:bodyPr/>
                    <a:lstStyle/>
                    <a:p>
                      <a:pPr marL="45085">
                        <a:lnSpc>
                          <a:spcPts val="680"/>
                        </a:lnSpc>
                        <a:spcBef>
                          <a:spcPts val="25"/>
                        </a:spcBef>
                        <a:tabLst>
                          <a:tab pos="509905" algn="l"/>
                        </a:tabLst>
                      </a:pPr>
                      <a:r>
                        <a:rPr sz="600" spc="-3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00" spc="-35" dirty="0">
                          <a:latin typeface="Arial"/>
                          <a:cs typeface="Arial"/>
                        </a:rPr>
                        <a:t>380.59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AEDF3"/>
                    </a:solidFill>
                  </a:tcPr>
                </a:tc>
                <a:tc gridSpan="3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016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5" gridSpan="10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 rowSpan="5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5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5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5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5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5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5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5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5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01600">
                <a:tc>
                  <a:txBody>
                    <a:bodyPr/>
                    <a:lstStyle/>
                    <a:p>
                      <a:pPr marR="2540" algn="r">
                        <a:lnSpc>
                          <a:spcPts val="680"/>
                        </a:lnSpc>
                        <a:spcBef>
                          <a:spcPts val="20"/>
                        </a:spcBef>
                      </a:pPr>
                      <a:r>
                        <a:rPr sz="600" b="1" spc="-30" dirty="0">
                          <a:latin typeface="Trebuchet MS"/>
                          <a:cs typeface="Trebuchet MS"/>
                        </a:rPr>
                        <a:t>Subtotal</a:t>
                      </a:r>
                      <a:r>
                        <a:rPr sz="600" b="1" spc="-12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600" b="1" spc="-50" dirty="0">
                          <a:latin typeface="Trebuchet MS"/>
                          <a:cs typeface="Trebuchet MS"/>
                        </a:rPr>
                        <a:t>Time:</a:t>
                      </a:r>
                      <a:endParaRPr sz="600">
                        <a:latin typeface="Trebuchet MS"/>
                        <a:cs typeface="Trebuchet MS"/>
                      </a:endParaRPr>
                    </a:p>
                  </a:txBody>
                  <a:tcPr marL="0" marR="0" marT="254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AEDF3"/>
                    </a:solidFill>
                  </a:tcPr>
                </a:tc>
                <a:tc>
                  <a:txBody>
                    <a:bodyPr/>
                    <a:lstStyle/>
                    <a:p>
                      <a:pPr marL="47625">
                        <a:lnSpc>
                          <a:spcPts val="680"/>
                        </a:lnSpc>
                        <a:spcBef>
                          <a:spcPts val="20"/>
                        </a:spcBef>
                        <a:tabLst>
                          <a:tab pos="304800" algn="l"/>
                        </a:tabLst>
                      </a:pPr>
                      <a:r>
                        <a:rPr sz="600" b="1" spc="-50" dirty="0">
                          <a:latin typeface="Trebuchet MS"/>
                          <a:cs typeface="Trebuchet MS"/>
                        </a:rPr>
                        <a:t>$	</a:t>
                      </a:r>
                      <a:r>
                        <a:rPr sz="600" b="1" spc="-60" dirty="0">
                          <a:latin typeface="Trebuchet MS"/>
                          <a:cs typeface="Trebuchet MS"/>
                        </a:rPr>
                        <a:t>2,115.00</a:t>
                      </a:r>
                      <a:endParaRPr sz="600">
                        <a:latin typeface="Trebuchet MS"/>
                        <a:cs typeface="Trebuchet MS"/>
                      </a:endParaRPr>
                    </a:p>
                  </a:txBody>
                  <a:tcPr marL="0" marR="0" marT="254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AEDF3"/>
                    </a:solidFill>
                  </a:tcPr>
                </a:tc>
                <a:tc gridSpan="10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01600">
                <a:tc>
                  <a:txBody>
                    <a:bodyPr/>
                    <a:lstStyle/>
                    <a:p>
                      <a:pPr marR="2540" algn="r">
                        <a:lnSpc>
                          <a:spcPts val="680"/>
                        </a:lnSpc>
                        <a:spcBef>
                          <a:spcPts val="20"/>
                        </a:spcBef>
                      </a:pPr>
                      <a:r>
                        <a:rPr sz="600" b="1" spc="-30" dirty="0">
                          <a:latin typeface="Trebuchet MS"/>
                          <a:cs typeface="Trebuchet MS"/>
                        </a:rPr>
                        <a:t>Subtotal</a:t>
                      </a:r>
                      <a:r>
                        <a:rPr sz="600" b="1" spc="-13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600" b="1" spc="-40" dirty="0">
                          <a:latin typeface="Trebuchet MS"/>
                          <a:cs typeface="Trebuchet MS"/>
                        </a:rPr>
                        <a:t>Expenses:</a:t>
                      </a:r>
                      <a:endParaRPr sz="600">
                        <a:latin typeface="Trebuchet MS"/>
                        <a:cs typeface="Trebuchet MS"/>
                      </a:endParaRPr>
                    </a:p>
                  </a:txBody>
                  <a:tcPr marL="0" marR="0" marT="254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AEDF3"/>
                    </a:solidFill>
                  </a:tcPr>
                </a:tc>
                <a:tc>
                  <a:txBody>
                    <a:bodyPr/>
                    <a:lstStyle/>
                    <a:p>
                      <a:pPr marL="47625">
                        <a:lnSpc>
                          <a:spcPts val="680"/>
                        </a:lnSpc>
                        <a:spcBef>
                          <a:spcPts val="20"/>
                        </a:spcBef>
                        <a:tabLst>
                          <a:tab pos="363220" algn="l"/>
                        </a:tabLst>
                      </a:pPr>
                      <a:r>
                        <a:rPr sz="600" b="1" spc="-50" dirty="0">
                          <a:latin typeface="Trebuchet MS"/>
                          <a:cs typeface="Trebuchet MS"/>
                        </a:rPr>
                        <a:t>$	</a:t>
                      </a:r>
                      <a:r>
                        <a:rPr sz="600" b="1" spc="-55" dirty="0">
                          <a:latin typeface="Trebuchet MS"/>
                          <a:cs typeface="Trebuchet MS"/>
                        </a:rPr>
                        <a:t>380.59</a:t>
                      </a:r>
                      <a:endParaRPr sz="600">
                        <a:latin typeface="Trebuchet MS"/>
                        <a:cs typeface="Trebuchet MS"/>
                      </a:endParaRPr>
                    </a:p>
                  </a:txBody>
                  <a:tcPr marL="0" marR="0" marT="254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AEDF3"/>
                    </a:solidFill>
                  </a:tcPr>
                </a:tc>
                <a:tc gridSpan="10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01600">
                <a:tc>
                  <a:txBody>
                    <a:bodyPr/>
                    <a:lstStyle/>
                    <a:p>
                      <a:pPr marR="2540" algn="r">
                        <a:lnSpc>
                          <a:spcPts val="680"/>
                        </a:lnSpc>
                        <a:spcBef>
                          <a:spcPts val="25"/>
                        </a:spcBef>
                      </a:pPr>
                      <a:r>
                        <a:rPr sz="600" b="1" dirty="0">
                          <a:latin typeface="Trebuchet MS"/>
                          <a:cs typeface="Trebuchet MS"/>
                        </a:rPr>
                        <a:t>TOT</a:t>
                      </a:r>
                      <a:r>
                        <a:rPr sz="600" b="1" spc="-5" dirty="0">
                          <a:latin typeface="Trebuchet MS"/>
                          <a:cs typeface="Trebuchet MS"/>
                        </a:rPr>
                        <a:t>AL</a:t>
                      </a:r>
                      <a:r>
                        <a:rPr sz="600" b="1" dirty="0">
                          <a:latin typeface="Trebuchet MS"/>
                          <a:cs typeface="Trebuchet MS"/>
                        </a:rPr>
                        <a:t>:</a:t>
                      </a:r>
                      <a:endParaRPr sz="600">
                        <a:latin typeface="Trebuchet MS"/>
                        <a:cs typeface="Trebuchet MS"/>
                      </a:endParaRPr>
                    </a:p>
                  </a:txBody>
                  <a:tcPr marL="0" marR="0" marT="317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AEDF3"/>
                    </a:solidFill>
                  </a:tcPr>
                </a:tc>
                <a:tc>
                  <a:txBody>
                    <a:bodyPr/>
                    <a:lstStyle/>
                    <a:p>
                      <a:pPr marL="47625">
                        <a:lnSpc>
                          <a:spcPts val="680"/>
                        </a:lnSpc>
                        <a:spcBef>
                          <a:spcPts val="25"/>
                        </a:spcBef>
                        <a:tabLst>
                          <a:tab pos="304800" algn="l"/>
                        </a:tabLst>
                      </a:pPr>
                      <a:r>
                        <a:rPr sz="600" b="1" spc="-50" dirty="0">
                          <a:latin typeface="Trebuchet MS"/>
                          <a:cs typeface="Trebuchet MS"/>
                        </a:rPr>
                        <a:t>$	</a:t>
                      </a:r>
                      <a:r>
                        <a:rPr sz="600" b="1" spc="-60" dirty="0">
                          <a:latin typeface="Trebuchet MS"/>
                          <a:cs typeface="Trebuchet MS"/>
                        </a:rPr>
                        <a:t>2,495.59</a:t>
                      </a:r>
                      <a:endParaRPr sz="600">
                        <a:latin typeface="Trebuchet MS"/>
                        <a:cs typeface="Trebuchet MS"/>
                      </a:endParaRPr>
                    </a:p>
                  </a:txBody>
                  <a:tcPr marL="0" marR="0" marT="317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AEDF3"/>
                    </a:solidFill>
                  </a:tcPr>
                </a:tc>
                <a:tc gridSpan="10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01600">
                <a:tc>
                  <a:txBody>
                    <a:bodyPr/>
                    <a:lstStyle/>
                    <a:p>
                      <a:pPr marR="1905" algn="r">
                        <a:lnSpc>
                          <a:spcPts val="680"/>
                        </a:lnSpc>
                        <a:spcBef>
                          <a:spcPts val="20"/>
                        </a:spcBef>
                      </a:pPr>
                      <a:r>
                        <a:rPr sz="600" b="1" spc="-35" dirty="0">
                          <a:latin typeface="Trebuchet MS"/>
                          <a:cs typeface="Trebuchet MS"/>
                        </a:rPr>
                        <a:t>Unbilled</a:t>
                      </a:r>
                      <a:r>
                        <a:rPr sz="600" b="1" spc="-114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600" b="1" spc="-30" dirty="0">
                          <a:latin typeface="Trebuchet MS"/>
                          <a:cs typeface="Trebuchet MS"/>
                        </a:rPr>
                        <a:t>Hours</a:t>
                      </a:r>
                      <a:endParaRPr sz="600">
                        <a:latin typeface="Trebuchet MS"/>
                        <a:cs typeface="Trebuchet MS"/>
                      </a:endParaRPr>
                    </a:p>
                  </a:txBody>
                  <a:tcPr marL="0" marR="0" marT="254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AEDF3"/>
                    </a:solidFill>
                  </a:tcPr>
                </a:tc>
                <a:tc>
                  <a:txBody>
                    <a:bodyPr/>
                    <a:lstStyle/>
                    <a:p>
                      <a:pPr marR="5080" algn="r">
                        <a:lnSpc>
                          <a:spcPts val="680"/>
                        </a:lnSpc>
                        <a:spcBef>
                          <a:spcPts val="20"/>
                        </a:spcBef>
                      </a:pPr>
                      <a:r>
                        <a:rPr sz="600" spc="-5" dirty="0">
                          <a:latin typeface="Arial"/>
                          <a:cs typeface="Arial"/>
                        </a:rPr>
                        <a:t>9</a:t>
                      </a:r>
                      <a:r>
                        <a:rPr sz="600" dirty="0">
                          <a:latin typeface="Arial"/>
                          <a:cs typeface="Arial"/>
                        </a:rPr>
                        <a:t>.</a:t>
                      </a:r>
                      <a:r>
                        <a:rPr sz="600" spc="-5" dirty="0">
                          <a:latin typeface="Arial"/>
                          <a:cs typeface="Arial"/>
                        </a:rPr>
                        <a:t>00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10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123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6350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6350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6350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 marL="161290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600" b="1" spc="-30" dirty="0">
                          <a:latin typeface="Trebuchet MS"/>
                          <a:cs typeface="Trebuchet MS"/>
                        </a:rPr>
                        <a:t>INITIALS</a:t>
                      </a:r>
                      <a:endParaRPr sz="600">
                        <a:latin typeface="Trebuchet MS"/>
                        <a:cs typeface="Trebuchet MS"/>
                      </a:endParaRPr>
                    </a:p>
                  </a:txBody>
                  <a:tcPr marL="0" marR="0" marT="3175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A"/>
                    </a:solidFill>
                  </a:tcPr>
                </a:tc>
                <a:tc rowSpan="2" gridSpan="6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15570">
                <a:tc gridSpan="4">
                  <a:txBody>
                    <a:bodyPr/>
                    <a:lstStyle/>
                    <a:p>
                      <a:pPr marL="24765">
                        <a:lnSpc>
                          <a:spcPts val="815"/>
                        </a:lnSpc>
                      </a:pPr>
                      <a:r>
                        <a:rPr sz="750" spc="-35" dirty="0">
                          <a:latin typeface="Arial"/>
                          <a:cs typeface="Arial"/>
                        </a:rPr>
                        <a:t>Your </a:t>
                      </a:r>
                      <a:r>
                        <a:rPr sz="750" spc="-10" dirty="0">
                          <a:latin typeface="Arial"/>
                          <a:cs typeface="Arial"/>
                        </a:rPr>
                        <a:t>initials </a:t>
                      </a:r>
                      <a:r>
                        <a:rPr sz="750" spc="-20" dirty="0">
                          <a:latin typeface="Arial"/>
                          <a:cs typeface="Arial"/>
                        </a:rPr>
                        <a:t>here signify </a:t>
                      </a:r>
                      <a:r>
                        <a:rPr sz="750" spc="5" dirty="0">
                          <a:latin typeface="Arial"/>
                          <a:cs typeface="Arial"/>
                        </a:rPr>
                        <a:t>that </a:t>
                      </a:r>
                      <a:r>
                        <a:rPr sz="750" spc="-5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750" spc="-40" dirty="0">
                          <a:latin typeface="Arial"/>
                          <a:cs typeface="Arial"/>
                        </a:rPr>
                        <a:t>charges </a:t>
                      </a:r>
                      <a:r>
                        <a:rPr sz="750" spc="-15" dirty="0">
                          <a:latin typeface="Arial"/>
                          <a:cs typeface="Arial"/>
                        </a:rPr>
                        <a:t>on </a:t>
                      </a:r>
                      <a:r>
                        <a:rPr sz="750" spc="-10" dirty="0">
                          <a:latin typeface="Arial"/>
                          <a:cs typeface="Arial"/>
                        </a:rPr>
                        <a:t>this </a:t>
                      </a:r>
                      <a:r>
                        <a:rPr sz="750" spc="-20" dirty="0">
                          <a:latin typeface="Arial"/>
                          <a:cs typeface="Arial"/>
                        </a:rPr>
                        <a:t>invoice</a:t>
                      </a:r>
                      <a:r>
                        <a:rPr sz="750" spc="-1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50" spc="-25" dirty="0">
                          <a:latin typeface="Arial"/>
                          <a:cs typeface="Arial"/>
                        </a:rPr>
                        <a:t>are accurate: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 marL="45085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600" spc="-55" dirty="0">
                          <a:latin typeface="Arial"/>
                          <a:cs typeface="Arial"/>
                        </a:rPr>
                        <a:t>TLM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10795" marB="0">
                    <a:lnR w="6350">
                      <a:solidFill>
                        <a:srgbClr val="000000"/>
                      </a:solidFill>
                      <a:prstDash val="solid"/>
                    </a:lnR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A"/>
                    </a:solidFill>
                  </a:tcPr>
                </a:tc>
                <a:tc gridSpan="6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</a:tbl>
          </a:graphicData>
        </a:graphic>
      </p:graphicFrame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4112" y="97535"/>
            <a:ext cx="7638288" cy="99364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587042" y="401319"/>
            <a:ext cx="1350010" cy="170180"/>
          </a:xfrm>
          <a:custGeom>
            <a:avLst/>
            <a:gdLst/>
            <a:ahLst/>
            <a:cxnLst/>
            <a:rect l="l" t="t" r="r" b="b"/>
            <a:pathLst>
              <a:path w="1350010" h="170179">
                <a:moveTo>
                  <a:pt x="0" y="169875"/>
                </a:moveTo>
                <a:lnTo>
                  <a:pt x="1349984" y="169875"/>
                </a:lnTo>
                <a:lnTo>
                  <a:pt x="1349984" y="0"/>
                </a:lnTo>
                <a:lnTo>
                  <a:pt x="0" y="0"/>
                </a:lnTo>
                <a:lnTo>
                  <a:pt x="0" y="16987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51459" y="933449"/>
            <a:ext cx="992505" cy="201295"/>
          </a:xfrm>
          <a:custGeom>
            <a:avLst/>
            <a:gdLst/>
            <a:ahLst/>
            <a:cxnLst/>
            <a:rect l="l" t="t" r="r" b="b"/>
            <a:pathLst>
              <a:path w="992505" h="201294">
                <a:moveTo>
                  <a:pt x="0" y="200761"/>
                </a:moveTo>
                <a:lnTo>
                  <a:pt x="992501" y="200761"/>
                </a:lnTo>
                <a:lnTo>
                  <a:pt x="992501" y="0"/>
                </a:lnTo>
                <a:lnTo>
                  <a:pt x="0" y="0"/>
                </a:lnTo>
                <a:lnTo>
                  <a:pt x="0" y="20076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48920" y="1172209"/>
            <a:ext cx="1143000" cy="139065"/>
          </a:xfrm>
          <a:custGeom>
            <a:avLst/>
            <a:gdLst/>
            <a:ahLst/>
            <a:cxnLst/>
            <a:rect l="l" t="t" r="r" b="b"/>
            <a:pathLst>
              <a:path w="1143000" h="139065">
                <a:moveTo>
                  <a:pt x="0" y="138988"/>
                </a:moveTo>
                <a:lnTo>
                  <a:pt x="1142377" y="138988"/>
                </a:lnTo>
                <a:lnTo>
                  <a:pt x="1142377" y="0"/>
                </a:lnTo>
                <a:lnTo>
                  <a:pt x="0" y="0"/>
                </a:lnTo>
                <a:lnTo>
                  <a:pt x="0" y="1389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39357" y="1443380"/>
            <a:ext cx="3764279" cy="831850"/>
          </a:xfrm>
          <a:custGeom>
            <a:avLst/>
            <a:gdLst/>
            <a:ahLst/>
            <a:cxnLst/>
            <a:rect l="l" t="t" r="r" b="b"/>
            <a:pathLst>
              <a:path w="3764279" h="831850">
                <a:moveTo>
                  <a:pt x="0" y="831278"/>
                </a:moveTo>
                <a:lnTo>
                  <a:pt x="3763991" y="831278"/>
                </a:lnTo>
                <a:lnTo>
                  <a:pt x="3763991" y="0"/>
                </a:lnTo>
                <a:lnTo>
                  <a:pt x="0" y="0"/>
                </a:lnTo>
                <a:lnTo>
                  <a:pt x="0" y="83127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16323" y="137076"/>
            <a:ext cx="7556076" cy="988476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345495" y="1735608"/>
            <a:ext cx="2244725" cy="143510"/>
          </a:xfrm>
          <a:custGeom>
            <a:avLst/>
            <a:gdLst/>
            <a:ahLst/>
            <a:cxnLst/>
            <a:rect l="l" t="t" r="r" b="b"/>
            <a:pathLst>
              <a:path w="2244725" h="143510">
                <a:moveTo>
                  <a:pt x="0" y="138988"/>
                </a:moveTo>
                <a:lnTo>
                  <a:pt x="2244064" y="143371"/>
                </a:lnTo>
                <a:lnTo>
                  <a:pt x="2244336" y="4382"/>
                </a:lnTo>
                <a:lnTo>
                  <a:pt x="271" y="0"/>
                </a:lnTo>
                <a:lnTo>
                  <a:pt x="0" y="1389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31041" y="4895353"/>
            <a:ext cx="3813175" cy="239395"/>
          </a:xfrm>
          <a:custGeom>
            <a:avLst/>
            <a:gdLst/>
            <a:ahLst/>
            <a:cxnLst/>
            <a:rect l="l" t="t" r="r" b="b"/>
            <a:pathLst>
              <a:path w="3813175" h="239395">
                <a:moveTo>
                  <a:pt x="0" y="231648"/>
                </a:moveTo>
                <a:lnTo>
                  <a:pt x="3812108" y="239093"/>
                </a:lnTo>
                <a:lnTo>
                  <a:pt x="3812560" y="7445"/>
                </a:lnTo>
                <a:lnTo>
                  <a:pt x="452" y="0"/>
                </a:lnTo>
                <a:lnTo>
                  <a:pt x="0" y="2316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25813" y="6346959"/>
            <a:ext cx="4667885" cy="163830"/>
          </a:xfrm>
          <a:custGeom>
            <a:avLst/>
            <a:gdLst/>
            <a:ahLst/>
            <a:cxnLst/>
            <a:rect l="l" t="t" r="r" b="b"/>
            <a:pathLst>
              <a:path w="4667885" h="163829">
                <a:moveTo>
                  <a:pt x="0" y="154432"/>
                </a:moveTo>
                <a:lnTo>
                  <a:pt x="4667415" y="163547"/>
                </a:lnTo>
                <a:lnTo>
                  <a:pt x="4667716" y="9115"/>
                </a:lnTo>
                <a:lnTo>
                  <a:pt x="301" y="0"/>
                </a:lnTo>
                <a:lnTo>
                  <a:pt x="0" y="15443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199055" y="5782637"/>
            <a:ext cx="2833370" cy="191770"/>
          </a:xfrm>
          <a:custGeom>
            <a:avLst/>
            <a:gdLst/>
            <a:ahLst/>
            <a:cxnLst/>
            <a:rect l="l" t="t" r="r" b="b"/>
            <a:pathLst>
              <a:path w="2833370" h="191770">
                <a:moveTo>
                  <a:pt x="0" y="186207"/>
                </a:moveTo>
                <a:lnTo>
                  <a:pt x="2832963" y="191740"/>
                </a:lnTo>
                <a:lnTo>
                  <a:pt x="2833327" y="5533"/>
                </a:lnTo>
                <a:lnTo>
                  <a:pt x="363" y="0"/>
                </a:lnTo>
                <a:lnTo>
                  <a:pt x="0" y="1862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945941" y="6920941"/>
            <a:ext cx="2778760" cy="206375"/>
          </a:xfrm>
          <a:custGeom>
            <a:avLst/>
            <a:gdLst/>
            <a:ahLst/>
            <a:cxnLst/>
            <a:rect l="l" t="t" r="r" b="b"/>
            <a:pathLst>
              <a:path w="2778760" h="206375">
                <a:moveTo>
                  <a:pt x="0" y="200761"/>
                </a:moveTo>
                <a:lnTo>
                  <a:pt x="2778328" y="206187"/>
                </a:lnTo>
                <a:lnTo>
                  <a:pt x="2778720" y="5426"/>
                </a:lnTo>
                <a:lnTo>
                  <a:pt x="392" y="0"/>
                </a:lnTo>
                <a:lnTo>
                  <a:pt x="0" y="20076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608384" y="6906532"/>
            <a:ext cx="326390" cy="200660"/>
          </a:xfrm>
          <a:custGeom>
            <a:avLst/>
            <a:gdLst/>
            <a:ahLst/>
            <a:cxnLst/>
            <a:rect l="l" t="t" r="r" b="b"/>
            <a:pathLst>
              <a:path w="326389" h="200659">
                <a:moveTo>
                  <a:pt x="0" y="199504"/>
                </a:moveTo>
                <a:lnTo>
                  <a:pt x="325856" y="200140"/>
                </a:lnTo>
                <a:lnTo>
                  <a:pt x="326246" y="636"/>
                </a:lnTo>
                <a:lnTo>
                  <a:pt x="389" y="0"/>
                </a:lnTo>
                <a:lnTo>
                  <a:pt x="0" y="1995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3985742" y="6515518"/>
            <a:ext cx="237363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100" dirty="0">
                <a:latin typeface="Arial"/>
                <a:cs typeface="Arial"/>
              </a:rPr>
              <a:t>Actual </a:t>
            </a:r>
            <a:r>
              <a:rPr sz="1400" b="1" spc="-95" dirty="0">
                <a:latin typeface="Arial"/>
                <a:cs typeface="Arial"/>
              </a:rPr>
              <a:t>Amount </a:t>
            </a:r>
            <a:r>
              <a:rPr sz="1400" b="1" spc="-125" dirty="0">
                <a:latin typeface="Arial"/>
                <a:cs typeface="Arial"/>
              </a:rPr>
              <a:t>Charged:</a:t>
            </a:r>
            <a:r>
              <a:rPr sz="1400" b="1" spc="-80" dirty="0">
                <a:latin typeface="Arial"/>
                <a:cs typeface="Arial"/>
              </a:rPr>
              <a:t> </a:t>
            </a:r>
            <a:r>
              <a:rPr sz="1400" b="1" spc="-60" dirty="0">
                <a:latin typeface="Arial"/>
                <a:cs typeface="Arial"/>
              </a:rPr>
              <a:t>$70.00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18819" y="1038986"/>
            <a:ext cx="877569" cy="3835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410"/>
              </a:lnSpc>
              <a:spcBef>
                <a:spcPts val="100"/>
              </a:spcBef>
            </a:pPr>
            <a:r>
              <a:rPr sz="1200" dirty="0">
                <a:latin typeface="Times New Roman"/>
                <a:cs typeface="Times New Roman"/>
              </a:rPr>
              <a:t>June 21,</a:t>
            </a:r>
            <a:r>
              <a:rPr sz="1200" spc="-8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2019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ts val="1410"/>
              </a:lnSpc>
            </a:pPr>
            <a:r>
              <a:rPr sz="1200" spc="-5" dirty="0">
                <a:latin typeface="Times New Roman"/>
                <a:cs typeface="Times New Roman"/>
              </a:rPr>
              <a:t>Page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4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14400" y="457200"/>
            <a:ext cx="5943600" cy="609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731519" y="1947672"/>
          <a:ext cx="6303010" cy="41954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11325"/>
                <a:gridCol w="685800"/>
                <a:gridCol w="685800"/>
                <a:gridCol w="800100"/>
                <a:gridCol w="1200785"/>
                <a:gridCol w="1219200"/>
              </a:tblGrid>
              <a:tr h="5715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marL="3810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200" b="1" spc="-5" dirty="0">
                          <a:latin typeface="Times New Roman"/>
                          <a:cs typeface="Times New Roman"/>
                        </a:rPr>
                        <a:t>April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141605" marR="129539" indent="30480">
                        <a:lnSpc>
                          <a:spcPts val="1380"/>
                        </a:lnSpc>
                        <a:spcBef>
                          <a:spcPts val="5"/>
                        </a:spcBef>
                      </a:pPr>
                      <a:r>
                        <a:rPr sz="1200" b="1" spc="-5" dirty="0">
                          <a:latin typeface="Times New Roman"/>
                          <a:cs typeface="Times New Roman"/>
                        </a:rPr>
                        <a:t>Total  </a:t>
                      </a:r>
                      <a:r>
                        <a:rPr sz="1200" b="1" dirty="0">
                          <a:latin typeface="Times New Roman"/>
                          <a:cs typeface="Times New Roman"/>
                        </a:rPr>
                        <a:t>Ho</a:t>
                      </a:r>
                      <a:r>
                        <a:rPr sz="1200" b="1" spc="5" dirty="0">
                          <a:latin typeface="Times New Roman"/>
                          <a:cs typeface="Times New Roman"/>
                        </a:rPr>
                        <a:t>u</a:t>
                      </a:r>
                      <a:r>
                        <a:rPr sz="1200" b="1" spc="-10" dirty="0">
                          <a:latin typeface="Times New Roman"/>
                          <a:cs typeface="Times New Roman"/>
                        </a:rPr>
                        <a:t>r</a:t>
                      </a:r>
                      <a:r>
                        <a:rPr sz="1200" b="1" dirty="0">
                          <a:latin typeface="Times New Roman"/>
                          <a:cs typeface="Times New Roman"/>
                        </a:rPr>
                        <a:t>s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254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141605" marR="129539" indent="12065">
                        <a:lnSpc>
                          <a:spcPts val="1380"/>
                        </a:lnSpc>
                        <a:spcBef>
                          <a:spcPts val="5"/>
                        </a:spcBef>
                      </a:pPr>
                      <a:r>
                        <a:rPr sz="1200" b="1" spc="-5" dirty="0">
                          <a:latin typeface="Times New Roman"/>
                          <a:cs typeface="Times New Roman"/>
                        </a:rPr>
                        <a:t>Billed  </a:t>
                      </a:r>
                      <a:r>
                        <a:rPr sz="1200" b="1" dirty="0">
                          <a:latin typeface="Times New Roman"/>
                          <a:cs typeface="Times New Roman"/>
                        </a:rPr>
                        <a:t>Ho</a:t>
                      </a:r>
                      <a:r>
                        <a:rPr sz="1200" b="1" spc="5" dirty="0">
                          <a:latin typeface="Times New Roman"/>
                          <a:cs typeface="Times New Roman"/>
                        </a:rPr>
                        <a:t>u</a:t>
                      </a:r>
                      <a:r>
                        <a:rPr sz="1200" b="1" spc="-10" dirty="0">
                          <a:latin typeface="Times New Roman"/>
                          <a:cs typeface="Times New Roman"/>
                        </a:rPr>
                        <a:t>r</a:t>
                      </a:r>
                      <a:r>
                        <a:rPr sz="1200" b="1" dirty="0">
                          <a:latin typeface="Times New Roman"/>
                          <a:cs typeface="Times New Roman"/>
                        </a:rPr>
                        <a:t>s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254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199390" marR="83185" indent="-103505">
                        <a:lnSpc>
                          <a:spcPts val="1380"/>
                        </a:lnSpc>
                        <a:spcBef>
                          <a:spcPts val="5"/>
                        </a:spcBef>
                      </a:pPr>
                      <a:r>
                        <a:rPr sz="1200" b="1" spc="-10" dirty="0">
                          <a:latin typeface="Times New Roman"/>
                          <a:cs typeface="Times New Roman"/>
                        </a:rPr>
                        <a:t>Pro</a:t>
                      </a:r>
                      <a:r>
                        <a:rPr sz="1200" b="1" spc="-9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b="1" dirty="0">
                          <a:latin typeface="Times New Roman"/>
                          <a:cs typeface="Times New Roman"/>
                        </a:rPr>
                        <a:t>Bono  </a:t>
                      </a:r>
                      <a:r>
                        <a:rPr sz="1200" b="1" spc="-5" dirty="0">
                          <a:latin typeface="Times New Roman"/>
                          <a:cs typeface="Times New Roman"/>
                        </a:rPr>
                        <a:t>Hours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254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411480" marR="132080" indent="-268605">
                        <a:lnSpc>
                          <a:spcPts val="1380"/>
                        </a:lnSpc>
                        <a:spcBef>
                          <a:spcPts val="5"/>
                        </a:spcBef>
                      </a:pPr>
                      <a:r>
                        <a:rPr sz="1200" b="1" spc="-5" dirty="0">
                          <a:latin typeface="Times New Roman"/>
                          <a:cs typeface="Times New Roman"/>
                        </a:rPr>
                        <a:t>Total</a:t>
                      </a:r>
                      <a:r>
                        <a:rPr sz="1200" b="1" spc="-6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b="1" spc="-5" dirty="0">
                          <a:latin typeface="Times New Roman"/>
                          <a:cs typeface="Times New Roman"/>
                        </a:rPr>
                        <a:t>Services  Billed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254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22275" marR="104775" indent="-303530">
                        <a:lnSpc>
                          <a:spcPts val="1380"/>
                        </a:lnSpc>
                        <a:spcBef>
                          <a:spcPts val="25"/>
                        </a:spcBef>
                      </a:pPr>
                      <a:r>
                        <a:rPr sz="1200" b="1" spc="-5" dirty="0">
                          <a:latin typeface="Times New Roman"/>
                          <a:cs typeface="Times New Roman"/>
                        </a:rPr>
                        <a:t>Total</a:t>
                      </a:r>
                      <a:r>
                        <a:rPr sz="1200" b="1" spc="-5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b="1" spc="-5" dirty="0">
                          <a:latin typeface="Times New Roman"/>
                          <a:cs typeface="Times New Roman"/>
                        </a:rPr>
                        <a:t>Expenses  Billed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317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marL="71120">
                        <a:lnSpc>
                          <a:spcPts val="1330"/>
                        </a:lnSpc>
                      </a:pPr>
                      <a:r>
                        <a:rPr sz="1200" spc="-5" dirty="0">
                          <a:latin typeface="Times New Roman"/>
                          <a:cs typeface="Times New Roman"/>
                        </a:rPr>
                        <a:t>Thompson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7785" algn="r">
                        <a:lnSpc>
                          <a:spcPts val="133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54.3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7785" algn="r">
                        <a:lnSpc>
                          <a:spcPts val="133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26.6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7785" algn="r">
                        <a:lnSpc>
                          <a:spcPts val="133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27.7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9055" algn="r">
                        <a:lnSpc>
                          <a:spcPts val="133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$12,635.00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7150" algn="r">
                        <a:lnSpc>
                          <a:spcPts val="133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$0.00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marL="71120">
                        <a:lnSpc>
                          <a:spcPts val="1325"/>
                        </a:lnSpc>
                      </a:pPr>
                      <a:r>
                        <a:rPr sz="1200" spc="-5" dirty="0">
                          <a:latin typeface="Times New Roman"/>
                          <a:cs typeface="Times New Roman"/>
                        </a:rPr>
                        <a:t>Rosenthal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7785" algn="r">
                        <a:lnSpc>
                          <a:spcPts val="1325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60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7785" algn="r">
                        <a:lnSpc>
                          <a:spcPts val="1325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40.5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7785" algn="r">
                        <a:lnSpc>
                          <a:spcPts val="1325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19.5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9055" algn="r">
                        <a:lnSpc>
                          <a:spcPts val="1325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$19,237.50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7150" algn="r">
                        <a:lnSpc>
                          <a:spcPts val="1325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$0.00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marL="71120">
                        <a:lnSpc>
                          <a:spcPts val="1330"/>
                        </a:lnSpc>
                      </a:pPr>
                      <a:r>
                        <a:rPr sz="1200" spc="-5" dirty="0">
                          <a:latin typeface="Times New Roman"/>
                          <a:cs typeface="Times New Roman"/>
                        </a:rPr>
                        <a:t>Aden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7785" algn="r">
                        <a:lnSpc>
                          <a:spcPts val="133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64.5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7785" algn="r">
                        <a:lnSpc>
                          <a:spcPts val="133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56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7785" algn="r">
                        <a:lnSpc>
                          <a:spcPts val="133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8.5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9055" algn="r">
                        <a:lnSpc>
                          <a:spcPts val="133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$13,160.00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7150" algn="r">
                        <a:lnSpc>
                          <a:spcPts val="133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$0.00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marL="71120">
                        <a:lnSpc>
                          <a:spcPts val="1330"/>
                        </a:lnSpc>
                      </a:pPr>
                      <a:r>
                        <a:rPr sz="1200" spc="-5" dirty="0">
                          <a:latin typeface="Times New Roman"/>
                          <a:cs typeface="Times New Roman"/>
                        </a:rPr>
                        <a:t>Barge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7785" algn="r">
                        <a:lnSpc>
                          <a:spcPts val="133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27.3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7785" algn="r">
                        <a:lnSpc>
                          <a:spcPts val="133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25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7785" algn="r">
                        <a:lnSpc>
                          <a:spcPts val="133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2.3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9055" algn="r">
                        <a:lnSpc>
                          <a:spcPts val="133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$5,875.00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7150" algn="r">
                        <a:lnSpc>
                          <a:spcPts val="133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$282.94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82245">
                <a:tc>
                  <a:txBody>
                    <a:bodyPr/>
                    <a:lstStyle/>
                    <a:p>
                      <a:pPr marL="71120">
                        <a:lnSpc>
                          <a:spcPts val="1340"/>
                        </a:lnSpc>
                      </a:pPr>
                      <a:r>
                        <a:rPr sz="1200" spc="-5" dirty="0">
                          <a:latin typeface="Times New Roman"/>
                          <a:cs typeface="Times New Roman"/>
                        </a:rPr>
                        <a:t>Bethel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7785" algn="r">
                        <a:lnSpc>
                          <a:spcPts val="134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15.5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7785" algn="r">
                        <a:lnSpc>
                          <a:spcPts val="134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15.5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7785" algn="r">
                        <a:lnSpc>
                          <a:spcPts val="134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0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9055" algn="r">
                        <a:lnSpc>
                          <a:spcPts val="134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$3,642.50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7150" algn="r">
                        <a:lnSpc>
                          <a:spcPts val="134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$0.00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marL="71120">
                        <a:lnSpc>
                          <a:spcPts val="1330"/>
                        </a:lnSpc>
                      </a:pPr>
                      <a:r>
                        <a:rPr sz="1200" spc="-5" dirty="0">
                          <a:latin typeface="Times New Roman"/>
                          <a:cs typeface="Times New Roman"/>
                        </a:rPr>
                        <a:t>Drake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7785" algn="r">
                        <a:lnSpc>
                          <a:spcPts val="133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16.5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7785" algn="r">
                        <a:lnSpc>
                          <a:spcPts val="133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9.8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7785" algn="r">
                        <a:lnSpc>
                          <a:spcPts val="133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6.7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9055" algn="r">
                        <a:lnSpc>
                          <a:spcPts val="133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$2,303.00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7150" algn="r">
                        <a:lnSpc>
                          <a:spcPts val="133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$0.00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marL="71120">
                        <a:lnSpc>
                          <a:spcPts val="1330"/>
                        </a:lnSpc>
                      </a:pPr>
                      <a:r>
                        <a:rPr sz="1200" spc="-5" dirty="0">
                          <a:latin typeface="Times New Roman"/>
                          <a:cs typeface="Times New Roman"/>
                        </a:rPr>
                        <a:t>Drake (Exec.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Ass't)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7785" algn="r">
                        <a:lnSpc>
                          <a:spcPts val="133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43.4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7785" algn="r">
                        <a:lnSpc>
                          <a:spcPts val="133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43.4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7785" algn="r">
                        <a:lnSpc>
                          <a:spcPts val="133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0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9055" algn="r">
                        <a:lnSpc>
                          <a:spcPts val="133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$1,627.50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7150" algn="r">
                        <a:lnSpc>
                          <a:spcPts val="133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$0.00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marL="71120">
                        <a:lnSpc>
                          <a:spcPts val="1325"/>
                        </a:lnSpc>
                      </a:pPr>
                      <a:r>
                        <a:rPr sz="1200" spc="-5" dirty="0">
                          <a:latin typeface="Times New Roman"/>
                          <a:cs typeface="Times New Roman"/>
                        </a:rPr>
                        <a:t>Joyce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7785" algn="r">
                        <a:lnSpc>
                          <a:spcPts val="1325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21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7785" algn="r">
                        <a:lnSpc>
                          <a:spcPts val="1325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21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7785" algn="r">
                        <a:lnSpc>
                          <a:spcPts val="1325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0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9055" algn="r">
                        <a:lnSpc>
                          <a:spcPts val="1325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$4,935.00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7150" algn="r">
                        <a:lnSpc>
                          <a:spcPts val="1325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$161.40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marL="71120">
                        <a:lnSpc>
                          <a:spcPts val="1330"/>
                        </a:lnSpc>
                      </a:pPr>
                      <a:r>
                        <a:rPr sz="1200" spc="-10" dirty="0">
                          <a:latin typeface="Times New Roman"/>
                          <a:cs typeface="Times New Roman"/>
                        </a:rPr>
                        <a:t>Meares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7785" algn="r">
                        <a:lnSpc>
                          <a:spcPts val="133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18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7785" algn="r">
                        <a:lnSpc>
                          <a:spcPts val="133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9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7785" algn="r">
                        <a:lnSpc>
                          <a:spcPts val="133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9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9055" algn="r">
                        <a:lnSpc>
                          <a:spcPts val="133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$2,115.00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7150" algn="r">
                        <a:lnSpc>
                          <a:spcPts val="133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$380.59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marL="71120">
                        <a:lnSpc>
                          <a:spcPts val="1330"/>
                        </a:lnSpc>
                      </a:pPr>
                      <a:r>
                        <a:rPr sz="1200" spc="-5" dirty="0">
                          <a:latin typeface="Times New Roman"/>
                          <a:cs typeface="Times New Roman"/>
                        </a:rPr>
                        <a:t>O’Toole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7785" algn="r">
                        <a:lnSpc>
                          <a:spcPts val="133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4.7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7785" algn="r">
                        <a:lnSpc>
                          <a:spcPts val="133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4.7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7785" algn="r">
                        <a:lnSpc>
                          <a:spcPts val="133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0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9055" algn="r">
                        <a:lnSpc>
                          <a:spcPts val="133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$1,104.50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7150" algn="r">
                        <a:lnSpc>
                          <a:spcPts val="133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$0.00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82245">
                <a:tc>
                  <a:txBody>
                    <a:bodyPr/>
                    <a:lstStyle/>
                    <a:p>
                      <a:pPr marL="71120">
                        <a:lnSpc>
                          <a:spcPts val="1340"/>
                        </a:lnSpc>
                      </a:pPr>
                      <a:r>
                        <a:rPr sz="1200" spc="-5" dirty="0">
                          <a:latin typeface="Times New Roman"/>
                          <a:cs typeface="Times New Roman"/>
                        </a:rPr>
                        <a:t>Ramsey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7785" algn="r">
                        <a:lnSpc>
                          <a:spcPts val="134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51.1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7785" algn="r">
                        <a:lnSpc>
                          <a:spcPts val="134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45.2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7785" algn="r">
                        <a:lnSpc>
                          <a:spcPts val="134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5.9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9055" algn="r">
                        <a:lnSpc>
                          <a:spcPts val="134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$10,622.00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7150" algn="r">
                        <a:lnSpc>
                          <a:spcPts val="134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$226.95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marL="71120">
                        <a:lnSpc>
                          <a:spcPts val="133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Smoot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7785" algn="r">
                        <a:lnSpc>
                          <a:spcPts val="133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77.5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7785" algn="r">
                        <a:lnSpc>
                          <a:spcPts val="133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58.5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7785" algn="r">
                        <a:lnSpc>
                          <a:spcPts val="133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19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9055" algn="r">
                        <a:lnSpc>
                          <a:spcPts val="133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$13,747.50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7150" algn="r">
                        <a:lnSpc>
                          <a:spcPts val="133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$1,956.53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marL="71120">
                        <a:lnSpc>
                          <a:spcPts val="1325"/>
                        </a:lnSpc>
                      </a:pPr>
                      <a:r>
                        <a:rPr sz="1200" spc="-5" dirty="0">
                          <a:latin typeface="Times New Roman"/>
                          <a:cs typeface="Times New Roman"/>
                        </a:rPr>
                        <a:t>Villasenor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7785" algn="r">
                        <a:lnSpc>
                          <a:spcPts val="1325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33.8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7785" algn="r">
                        <a:lnSpc>
                          <a:spcPts val="1325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27.8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7785" algn="r">
                        <a:lnSpc>
                          <a:spcPts val="1325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6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9055" algn="r">
                        <a:lnSpc>
                          <a:spcPts val="1325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$6,533.00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7150" algn="r">
                        <a:lnSpc>
                          <a:spcPts val="1325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$0.00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marL="71120">
                        <a:lnSpc>
                          <a:spcPts val="133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Ray</a:t>
                      </a:r>
                      <a:r>
                        <a:rPr sz="1200" spc="-3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Kelly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7785" algn="r">
                        <a:lnSpc>
                          <a:spcPts val="133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19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7785" algn="r">
                        <a:lnSpc>
                          <a:spcPts val="133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19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7785" algn="r">
                        <a:lnSpc>
                          <a:spcPts val="133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0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9055" algn="r">
                        <a:lnSpc>
                          <a:spcPts val="133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$4,465.00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7150" algn="r">
                        <a:lnSpc>
                          <a:spcPts val="133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$0.00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marL="71120">
                        <a:lnSpc>
                          <a:spcPts val="1330"/>
                        </a:lnSpc>
                      </a:pPr>
                      <a:r>
                        <a:rPr sz="1200" spc="-5" dirty="0">
                          <a:latin typeface="Times New Roman"/>
                          <a:cs typeface="Times New Roman"/>
                        </a:rPr>
                        <a:t>Darnyle</a:t>
                      </a:r>
                      <a:r>
                        <a:rPr sz="1200" spc="-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Wharton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7785" algn="r">
                        <a:lnSpc>
                          <a:spcPts val="133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49.2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7785" algn="r">
                        <a:lnSpc>
                          <a:spcPts val="133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49.2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7785" algn="r">
                        <a:lnSpc>
                          <a:spcPts val="133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0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9055" algn="r">
                        <a:lnSpc>
                          <a:spcPts val="133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$3,690.00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7150" algn="r">
                        <a:lnSpc>
                          <a:spcPts val="133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$0.00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marL="71120">
                        <a:lnSpc>
                          <a:spcPts val="1325"/>
                        </a:lnSpc>
                      </a:pPr>
                      <a:r>
                        <a:rPr sz="1200" spc="-5" dirty="0">
                          <a:latin typeface="Times New Roman"/>
                          <a:cs typeface="Times New Roman"/>
                        </a:rPr>
                        <a:t>Neighborhood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Liaisons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7785" algn="r">
                        <a:lnSpc>
                          <a:spcPts val="1325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118.3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7785" algn="r">
                        <a:lnSpc>
                          <a:spcPts val="1325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118.3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7785" algn="r">
                        <a:lnSpc>
                          <a:spcPts val="1325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0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9055" algn="r">
                        <a:lnSpc>
                          <a:spcPts val="1325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$2,366.00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7150" algn="r">
                        <a:lnSpc>
                          <a:spcPts val="1325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$225.00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marL="71120">
                        <a:lnSpc>
                          <a:spcPts val="1340"/>
                        </a:lnSpc>
                      </a:pPr>
                      <a:r>
                        <a:rPr sz="1200" spc="-5" dirty="0">
                          <a:latin typeface="Times New Roman"/>
                          <a:cs typeface="Times New Roman"/>
                        </a:rPr>
                        <a:t>Dupont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7785" algn="r">
                        <a:lnSpc>
                          <a:spcPts val="134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58.1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7785" algn="r">
                        <a:lnSpc>
                          <a:spcPts val="134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25.1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7785" algn="r">
                        <a:lnSpc>
                          <a:spcPts val="134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33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9055" algn="r">
                        <a:lnSpc>
                          <a:spcPts val="134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$5,898.50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7150" algn="r">
                        <a:lnSpc>
                          <a:spcPts val="134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$971.80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marL="71120">
                        <a:lnSpc>
                          <a:spcPts val="1325"/>
                        </a:lnSpc>
                      </a:pPr>
                      <a:r>
                        <a:rPr sz="1200" spc="-5" dirty="0">
                          <a:latin typeface="Times New Roman"/>
                          <a:cs typeface="Times New Roman"/>
                        </a:rPr>
                        <a:t>Bowman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7785" algn="r">
                        <a:lnSpc>
                          <a:spcPts val="1325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26.5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7785" algn="r">
                        <a:lnSpc>
                          <a:spcPts val="1325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23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7785" algn="r">
                        <a:lnSpc>
                          <a:spcPts val="1325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3.5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9055" algn="r">
                        <a:lnSpc>
                          <a:spcPts val="1325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$5,405.00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7150" algn="r">
                        <a:lnSpc>
                          <a:spcPts val="1325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$0.00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marL="71120">
                        <a:lnSpc>
                          <a:spcPts val="1330"/>
                        </a:lnSpc>
                      </a:pPr>
                      <a:r>
                        <a:rPr sz="1200" spc="-5" dirty="0">
                          <a:latin typeface="Times New Roman"/>
                          <a:cs typeface="Times New Roman"/>
                        </a:rPr>
                        <a:t>Parker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7785" algn="r">
                        <a:lnSpc>
                          <a:spcPts val="133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9.7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7785" algn="r">
                        <a:lnSpc>
                          <a:spcPts val="133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9.7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7785" algn="r">
                        <a:lnSpc>
                          <a:spcPts val="133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0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9055" algn="r">
                        <a:lnSpc>
                          <a:spcPts val="133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$2,425.00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7150" algn="r">
                        <a:lnSpc>
                          <a:spcPts val="133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$0.00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marL="71120">
                        <a:lnSpc>
                          <a:spcPts val="1330"/>
                        </a:lnSpc>
                      </a:pPr>
                      <a:r>
                        <a:rPr sz="1200" b="1" spc="-5" dirty="0">
                          <a:latin typeface="Times New Roman"/>
                          <a:cs typeface="Times New Roman"/>
                        </a:rPr>
                        <a:t>Total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7785" algn="r">
                        <a:lnSpc>
                          <a:spcPts val="133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768.4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7785" algn="r">
                        <a:lnSpc>
                          <a:spcPts val="133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627.3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7785" algn="r">
                        <a:lnSpc>
                          <a:spcPts val="133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141.1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9055" algn="r">
                        <a:lnSpc>
                          <a:spcPts val="133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$121,787.00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7150" algn="r">
                        <a:lnSpc>
                          <a:spcPts val="133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$4,205.21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718819" y="6322567"/>
            <a:ext cx="6312535" cy="2474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u="heavy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Individual Invoices </a:t>
            </a:r>
            <a:r>
              <a:rPr sz="1200" b="1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and </a:t>
            </a:r>
            <a:r>
              <a:rPr sz="1200" b="1" u="heavy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Supporting</a:t>
            </a:r>
            <a:r>
              <a:rPr sz="1200" b="1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200" b="1" u="heavy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Documentation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250">
              <a:latin typeface="Times New Roman"/>
              <a:cs typeface="Times New Roman"/>
            </a:endParaRPr>
          </a:p>
          <a:p>
            <a:pPr marL="12700" marR="116205" indent="457200">
              <a:lnSpc>
                <a:spcPct val="103600"/>
              </a:lnSpc>
            </a:pPr>
            <a:r>
              <a:rPr sz="1200" spc="-5" dirty="0">
                <a:latin typeface="Times New Roman"/>
                <a:cs typeface="Times New Roman"/>
              </a:rPr>
              <a:t>The remainder </a:t>
            </a:r>
            <a:r>
              <a:rPr sz="1200" dirty="0">
                <a:latin typeface="Times New Roman"/>
                <a:cs typeface="Times New Roman"/>
              </a:rPr>
              <a:t>of this </a:t>
            </a:r>
            <a:r>
              <a:rPr sz="1200" spc="-5" dirty="0">
                <a:latin typeface="Times New Roman"/>
                <a:cs typeface="Times New Roman"/>
              </a:rPr>
              <a:t>invoice includes </a:t>
            </a:r>
            <a:r>
              <a:rPr sz="1200" dirty="0">
                <a:latin typeface="Times New Roman"/>
                <a:cs typeface="Times New Roman"/>
              </a:rPr>
              <a:t>the </a:t>
            </a:r>
            <a:r>
              <a:rPr sz="1200" spc="-5" dirty="0">
                <a:latin typeface="Times New Roman"/>
                <a:cs typeface="Times New Roman"/>
              </a:rPr>
              <a:t>individual invoices </a:t>
            </a:r>
            <a:r>
              <a:rPr sz="1200" dirty="0">
                <a:latin typeface="Times New Roman"/>
                <a:cs typeface="Times New Roman"/>
              </a:rPr>
              <a:t>of </a:t>
            </a:r>
            <a:r>
              <a:rPr sz="1200" spc="-5" dirty="0">
                <a:latin typeface="Times New Roman"/>
                <a:cs typeface="Times New Roman"/>
              </a:rPr>
              <a:t>all </a:t>
            </a:r>
            <a:r>
              <a:rPr sz="1200" dirty="0">
                <a:latin typeface="Times New Roman"/>
                <a:cs typeface="Times New Roman"/>
              </a:rPr>
              <a:t>Team </a:t>
            </a:r>
            <a:r>
              <a:rPr sz="1200" spc="-5" dirty="0">
                <a:latin typeface="Times New Roman"/>
                <a:cs typeface="Times New Roman"/>
              </a:rPr>
              <a:t>members who  submitted invoices for </a:t>
            </a:r>
            <a:r>
              <a:rPr sz="1200" dirty="0">
                <a:latin typeface="Times New Roman"/>
                <a:cs typeface="Times New Roman"/>
              </a:rPr>
              <a:t>April 2019, </a:t>
            </a:r>
            <a:r>
              <a:rPr sz="1200" spc="-5" dirty="0">
                <a:latin typeface="Times New Roman"/>
                <a:cs typeface="Times New Roman"/>
              </a:rPr>
              <a:t>as well </a:t>
            </a:r>
            <a:r>
              <a:rPr sz="1200" spc="-10" dirty="0">
                <a:latin typeface="Times New Roman"/>
                <a:cs typeface="Times New Roman"/>
              </a:rPr>
              <a:t>as </a:t>
            </a:r>
            <a:r>
              <a:rPr sz="1200" dirty="0">
                <a:latin typeface="Times New Roman"/>
                <a:cs typeface="Times New Roman"/>
              </a:rPr>
              <a:t>receipts </a:t>
            </a:r>
            <a:r>
              <a:rPr sz="1200" spc="-5" dirty="0">
                <a:latin typeface="Times New Roman"/>
                <a:cs typeface="Times New Roman"/>
              </a:rPr>
              <a:t>for travel, transportation, accommodations, and  expenses incurred for website development, establishment </a:t>
            </a:r>
            <a:r>
              <a:rPr sz="1200" dirty="0">
                <a:latin typeface="Times New Roman"/>
                <a:cs typeface="Times New Roman"/>
              </a:rPr>
              <a:t>of </a:t>
            </a:r>
            <a:r>
              <a:rPr sz="1200" spc="-5" dirty="0">
                <a:latin typeface="Times New Roman"/>
                <a:cs typeface="Times New Roman"/>
              </a:rPr>
              <a:t>Team e-mail addresses, and food </a:t>
            </a:r>
            <a:r>
              <a:rPr sz="1200" dirty="0">
                <a:latin typeface="Times New Roman"/>
                <a:cs typeface="Times New Roman"/>
              </a:rPr>
              <a:t>for a  community </a:t>
            </a:r>
            <a:r>
              <a:rPr sz="1200" spc="-5" dirty="0">
                <a:latin typeface="Times New Roman"/>
                <a:cs typeface="Times New Roman"/>
              </a:rPr>
              <a:t>stakeholders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meeting.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250">
              <a:latin typeface="Times New Roman"/>
              <a:cs typeface="Times New Roman"/>
            </a:endParaRPr>
          </a:p>
          <a:p>
            <a:pPr marL="12700" marR="5080" indent="457200">
              <a:lnSpc>
                <a:spcPct val="103299"/>
              </a:lnSpc>
            </a:pPr>
            <a:r>
              <a:rPr sz="1200" spc="-5" dirty="0">
                <a:latin typeface="Times New Roman"/>
                <a:cs typeface="Times New Roman"/>
              </a:rPr>
              <a:t>The </a:t>
            </a:r>
            <a:r>
              <a:rPr sz="1200" dirty="0">
                <a:latin typeface="Times New Roman"/>
                <a:cs typeface="Times New Roman"/>
              </a:rPr>
              <a:t>City </a:t>
            </a:r>
            <a:r>
              <a:rPr sz="1200" spc="-5" dirty="0">
                <a:latin typeface="Times New Roman"/>
                <a:cs typeface="Times New Roman"/>
              </a:rPr>
              <a:t>and </a:t>
            </a:r>
            <a:r>
              <a:rPr sz="1200" dirty="0">
                <a:latin typeface="Times New Roman"/>
                <a:cs typeface="Times New Roman"/>
              </a:rPr>
              <a:t>the </a:t>
            </a:r>
            <a:r>
              <a:rPr sz="1200" spc="-5" dirty="0">
                <a:latin typeface="Times New Roman"/>
                <a:cs typeface="Times New Roman"/>
              </a:rPr>
              <a:t>Team </a:t>
            </a:r>
            <a:r>
              <a:rPr sz="1200" dirty="0">
                <a:latin typeface="Times New Roman"/>
                <a:cs typeface="Times New Roman"/>
              </a:rPr>
              <a:t>have </a:t>
            </a:r>
            <a:r>
              <a:rPr sz="1200" spc="-5" dirty="0">
                <a:latin typeface="Times New Roman"/>
                <a:cs typeface="Times New Roman"/>
              </a:rPr>
              <a:t>agreed that Team members who elect </a:t>
            </a:r>
            <a:r>
              <a:rPr sz="1200" dirty="0">
                <a:latin typeface="Times New Roman"/>
                <a:cs typeface="Times New Roman"/>
              </a:rPr>
              <a:t>to be </a:t>
            </a:r>
            <a:r>
              <a:rPr sz="1200" spc="-5" dirty="0">
                <a:latin typeface="Times New Roman"/>
                <a:cs typeface="Times New Roman"/>
              </a:rPr>
              <a:t>compensated for </a:t>
            </a:r>
            <a:r>
              <a:rPr sz="1200" dirty="0">
                <a:latin typeface="Times New Roman"/>
                <a:cs typeface="Times New Roman"/>
              </a:rPr>
              <a:t>meals  </a:t>
            </a:r>
            <a:r>
              <a:rPr sz="1200" spc="-5" dirty="0">
                <a:latin typeface="Times New Roman"/>
                <a:cs typeface="Times New Roman"/>
              </a:rPr>
              <a:t>and personal expenses incurred while traveling </a:t>
            </a:r>
            <a:r>
              <a:rPr sz="1200" dirty="0">
                <a:latin typeface="Times New Roman"/>
                <a:cs typeface="Times New Roman"/>
              </a:rPr>
              <a:t>to </a:t>
            </a:r>
            <a:r>
              <a:rPr sz="1200" spc="-5" dirty="0">
                <a:latin typeface="Times New Roman"/>
                <a:cs typeface="Times New Roman"/>
              </a:rPr>
              <a:t>Baltimore </a:t>
            </a:r>
            <a:r>
              <a:rPr sz="1200" dirty="0">
                <a:latin typeface="Times New Roman"/>
                <a:cs typeface="Times New Roman"/>
              </a:rPr>
              <a:t>for </a:t>
            </a:r>
            <a:r>
              <a:rPr sz="1200" spc="-5" dirty="0">
                <a:latin typeface="Times New Roman"/>
                <a:cs typeface="Times New Roman"/>
              </a:rPr>
              <a:t>work </a:t>
            </a:r>
            <a:r>
              <a:rPr sz="1200" dirty="0">
                <a:latin typeface="Times New Roman"/>
                <a:cs typeface="Times New Roman"/>
              </a:rPr>
              <a:t>on the </a:t>
            </a:r>
            <a:r>
              <a:rPr sz="1200" spc="-5" dirty="0">
                <a:latin typeface="Times New Roman"/>
                <a:cs typeface="Times New Roman"/>
              </a:rPr>
              <a:t>project will </a:t>
            </a:r>
            <a:r>
              <a:rPr sz="1200" dirty="0">
                <a:latin typeface="Times New Roman"/>
                <a:cs typeface="Times New Roman"/>
              </a:rPr>
              <a:t>do </a:t>
            </a:r>
            <a:r>
              <a:rPr sz="1200" spc="-5" dirty="0">
                <a:latin typeface="Times New Roman"/>
                <a:cs typeface="Times New Roman"/>
              </a:rPr>
              <a:t>so at </a:t>
            </a:r>
            <a:r>
              <a:rPr sz="1200" dirty="0">
                <a:latin typeface="Times New Roman"/>
                <a:cs typeface="Times New Roman"/>
              </a:rPr>
              <a:t>the  </a:t>
            </a:r>
            <a:r>
              <a:rPr sz="1200" spc="-5" dirty="0">
                <a:latin typeface="Times New Roman"/>
                <a:cs typeface="Times New Roman"/>
              </a:rPr>
              <a:t>standard federal </a:t>
            </a:r>
            <a:r>
              <a:rPr sz="1200" dirty="0">
                <a:latin typeface="Times New Roman"/>
                <a:cs typeface="Times New Roman"/>
              </a:rPr>
              <a:t>per </a:t>
            </a:r>
            <a:r>
              <a:rPr sz="1200" spc="-5" dirty="0">
                <a:latin typeface="Times New Roman"/>
                <a:cs typeface="Times New Roman"/>
              </a:rPr>
              <a:t>diem rate </a:t>
            </a:r>
            <a:r>
              <a:rPr sz="1200" dirty="0">
                <a:latin typeface="Times New Roman"/>
                <a:cs typeface="Times New Roman"/>
              </a:rPr>
              <a:t>of $71, </a:t>
            </a:r>
            <a:r>
              <a:rPr sz="1200" spc="-5" dirty="0">
                <a:latin typeface="Times New Roman"/>
                <a:cs typeface="Times New Roman"/>
              </a:rPr>
              <a:t>with fractions </a:t>
            </a:r>
            <a:r>
              <a:rPr sz="1200" dirty="0">
                <a:latin typeface="Times New Roman"/>
                <a:cs typeface="Times New Roman"/>
              </a:rPr>
              <a:t>of </a:t>
            </a:r>
            <a:r>
              <a:rPr sz="1200" spc="-5" dirty="0">
                <a:latin typeface="Times New Roman"/>
                <a:cs typeface="Times New Roman"/>
              </a:rPr>
              <a:t>days billed at </a:t>
            </a:r>
            <a:r>
              <a:rPr sz="1200" dirty="0">
                <a:latin typeface="Times New Roman"/>
                <a:cs typeface="Times New Roman"/>
              </a:rPr>
              <a:t>75% of the </a:t>
            </a:r>
            <a:r>
              <a:rPr sz="1200" spc="-5" dirty="0">
                <a:latin typeface="Times New Roman"/>
                <a:cs typeface="Times New Roman"/>
              </a:rPr>
              <a:t>standard federal per  diem rate, </a:t>
            </a:r>
            <a:r>
              <a:rPr sz="1200" dirty="0">
                <a:latin typeface="Times New Roman"/>
                <a:cs typeface="Times New Roman"/>
              </a:rPr>
              <a:t>or $53.25. Some </a:t>
            </a:r>
            <a:r>
              <a:rPr sz="1200" spc="-5" dirty="0">
                <a:latin typeface="Times New Roman"/>
                <a:cs typeface="Times New Roman"/>
              </a:rPr>
              <a:t>team members </a:t>
            </a:r>
            <a:r>
              <a:rPr sz="1200" dirty="0">
                <a:latin typeface="Times New Roman"/>
                <a:cs typeface="Times New Roman"/>
              </a:rPr>
              <a:t>have </a:t>
            </a:r>
            <a:r>
              <a:rPr sz="1200" spc="-5" dirty="0">
                <a:latin typeface="Times New Roman"/>
                <a:cs typeface="Times New Roman"/>
              </a:rPr>
              <a:t>waived </a:t>
            </a:r>
            <a:r>
              <a:rPr sz="1200" dirty="0">
                <a:latin typeface="Times New Roman"/>
                <a:cs typeface="Times New Roman"/>
              </a:rPr>
              <a:t>or reduced </a:t>
            </a:r>
            <a:r>
              <a:rPr sz="1200" spc="-5" dirty="0">
                <a:latin typeface="Times New Roman"/>
                <a:cs typeface="Times New Roman"/>
              </a:rPr>
              <a:t>their </a:t>
            </a:r>
            <a:r>
              <a:rPr sz="1200" dirty="0">
                <a:latin typeface="Times New Roman"/>
                <a:cs typeface="Times New Roman"/>
              </a:rPr>
              <a:t>per </a:t>
            </a:r>
            <a:r>
              <a:rPr sz="1200" spc="-5" dirty="0">
                <a:latin typeface="Times New Roman"/>
                <a:cs typeface="Times New Roman"/>
              </a:rPr>
              <a:t>diem charges, </a:t>
            </a:r>
            <a:r>
              <a:rPr sz="1200" dirty="0">
                <a:latin typeface="Times New Roman"/>
                <a:cs typeface="Times New Roman"/>
              </a:rPr>
              <a:t>or </a:t>
            </a:r>
            <a:r>
              <a:rPr sz="1200" spc="-5" dirty="0">
                <a:latin typeface="Times New Roman"/>
                <a:cs typeface="Times New Roman"/>
              </a:rPr>
              <a:t>elected  </a:t>
            </a:r>
            <a:r>
              <a:rPr sz="1200" dirty="0">
                <a:latin typeface="Times New Roman"/>
                <a:cs typeface="Times New Roman"/>
              </a:rPr>
              <a:t>to </a:t>
            </a:r>
            <a:r>
              <a:rPr sz="1200" spc="-5" dirty="0">
                <a:latin typeface="Times New Roman"/>
                <a:cs typeface="Times New Roman"/>
              </a:rPr>
              <a:t>receive </a:t>
            </a:r>
            <a:r>
              <a:rPr sz="1200" dirty="0">
                <a:latin typeface="Times New Roman"/>
                <a:cs typeface="Times New Roman"/>
              </a:rPr>
              <a:t>them only </a:t>
            </a:r>
            <a:r>
              <a:rPr sz="1200" spc="-5" dirty="0">
                <a:latin typeface="Times New Roman"/>
                <a:cs typeface="Times New Roman"/>
              </a:rPr>
              <a:t>for </a:t>
            </a:r>
            <a:r>
              <a:rPr sz="1200" dirty="0">
                <a:latin typeface="Times New Roman"/>
                <a:cs typeface="Times New Roman"/>
              </a:rPr>
              <a:t>some but not </a:t>
            </a:r>
            <a:r>
              <a:rPr sz="1200" spc="-5" dirty="0">
                <a:latin typeface="Times New Roman"/>
                <a:cs typeface="Times New Roman"/>
              </a:rPr>
              <a:t>all days </a:t>
            </a:r>
            <a:r>
              <a:rPr sz="1200" dirty="0">
                <a:latin typeface="Times New Roman"/>
                <a:cs typeface="Times New Roman"/>
              </a:rPr>
              <a:t>while </a:t>
            </a:r>
            <a:r>
              <a:rPr sz="1200" spc="-5" dirty="0">
                <a:latin typeface="Times New Roman"/>
                <a:cs typeface="Times New Roman"/>
              </a:rPr>
              <a:t>traveling </a:t>
            </a:r>
            <a:r>
              <a:rPr sz="1200" dirty="0">
                <a:latin typeface="Times New Roman"/>
                <a:cs typeface="Times New Roman"/>
              </a:rPr>
              <a:t>to </a:t>
            </a:r>
            <a:r>
              <a:rPr sz="1200" spc="-5" dirty="0">
                <a:latin typeface="Times New Roman"/>
                <a:cs typeface="Times New Roman"/>
              </a:rPr>
              <a:t>and </a:t>
            </a:r>
            <a:r>
              <a:rPr sz="1200" dirty="0">
                <a:latin typeface="Times New Roman"/>
                <a:cs typeface="Times New Roman"/>
              </a:rPr>
              <a:t>working in </a:t>
            </a:r>
            <a:r>
              <a:rPr sz="1200" spc="-5" dirty="0">
                <a:latin typeface="Times New Roman"/>
                <a:cs typeface="Times New Roman"/>
              </a:rPr>
              <a:t>Baltimore. This  constitutes additional, ongoing savings </a:t>
            </a:r>
            <a:r>
              <a:rPr sz="1200" dirty="0">
                <a:latin typeface="Times New Roman"/>
                <a:cs typeface="Times New Roman"/>
              </a:rPr>
              <a:t>to the</a:t>
            </a:r>
            <a:r>
              <a:rPr sz="1200" spc="-5" dirty="0">
                <a:latin typeface="Times New Roman"/>
                <a:cs typeface="Times New Roman"/>
              </a:rPr>
              <a:t> City.</a:t>
            </a:r>
            <a:endParaRPr sz="1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5823" y="249936"/>
            <a:ext cx="7656576" cy="98084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209634" y="997531"/>
            <a:ext cx="673735" cy="0"/>
          </a:xfrm>
          <a:custGeom>
            <a:avLst/>
            <a:gdLst/>
            <a:ahLst/>
            <a:cxnLst/>
            <a:rect l="l" t="t" r="r" b="b"/>
            <a:pathLst>
              <a:path w="673734">
                <a:moveTo>
                  <a:pt x="0" y="0"/>
                </a:moveTo>
                <a:lnTo>
                  <a:pt x="673333" y="0"/>
                </a:lnTo>
              </a:path>
            </a:pathLst>
          </a:custGeom>
          <a:ln w="25400">
            <a:solidFill>
              <a:srgbClr val="E5213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34695" y="42671"/>
            <a:ext cx="7537704" cy="99334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37259" y="1761490"/>
            <a:ext cx="1233170" cy="139065"/>
          </a:xfrm>
          <a:custGeom>
            <a:avLst/>
            <a:gdLst/>
            <a:ahLst/>
            <a:cxnLst/>
            <a:rect l="l" t="t" r="r" b="b"/>
            <a:pathLst>
              <a:path w="1233170" h="139064">
                <a:moveTo>
                  <a:pt x="0" y="138988"/>
                </a:moveTo>
                <a:lnTo>
                  <a:pt x="1232877" y="138988"/>
                </a:lnTo>
                <a:lnTo>
                  <a:pt x="1232877" y="0"/>
                </a:lnTo>
                <a:lnTo>
                  <a:pt x="0" y="0"/>
                </a:lnTo>
                <a:lnTo>
                  <a:pt x="0" y="1389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117339" y="1554479"/>
            <a:ext cx="2287270" cy="216535"/>
          </a:xfrm>
          <a:custGeom>
            <a:avLst/>
            <a:gdLst/>
            <a:ahLst/>
            <a:cxnLst/>
            <a:rect l="l" t="t" r="r" b="b"/>
            <a:pathLst>
              <a:path w="2287270" h="216535">
                <a:moveTo>
                  <a:pt x="0" y="216204"/>
                </a:moveTo>
                <a:lnTo>
                  <a:pt x="2286876" y="216204"/>
                </a:lnTo>
                <a:lnTo>
                  <a:pt x="2286876" y="0"/>
                </a:lnTo>
                <a:lnTo>
                  <a:pt x="0" y="0"/>
                </a:lnTo>
                <a:lnTo>
                  <a:pt x="0" y="2162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836835" y="3937190"/>
            <a:ext cx="1463040" cy="93345"/>
          </a:xfrm>
          <a:custGeom>
            <a:avLst/>
            <a:gdLst/>
            <a:ahLst/>
            <a:cxnLst/>
            <a:rect l="l" t="t" r="r" b="b"/>
            <a:pathLst>
              <a:path w="1463039" h="93345">
                <a:moveTo>
                  <a:pt x="0" y="93103"/>
                </a:moveTo>
                <a:lnTo>
                  <a:pt x="1463039" y="93103"/>
                </a:lnTo>
                <a:lnTo>
                  <a:pt x="1463039" y="0"/>
                </a:lnTo>
                <a:lnTo>
                  <a:pt x="0" y="0"/>
                </a:lnTo>
                <a:lnTo>
                  <a:pt x="0" y="9310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97840" y="9599928"/>
            <a:ext cx="772160" cy="139065"/>
          </a:xfrm>
          <a:custGeom>
            <a:avLst/>
            <a:gdLst/>
            <a:ahLst/>
            <a:cxnLst/>
            <a:rect l="l" t="t" r="r" b="b"/>
            <a:pathLst>
              <a:path w="772160" h="139065">
                <a:moveTo>
                  <a:pt x="0" y="138987"/>
                </a:moveTo>
                <a:lnTo>
                  <a:pt x="771969" y="138987"/>
                </a:lnTo>
                <a:lnTo>
                  <a:pt x="771969" y="0"/>
                </a:lnTo>
                <a:lnTo>
                  <a:pt x="0" y="0"/>
                </a:lnTo>
                <a:lnTo>
                  <a:pt x="0" y="13898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8762332" cy="201041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226847" y="5744234"/>
            <a:ext cx="1246201" cy="2107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232903" y="7276269"/>
            <a:ext cx="1246201" cy="25915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2023" y="216408"/>
            <a:ext cx="7580376" cy="94823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409700" y="3157219"/>
            <a:ext cx="1680845" cy="123825"/>
          </a:xfrm>
          <a:custGeom>
            <a:avLst/>
            <a:gdLst/>
            <a:ahLst/>
            <a:cxnLst/>
            <a:rect l="l" t="t" r="r" b="b"/>
            <a:pathLst>
              <a:path w="1680845" h="123825">
                <a:moveTo>
                  <a:pt x="0" y="123545"/>
                </a:moveTo>
                <a:lnTo>
                  <a:pt x="1680286" y="123545"/>
                </a:lnTo>
                <a:lnTo>
                  <a:pt x="1680286" y="0"/>
                </a:lnTo>
                <a:lnTo>
                  <a:pt x="0" y="0"/>
                </a:lnTo>
                <a:lnTo>
                  <a:pt x="0" y="1235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367280" y="7858759"/>
            <a:ext cx="1172845" cy="154940"/>
          </a:xfrm>
          <a:custGeom>
            <a:avLst/>
            <a:gdLst/>
            <a:ahLst/>
            <a:cxnLst/>
            <a:rect l="l" t="t" r="r" b="b"/>
            <a:pathLst>
              <a:path w="1172845" h="154940">
                <a:moveTo>
                  <a:pt x="0" y="154432"/>
                </a:moveTo>
                <a:lnTo>
                  <a:pt x="1172311" y="154432"/>
                </a:lnTo>
                <a:lnTo>
                  <a:pt x="1172311" y="0"/>
                </a:lnTo>
                <a:lnTo>
                  <a:pt x="0" y="0"/>
                </a:lnTo>
                <a:lnTo>
                  <a:pt x="0" y="15443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3255" y="347472"/>
            <a:ext cx="7626096" cy="94945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4320" y="36576"/>
            <a:ext cx="7495032" cy="9829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132843" y="5640070"/>
            <a:ext cx="1665605" cy="185420"/>
          </a:xfrm>
          <a:custGeom>
            <a:avLst/>
            <a:gdLst/>
            <a:ahLst/>
            <a:cxnLst/>
            <a:rect l="l" t="t" r="r" b="b"/>
            <a:pathLst>
              <a:path w="1665605" h="185420">
                <a:moveTo>
                  <a:pt x="0" y="185318"/>
                </a:moveTo>
                <a:lnTo>
                  <a:pt x="1665338" y="185318"/>
                </a:lnTo>
                <a:lnTo>
                  <a:pt x="1665338" y="0"/>
                </a:lnTo>
                <a:lnTo>
                  <a:pt x="0" y="0"/>
                </a:lnTo>
                <a:lnTo>
                  <a:pt x="0" y="1853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334281" y="1520190"/>
            <a:ext cx="615950" cy="139065"/>
          </a:xfrm>
          <a:custGeom>
            <a:avLst/>
            <a:gdLst/>
            <a:ahLst/>
            <a:cxnLst/>
            <a:rect l="l" t="t" r="r" b="b"/>
            <a:pathLst>
              <a:path w="615950" h="139064">
                <a:moveTo>
                  <a:pt x="0" y="138988"/>
                </a:moveTo>
                <a:lnTo>
                  <a:pt x="615340" y="138988"/>
                </a:lnTo>
                <a:lnTo>
                  <a:pt x="615340" y="0"/>
                </a:lnTo>
                <a:lnTo>
                  <a:pt x="0" y="0"/>
                </a:lnTo>
                <a:lnTo>
                  <a:pt x="0" y="1389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455849" y="6089675"/>
            <a:ext cx="1563370" cy="177800"/>
          </a:xfrm>
          <a:custGeom>
            <a:avLst/>
            <a:gdLst/>
            <a:ahLst/>
            <a:cxnLst/>
            <a:rect l="l" t="t" r="r" b="b"/>
            <a:pathLst>
              <a:path w="1563370" h="177800">
                <a:moveTo>
                  <a:pt x="0" y="177342"/>
                </a:moveTo>
                <a:lnTo>
                  <a:pt x="1562798" y="177342"/>
                </a:lnTo>
                <a:lnTo>
                  <a:pt x="1562798" y="0"/>
                </a:lnTo>
                <a:lnTo>
                  <a:pt x="0" y="0"/>
                </a:lnTo>
                <a:lnTo>
                  <a:pt x="0" y="17734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512961" y="6300470"/>
            <a:ext cx="782955" cy="139065"/>
          </a:xfrm>
          <a:custGeom>
            <a:avLst/>
            <a:gdLst/>
            <a:ahLst/>
            <a:cxnLst/>
            <a:rect l="l" t="t" r="r" b="b"/>
            <a:pathLst>
              <a:path w="782954" h="139064">
                <a:moveTo>
                  <a:pt x="0" y="138988"/>
                </a:moveTo>
                <a:lnTo>
                  <a:pt x="782942" y="138988"/>
                </a:lnTo>
                <a:lnTo>
                  <a:pt x="782942" y="0"/>
                </a:lnTo>
                <a:lnTo>
                  <a:pt x="0" y="0"/>
                </a:lnTo>
                <a:lnTo>
                  <a:pt x="0" y="1389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442197" y="6661150"/>
            <a:ext cx="224790" cy="139065"/>
          </a:xfrm>
          <a:custGeom>
            <a:avLst/>
            <a:gdLst/>
            <a:ahLst/>
            <a:cxnLst/>
            <a:rect l="l" t="t" r="r" b="b"/>
            <a:pathLst>
              <a:path w="224789" h="139065">
                <a:moveTo>
                  <a:pt x="0" y="138988"/>
                </a:moveTo>
                <a:lnTo>
                  <a:pt x="224650" y="138988"/>
                </a:lnTo>
                <a:lnTo>
                  <a:pt x="224650" y="0"/>
                </a:lnTo>
                <a:lnTo>
                  <a:pt x="0" y="0"/>
                </a:lnTo>
                <a:lnTo>
                  <a:pt x="0" y="1389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37922" y="6661150"/>
            <a:ext cx="1304290" cy="139065"/>
          </a:xfrm>
          <a:custGeom>
            <a:avLst/>
            <a:gdLst/>
            <a:ahLst/>
            <a:cxnLst/>
            <a:rect l="l" t="t" r="r" b="b"/>
            <a:pathLst>
              <a:path w="1304289" h="139065">
                <a:moveTo>
                  <a:pt x="0" y="138988"/>
                </a:moveTo>
                <a:lnTo>
                  <a:pt x="1304277" y="138988"/>
                </a:lnTo>
                <a:lnTo>
                  <a:pt x="1304277" y="0"/>
                </a:lnTo>
                <a:lnTo>
                  <a:pt x="0" y="0"/>
                </a:lnTo>
                <a:lnTo>
                  <a:pt x="0" y="1389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86511" y="326136"/>
            <a:ext cx="7485888" cy="93024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410030" y="830580"/>
            <a:ext cx="546735" cy="154940"/>
          </a:xfrm>
          <a:custGeom>
            <a:avLst/>
            <a:gdLst/>
            <a:ahLst/>
            <a:cxnLst/>
            <a:rect l="l" t="t" r="r" b="b"/>
            <a:pathLst>
              <a:path w="546735" h="154940">
                <a:moveTo>
                  <a:pt x="0" y="154431"/>
                </a:moveTo>
                <a:lnTo>
                  <a:pt x="546252" y="154431"/>
                </a:lnTo>
                <a:lnTo>
                  <a:pt x="546252" y="0"/>
                </a:lnTo>
                <a:lnTo>
                  <a:pt x="0" y="0"/>
                </a:lnTo>
                <a:lnTo>
                  <a:pt x="0" y="15443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954779" y="840739"/>
            <a:ext cx="1416685" cy="123825"/>
          </a:xfrm>
          <a:custGeom>
            <a:avLst/>
            <a:gdLst/>
            <a:ahLst/>
            <a:cxnLst/>
            <a:rect l="l" t="t" r="r" b="b"/>
            <a:pathLst>
              <a:path w="1416685" h="123825">
                <a:moveTo>
                  <a:pt x="0" y="123545"/>
                </a:moveTo>
                <a:lnTo>
                  <a:pt x="1416253" y="123545"/>
                </a:lnTo>
                <a:lnTo>
                  <a:pt x="1416253" y="0"/>
                </a:lnTo>
                <a:lnTo>
                  <a:pt x="0" y="0"/>
                </a:lnTo>
                <a:lnTo>
                  <a:pt x="0" y="1235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957320" y="975359"/>
            <a:ext cx="1021080" cy="123825"/>
          </a:xfrm>
          <a:custGeom>
            <a:avLst/>
            <a:gdLst/>
            <a:ahLst/>
            <a:cxnLst/>
            <a:rect l="l" t="t" r="r" b="b"/>
            <a:pathLst>
              <a:path w="1021079" h="123825">
                <a:moveTo>
                  <a:pt x="0" y="123545"/>
                </a:moveTo>
                <a:lnTo>
                  <a:pt x="1021016" y="123545"/>
                </a:lnTo>
                <a:lnTo>
                  <a:pt x="1021016" y="0"/>
                </a:lnTo>
                <a:lnTo>
                  <a:pt x="0" y="0"/>
                </a:lnTo>
                <a:lnTo>
                  <a:pt x="0" y="1235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959860" y="1457959"/>
            <a:ext cx="1416685" cy="123825"/>
          </a:xfrm>
          <a:custGeom>
            <a:avLst/>
            <a:gdLst/>
            <a:ahLst/>
            <a:cxnLst/>
            <a:rect l="l" t="t" r="r" b="b"/>
            <a:pathLst>
              <a:path w="1416685" h="123825">
                <a:moveTo>
                  <a:pt x="0" y="123545"/>
                </a:moveTo>
                <a:lnTo>
                  <a:pt x="1416253" y="123545"/>
                </a:lnTo>
                <a:lnTo>
                  <a:pt x="1416253" y="0"/>
                </a:lnTo>
                <a:lnTo>
                  <a:pt x="0" y="0"/>
                </a:lnTo>
                <a:lnTo>
                  <a:pt x="0" y="1235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959860" y="1595119"/>
            <a:ext cx="1021080" cy="123825"/>
          </a:xfrm>
          <a:custGeom>
            <a:avLst/>
            <a:gdLst/>
            <a:ahLst/>
            <a:cxnLst/>
            <a:rect l="l" t="t" r="r" b="b"/>
            <a:pathLst>
              <a:path w="1021079" h="123825">
                <a:moveTo>
                  <a:pt x="0" y="123545"/>
                </a:moveTo>
                <a:lnTo>
                  <a:pt x="1021016" y="123545"/>
                </a:lnTo>
                <a:lnTo>
                  <a:pt x="1021016" y="0"/>
                </a:lnTo>
                <a:lnTo>
                  <a:pt x="0" y="0"/>
                </a:lnTo>
                <a:lnTo>
                  <a:pt x="0" y="1235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10311" y="134112"/>
            <a:ext cx="7562088" cy="98145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400300" y="5445760"/>
            <a:ext cx="1151255" cy="154940"/>
          </a:xfrm>
          <a:custGeom>
            <a:avLst/>
            <a:gdLst/>
            <a:ahLst/>
            <a:cxnLst/>
            <a:rect l="l" t="t" r="r" b="b"/>
            <a:pathLst>
              <a:path w="1151254" h="154939">
                <a:moveTo>
                  <a:pt x="0" y="154431"/>
                </a:moveTo>
                <a:lnTo>
                  <a:pt x="1151191" y="154431"/>
                </a:lnTo>
                <a:lnTo>
                  <a:pt x="1151191" y="0"/>
                </a:lnTo>
                <a:lnTo>
                  <a:pt x="0" y="0"/>
                </a:lnTo>
                <a:lnTo>
                  <a:pt x="0" y="15443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3631" y="252984"/>
            <a:ext cx="7668768" cy="97596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8208" y="269163"/>
            <a:ext cx="802005" cy="13525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700" spc="-5" dirty="0">
                <a:latin typeface="Arial"/>
                <a:cs typeface="Arial"/>
              </a:rPr>
              <a:t>5/13/2019 </a:t>
            </a:r>
            <a:r>
              <a:rPr sz="700" spc="80" dirty="0">
                <a:latin typeface="Arial"/>
                <a:cs typeface="Arial"/>
              </a:rPr>
              <a:t>/</a:t>
            </a:r>
            <a:r>
              <a:rPr sz="700" spc="-135" dirty="0">
                <a:latin typeface="Arial"/>
                <a:cs typeface="Arial"/>
              </a:rPr>
              <a:t> </a:t>
            </a:r>
            <a:r>
              <a:rPr sz="700" spc="-25" dirty="0">
                <a:latin typeface="Arial"/>
                <a:cs typeface="Arial"/>
              </a:rPr>
              <a:t>1:14 </a:t>
            </a:r>
            <a:r>
              <a:rPr sz="700" spc="-35" dirty="0">
                <a:latin typeface="Arial"/>
                <a:cs typeface="Arial"/>
              </a:rPr>
              <a:t>PM</a:t>
            </a:r>
            <a:endParaRPr sz="7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732896" y="247828"/>
            <a:ext cx="1334770" cy="2667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12445" marR="5080" indent="-500380">
              <a:lnSpc>
                <a:spcPct val="112900"/>
              </a:lnSpc>
              <a:spcBef>
                <a:spcPts val="95"/>
              </a:spcBef>
            </a:pPr>
            <a:r>
              <a:rPr sz="700" spc="-10" dirty="0">
                <a:latin typeface="Arial"/>
                <a:cs typeface="Arial"/>
              </a:rPr>
              <a:t>Baltimore </a:t>
            </a:r>
            <a:r>
              <a:rPr sz="700" spc="-30" dirty="0">
                <a:latin typeface="Arial"/>
                <a:cs typeface="Arial"/>
              </a:rPr>
              <a:t>Consent </a:t>
            </a:r>
            <a:r>
              <a:rPr sz="700" spc="-35" dirty="0">
                <a:latin typeface="Arial"/>
                <a:cs typeface="Arial"/>
              </a:rPr>
              <a:t>Decree</a:t>
            </a:r>
            <a:r>
              <a:rPr sz="700" spc="-105" dirty="0">
                <a:latin typeface="Arial"/>
                <a:cs typeface="Arial"/>
              </a:rPr>
              <a:t> </a:t>
            </a:r>
            <a:r>
              <a:rPr sz="700" spc="10" dirty="0">
                <a:latin typeface="Arial"/>
                <a:cs typeface="Arial"/>
              </a:rPr>
              <a:t>Monitor  </a:t>
            </a:r>
            <a:r>
              <a:rPr sz="700" spc="-65" dirty="0">
                <a:latin typeface="Arial"/>
                <a:cs typeface="Arial"/>
              </a:rPr>
              <a:t>INVOICE</a:t>
            </a:r>
            <a:endParaRPr sz="7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301366" y="269163"/>
            <a:ext cx="273050" cy="13525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700" spc="-60" dirty="0">
                <a:latin typeface="Arial"/>
                <a:cs typeface="Arial"/>
              </a:rPr>
              <a:t>Page</a:t>
            </a:r>
            <a:r>
              <a:rPr sz="700" spc="-85" dirty="0">
                <a:latin typeface="Arial"/>
                <a:cs typeface="Arial"/>
              </a:rPr>
              <a:t> </a:t>
            </a:r>
            <a:r>
              <a:rPr sz="700" spc="-25" dirty="0">
                <a:latin typeface="Arial"/>
                <a:cs typeface="Arial"/>
              </a:rPr>
              <a:t>1</a:t>
            </a:r>
            <a:endParaRPr sz="700">
              <a:latin typeface="Arial"/>
              <a:cs typeface="Arial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231764" y="688784"/>
          <a:ext cx="10187305" cy="6324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04545"/>
                <a:gridCol w="721360"/>
                <a:gridCol w="415290"/>
                <a:gridCol w="2757170"/>
                <a:gridCol w="868045"/>
                <a:gridCol w="664210"/>
                <a:gridCol w="612139"/>
                <a:gridCol w="697229"/>
                <a:gridCol w="793750"/>
                <a:gridCol w="707390"/>
                <a:gridCol w="551179"/>
                <a:gridCol w="578484"/>
              </a:tblGrid>
              <a:tr h="180975">
                <a:tc gridSpan="4">
                  <a:txBody>
                    <a:bodyPr/>
                    <a:lstStyle/>
                    <a:p>
                      <a:pPr marL="31750">
                        <a:lnSpc>
                          <a:spcPts val="1330"/>
                        </a:lnSpc>
                      </a:pPr>
                      <a:r>
                        <a:rPr sz="1150" spc="-15" dirty="0">
                          <a:latin typeface="Arial"/>
                          <a:cs typeface="Arial"/>
                        </a:rPr>
                        <a:t>Baltimore </a:t>
                      </a:r>
                      <a:r>
                        <a:rPr sz="1150" spc="-70" dirty="0">
                          <a:latin typeface="Arial"/>
                          <a:cs typeface="Arial"/>
                        </a:rPr>
                        <a:t>Consent </a:t>
                      </a:r>
                      <a:r>
                        <a:rPr sz="1150" spc="-60" dirty="0">
                          <a:latin typeface="Arial"/>
                          <a:cs typeface="Arial"/>
                        </a:rPr>
                        <a:t>Decree</a:t>
                      </a:r>
                      <a:r>
                        <a:rPr sz="11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50" spc="-15" dirty="0">
                          <a:latin typeface="Arial"/>
                          <a:cs typeface="Arial"/>
                        </a:rPr>
                        <a:t>Monitor</a:t>
                      </a:r>
                      <a:endParaRPr sz="11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700" b="1" spc="-25" dirty="0">
                          <a:latin typeface="Trebuchet MS"/>
                          <a:cs typeface="Trebuchet MS"/>
                        </a:rPr>
                        <a:t>INSTRUCTIONS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3175" marB="0"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A"/>
                    </a:solidFill>
                  </a:tcPr>
                </a:tc>
              </a:tr>
              <a:tr h="158115">
                <a:tc gridSpan="2">
                  <a:txBody>
                    <a:bodyPr/>
                    <a:lstStyle/>
                    <a:p>
                      <a:pPr marL="28575">
                        <a:lnSpc>
                          <a:spcPts val="1145"/>
                        </a:lnSpc>
                      </a:pPr>
                      <a:r>
                        <a:rPr sz="1050" spc="-65" dirty="0">
                          <a:latin typeface="Arial"/>
                          <a:cs typeface="Arial"/>
                        </a:rPr>
                        <a:t>750 </a:t>
                      </a:r>
                      <a:r>
                        <a:rPr sz="1050" spc="-105" dirty="0">
                          <a:latin typeface="Arial"/>
                          <a:cs typeface="Arial"/>
                        </a:rPr>
                        <a:t>E. </a:t>
                      </a:r>
                      <a:r>
                        <a:rPr sz="1050" spc="-5" dirty="0">
                          <a:latin typeface="Arial"/>
                          <a:cs typeface="Arial"/>
                        </a:rPr>
                        <a:t>Pratt, </a:t>
                      </a:r>
                      <a:r>
                        <a:rPr sz="1050" spc="-80" dirty="0">
                          <a:latin typeface="Arial"/>
                          <a:cs typeface="Arial"/>
                        </a:rPr>
                        <a:t>Ste</a:t>
                      </a:r>
                      <a:r>
                        <a:rPr sz="1050" spc="-1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50" spc="10" dirty="0">
                          <a:latin typeface="Arial"/>
                          <a:cs typeface="Arial"/>
                        </a:rPr>
                        <a:t>900</a:t>
                      </a:r>
                      <a:endParaRPr sz="10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solidFill>
                      <a:srgbClr val="CCC0D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A"/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22225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1.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Complete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blue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box </a:t>
                      </a:r>
                      <a:r>
                        <a:rPr sz="700" spc="15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left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first.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This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will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cause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month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rate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information </a:t>
                      </a:r>
                      <a:r>
                        <a:rPr sz="700" spc="15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populate</a:t>
                      </a:r>
                      <a:r>
                        <a:rPr sz="700" spc="-114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the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CCC0D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84785">
                <a:tc gridSpan="2">
                  <a:txBody>
                    <a:bodyPr/>
                    <a:lstStyle/>
                    <a:p>
                      <a:pPr marL="31750">
                        <a:lnSpc>
                          <a:spcPts val="1330"/>
                        </a:lnSpc>
                      </a:pPr>
                      <a:r>
                        <a:rPr sz="1150" spc="-20" dirty="0">
                          <a:latin typeface="Arial"/>
                          <a:cs typeface="Arial"/>
                        </a:rPr>
                        <a:t>Baltimore, </a:t>
                      </a:r>
                      <a:r>
                        <a:rPr sz="1150" spc="-35" dirty="0">
                          <a:latin typeface="Arial"/>
                          <a:cs typeface="Arial"/>
                        </a:rPr>
                        <a:t>MD</a:t>
                      </a:r>
                      <a:r>
                        <a:rPr sz="115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50" spc="-90" dirty="0">
                          <a:latin typeface="Arial"/>
                          <a:cs typeface="Arial"/>
                        </a:rPr>
                        <a:t>21202</a:t>
                      </a:r>
                      <a:endParaRPr sz="11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solidFill>
                      <a:srgbClr val="CCC0D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A"/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22225">
                        <a:lnSpc>
                          <a:spcPct val="100000"/>
                        </a:lnSpc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2.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Enter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descriptions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hours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"Time"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portion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of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matrix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consistent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with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"Sample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CCC0D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356235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solidFill>
                      <a:srgbClr val="CCC0D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A"/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22225">
                        <a:lnSpc>
                          <a:spcPts val="800"/>
                        </a:lnSpc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3.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0" dirty="0">
                          <a:latin typeface="Arial"/>
                          <a:cs typeface="Arial"/>
                        </a:rPr>
                        <a:t>You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may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not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bill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more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than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eight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 (8)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hours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day,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even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15" dirty="0">
                          <a:latin typeface="Arial"/>
                          <a:cs typeface="Arial"/>
                        </a:rPr>
                        <a:t>if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you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work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more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than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eight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(8)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hours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a</a:t>
                      </a:r>
                      <a:endParaRPr sz="700">
                        <a:latin typeface="Arial"/>
                        <a:cs typeface="Arial"/>
                      </a:endParaRPr>
                    </a:p>
                    <a:p>
                      <a:pPr marL="22225" marR="220345">
                        <a:lnSpc>
                          <a:spcPct val="112900"/>
                        </a:lnSpc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day,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which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you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inevitably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will.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Leadership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must authorize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more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than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eight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hours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billed in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a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day, 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itemized,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but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will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do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so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sparingly.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All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time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above 8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hours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in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a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day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should be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reflected </a:t>
                      </a:r>
                      <a:r>
                        <a:rPr sz="700" spc="-60" dirty="0">
                          <a:latin typeface="Arial"/>
                          <a:cs typeface="Arial"/>
                        </a:rPr>
                        <a:t>as</a:t>
                      </a:r>
                      <a:r>
                        <a:rPr sz="700" spc="-1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"unbilled."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CCC0D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05410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A"/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22225">
                        <a:lnSpc>
                          <a:spcPts val="735"/>
                        </a:lnSpc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4. </a:t>
                      </a:r>
                      <a:r>
                        <a:rPr sz="700" spc="-50" dirty="0">
                          <a:latin typeface="Arial"/>
                          <a:cs typeface="Arial"/>
                        </a:rPr>
                        <a:t>You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may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b="1" spc="-20" dirty="0">
                          <a:latin typeface="Trebuchet MS"/>
                          <a:cs typeface="Trebuchet MS"/>
                        </a:rPr>
                        <a:t>NOT</a:t>
                      </a:r>
                      <a:r>
                        <a:rPr sz="700" b="1" spc="-3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bill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for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time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spent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traveling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15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or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from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Baltimore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or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anywhere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else.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Travel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time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is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non-r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CCC0D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36525">
                <a:tc gridSpan="3">
                  <a:txBody>
                    <a:bodyPr/>
                    <a:lstStyle/>
                    <a:p>
                      <a:pPr marL="615315">
                        <a:lnSpc>
                          <a:spcPts val="980"/>
                        </a:lnSpc>
                      </a:pPr>
                      <a:r>
                        <a:rPr sz="900" spc="-50" dirty="0">
                          <a:latin typeface="Arial"/>
                          <a:cs typeface="Arial"/>
                        </a:rPr>
                        <a:t>INVOICE </a:t>
                      </a:r>
                      <a:r>
                        <a:rPr sz="900" spc="-75" dirty="0">
                          <a:latin typeface="Arial"/>
                          <a:cs typeface="Arial"/>
                        </a:rPr>
                        <a:t>FOR </a:t>
                      </a:r>
                      <a:r>
                        <a:rPr sz="900" spc="-30" dirty="0">
                          <a:latin typeface="Arial"/>
                          <a:cs typeface="Arial"/>
                        </a:rPr>
                        <a:t>MONTH</a:t>
                      </a:r>
                      <a:r>
                        <a:rPr sz="9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60" dirty="0">
                          <a:latin typeface="Arial"/>
                          <a:cs typeface="Arial"/>
                        </a:rPr>
                        <a:t>OF: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9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980"/>
                        </a:lnSpc>
                      </a:pPr>
                      <a:r>
                        <a:rPr sz="900" b="1" i="1" u="sng" dirty="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cs typeface="Arial"/>
                        </a:rPr>
                        <a:t>April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9F0"/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40640" marR="25400" indent="-5080" algn="ctr">
                        <a:lnSpc>
                          <a:spcPct val="109200"/>
                        </a:lnSpc>
                        <a:spcBef>
                          <a:spcPts val="370"/>
                        </a:spcBef>
                      </a:pPr>
                      <a:r>
                        <a:rPr sz="650" spc="-35" dirty="0">
                          <a:latin typeface="Arial"/>
                          <a:cs typeface="Arial"/>
                        </a:rPr>
                        <a:t>Complete these  </a:t>
                      </a:r>
                      <a:r>
                        <a:rPr sz="650" spc="-5" dirty="0">
                          <a:latin typeface="Arial"/>
                          <a:cs typeface="Arial"/>
                        </a:rPr>
                        <a:t>four</a:t>
                      </a:r>
                      <a:r>
                        <a:rPr sz="650" spc="-8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35" dirty="0">
                          <a:latin typeface="Arial"/>
                          <a:cs typeface="Arial"/>
                        </a:rPr>
                        <a:t>cells</a:t>
                      </a:r>
                      <a:r>
                        <a:rPr sz="650" spc="-7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before </a:t>
                      </a:r>
                      <a:r>
                        <a:rPr sz="6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20" dirty="0">
                          <a:latin typeface="Arial"/>
                          <a:cs typeface="Arial"/>
                        </a:rPr>
                        <a:t>starting  </a:t>
                      </a:r>
                      <a:r>
                        <a:rPr sz="650" spc="-35" dirty="0">
                          <a:latin typeface="Arial"/>
                          <a:cs typeface="Arial"/>
                        </a:rPr>
                        <a:t>spreadsheet.</a:t>
                      </a:r>
                      <a:endParaRPr sz="650">
                        <a:latin typeface="Arial"/>
                        <a:cs typeface="Arial"/>
                      </a:endParaRPr>
                    </a:p>
                    <a:p>
                      <a:pPr marL="46990" marR="36195" algn="ctr">
                        <a:lnSpc>
                          <a:spcPct val="109200"/>
                        </a:lnSpc>
                      </a:pPr>
                      <a:r>
                        <a:rPr sz="650" spc="-55" dirty="0">
                          <a:latin typeface="Arial"/>
                          <a:cs typeface="Arial"/>
                        </a:rPr>
                        <a:t>Rates</a:t>
                      </a:r>
                      <a:r>
                        <a:rPr sz="650" spc="-7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35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650" spc="-7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other </a:t>
                      </a:r>
                      <a:r>
                        <a:rPr sz="6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info </a:t>
                      </a:r>
                      <a:r>
                        <a:rPr sz="650" spc="-5" dirty="0">
                          <a:latin typeface="Arial"/>
                          <a:cs typeface="Arial"/>
                        </a:rPr>
                        <a:t>will </a:t>
                      </a:r>
                      <a:r>
                        <a:rPr sz="650" spc="-25" dirty="0">
                          <a:latin typeface="Arial"/>
                          <a:cs typeface="Arial"/>
                        </a:rPr>
                        <a:t>self-  </a:t>
                      </a:r>
                      <a:r>
                        <a:rPr sz="650" spc="-20" dirty="0">
                          <a:latin typeface="Arial"/>
                          <a:cs typeface="Arial"/>
                        </a:rPr>
                        <a:t>populate.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46990" marB="0" vert="vert27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9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solidFill>
                      <a:srgbClr val="CCC0DA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22225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5.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Please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make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sure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all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expenses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meet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Guidelines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listed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in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Billing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Guidelines</a:t>
                      </a:r>
                      <a:r>
                        <a:rPr sz="700" spc="-7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tab.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solidFill>
                      <a:srgbClr val="CCC0D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CCC0DA"/>
                    </a:solidFill>
                  </a:tcPr>
                </a:tc>
              </a:tr>
              <a:tr h="142875">
                <a:tc gridSpan="3">
                  <a:txBody>
                    <a:bodyPr/>
                    <a:lstStyle/>
                    <a:p>
                      <a:pPr marL="687070">
                        <a:lnSpc>
                          <a:spcPts val="980"/>
                        </a:lnSpc>
                      </a:pPr>
                      <a:r>
                        <a:rPr sz="900" spc="-50" dirty="0">
                          <a:latin typeface="Arial"/>
                          <a:cs typeface="Arial"/>
                        </a:rPr>
                        <a:t>INVOICE </a:t>
                      </a:r>
                      <a:r>
                        <a:rPr sz="900" spc="-75" dirty="0">
                          <a:latin typeface="Arial"/>
                          <a:cs typeface="Arial"/>
                        </a:rPr>
                        <a:t>SUBMITTED</a:t>
                      </a:r>
                      <a:r>
                        <a:rPr sz="9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65" dirty="0">
                          <a:latin typeface="Arial"/>
                          <a:cs typeface="Arial"/>
                        </a:rPr>
                        <a:t>BY: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9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4604" algn="ctr">
                        <a:lnSpc>
                          <a:spcPts val="1010"/>
                        </a:lnSpc>
                      </a:pPr>
                      <a:r>
                        <a:rPr sz="1050" spc="-55" dirty="0">
                          <a:latin typeface="Arial"/>
                          <a:cs typeface="Arial"/>
                        </a:rPr>
                        <a:t>O'Toole</a:t>
                      </a:r>
                      <a:endParaRPr sz="10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9F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6990" marB="0" vert="vert27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9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solidFill>
                      <a:srgbClr val="CCC0DA"/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22225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6.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Do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not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forget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15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initial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 box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attesting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15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accuracy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of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this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statement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before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 you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submit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it.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CCC0D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676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9F0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200660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900" spc="-60" dirty="0">
                          <a:latin typeface="Arial"/>
                          <a:cs typeface="Arial"/>
                        </a:rPr>
                        <a:t>DATE</a:t>
                      </a:r>
                      <a:r>
                        <a:rPr sz="9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75" dirty="0">
                          <a:latin typeface="Arial"/>
                          <a:cs typeface="Arial"/>
                        </a:rPr>
                        <a:t>SUBMITTED: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1143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9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3970" algn="ctr">
                        <a:lnSpc>
                          <a:spcPts val="1200"/>
                        </a:lnSpc>
                      </a:pPr>
                      <a:r>
                        <a:rPr sz="1050" spc="-20" dirty="0">
                          <a:latin typeface="Arial"/>
                          <a:cs typeface="Arial"/>
                        </a:rPr>
                        <a:t>5/9/2019</a:t>
                      </a:r>
                      <a:endParaRPr sz="10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9F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6990" marB="0" vert="vert27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9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solidFill>
                      <a:srgbClr val="CCC0DA"/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22225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7.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Do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not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hesitate </a:t>
                      </a:r>
                      <a:r>
                        <a:rPr sz="700" spc="15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call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Deputy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Monitors </a:t>
                      </a:r>
                      <a:r>
                        <a:rPr sz="700" spc="-55" dirty="0">
                          <a:latin typeface="Arial"/>
                          <a:cs typeface="Arial"/>
                        </a:rPr>
                        <a:t>Hassan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Aden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or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Seth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Rosenthal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with</a:t>
                      </a:r>
                      <a:r>
                        <a:rPr sz="700" spc="-1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any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questions.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CCC0D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72720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5D9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6034" algn="ctr">
                        <a:lnSpc>
                          <a:spcPts val="1190"/>
                        </a:lnSpc>
                      </a:pPr>
                      <a:r>
                        <a:rPr sz="1050" spc="-95" dirty="0">
                          <a:latin typeface="Arial"/>
                          <a:cs typeface="Arial"/>
                        </a:rPr>
                        <a:t>YEAR:</a:t>
                      </a:r>
                      <a:endParaRPr sz="10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5D9F0"/>
                    </a:solidFill>
                  </a:tcPr>
                </a:tc>
                <a:tc>
                  <a:txBody>
                    <a:bodyPr/>
                    <a:lstStyle/>
                    <a:p>
                      <a:pPr marL="13970" algn="ctr">
                        <a:lnSpc>
                          <a:spcPts val="1190"/>
                        </a:lnSpc>
                      </a:pPr>
                      <a:r>
                        <a:rPr sz="1050" spc="-60" dirty="0">
                          <a:latin typeface="Arial"/>
                          <a:cs typeface="Arial"/>
                        </a:rPr>
                        <a:t>2019</a:t>
                      </a:r>
                      <a:endParaRPr sz="10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5D9F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6990" marB="0" vert="vert27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9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A"/>
                    </a:solidFill>
                  </a:tcPr>
                </a:tc>
                <a:tc gridSpan="6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3238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750" b="1" i="1" spc="-30" dirty="0">
                          <a:latin typeface="Trebuchet MS"/>
                          <a:cs typeface="Trebuchet MS"/>
                        </a:rPr>
                        <a:t>Sample</a:t>
                      </a:r>
                      <a:r>
                        <a:rPr sz="750" b="1" i="1" spc="-5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b="1" i="1" spc="-40" dirty="0">
                          <a:latin typeface="Trebuchet MS"/>
                          <a:cs typeface="Trebuchet MS"/>
                        </a:rPr>
                        <a:t>Description:</a:t>
                      </a:r>
                      <a:endParaRPr sz="75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612140">
                <a:tc gridSpan="12">
                  <a:txBody>
                    <a:bodyPr/>
                    <a:lstStyle/>
                    <a:p>
                      <a:pPr marL="1544955">
                        <a:lnSpc>
                          <a:spcPts val="850"/>
                        </a:lnSpc>
                      </a:pPr>
                      <a:r>
                        <a:rPr sz="750" i="1" spc="-30" dirty="0">
                          <a:latin typeface="Trebuchet MS"/>
                          <a:cs typeface="Trebuchet MS"/>
                        </a:rPr>
                        <a:t>Prepare</a:t>
                      </a:r>
                      <a:r>
                        <a:rPr sz="750" i="1" spc="-5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40" dirty="0">
                          <a:latin typeface="Trebuchet MS"/>
                          <a:cs typeface="Trebuchet MS"/>
                        </a:rPr>
                        <a:t>for</a:t>
                      </a:r>
                      <a:r>
                        <a:rPr sz="750" i="1" spc="-5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10" dirty="0">
                          <a:latin typeface="Trebuchet MS"/>
                          <a:cs typeface="Trebuchet MS"/>
                        </a:rPr>
                        <a:t>and</a:t>
                      </a:r>
                      <a:r>
                        <a:rPr sz="750" i="1" spc="-5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30" dirty="0">
                          <a:latin typeface="Trebuchet MS"/>
                          <a:cs typeface="Trebuchet MS"/>
                        </a:rPr>
                        <a:t>attend</a:t>
                      </a:r>
                      <a:r>
                        <a:rPr sz="750" i="1" spc="-5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25" dirty="0">
                          <a:latin typeface="Trebuchet MS"/>
                          <a:cs typeface="Trebuchet MS"/>
                        </a:rPr>
                        <a:t>meeting</a:t>
                      </a:r>
                      <a:r>
                        <a:rPr sz="750" i="1" spc="-5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35" dirty="0">
                          <a:latin typeface="Trebuchet MS"/>
                          <a:cs typeface="Trebuchet MS"/>
                        </a:rPr>
                        <a:t>with</a:t>
                      </a:r>
                      <a:r>
                        <a:rPr sz="750" i="1" spc="-5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dirty="0">
                          <a:latin typeface="Trebuchet MS"/>
                          <a:cs typeface="Trebuchet MS"/>
                        </a:rPr>
                        <a:t>BPD</a:t>
                      </a:r>
                      <a:r>
                        <a:rPr sz="750" i="1" spc="-5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25" dirty="0">
                          <a:latin typeface="Trebuchet MS"/>
                          <a:cs typeface="Trebuchet MS"/>
                        </a:rPr>
                        <a:t>North</a:t>
                      </a:r>
                      <a:r>
                        <a:rPr sz="750" i="1" spc="-5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25" dirty="0">
                          <a:latin typeface="Trebuchet MS"/>
                          <a:cs typeface="Trebuchet MS"/>
                        </a:rPr>
                        <a:t>Division</a:t>
                      </a:r>
                      <a:r>
                        <a:rPr sz="750" i="1" spc="-5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30" dirty="0">
                          <a:latin typeface="Trebuchet MS"/>
                          <a:cs typeface="Trebuchet MS"/>
                        </a:rPr>
                        <a:t>DC;</a:t>
                      </a:r>
                      <a:r>
                        <a:rPr sz="750" i="1" spc="-5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30" dirty="0">
                          <a:latin typeface="Trebuchet MS"/>
                          <a:cs typeface="Trebuchet MS"/>
                        </a:rPr>
                        <a:t>prepare</a:t>
                      </a:r>
                      <a:r>
                        <a:rPr sz="750" i="1" spc="-5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35" dirty="0">
                          <a:latin typeface="Trebuchet MS"/>
                          <a:cs typeface="Trebuchet MS"/>
                        </a:rPr>
                        <a:t>checklist</a:t>
                      </a:r>
                      <a:r>
                        <a:rPr sz="750" i="1" spc="-4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40" dirty="0">
                          <a:latin typeface="Trebuchet MS"/>
                          <a:cs typeface="Trebuchet MS"/>
                        </a:rPr>
                        <a:t>for</a:t>
                      </a:r>
                      <a:r>
                        <a:rPr sz="750" i="1" spc="-5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35" dirty="0">
                          <a:latin typeface="Trebuchet MS"/>
                          <a:cs typeface="Trebuchet MS"/>
                        </a:rPr>
                        <a:t>review</a:t>
                      </a:r>
                      <a:r>
                        <a:rPr sz="750" i="1" spc="-5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40" dirty="0">
                          <a:latin typeface="Trebuchet MS"/>
                          <a:cs typeface="Trebuchet MS"/>
                        </a:rPr>
                        <a:t>of </a:t>
                      </a:r>
                      <a:r>
                        <a:rPr sz="750" i="1" spc="-35" dirty="0">
                          <a:latin typeface="Trebuchet MS"/>
                          <a:cs typeface="Trebuchet MS"/>
                        </a:rPr>
                        <a:t>in-service</a:t>
                      </a:r>
                      <a:r>
                        <a:rPr sz="750" i="1" spc="-5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35" dirty="0">
                          <a:latin typeface="Trebuchet MS"/>
                          <a:cs typeface="Trebuchet MS"/>
                        </a:rPr>
                        <a:t>training;</a:t>
                      </a:r>
                      <a:r>
                        <a:rPr sz="750" i="1" spc="-5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35" dirty="0">
                          <a:latin typeface="Trebuchet MS"/>
                          <a:cs typeface="Trebuchet MS"/>
                        </a:rPr>
                        <a:t>meet</a:t>
                      </a:r>
                      <a:endParaRPr sz="750">
                        <a:latin typeface="Trebuchet MS"/>
                        <a:cs typeface="Trebuchet MS"/>
                      </a:endParaRPr>
                    </a:p>
                    <a:p>
                      <a:pPr marL="1544955" marR="4117975">
                        <a:lnSpc>
                          <a:spcPct val="113399"/>
                        </a:lnSpc>
                      </a:pPr>
                      <a:r>
                        <a:rPr sz="750" i="1" spc="-35" dirty="0">
                          <a:latin typeface="Trebuchet MS"/>
                          <a:cs typeface="Trebuchet MS"/>
                        </a:rPr>
                        <a:t>with</a:t>
                      </a:r>
                      <a:r>
                        <a:rPr sz="750" i="1" spc="-5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5" dirty="0">
                          <a:latin typeface="Trebuchet MS"/>
                          <a:cs typeface="Trebuchet MS"/>
                        </a:rPr>
                        <a:t>Ms.</a:t>
                      </a:r>
                      <a:r>
                        <a:rPr sz="750" i="1" spc="-4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25" dirty="0">
                          <a:latin typeface="Trebuchet MS"/>
                          <a:cs typeface="Trebuchet MS"/>
                        </a:rPr>
                        <a:t>Williams</a:t>
                      </a:r>
                      <a:r>
                        <a:rPr sz="750" i="1" spc="-4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45" dirty="0">
                          <a:latin typeface="Trebuchet MS"/>
                          <a:cs typeface="Trebuchet MS"/>
                        </a:rPr>
                        <a:t>re </a:t>
                      </a:r>
                      <a:r>
                        <a:rPr sz="750" i="1" spc="-15" dirty="0">
                          <a:latin typeface="Trebuchet MS"/>
                          <a:cs typeface="Trebuchet MS"/>
                        </a:rPr>
                        <a:t>changes</a:t>
                      </a:r>
                      <a:r>
                        <a:rPr sz="750" i="1" spc="-4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30" dirty="0">
                          <a:latin typeface="Trebuchet MS"/>
                          <a:cs typeface="Trebuchet MS"/>
                        </a:rPr>
                        <a:t>to</a:t>
                      </a:r>
                      <a:r>
                        <a:rPr sz="750" i="1" spc="-4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25" dirty="0">
                          <a:latin typeface="Trebuchet MS"/>
                          <a:cs typeface="Trebuchet MS"/>
                        </a:rPr>
                        <a:t>compliance</a:t>
                      </a:r>
                      <a:r>
                        <a:rPr sz="750" i="1" spc="-40" dirty="0">
                          <a:latin typeface="Trebuchet MS"/>
                          <a:cs typeface="Trebuchet MS"/>
                        </a:rPr>
                        <a:t> matrix;</a:t>
                      </a:r>
                      <a:r>
                        <a:rPr sz="750" i="1" spc="-5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30" dirty="0">
                          <a:latin typeface="Trebuchet MS"/>
                          <a:cs typeface="Trebuchet MS"/>
                        </a:rPr>
                        <a:t>copied</a:t>
                      </a:r>
                      <a:r>
                        <a:rPr sz="750" i="1" spc="-4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20" dirty="0">
                          <a:latin typeface="Trebuchet MS"/>
                          <a:cs typeface="Trebuchet MS"/>
                        </a:rPr>
                        <a:t>use</a:t>
                      </a:r>
                      <a:r>
                        <a:rPr sz="750" i="1" spc="-40" dirty="0">
                          <a:latin typeface="Trebuchet MS"/>
                          <a:cs typeface="Trebuchet MS"/>
                        </a:rPr>
                        <a:t> of</a:t>
                      </a:r>
                      <a:r>
                        <a:rPr sz="750" i="1" spc="-3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40" dirty="0">
                          <a:latin typeface="Trebuchet MS"/>
                          <a:cs typeface="Trebuchet MS"/>
                        </a:rPr>
                        <a:t>force</a:t>
                      </a:r>
                      <a:r>
                        <a:rPr sz="750" i="1" spc="-4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40" dirty="0">
                          <a:latin typeface="Trebuchet MS"/>
                          <a:cs typeface="Trebuchet MS"/>
                        </a:rPr>
                        <a:t>reports;</a:t>
                      </a:r>
                      <a:r>
                        <a:rPr sz="750" i="1" spc="-4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35" dirty="0">
                          <a:latin typeface="Trebuchet MS"/>
                          <a:cs typeface="Trebuchet MS"/>
                        </a:rPr>
                        <a:t>reviewed</a:t>
                      </a:r>
                      <a:r>
                        <a:rPr sz="750" i="1" spc="-4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5" dirty="0">
                          <a:latin typeface="Trebuchet MS"/>
                          <a:cs typeface="Trebuchet MS"/>
                        </a:rPr>
                        <a:t>UNDF</a:t>
                      </a:r>
                      <a:r>
                        <a:rPr sz="750" i="1" spc="-35" dirty="0">
                          <a:latin typeface="Trebuchet MS"/>
                          <a:cs typeface="Trebuchet MS"/>
                        </a:rPr>
                        <a:t> reports</a:t>
                      </a:r>
                      <a:r>
                        <a:rPr sz="750" i="1" spc="-4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dirty="0">
                          <a:latin typeface="Trebuchet MS"/>
                          <a:cs typeface="Trebuchet MS"/>
                        </a:rPr>
                        <a:t>1123454  </a:t>
                      </a:r>
                      <a:r>
                        <a:rPr sz="750" i="1" spc="-10" dirty="0">
                          <a:latin typeface="Trebuchet MS"/>
                          <a:cs typeface="Trebuchet MS"/>
                        </a:rPr>
                        <a:t>and</a:t>
                      </a:r>
                      <a:r>
                        <a:rPr sz="750" i="1" spc="-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10" dirty="0">
                          <a:latin typeface="Trebuchet MS"/>
                          <a:cs typeface="Trebuchet MS"/>
                        </a:rPr>
                        <a:t>1123455.</a:t>
                      </a:r>
                      <a:endParaRPr sz="75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08279">
                <a:tc gridSpan="12">
                  <a:txBody>
                    <a:bodyPr/>
                    <a:lstStyle/>
                    <a:p>
                      <a:pPr marL="29845">
                        <a:lnSpc>
                          <a:spcPts val="1525"/>
                        </a:lnSpc>
                      </a:pPr>
                      <a:r>
                        <a:rPr sz="1300" spc="-105" dirty="0">
                          <a:solidFill>
                            <a:srgbClr val="006000"/>
                          </a:solidFill>
                          <a:latin typeface="Arial"/>
                          <a:cs typeface="Arial"/>
                        </a:rPr>
                        <a:t>TIME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57175">
                <a:tc>
                  <a:txBody>
                    <a:bodyPr/>
                    <a:lstStyle/>
                    <a:p>
                      <a:pPr marL="179705">
                        <a:lnSpc>
                          <a:spcPct val="100000"/>
                        </a:lnSpc>
                        <a:spcBef>
                          <a:spcPts val="434"/>
                        </a:spcBef>
                      </a:pPr>
                      <a:r>
                        <a:rPr sz="900" b="1" spc="-10" dirty="0">
                          <a:latin typeface="Trebuchet MS"/>
                          <a:cs typeface="Trebuchet MS"/>
                        </a:rPr>
                        <a:t>Month</a:t>
                      </a:r>
                      <a:r>
                        <a:rPr sz="900" b="1" spc="-8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00" b="1" spc="-35" dirty="0">
                          <a:latin typeface="Trebuchet MS"/>
                          <a:cs typeface="Trebuchet MS"/>
                        </a:rPr>
                        <a:t>of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T="55244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434"/>
                        </a:spcBef>
                      </a:pPr>
                      <a:r>
                        <a:rPr sz="900" b="1" spc="-30" dirty="0">
                          <a:latin typeface="Trebuchet MS"/>
                          <a:cs typeface="Trebuchet MS"/>
                        </a:rPr>
                        <a:t>Day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T="55244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90"/>
                        </a:spcBef>
                      </a:pPr>
                      <a:r>
                        <a:rPr sz="900" b="1" spc="-45" dirty="0">
                          <a:latin typeface="Trebuchet MS"/>
                          <a:cs typeface="Trebuchet MS"/>
                        </a:rPr>
                        <a:t>Description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T="4953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94005">
                        <a:lnSpc>
                          <a:spcPct val="100000"/>
                        </a:lnSpc>
                        <a:spcBef>
                          <a:spcPts val="434"/>
                        </a:spcBef>
                      </a:pPr>
                      <a:r>
                        <a:rPr sz="900" b="1" spc="-40" dirty="0">
                          <a:latin typeface="Trebuchet MS"/>
                          <a:cs typeface="Trebuchet MS"/>
                        </a:rPr>
                        <a:t>Hours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T="55244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40029">
                        <a:lnSpc>
                          <a:spcPct val="100000"/>
                        </a:lnSpc>
                        <a:spcBef>
                          <a:spcPts val="434"/>
                        </a:spcBef>
                      </a:pPr>
                      <a:r>
                        <a:rPr sz="900" b="1" spc="-45" dirty="0">
                          <a:latin typeface="Trebuchet MS"/>
                          <a:cs typeface="Trebuchet MS"/>
                        </a:rPr>
                        <a:t>Rate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T="55244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700" b="1" spc="-35" dirty="0">
                          <a:latin typeface="Trebuchet MS"/>
                          <a:cs typeface="Trebuchet MS"/>
                        </a:rPr>
                        <a:t>Total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7302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 marL="595630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sz="700" b="1" spc="-30" dirty="0">
                          <a:latin typeface="Trebuchet MS"/>
                          <a:cs typeface="Trebuchet MS"/>
                        </a:rPr>
                        <a:t>Comments (Unbilled</a:t>
                      </a:r>
                      <a:r>
                        <a:rPr sz="700" b="1" spc="-7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45" dirty="0">
                          <a:latin typeface="Trebuchet MS"/>
                          <a:cs typeface="Trebuchet MS"/>
                        </a:rPr>
                        <a:t>Time)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6731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72720" marR="99060" indent="-48895">
                        <a:lnSpc>
                          <a:spcPts val="950"/>
                        </a:lnSpc>
                        <a:spcBef>
                          <a:spcPts val="35"/>
                        </a:spcBef>
                      </a:pPr>
                      <a:r>
                        <a:rPr sz="700" b="1" spc="-5" dirty="0">
                          <a:latin typeface="Trebuchet MS"/>
                          <a:cs typeface="Trebuchet MS"/>
                        </a:rPr>
                        <a:t>Unb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ill</a:t>
                      </a:r>
                      <a:r>
                        <a:rPr sz="700" b="1" spc="-5" dirty="0">
                          <a:latin typeface="Trebuchet MS"/>
                          <a:cs typeface="Trebuchet MS"/>
                        </a:rPr>
                        <a:t>ed  </a:t>
                      </a:r>
                      <a:r>
                        <a:rPr sz="700" b="1" spc="-30" dirty="0">
                          <a:latin typeface="Trebuchet MS"/>
                          <a:cs typeface="Trebuchet MS"/>
                        </a:rPr>
                        <a:t>Hours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20014">
                <a:tc>
                  <a:txBody>
                    <a:bodyPr/>
                    <a:lstStyle/>
                    <a:p>
                      <a:pPr marL="17780" algn="ctr">
                        <a:lnSpc>
                          <a:spcPts val="819"/>
                        </a:lnSpc>
                        <a:spcBef>
                          <a:spcPts val="25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April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970" algn="ctr">
                        <a:lnSpc>
                          <a:spcPts val="819"/>
                        </a:lnSpc>
                        <a:spcBef>
                          <a:spcPts val="2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4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7780">
                        <a:lnSpc>
                          <a:spcPts val="819"/>
                        </a:lnSpc>
                        <a:spcBef>
                          <a:spcPts val="25"/>
                        </a:spcBef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Review </a:t>
                      </a:r>
                      <a:r>
                        <a:rPr sz="700" spc="-50" dirty="0">
                          <a:latin typeface="Arial"/>
                          <a:cs typeface="Arial"/>
                        </a:rPr>
                        <a:t>Use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of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Force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Curriculum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715" algn="r">
                        <a:lnSpc>
                          <a:spcPts val="819"/>
                        </a:lnSpc>
                        <a:spcBef>
                          <a:spcPts val="2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2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19"/>
                        </a:lnSpc>
                        <a:spcBef>
                          <a:spcPts val="25"/>
                        </a:spcBef>
                        <a:tabLst>
                          <a:tab pos="370840" algn="l"/>
                        </a:tabLst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235.00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255" algn="ctr">
                        <a:lnSpc>
                          <a:spcPts val="819"/>
                        </a:lnSpc>
                        <a:spcBef>
                          <a:spcPts val="25"/>
                        </a:spcBef>
                        <a:tabLst>
                          <a:tab pos="278130" algn="l"/>
                        </a:tabLst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470.00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20014">
                <a:tc>
                  <a:txBody>
                    <a:bodyPr/>
                    <a:lstStyle/>
                    <a:p>
                      <a:pPr marL="17780" algn="ctr">
                        <a:lnSpc>
                          <a:spcPts val="819"/>
                        </a:lnSpc>
                        <a:spcBef>
                          <a:spcPts val="25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April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970" algn="ctr">
                        <a:lnSpc>
                          <a:spcPts val="819"/>
                        </a:lnSpc>
                        <a:spcBef>
                          <a:spcPts val="2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5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7780">
                        <a:lnSpc>
                          <a:spcPts val="819"/>
                        </a:lnSpc>
                        <a:spcBef>
                          <a:spcPts val="25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Draft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redline </a:t>
                      </a:r>
                      <a:r>
                        <a:rPr sz="700" spc="-70" dirty="0">
                          <a:latin typeface="Arial"/>
                          <a:cs typeface="Arial"/>
                        </a:rPr>
                        <a:t>UOF</a:t>
                      </a:r>
                      <a:r>
                        <a:rPr sz="700" spc="-7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Curriculum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715" algn="r">
                        <a:lnSpc>
                          <a:spcPts val="819"/>
                        </a:lnSpc>
                        <a:spcBef>
                          <a:spcPts val="25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0.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8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19"/>
                        </a:lnSpc>
                        <a:spcBef>
                          <a:spcPts val="25"/>
                        </a:spcBef>
                        <a:tabLst>
                          <a:tab pos="370840" algn="l"/>
                        </a:tabLst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235.00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255" algn="ctr">
                        <a:lnSpc>
                          <a:spcPts val="819"/>
                        </a:lnSpc>
                        <a:spcBef>
                          <a:spcPts val="25"/>
                        </a:spcBef>
                        <a:tabLst>
                          <a:tab pos="278130" algn="l"/>
                        </a:tabLst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188.00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20014">
                <a:tc>
                  <a:txBody>
                    <a:bodyPr/>
                    <a:lstStyle/>
                    <a:p>
                      <a:pPr marL="17780" algn="ctr">
                        <a:lnSpc>
                          <a:spcPts val="819"/>
                        </a:lnSpc>
                        <a:spcBef>
                          <a:spcPts val="25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April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970" algn="ctr">
                        <a:lnSpc>
                          <a:spcPts val="819"/>
                        </a:lnSpc>
                        <a:spcBef>
                          <a:spcPts val="2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9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7780">
                        <a:lnSpc>
                          <a:spcPts val="819"/>
                        </a:lnSpc>
                        <a:spcBef>
                          <a:spcPts val="25"/>
                        </a:spcBef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Document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Review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Email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Communication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with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Team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715" algn="r">
                        <a:lnSpc>
                          <a:spcPts val="819"/>
                        </a:lnSpc>
                        <a:spcBef>
                          <a:spcPts val="25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0.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6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19"/>
                        </a:lnSpc>
                        <a:spcBef>
                          <a:spcPts val="25"/>
                        </a:spcBef>
                        <a:tabLst>
                          <a:tab pos="370840" algn="l"/>
                        </a:tabLst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235.00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255" algn="ctr">
                        <a:lnSpc>
                          <a:spcPts val="819"/>
                        </a:lnSpc>
                        <a:spcBef>
                          <a:spcPts val="25"/>
                        </a:spcBef>
                        <a:tabLst>
                          <a:tab pos="278130" algn="l"/>
                        </a:tabLst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141.00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20014">
                <a:tc>
                  <a:txBody>
                    <a:bodyPr/>
                    <a:lstStyle/>
                    <a:p>
                      <a:pPr marL="17780" algn="ctr">
                        <a:lnSpc>
                          <a:spcPts val="819"/>
                        </a:lnSpc>
                        <a:spcBef>
                          <a:spcPts val="25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April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335" algn="ctr">
                        <a:lnSpc>
                          <a:spcPts val="819"/>
                        </a:lnSpc>
                        <a:spcBef>
                          <a:spcPts val="25"/>
                        </a:spcBef>
                      </a:pPr>
                      <a:r>
                        <a:rPr sz="700" spc="-30" dirty="0">
                          <a:latin typeface="Arial"/>
                          <a:cs typeface="Arial"/>
                        </a:rPr>
                        <a:t>10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7780">
                        <a:lnSpc>
                          <a:spcPts val="819"/>
                        </a:lnSpc>
                        <a:spcBef>
                          <a:spcPts val="25"/>
                        </a:spcBef>
                      </a:pPr>
                      <a:r>
                        <a:rPr sz="700" spc="-15" dirty="0">
                          <a:latin typeface="Arial"/>
                          <a:cs typeface="Arial"/>
                        </a:rPr>
                        <a:t>Follow-up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calls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further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review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of </a:t>
                      </a:r>
                      <a:r>
                        <a:rPr sz="700" spc="-50" dirty="0">
                          <a:latin typeface="Arial"/>
                          <a:cs typeface="Arial"/>
                        </a:rPr>
                        <a:t>UoF</a:t>
                      </a:r>
                      <a:r>
                        <a:rPr sz="700" spc="-1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curriculum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715" algn="r">
                        <a:lnSpc>
                          <a:spcPts val="819"/>
                        </a:lnSpc>
                        <a:spcBef>
                          <a:spcPts val="25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0.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3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19"/>
                        </a:lnSpc>
                        <a:spcBef>
                          <a:spcPts val="25"/>
                        </a:spcBef>
                        <a:tabLst>
                          <a:tab pos="370840" algn="l"/>
                        </a:tabLst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235.00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255" algn="ctr">
                        <a:lnSpc>
                          <a:spcPts val="819"/>
                        </a:lnSpc>
                        <a:spcBef>
                          <a:spcPts val="25"/>
                        </a:spcBef>
                        <a:tabLst>
                          <a:tab pos="323850" algn="l"/>
                        </a:tabLst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70.50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38760"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April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335" algn="ct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700" spc="-30" dirty="0">
                          <a:latin typeface="Arial"/>
                          <a:cs typeface="Arial"/>
                        </a:rPr>
                        <a:t>22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7780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Various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email communications </a:t>
                      </a:r>
                      <a:r>
                        <a:rPr sz="700" spc="45" dirty="0">
                          <a:latin typeface="Arial"/>
                          <a:cs typeface="Arial"/>
                        </a:rPr>
                        <a:t>w/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MT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re: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training,</a:t>
                      </a:r>
                      <a:r>
                        <a:rPr sz="700" spc="-10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95" dirty="0">
                          <a:latin typeface="Arial"/>
                          <a:cs typeface="Arial"/>
                        </a:rPr>
                        <a:t>OPR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Manual.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540" algn="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0.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6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spcBef>
                          <a:spcPts val="25"/>
                        </a:spcBef>
                        <a:tabLst>
                          <a:tab pos="370840" algn="l"/>
                        </a:tabLst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235.00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255" algn="ctr">
                        <a:lnSpc>
                          <a:spcPct val="100000"/>
                        </a:lnSpc>
                        <a:spcBef>
                          <a:spcPts val="25"/>
                        </a:spcBef>
                        <a:tabLst>
                          <a:tab pos="278130" algn="l"/>
                        </a:tabLst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141.00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20014">
                <a:tc>
                  <a:txBody>
                    <a:bodyPr/>
                    <a:lstStyle/>
                    <a:p>
                      <a:pPr marL="17780" algn="ctr">
                        <a:lnSpc>
                          <a:spcPts val="819"/>
                        </a:lnSpc>
                        <a:spcBef>
                          <a:spcPts val="25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April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335" algn="ctr">
                        <a:lnSpc>
                          <a:spcPts val="819"/>
                        </a:lnSpc>
                        <a:spcBef>
                          <a:spcPts val="25"/>
                        </a:spcBef>
                      </a:pPr>
                      <a:r>
                        <a:rPr sz="700" spc="-30" dirty="0">
                          <a:latin typeface="Arial"/>
                          <a:cs typeface="Arial"/>
                        </a:rPr>
                        <a:t>23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7780">
                        <a:lnSpc>
                          <a:spcPts val="819"/>
                        </a:lnSpc>
                        <a:spcBef>
                          <a:spcPts val="25"/>
                        </a:spcBef>
                      </a:pPr>
                      <a:r>
                        <a:rPr sz="700" spc="-15" dirty="0">
                          <a:latin typeface="Arial"/>
                          <a:cs typeface="Arial"/>
                        </a:rPr>
                        <a:t>Follow-up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calls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further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review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of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Training </a:t>
                      </a:r>
                      <a:r>
                        <a:rPr sz="700" spc="20" dirty="0">
                          <a:latin typeface="Arial"/>
                          <a:cs typeface="Arial"/>
                        </a:rPr>
                        <a:t>&amp;</a:t>
                      </a:r>
                      <a:r>
                        <a:rPr sz="700" spc="-8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95" dirty="0">
                          <a:latin typeface="Arial"/>
                          <a:cs typeface="Arial"/>
                        </a:rPr>
                        <a:t>OPR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Manual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715" algn="r">
                        <a:lnSpc>
                          <a:spcPts val="819"/>
                        </a:lnSpc>
                        <a:spcBef>
                          <a:spcPts val="25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0.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4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19"/>
                        </a:lnSpc>
                        <a:spcBef>
                          <a:spcPts val="25"/>
                        </a:spcBef>
                        <a:tabLst>
                          <a:tab pos="370840" algn="l"/>
                        </a:tabLst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235.00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255" algn="ctr">
                        <a:lnSpc>
                          <a:spcPts val="819"/>
                        </a:lnSpc>
                        <a:spcBef>
                          <a:spcPts val="25"/>
                        </a:spcBef>
                        <a:tabLst>
                          <a:tab pos="323850" algn="l"/>
                        </a:tabLst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94.00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2001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R="8255" algn="r">
                        <a:lnSpc>
                          <a:spcPts val="819"/>
                        </a:lnSpc>
                        <a:spcBef>
                          <a:spcPts val="25"/>
                        </a:spcBef>
                      </a:pPr>
                      <a:r>
                        <a:rPr sz="700" b="1" spc="-50" dirty="0">
                          <a:latin typeface="Trebuchet MS"/>
                          <a:cs typeface="Trebuchet MS"/>
                        </a:rPr>
                        <a:t>TOTAL</a:t>
                      </a:r>
                      <a:r>
                        <a:rPr sz="700" b="1" spc="-13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25" dirty="0">
                          <a:latin typeface="Trebuchet MS"/>
                          <a:cs typeface="Trebuchet MS"/>
                        </a:rPr>
                        <a:t>HOURS: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715" algn="r">
                        <a:lnSpc>
                          <a:spcPts val="819"/>
                        </a:lnSpc>
                        <a:spcBef>
                          <a:spcPts val="25"/>
                        </a:spcBef>
                      </a:pPr>
                      <a:r>
                        <a:rPr sz="700" b="1" spc="-5" dirty="0">
                          <a:latin typeface="Trebuchet MS"/>
                          <a:cs typeface="Trebuchet MS"/>
                        </a:rPr>
                        <a:t>4.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7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819"/>
                        </a:lnSpc>
                        <a:spcBef>
                          <a:spcPts val="25"/>
                        </a:spcBef>
                      </a:pPr>
                      <a:r>
                        <a:rPr sz="700" b="1" spc="-55" dirty="0">
                          <a:latin typeface="Trebuchet MS"/>
                          <a:cs typeface="Trebuchet MS"/>
                        </a:rPr>
                        <a:t>TOTAL: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AEDF3"/>
                    </a:solidFill>
                  </a:tcPr>
                </a:tc>
                <a:tc>
                  <a:txBody>
                    <a:bodyPr/>
                    <a:lstStyle/>
                    <a:p>
                      <a:pPr marL="8255" algn="ctr">
                        <a:lnSpc>
                          <a:spcPts val="819"/>
                        </a:lnSpc>
                        <a:spcBef>
                          <a:spcPts val="25"/>
                        </a:spcBef>
                        <a:tabLst>
                          <a:tab pos="205104" algn="l"/>
                        </a:tabLst>
                      </a:pPr>
                      <a:r>
                        <a:rPr sz="700" b="1" spc="-50" dirty="0">
                          <a:latin typeface="Trebuchet MS"/>
                          <a:cs typeface="Trebuchet MS"/>
                        </a:rPr>
                        <a:t>$	</a:t>
                      </a:r>
                      <a:r>
                        <a:rPr sz="700" b="1" spc="-60" dirty="0">
                          <a:latin typeface="Trebuchet MS"/>
                          <a:cs typeface="Trebuchet MS"/>
                        </a:rPr>
                        <a:t>1,104.50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AEDF3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1221740">
                        <a:lnSpc>
                          <a:spcPts val="819"/>
                        </a:lnSpc>
                        <a:spcBef>
                          <a:spcPts val="25"/>
                        </a:spcBef>
                      </a:pPr>
                      <a:r>
                        <a:rPr sz="700" b="1" spc="-50" dirty="0">
                          <a:latin typeface="Trebuchet MS"/>
                          <a:cs typeface="Trebuchet MS"/>
                        </a:rPr>
                        <a:t>TOTAL </a:t>
                      </a:r>
                      <a:r>
                        <a:rPr sz="700" b="1" spc="-30" dirty="0">
                          <a:latin typeface="Trebuchet MS"/>
                          <a:cs typeface="Trebuchet MS"/>
                        </a:rPr>
                        <a:t>UNBILLED</a:t>
                      </a:r>
                      <a:r>
                        <a:rPr sz="700" b="1" spc="-10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25" dirty="0">
                          <a:latin typeface="Trebuchet MS"/>
                          <a:cs typeface="Trebuchet MS"/>
                        </a:rPr>
                        <a:t>HOURS: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540" algn="r">
                        <a:lnSpc>
                          <a:spcPts val="819"/>
                        </a:lnSpc>
                        <a:spcBef>
                          <a:spcPts val="25"/>
                        </a:spcBef>
                      </a:pPr>
                      <a:r>
                        <a:rPr sz="700" b="1" dirty="0">
                          <a:latin typeface="Trebuchet MS"/>
                          <a:cs typeface="Trebuchet MS"/>
                        </a:rPr>
                        <a:t>0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08279">
                <a:tc gridSpan="12">
                  <a:txBody>
                    <a:bodyPr/>
                    <a:lstStyle/>
                    <a:p>
                      <a:pPr marL="29845">
                        <a:lnSpc>
                          <a:spcPts val="1525"/>
                        </a:lnSpc>
                      </a:pPr>
                      <a:r>
                        <a:rPr sz="1300" spc="-220" dirty="0">
                          <a:solidFill>
                            <a:srgbClr val="006000"/>
                          </a:solidFill>
                          <a:latin typeface="Arial"/>
                          <a:cs typeface="Arial"/>
                        </a:rPr>
                        <a:t>EXPENSES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2001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344170">
                        <a:lnSpc>
                          <a:spcPts val="819"/>
                        </a:lnSpc>
                        <a:spcBef>
                          <a:spcPts val="25"/>
                        </a:spcBef>
                      </a:pPr>
                      <a:r>
                        <a:rPr sz="700" b="1" spc="-15" dirty="0">
                          <a:latin typeface="Trebuchet MS"/>
                          <a:cs typeface="Trebuchet MS"/>
                        </a:rPr>
                        <a:t>MEALS </a:t>
                      </a:r>
                      <a:r>
                        <a:rPr sz="700" b="1" spc="-55" dirty="0">
                          <a:latin typeface="Trebuchet MS"/>
                          <a:cs typeface="Trebuchet MS"/>
                        </a:rPr>
                        <a:t>+</a:t>
                      </a:r>
                      <a:r>
                        <a:rPr sz="700" b="1" spc="-9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25" dirty="0">
                          <a:latin typeface="Trebuchet MS"/>
                          <a:cs typeface="Trebuchet MS"/>
                        </a:rPr>
                        <a:t>INCIDENTALS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9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427355">
                        <a:lnSpc>
                          <a:spcPts val="819"/>
                        </a:lnSpc>
                        <a:spcBef>
                          <a:spcPts val="25"/>
                        </a:spcBef>
                      </a:pPr>
                      <a:r>
                        <a:rPr sz="700" b="1" spc="5" dirty="0">
                          <a:latin typeface="Trebuchet MS"/>
                          <a:cs typeface="Trebuchet MS"/>
                        </a:rPr>
                        <a:t>NON</a:t>
                      </a:r>
                      <a:r>
                        <a:rPr sz="700" b="1" spc="-4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20" dirty="0">
                          <a:latin typeface="Trebuchet MS"/>
                          <a:cs typeface="Trebuchet MS"/>
                        </a:rPr>
                        <a:t>MEALS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5"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 rowSpan="5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5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6413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 marL="8255" algn="ctr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sz="700" b="1" spc="-25" dirty="0">
                          <a:latin typeface="Trebuchet MS"/>
                          <a:cs typeface="Trebuchet MS"/>
                        </a:rPr>
                        <a:t>Date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 marL="193675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sz="700" b="1" spc="-35" dirty="0">
                          <a:latin typeface="Trebuchet MS"/>
                          <a:cs typeface="Trebuchet MS"/>
                        </a:rPr>
                        <a:t>Category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 marL="4445" algn="ctr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sz="700" b="1" spc="-30" dirty="0">
                          <a:latin typeface="Trebuchet MS"/>
                          <a:cs typeface="Trebuchet MS"/>
                        </a:rPr>
                        <a:t>Vendor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 marL="14604" algn="ctr">
                        <a:lnSpc>
                          <a:spcPct val="100000"/>
                        </a:lnSpc>
                        <a:spcBef>
                          <a:spcPts val="455"/>
                        </a:spcBef>
                      </a:pPr>
                      <a:r>
                        <a:rPr sz="700" b="1" spc="-30" dirty="0">
                          <a:latin typeface="Trebuchet MS"/>
                          <a:cs typeface="Trebuchet MS"/>
                        </a:rPr>
                        <a:t>Comments </a:t>
                      </a:r>
                      <a:r>
                        <a:rPr sz="700" b="1" spc="-35" dirty="0">
                          <a:latin typeface="Trebuchet MS"/>
                          <a:cs typeface="Trebuchet MS"/>
                        </a:rPr>
                        <a:t>(if</a:t>
                      </a:r>
                      <a:r>
                        <a:rPr sz="700" b="1" spc="-6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40" dirty="0">
                          <a:latin typeface="Trebuchet MS"/>
                          <a:cs typeface="Trebuchet MS"/>
                        </a:rPr>
                        <a:t>necessary)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 marL="236220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sz="700" b="1" spc="-45" dirty="0">
                          <a:latin typeface="Trebuchet MS"/>
                          <a:cs typeface="Trebuchet MS"/>
                        </a:rPr>
                        <a:t>Travel</a:t>
                      </a:r>
                      <a:r>
                        <a:rPr sz="700" b="1" spc="-5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20" dirty="0">
                          <a:latin typeface="Trebuchet MS"/>
                          <a:cs typeface="Trebuchet MS"/>
                        </a:rPr>
                        <a:t>Day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9F0"/>
                    </a:solidFill>
                  </a:tcPr>
                </a:tc>
                <a:tc>
                  <a:txBody>
                    <a:bodyPr/>
                    <a:lstStyle/>
                    <a:p>
                      <a:pPr marL="33655" marR="17780" algn="ctr">
                        <a:lnSpc>
                          <a:spcPct val="112900"/>
                        </a:lnSpc>
                        <a:spcBef>
                          <a:spcPts val="85"/>
                        </a:spcBef>
                      </a:pPr>
                      <a:r>
                        <a:rPr sz="700" b="1" spc="-35" dirty="0">
                          <a:latin typeface="Trebuchet MS"/>
                          <a:cs typeface="Trebuchet MS"/>
                        </a:rPr>
                        <a:t>Total 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Meal </a:t>
                      </a:r>
                      <a:r>
                        <a:rPr sz="700" b="1" spc="-55" dirty="0">
                          <a:latin typeface="Trebuchet MS"/>
                          <a:cs typeface="Trebuchet MS"/>
                        </a:rPr>
                        <a:t>+  </a:t>
                      </a:r>
                      <a:r>
                        <a:rPr sz="700" b="1" spc="-30" dirty="0">
                          <a:latin typeface="Trebuchet MS"/>
                          <a:cs typeface="Trebuchet MS"/>
                        </a:rPr>
                        <a:t>Incidentals</a:t>
                      </a:r>
                      <a:r>
                        <a:rPr sz="700" b="1" spc="-10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40" dirty="0">
                          <a:latin typeface="Trebuchet MS"/>
                          <a:cs typeface="Trebuchet MS"/>
                        </a:rPr>
                        <a:t>(per  </a:t>
                      </a:r>
                      <a:r>
                        <a:rPr sz="700" b="1" spc="-30" dirty="0">
                          <a:latin typeface="Trebuchet MS"/>
                          <a:cs typeface="Trebuchet MS"/>
                        </a:rPr>
                        <a:t>daily</a:t>
                      </a:r>
                      <a:r>
                        <a:rPr sz="700" b="1" spc="-9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35" dirty="0">
                          <a:latin typeface="Trebuchet MS"/>
                          <a:cs typeface="Trebuchet MS"/>
                        </a:rPr>
                        <a:t>Guidelines  cap </a:t>
                      </a:r>
                      <a:r>
                        <a:rPr sz="700" b="1" spc="-25" dirty="0">
                          <a:latin typeface="Trebuchet MS"/>
                          <a:cs typeface="Trebuchet MS"/>
                        </a:rPr>
                        <a:t>of </a:t>
                      </a:r>
                      <a:r>
                        <a:rPr sz="700" b="1" spc="-50" dirty="0">
                          <a:latin typeface="Trebuchet MS"/>
                          <a:cs typeface="Trebuchet MS"/>
                        </a:rPr>
                        <a:t>$69 </a:t>
                      </a:r>
                      <a:r>
                        <a:rPr sz="700" b="1" spc="-40" dirty="0">
                          <a:latin typeface="Trebuchet MS"/>
                          <a:cs typeface="Trebuchet MS"/>
                        </a:rPr>
                        <a:t>per  </a:t>
                      </a:r>
                      <a:r>
                        <a:rPr sz="700" b="1" spc="-30" dirty="0">
                          <a:latin typeface="Trebuchet MS"/>
                          <a:cs typeface="Trebuchet MS"/>
                        </a:rPr>
                        <a:t>day)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1079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9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 marL="93345" marR="75565" indent="27305">
                        <a:lnSpc>
                          <a:spcPct val="112900"/>
                        </a:lnSpc>
                      </a:pPr>
                      <a:r>
                        <a:rPr sz="700" b="1" spc="-10" dirty="0">
                          <a:latin typeface="Trebuchet MS"/>
                          <a:cs typeface="Trebuchet MS"/>
                        </a:rPr>
                        <a:t>Non-Meal  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D</a:t>
                      </a:r>
                      <a:r>
                        <a:rPr sz="700" b="1" spc="-5" dirty="0">
                          <a:latin typeface="Trebuchet MS"/>
                          <a:cs typeface="Trebuchet MS"/>
                        </a:rPr>
                        <a:t>e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s</a:t>
                      </a:r>
                      <a:r>
                        <a:rPr sz="700" b="1" spc="-5" dirty="0">
                          <a:latin typeface="Trebuchet MS"/>
                          <a:cs typeface="Trebuchet MS"/>
                        </a:rPr>
                        <a:t>cr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i</a:t>
                      </a:r>
                      <a:r>
                        <a:rPr sz="700" b="1" spc="-5" dirty="0">
                          <a:latin typeface="Trebuchet MS"/>
                          <a:cs typeface="Trebuchet MS"/>
                        </a:rPr>
                        <a:t>p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ti</a:t>
                      </a:r>
                      <a:r>
                        <a:rPr sz="700" b="1" spc="-5" dirty="0">
                          <a:latin typeface="Trebuchet MS"/>
                          <a:cs typeface="Trebuchet MS"/>
                        </a:rPr>
                        <a:t>o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n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 marL="198120" marR="145415" indent="-33655">
                        <a:lnSpc>
                          <a:spcPct val="112900"/>
                        </a:lnSpc>
                      </a:pPr>
                      <a:r>
                        <a:rPr sz="700" b="1" spc="5" dirty="0">
                          <a:latin typeface="Trebuchet MS"/>
                          <a:cs typeface="Trebuchet MS"/>
                        </a:rPr>
                        <a:t>N</a:t>
                      </a:r>
                      <a:r>
                        <a:rPr sz="700" b="1" spc="-5" dirty="0">
                          <a:latin typeface="Trebuchet MS"/>
                          <a:cs typeface="Trebuchet MS"/>
                        </a:rPr>
                        <a:t>on-</a:t>
                      </a:r>
                      <a:r>
                        <a:rPr sz="700" b="1" spc="-10" dirty="0">
                          <a:latin typeface="Trebuchet MS"/>
                          <a:cs typeface="Trebuchet MS"/>
                        </a:rPr>
                        <a:t>M</a:t>
                      </a:r>
                      <a:r>
                        <a:rPr sz="700" b="1" spc="-5" dirty="0">
                          <a:latin typeface="Trebuchet MS"/>
                          <a:cs typeface="Trebuchet MS"/>
                        </a:rPr>
                        <a:t>e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al  </a:t>
                      </a:r>
                      <a:r>
                        <a:rPr sz="700" b="1" spc="-40" dirty="0">
                          <a:latin typeface="Trebuchet MS"/>
                          <a:cs typeface="Trebuchet MS"/>
                        </a:rPr>
                        <a:t>Expense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 marL="8890" algn="ctr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sz="700" b="1" spc="-35" dirty="0">
                          <a:latin typeface="Trebuchet MS"/>
                          <a:cs typeface="Trebuchet MS"/>
                        </a:rPr>
                        <a:t>Total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905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 marR="74930" algn="ctr">
                        <a:lnSpc>
                          <a:spcPts val="819"/>
                        </a:lnSpc>
                        <a:spcBef>
                          <a:spcPts val="575"/>
                        </a:spcBef>
                        <a:tabLst>
                          <a:tab pos="580390" algn="l"/>
                        </a:tabLst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7302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898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 marR="74930" algn="ctr">
                        <a:lnSpc>
                          <a:spcPts val="819"/>
                        </a:lnSpc>
                        <a:spcBef>
                          <a:spcPts val="575"/>
                        </a:spcBef>
                        <a:tabLst>
                          <a:tab pos="580390" algn="l"/>
                        </a:tabLst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7302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2001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2860">
                        <a:lnSpc>
                          <a:spcPts val="819"/>
                        </a:lnSpc>
                        <a:spcBef>
                          <a:spcPts val="25"/>
                        </a:spcBef>
                      </a:pPr>
                      <a:r>
                        <a:rPr sz="700" spc="-65" dirty="0">
                          <a:latin typeface="Arial"/>
                          <a:cs typeface="Arial"/>
                        </a:rPr>
                        <a:t>TOTAL: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AEDF3"/>
                    </a:solidFill>
                  </a:tcPr>
                </a:tc>
                <a:tc>
                  <a:txBody>
                    <a:bodyPr/>
                    <a:lstStyle/>
                    <a:p>
                      <a:pPr marR="74930" algn="ctr">
                        <a:lnSpc>
                          <a:spcPts val="819"/>
                        </a:lnSpc>
                        <a:spcBef>
                          <a:spcPts val="25"/>
                        </a:spcBef>
                        <a:tabLst>
                          <a:tab pos="580390" algn="l"/>
                        </a:tabLst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AEDF3"/>
                    </a:solidFill>
                  </a:tcPr>
                </a:tc>
                <a:tc gridSpan="3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2001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5" gridSpan="10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rowSpan="5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5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5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5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5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5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5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5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5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20014">
                <a:tc>
                  <a:txBody>
                    <a:bodyPr/>
                    <a:lstStyle/>
                    <a:p>
                      <a:pPr marR="8255" algn="r">
                        <a:lnSpc>
                          <a:spcPts val="819"/>
                        </a:lnSpc>
                        <a:spcBef>
                          <a:spcPts val="25"/>
                        </a:spcBef>
                      </a:pPr>
                      <a:r>
                        <a:rPr sz="700" b="1" spc="-25" dirty="0">
                          <a:latin typeface="Trebuchet MS"/>
                          <a:cs typeface="Trebuchet MS"/>
                        </a:rPr>
                        <a:t>Subtotal</a:t>
                      </a:r>
                      <a:r>
                        <a:rPr sz="700" b="1" spc="-12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50" dirty="0">
                          <a:latin typeface="Trebuchet MS"/>
                          <a:cs typeface="Trebuchet MS"/>
                        </a:rPr>
                        <a:t>Time: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AEDF3"/>
                    </a:solidFill>
                  </a:tcPr>
                </a:tc>
                <a:tc>
                  <a:txBody>
                    <a:bodyPr/>
                    <a:lstStyle/>
                    <a:p>
                      <a:pPr marL="50165">
                        <a:lnSpc>
                          <a:spcPts val="819"/>
                        </a:lnSpc>
                        <a:spcBef>
                          <a:spcPts val="25"/>
                        </a:spcBef>
                        <a:tabLst>
                          <a:tab pos="351790" algn="l"/>
                        </a:tabLst>
                      </a:pPr>
                      <a:r>
                        <a:rPr sz="700" b="1" spc="-50" dirty="0">
                          <a:latin typeface="Trebuchet MS"/>
                          <a:cs typeface="Trebuchet MS"/>
                        </a:rPr>
                        <a:t>$	</a:t>
                      </a:r>
                      <a:r>
                        <a:rPr sz="700" b="1" spc="-60" dirty="0">
                          <a:latin typeface="Trebuchet MS"/>
                          <a:cs typeface="Trebuchet MS"/>
                        </a:rPr>
                        <a:t>1,104.50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AEDF3"/>
                    </a:solidFill>
                  </a:tcPr>
                </a:tc>
                <a:tc gridSpan="10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20014">
                <a:tc>
                  <a:txBody>
                    <a:bodyPr/>
                    <a:lstStyle/>
                    <a:p>
                      <a:pPr marR="8255" algn="r">
                        <a:lnSpc>
                          <a:spcPts val="819"/>
                        </a:lnSpc>
                        <a:spcBef>
                          <a:spcPts val="25"/>
                        </a:spcBef>
                      </a:pPr>
                      <a:r>
                        <a:rPr sz="700" b="1" spc="-25" dirty="0">
                          <a:latin typeface="Trebuchet MS"/>
                          <a:cs typeface="Trebuchet MS"/>
                        </a:rPr>
                        <a:t>Subtotal</a:t>
                      </a:r>
                      <a:r>
                        <a:rPr sz="700" b="1" spc="-114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40" dirty="0">
                          <a:latin typeface="Trebuchet MS"/>
                          <a:cs typeface="Trebuchet MS"/>
                        </a:rPr>
                        <a:t>Expenses: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AEDF3"/>
                    </a:solidFill>
                  </a:tcPr>
                </a:tc>
                <a:tc>
                  <a:txBody>
                    <a:bodyPr/>
                    <a:lstStyle/>
                    <a:p>
                      <a:pPr marL="50165">
                        <a:lnSpc>
                          <a:spcPts val="819"/>
                        </a:lnSpc>
                        <a:spcBef>
                          <a:spcPts val="25"/>
                        </a:spcBef>
                        <a:tabLst>
                          <a:tab pos="554355" algn="l"/>
                        </a:tabLst>
                      </a:pPr>
                      <a:r>
                        <a:rPr sz="700" b="1" spc="-50" dirty="0">
                          <a:latin typeface="Trebuchet MS"/>
                          <a:cs typeface="Trebuchet MS"/>
                        </a:rPr>
                        <a:t>$	</a:t>
                      </a:r>
                      <a:r>
                        <a:rPr sz="700" b="1" spc="-40" dirty="0">
                          <a:latin typeface="Trebuchet MS"/>
                          <a:cs typeface="Trebuchet MS"/>
                        </a:rPr>
                        <a:t>-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AEDF3"/>
                    </a:solidFill>
                  </a:tcPr>
                </a:tc>
                <a:tc gridSpan="10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20014">
                <a:tc>
                  <a:txBody>
                    <a:bodyPr/>
                    <a:lstStyle/>
                    <a:p>
                      <a:pPr marR="8255" algn="r">
                        <a:lnSpc>
                          <a:spcPts val="819"/>
                        </a:lnSpc>
                        <a:spcBef>
                          <a:spcPts val="25"/>
                        </a:spcBef>
                      </a:pPr>
                      <a:r>
                        <a:rPr sz="700" b="1" dirty="0">
                          <a:latin typeface="Trebuchet MS"/>
                          <a:cs typeface="Trebuchet MS"/>
                        </a:rPr>
                        <a:t>T</a:t>
                      </a:r>
                      <a:r>
                        <a:rPr sz="700" b="1" spc="5" dirty="0">
                          <a:latin typeface="Trebuchet MS"/>
                          <a:cs typeface="Trebuchet MS"/>
                        </a:rPr>
                        <a:t>O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T</a:t>
                      </a:r>
                      <a:r>
                        <a:rPr sz="700" b="1" spc="-5" dirty="0">
                          <a:latin typeface="Trebuchet MS"/>
                          <a:cs typeface="Trebuchet MS"/>
                        </a:rPr>
                        <a:t>AL: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AEDF3"/>
                    </a:solidFill>
                  </a:tcPr>
                </a:tc>
                <a:tc>
                  <a:txBody>
                    <a:bodyPr/>
                    <a:lstStyle/>
                    <a:p>
                      <a:pPr marL="50165">
                        <a:lnSpc>
                          <a:spcPts val="819"/>
                        </a:lnSpc>
                        <a:spcBef>
                          <a:spcPts val="25"/>
                        </a:spcBef>
                        <a:tabLst>
                          <a:tab pos="351790" algn="l"/>
                        </a:tabLst>
                      </a:pPr>
                      <a:r>
                        <a:rPr sz="700" b="1" spc="-50" dirty="0">
                          <a:latin typeface="Trebuchet MS"/>
                          <a:cs typeface="Trebuchet MS"/>
                        </a:rPr>
                        <a:t>$	</a:t>
                      </a:r>
                      <a:r>
                        <a:rPr sz="700" b="1" spc="-60" dirty="0">
                          <a:latin typeface="Trebuchet MS"/>
                          <a:cs typeface="Trebuchet MS"/>
                        </a:rPr>
                        <a:t>1,104.50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AEDF3"/>
                    </a:solidFill>
                  </a:tcPr>
                </a:tc>
                <a:tc gridSpan="10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20014">
                <a:tc>
                  <a:txBody>
                    <a:bodyPr/>
                    <a:lstStyle/>
                    <a:p>
                      <a:pPr marR="7620" algn="r">
                        <a:lnSpc>
                          <a:spcPts val="819"/>
                        </a:lnSpc>
                        <a:spcBef>
                          <a:spcPts val="25"/>
                        </a:spcBef>
                      </a:pPr>
                      <a:r>
                        <a:rPr sz="700" b="1" spc="-30" dirty="0">
                          <a:latin typeface="Trebuchet MS"/>
                          <a:cs typeface="Trebuchet MS"/>
                        </a:rPr>
                        <a:t>Unbilled</a:t>
                      </a:r>
                      <a:r>
                        <a:rPr sz="700" b="1" spc="-12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30" dirty="0">
                          <a:latin typeface="Trebuchet MS"/>
                          <a:cs typeface="Trebuchet MS"/>
                        </a:rPr>
                        <a:t>Hours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AEDF3"/>
                    </a:solidFill>
                  </a:tcPr>
                </a:tc>
                <a:tc>
                  <a:txBody>
                    <a:bodyPr/>
                    <a:lstStyle/>
                    <a:p>
                      <a:pPr marR="10795" algn="r">
                        <a:lnSpc>
                          <a:spcPts val="819"/>
                        </a:lnSpc>
                        <a:spcBef>
                          <a:spcPts val="25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10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3081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 marL="183515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700" b="1" spc="-25" dirty="0">
                          <a:latin typeface="Trebuchet MS"/>
                          <a:cs typeface="Trebuchet MS"/>
                        </a:rPr>
                        <a:t>INITIALS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3175" marB="0"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A"/>
                    </a:solidFill>
                  </a:tcPr>
                </a:tc>
                <a:tc rowSpan="2" gridSpan="6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38430">
                <a:tc gridSpan="4">
                  <a:txBody>
                    <a:bodyPr/>
                    <a:lstStyle/>
                    <a:p>
                      <a:pPr marL="24130">
                        <a:lnSpc>
                          <a:spcPts val="990"/>
                        </a:lnSpc>
                      </a:pPr>
                      <a:r>
                        <a:rPr sz="900" spc="-50" dirty="0">
                          <a:latin typeface="Arial"/>
                          <a:cs typeface="Arial"/>
                        </a:rPr>
                        <a:t>Your </a:t>
                      </a:r>
                      <a:r>
                        <a:rPr sz="900" spc="-20" dirty="0">
                          <a:latin typeface="Arial"/>
                          <a:cs typeface="Arial"/>
                        </a:rPr>
                        <a:t>initials 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here </a:t>
                      </a:r>
                      <a:r>
                        <a:rPr sz="900" spc="-30" dirty="0">
                          <a:latin typeface="Arial"/>
                          <a:cs typeface="Arial"/>
                        </a:rPr>
                        <a:t>signify </a:t>
                      </a:r>
                      <a:r>
                        <a:rPr sz="900" dirty="0">
                          <a:latin typeface="Arial"/>
                          <a:cs typeface="Arial"/>
                        </a:rPr>
                        <a:t>that </a:t>
                      </a:r>
                      <a:r>
                        <a:rPr sz="900" spc="-10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charges 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on </a:t>
                      </a:r>
                      <a:r>
                        <a:rPr sz="900" spc="-20" dirty="0">
                          <a:latin typeface="Arial"/>
                          <a:cs typeface="Arial"/>
                        </a:rPr>
                        <a:t>this </a:t>
                      </a:r>
                      <a:r>
                        <a:rPr sz="900" spc="-30" dirty="0">
                          <a:latin typeface="Arial"/>
                          <a:cs typeface="Arial"/>
                        </a:rPr>
                        <a:t>invoice </a:t>
                      </a:r>
                      <a:r>
                        <a:rPr sz="900" spc="-35" dirty="0">
                          <a:latin typeface="Arial"/>
                          <a:cs typeface="Arial"/>
                        </a:rPr>
                        <a:t>are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35" dirty="0">
                          <a:latin typeface="Arial"/>
                          <a:cs typeface="Arial"/>
                        </a:rPr>
                        <a:t>accurate: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700" spc="-50" dirty="0">
                          <a:latin typeface="Arial"/>
                          <a:cs typeface="Arial"/>
                        </a:rPr>
                        <a:t>KMO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3970" marB="0"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A"/>
                    </a:solidFill>
                  </a:tcPr>
                </a:tc>
                <a:tc gridSpan="6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4400" y="457200"/>
            <a:ext cx="5943600" cy="609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18819" y="1038986"/>
            <a:ext cx="6104255" cy="22244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410"/>
              </a:lnSpc>
              <a:spcBef>
                <a:spcPts val="100"/>
              </a:spcBef>
            </a:pPr>
            <a:r>
              <a:rPr sz="1200" dirty="0">
                <a:latin typeface="Times New Roman"/>
                <a:cs typeface="Times New Roman"/>
              </a:rPr>
              <a:t>June 21,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2019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ts val="1410"/>
              </a:lnSpc>
            </a:pPr>
            <a:r>
              <a:rPr sz="1200" spc="-5" dirty="0">
                <a:latin typeface="Times New Roman"/>
                <a:cs typeface="Times New Roman"/>
              </a:rPr>
              <a:t>Page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5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 marL="469265">
              <a:lnSpc>
                <a:spcPct val="100000"/>
              </a:lnSpc>
              <a:spcBef>
                <a:spcPts val="1145"/>
              </a:spcBef>
            </a:pPr>
            <a:r>
              <a:rPr sz="1200" dirty="0">
                <a:latin typeface="Times New Roman"/>
                <a:cs typeface="Times New Roman"/>
              </a:rPr>
              <a:t>We submit this </a:t>
            </a:r>
            <a:r>
              <a:rPr sz="1200" spc="-5" dirty="0">
                <a:latin typeface="Times New Roman"/>
                <a:cs typeface="Times New Roman"/>
              </a:rPr>
              <a:t>invoice for approval </a:t>
            </a:r>
            <a:r>
              <a:rPr sz="1200" spc="10" dirty="0">
                <a:latin typeface="Times New Roman"/>
                <a:cs typeface="Times New Roman"/>
              </a:rPr>
              <a:t>by </a:t>
            </a:r>
            <a:r>
              <a:rPr sz="1200" dirty="0">
                <a:latin typeface="Times New Roman"/>
                <a:cs typeface="Times New Roman"/>
              </a:rPr>
              <a:t>the </a:t>
            </a:r>
            <a:r>
              <a:rPr sz="1200" spc="-5" dirty="0">
                <a:latin typeface="Times New Roman"/>
                <a:cs typeface="Times New Roman"/>
              </a:rPr>
              <a:t>Department </a:t>
            </a:r>
            <a:r>
              <a:rPr sz="1200" dirty="0">
                <a:latin typeface="Times New Roman"/>
                <a:cs typeface="Times New Roman"/>
              </a:rPr>
              <a:t>of </a:t>
            </a:r>
            <a:r>
              <a:rPr sz="1200" spc="-5" dirty="0">
                <a:latin typeface="Times New Roman"/>
                <a:cs typeface="Times New Roman"/>
              </a:rPr>
              <a:t>Justice and </a:t>
            </a:r>
            <a:r>
              <a:rPr sz="1200" dirty="0">
                <a:latin typeface="Times New Roman"/>
                <a:cs typeface="Times New Roman"/>
              </a:rPr>
              <a:t>the City </a:t>
            </a:r>
            <a:r>
              <a:rPr sz="1200" spc="5" dirty="0">
                <a:latin typeface="Times New Roman"/>
                <a:cs typeface="Times New Roman"/>
              </a:rPr>
              <a:t>of</a:t>
            </a:r>
            <a:r>
              <a:rPr sz="1200" spc="-5" dirty="0">
                <a:latin typeface="Times New Roman"/>
                <a:cs typeface="Times New Roman"/>
              </a:rPr>
              <a:t> Baltimore.</a:t>
            </a:r>
            <a:endParaRPr sz="1200">
              <a:latin typeface="Times New Roman"/>
              <a:cs typeface="Times New Roman"/>
            </a:endParaRPr>
          </a:p>
          <a:p>
            <a:pPr marL="12700" marR="57150">
              <a:lnSpc>
                <a:spcPct val="103299"/>
              </a:lnSpc>
            </a:pPr>
            <a:r>
              <a:rPr sz="1200" spc="-5" dirty="0">
                <a:latin typeface="Times New Roman"/>
                <a:cs typeface="Times New Roman"/>
              </a:rPr>
              <a:t>As </a:t>
            </a:r>
            <a:r>
              <a:rPr sz="1200" dirty="0">
                <a:latin typeface="Times New Roman"/>
                <a:cs typeface="Times New Roman"/>
              </a:rPr>
              <a:t>previously discussed, </a:t>
            </a:r>
            <a:r>
              <a:rPr sz="1200" spc="-5" dirty="0">
                <a:latin typeface="Times New Roman"/>
                <a:cs typeface="Times New Roman"/>
              </a:rPr>
              <a:t>we ask </a:t>
            </a:r>
            <a:r>
              <a:rPr sz="1200" dirty="0">
                <a:latin typeface="Times New Roman"/>
                <a:cs typeface="Times New Roman"/>
              </a:rPr>
              <a:t>both </a:t>
            </a:r>
            <a:r>
              <a:rPr sz="1200" spc="-5" dirty="0">
                <a:latin typeface="Times New Roman"/>
                <a:cs typeface="Times New Roman"/>
              </a:rPr>
              <a:t>parties </a:t>
            </a:r>
            <a:r>
              <a:rPr sz="1200" dirty="0">
                <a:latin typeface="Times New Roman"/>
                <a:cs typeface="Times New Roman"/>
              </a:rPr>
              <a:t>to review the </a:t>
            </a:r>
            <a:r>
              <a:rPr sz="1200" spc="-5" dirty="0">
                <a:latin typeface="Times New Roman"/>
                <a:cs typeface="Times New Roman"/>
              </a:rPr>
              <a:t>invoice and get back </a:t>
            </a:r>
            <a:r>
              <a:rPr sz="1200" dirty="0">
                <a:latin typeface="Times New Roman"/>
                <a:cs typeface="Times New Roman"/>
              </a:rPr>
              <a:t>to </a:t>
            </a:r>
            <a:r>
              <a:rPr sz="1200" spc="-5" dirty="0">
                <a:latin typeface="Times New Roman"/>
                <a:cs typeface="Times New Roman"/>
              </a:rPr>
              <a:t>us with </a:t>
            </a:r>
            <a:r>
              <a:rPr sz="1200" spc="5" dirty="0">
                <a:latin typeface="Times New Roman"/>
                <a:cs typeface="Times New Roman"/>
              </a:rPr>
              <a:t>any  </a:t>
            </a:r>
            <a:r>
              <a:rPr sz="1200" spc="-5" dirty="0">
                <a:latin typeface="Times New Roman"/>
                <a:cs typeface="Times New Roman"/>
              </a:rPr>
              <a:t>comments </a:t>
            </a:r>
            <a:r>
              <a:rPr sz="1200" dirty="0">
                <a:latin typeface="Times New Roman"/>
                <a:cs typeface="Times New Roman"/>
              </a:rPr>
              <a:t>or </a:t>
            </a:r>
            <a:r>
              <a:rPr sz="1200" spc="-5" dirty="0">
                <a:latin typeface="Times New Roman"/>
                <a:cs typeface="Times New Roman"/>
              </a:rPr>
              <a:t>suggested changes </a:t>
            </a:r>
            <a:r>
              <a:rPr sz="1200" dirty="0">
                <a:latin typeface="Times New Roman"/>
                <a:cs typeface="Times New Roman"/>
              </a:rPr>
              <a:t>within </a:t>
            </a:r>
            <a:r>
              <a:rPr sz="1200" spc="-5" dirty="0">
                <a:latin typeface="Times New Roman"/>
                <a:cs typeface="Times New Roman"/>
              </a:rPr>
              <a:t>five days. Once </a:t>
            </a:r>
            <a:r>
              <a:rPr sz="1200" dirty="0">
                <a:latin typeface="Times New Roman"/>
                <a:cs typeface="Times New Roman"/>
              </a:rPr>
              <a:t>we </a:t>
            </a:r>
            <a:r>
              <a:rPr sz="1200" spc="-5" dirty="0">
                <a:latin typeface="Times New Roman"/>
                <a:cs typeface="Times New Roman"/>
              </a:rPr>
              <a:t>obtain approval </a:t>
            </a:r>
            <a:r>
              <a:rPr sz="1200" dirty="0">
                <a:latin typeface="Times New Roman"/>
                <a:cs typeface="Times New Roman"/>
              </a:rPr>
              <a:t>of the </a:t>
            </a:r>
            <a:r>
              <a:rPr sz="1200" spc="-5" dirty="0">
                <a:latin typeface="Times New Roman"/>
                <a:cs typeface="Times New Roman"/>
              </a:rPr>
              <a:t>invoice, we will  </a:t>
            </a:r>
            <a:r>
              <a:rPr sz="1200" dirty="0">
                <a:latin typeface="Times New Roman"/>
                <a:cs typeface="Times New Roman"/>
              </a:rPr>
              <a:t>submit it to </a:t>
            </a:r>
            <a:r>
              <a:rPr sz="1200" spc="-5" dirty="0">
                <a:latin typeface="Times New Roman"/>
                <a:cs typeface="Times New Roman"/>
              </a:rPr>
              <a:t>Judge James Bredar </a:t>
            </a:r>
            <a:r>
              <a:rPr sz="1200" dirty="0">
                <a:latin typeface="Times New Roman"/>
                <a:cs typeface="Times New Roman"/>
              </a:rPr>
              <a:t>for </a:t>
            </a:r>
            <a:r>
              <a:rPr sz="1200" spc="-5" dirty="0">
                <a:latin typeface="Times New Roman"/>
                <a:cs typeface="Times New Roman"/>
              </a:rPr>
              <a:t>his review and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approval.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300">
              <a:latin typeface="Times New Roman"/>
              <a:cs typeface="Times New Roman"/>
            </a:endParaRPr>
          </a:p>
          <a:p>
            <a:pPr marL="469265">
              <a:lnSpc>
                <a:spcPct val="100000"/>
              </a:lnSpc>
            </a:pPr>
            <a:r>
              <a:rPr sz="1200" spc="-5" dirty="0">
                <a:latin typeface="Times New Roman"/>
                <a:cs typeface="Times New Roman"/>
              </a:rPr>
              <a:t>Please feel free </a:t>
            </a:r>
            <a:r>
              <a:rPr sz="1200" dirty="0">
                <a:latin typeface="Times New Roman"/>
                <a:cs typeface="Times New Roman"/>
              </a:rPr>
              <a:t>to </a:t>
            </a:r>
            <a:r>
              <a:rPr sz="1200" spc="-5" dirty="0">
                <a:latin typeface="Times New Roman"/>
                <a:cs typeface="Times New Roman"/>
              </a:rPr>
              <a:t>contact </a:t>
            </a:r>
            <a:r>
              <a:rPr sz="1200" dirty="0">
                <a:latin typeface="Times New Roman"/>
                <a:cs typeface="Times New Roman"/>
              </a:rPr>
              <a:t>me if </a:t>
            </a:r>
            <a:r>
              <a:rPr sz="1200" spc="-10" dirty="0">
                <a:latin typeface="Times New Roman"/>
                <a:cs typeface="Times New Roman"/>
              </a:rPr>
              <a:t>you </a:t>
            </a:r>
            <a:r>
              <a:rPr sz="1200" dirty="0">
                <a:latin typeface="Times New Roman"/>
                <a:cs typeface="Times New Roman"/>
              </a:rPr>
              <a:t>have </a:t>
            </a:r>
            <a:r>
              <a:rPr sz="1200" spc="5" dirty="0">
                <a:latin typeface="Times New Roman"/>
                <a:cs typeface="Times New Roman"/>
              </a:rPr>
              <a:t>any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questions.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300">
              <a:latin typeface="Times New Roman"/>
              <a:cs typeface="Times New Roman"/>
            </a:endParaRPr>
          </a:p>
          <a:p>
            <a:pPr marL="20320" algn="ctr">
              <a:lnSpc>
                <a:spcPct val="100000"/>
              </a:lnSpc>
            </a:pPr>
            <a:r>
              <a:rPr sz="1200" spc="-5" dirty="0">
                <a:latin typeface="Times New Roman"/>
                <a:cs typeface="Times New Roman"/>
              </a:rPr>
              <a:t>Sincerely,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474720" y="3464009"/>
            <a:ext cx="976630" cy="3581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10"/>
              </a:lnSpc>
            </a:pPr>
            <a:r>
              <a:rPr sz="1200" spc="-5" dirty="0">
                <a:latin typeface="Times New Roman"/>
                <a:cs typeface="Times New Roman"/>
              </a:rPr>
              <a:t>Seth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Rosenthal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r>
              <a:rPr sz="1200" i="1" spc="-5" dirty="0">
                <a:latin typeface="Times New Roman"/>
                <a:cs typeface="Times New Roman"/>
              </a:rPr>
              <a:t>Deputy</a:t>
            </a:r>
            <a:r>
              <a:rPr sz="1200" i="1" spc="-55" dirty="0">
                <a:latin typeface="Times New Roman"/>
                <a:cs typeface="Times New Roman"/>
              </a:rPr>
              <a:t> </a:t>
            </a:r>
            <a:r>
              <a:rPr sz="1200" i="1" spc="-5" dirty="0">
                <a:latin typeface="Times New Roman"/>
                <a:cs typeface="Times New Roman"/>
              </a:rPr>
              <a:t>Monitor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246597" y="3214781"/>
            <a:ext cx="1634965" cy="88033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39688" y="269163"/>
            <a:ext cx="748665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5" dirty="0">
                <a:latin typeface="Arial"/>
                <a:cs typeface="Arial"/>
              </a:rPr>
              <a:t>6/3/2019 </a:t>
            </a:r>
            <a:r>
              <a:rPr sz="700" spc="75" dirty="0">
                <a:latin typeface="Arial"/>
                <a:cs typeface="Arial"/>
              </a:rPr>
              <a:t>/</a:t>
            </a:r>
            <a:r>
              <a:rPr sz="700" spc="-150" dirty="0">
                <a:latin typeface="Arial"/>
                <a:cs typeface="Arial"/>
              </a:rPr>
              <a:t> </a:t>
            </a:r>
            <a:r>
              <a:rPr sz="700" spc="-25" dirty="0">
                <a:latin typeface="Arial"/>
                <a:cs typeface="Arial"/>
              </a:rPr>
              <a:t>3:09 </a:t>
            </a:r>
            <a:r>
              <a:rPr sz="700" spc="-45" dirty="0">
                <a:latin typeface="Arial"/>
                <a:cs typeface="Arial"/>
              </a:rPr>
              <a:t>PM</a:t>
            </a:r>
            <a:endParaRPr sz="7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749660" y="247523"/>
            <a:ext cx="1301750" cy="2603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98475" marR="5080" indent="-486409">
              <a:lnSpc>
                <a:spcPct val="110000"/>
              </a:lnSpc>
              <a:spcBef>
                <a:spcPts val="95"/>
              </a:spcBef>
            </a:pPr>
            <a:r>
              <a:rPr sz="700" spc="-20" dirty="0">
                <a:latin typeface="Arial"/>
                <a:cs typeface="Arial"/>
              </a:rPr>
              <a:t>Baltimore </a:t>
            </a:r>
            <a:r>
              <a:rPr sz="700" spc="-40" dirty="0">
                <a:latin typeface="Arial"/>
                <a:cs typeface="Arial"/>
              </a:rPr>
              <a:t>Consent Decree </a:t>
            </a:r>
            <a:r>
              <a:rPr sz="700" dirty="0">
                <a:latin typeface="Arial"/>
                <a:cs typeface="Arial"/>
              </a:rPr>
              <a:t>Monitor  </a:t>
            </a:r>
            <a:r>
              <a:rPr sz="700" spc="-75" dirty="0">
                <a:latin typeface="Arial"/>
                <a:cs typeface="Arial"/>
              </a:rPr>
              <a:t>INVOICE</a:t>
            </a:r>
            <a:endParaRPr sz="7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895939" y="269207"/>
            <a:ext cx="266065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65" dirty="0">
                <a:latin typeface="Arial"/>
                <a:cs typeface="Arial"/>
              </a:rPr>
              <a:t>Page</a:t>
            </a:r>
            <a:r>
              <a:rPr sz="700" spc="-100" dirty="0">
                <a:latin typeface="Arial"/>
                <a:cs typeface="Arial"/>
              </a:rPr>
              <a:t> </a:t>
            </a:r>
            <a:r>
              <a:rPr sz="700" spc="-35" dirty="0">
                <a:latin typeface="Arial"/>
                <a:cs typeface="Arial"/>
              </a:rPr>
              <a:t>1</a:t>
            </a:r>
            <a:endParaRPr sz="700">
              <a:latin typeface="Arial"/>
              <a:cs typeface="Arial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638672" y="851839"/>
          <a:ext cx="11385550" cy="60401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93115"/>
                <a:gridCol w="706754"/>
                <a:gridCol w="923290"/>
                <a:gridCol w="2819400"/>
                <a:gridCol w="854075"/>
                <a:gridCol w="653414"/>
                <a:gridCol w="603250"/>
                <a:gridCol w="2893695"/>
                <a:gridCol w="542290"/>
                <a:gridCol w="569595"/>
              </a:tblGrid>
              <a:tr h="166370">
                <a:tc gridSpan="3">
                  <a:txBody>
                    <a:bodyPr/>
                    <a:lstStyle/>
                    <a:p>
                      <a:pPr marL="36195">
                        <a:lnSpc>
                          <a:spcPts val="1210"/>
                        </a:lnSpc>
                      </a:pPr>
                      <a:r>
                        <a:rPr sz="1150" spc="-20" dirty="0">
                          <a:latin typeface="Arial"/>
                          <a:cs typeface="Arial"/>
                        </a:rPr>
                        <a:t>Baltimore </a:t>
                      </a:r>
                      <a:r>
                        <a:rPr sz="1150" spc="-80" dirty="0">
                          <a:latin typeface="Arial"/>
                          <a:cs typeface="Arial"/>
                        </a:rPr>
                        <a:t>Consent </a:t>
                      </a:r>
                      <a:r>
                        <a:rPr sz="1150" spc="-75" dirty="0">
                          <a:latin typeface="Arial"/>
                          <a:cs typeface="Arial"/>
                        </a:rPr>
                        <a:t>Decree</a:t>
                      </a:r>
                      <a:r>
                        <a:rPr sz="115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50" spc="-25" dirty="0">
                          <a:latin typeface="Arial"/>
                          <a:cs typeface="Arial"/>
                        </a:rPr>
                        <a:t>Monitor</a:t>
                      </a:r>
                      <a:endParaRPr sz="11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T w="19050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9050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9050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9050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700" b="1" spc="-30" dirty="0">
                          <a:latin typeface="Trebuchet MS"/>
                          <a:cs typeface="Trebuchet MS"/>
                        </a:rPr>
                        <a:t>INSTRUCTIONS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2540" marB="0">
                    <a:lnT w="19050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9050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9050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A"/>
                    </a:solidFill>
                  </a:tcPr>
                </a:tc>
              </a:tr>
              <a:tr h="166370">
                <a:tc gridSpan="2">
                  <a:txBody>
                    <a:bodyPr/>
                    <a:lstStyle/>
                    <a:p>
                      <a:pPr marL="36195">
                        <a:lnSpc>
                          <a:spcPts val="1215"/>
                        </a:lnSpc>
                      </a:pPr>
                      <a:r>
                        <a:rPr sz="1150" spc="-60" dirty="0">
                          <a:latin typeface="Arial"/>
                          <a:cs typeface="Arial"/>
                        </a:rPr>
                        <a:t>750 </a:t>
                      </a:r>
                      <a:r>
                        <a:rPr sz="1150" spc="-110" dirty="0">
                          <a:latin typeface="Arial"/>
                          <a:cs typeface="Arial"/>
                        </a:rPr>
                        <a:t>E. </a:t>
                      </a:r>
                      <a:r>
                        <a:rPr sz="1150" dirty="0">
                          <a:latin typeface="Arial"/>
                          <a:cs typeface="Arial"/>
                        </a:rPr>
                        <a:t>Pratt, </a:t>
                      </a:r>
                      <a:r>
                        <a:rPr sz="1150" spc="-80" dirty="0">
                          <a:latin typeface="Arial"/>
                          <a:cs typeface="Arial"/>
                        </a:rPr>
                        <a:t>Ste</a:t>
                      </a:r>
                      <a:r>
                        <a:rPr sz="1150" spc="-204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50" spc="10" dirty="0">
                          <a:latin typeface="Arial"/>
                          <a:cs typeface="Arial"/>
                        </a:rPr>
                        <a:t>900</a:t>
                      </a:r>
                      <a:endParaRPr sz="11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solidFill>
                      <a:srgbClr val="CCC0D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A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26670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1.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Complete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blue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box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left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first.</a:t>
                      </a:r>
                      <a:r>
                        <a:rPr sz="700" spc="1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This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will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0" dirty="0">
                          <a:latin typeface="Arial"/>
                          <a:cs typeface="Arial"/>
                        </a:rPr>
                        <a:t>cause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month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and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rate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information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populate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spreadsheet.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0" marB="0">
                    <a:lnR w="19050">
                      <a:solidFill>
                        <a:srgbClr val="000000"/>
                      </a:solidFill>
                      <a:prstDash val="solid"/>
                    </a:lnR>
                    <a:solidFill>
                      <a:srgbClr val="CCC0D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82245">
                <a:tc gridSpan="2">
                  <a:txBody>
                    <a:bodyPr/>
                    <a:lstStyle/>
                    <a:p>
                      <a:pPr marL="36195">
                        <a:lnSpc>
                          <a:spcPts val="1325"/>
                        </a:lnSpc>
                      </a:pPr>
                      <a:r>
                        <a:rPr sz="1150" spc="-25" dirty="0">
                          <a:latin typeface="Arial"/>
                          <a:cs typeface="Arial"/>
                        </a:rPr>
                        <a:t>Baltimore, </a:t>
                      </a:r>
                      <a:r>
                        <a:rPr sz="1150" spc="-55" dirty="0">
                          <a:latin typeface="Arial"/>
                          <a:cs typeface="Arial"/>
                        </a:rPr>
                        <a:t>MD</a:t>
                      </a:r>
                      <a:r>
                        <a:rPr sz="1150" spc="-7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50" spc="-105" dirty="0">
                          <a:latin typeface="Arial"/>
                          <a:cs typeface="Arial"/>
                        </a:rPr>
                        <a:t>21202</a:t>
                      </a:r>
                      <a:endParaRPr sz="11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solidFill>
                      <a:srgbClr val="CCC0D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A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26670">
                        <a:lnSpc>
                          <a:spcPts val="825"/>
                        </a:lnSpc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2.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Enter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descriptions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and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hours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"Time"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portion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of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matrix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consistent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with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"Sample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Description"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below.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solidFill>
                      <a:srgbClr val="CCC0D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347980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solidFill>
                      <a:srgbClr val="CCC0D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A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26670">
                        <a:lnSpc>
                          <a:spcPts val="780"/>
                        </a:lnSpc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3.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5" dirty="0">
                          <a:latin typeface="Arial"/>
                          <a:cs typeface="Arial"/>
                        </a:rPr>
                        <a:t>You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may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not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bill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more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than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eight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(8)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hours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5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day, even </a:t>
                      </a:r>
                      <a:r>
                        <a:rPr sz="700" spc="15" dirty="0">
                          <a:latin typeface="Arial"/>
                          <a:cs typeface="Arial"/>
                        </a:rPr>
                        <a:t>if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you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work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more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than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eight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(8)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hours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5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day,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which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you</a:t>
                      </a:r>
                      <a:endParaRPr sz="700">
                        <a:latin typeface="Arial"/>
                        <a:cs typeface="Arial"/>
                      </a:endParaRPr>
                    </a:p>
                    <a:p>
                      <a:pPr marL="26670" marR="90170">
                        <a:lnSpc>
                          <a:spcPct val="110000"/>
                        </a:lnSpc>
                      </a:pPr>
                      <a:r>
                        <a:rPr sz="700" spc="-15" dirty="0">
                          <a:latin typeface="Arial"/>
                          <a:cs typeface="Arial"/>
                        </a:rPr>
                        <a:t>inevitably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will.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Leadership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must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authorize more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than eight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hours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billed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in </a:t>
                      </a:r>
                      <a:r>
                        <a:rPr sz="700" spc="-55" dirty="0">
                          <a:latin typeface="Arial"/>
                          <a:cs typeface="Arial"/>
                        </a:rPr>
                        <a:t>a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day,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itemized,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but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will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do </a:t>
                      </a:r>
                      <a:r>
                        <a:rPr sz="700" spc="-50" dirty="0">
                          <a:latin typeface="Arial"/>
                          <a:cs typeface="Arial"/>
                        </a:rPr>
                        <a:t>so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sparingly.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All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time 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above 8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hours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in </a:t>
                      </a:r>
                      <a:r>
                        <a:rPr sz="700" spc="-55" dirty="0">
                          <a:latin typeface="Arial"/>
                          <a:cs typeface="Arial"/>
                        </a:rPr>
                        <a:t>a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day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should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be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reflected</a:t>
                      </a:r>
                      <a:r>
                        <a:rPr sz="700" spc="-10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65" dirty="0">
                          <a:latin typeface="Arial"/>
                          <a:cs typeface="Arial"/>
                        </a:rPr>
                        <a:t>as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"unbilled."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solidFill>
                      <a:srgbClr val="CCC0D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06680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A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26670">
                        <a:lnSpc>
                          <a:spcPts val="745"/>
                        </a:lnSpc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4. </a:t>
                      </a:r>
                      <a:r>
                        <a:rPr sz="700" spc="-55" dirty="0">
                          <a:latin typeface="Arial"/>
                          <a:cs typeface="Arial"/>
                        </a:rPr>
                        <a:t>You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may </a:t>
                      </a:r>
                      <a:r>
                        <a:rPr sz="700" b="1" spc="-35" dirty="0">
                          <a:latin typeface="Trebuchet MS"/>
                          <a:cs typeface="Trebuchet MS"/>
                        </a:rPr>
                        <a:t>NOT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bill for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time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spent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traveling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or from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Baltimore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or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anywhere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else.</a:t>
                      </a:r>
                      <a:r>
                        <a:rPr sz="700" spc="-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Travel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time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is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non-reimbursable.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CCC0D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3525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9F0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328295">
                        <a:lnSpc>
                          <a:spcPts val="969"/>
                        </a:lnSpc>
                      </a:pPr>
                      <a:r>
                        <a:rPr sz="900" spc="-60" dirty="0">
                          <a:latin typeface="Arial"/>
                          <a:cs typeface="Arial"/>
                        </a:rPr>
                        <a:t>INVOICE </a:t>
                      </a:r>
                      <a:r>
                        <a:rPr sz="900" spc="-80" dirty="0">
                          <a:latin typeface="Arial"/>
                          <a:cs typeface="Arial"/>
                        </a:rPr>
                        <a:t>FOR 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MONTH</a:t>
                      </a:r>
                      <a:r>
                        <a:rPr sz="900" spc="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65" dirty="0">
                          <a:latin typeface="Arial"/>
                          <a:cs typeface="Arial"/>
                        </a:rPr>
                        <a:t>OF: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9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930"/>
                        </a:lnSpc>
                      </a:pPr>
                      <a:r>
                        <a:rPr sz="900" b="1" i="1" u="sng" spc="-5" dirty="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cs typeface="Arial"/>
                        </a:rPr>
                        <a:t>April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9F0"/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38735" marR="24130" indent="-3175" algn="ctr">
                        <a:lnSpc>
                          <a:spcPct val="118300"/>
                        </a:lnSpc>
                        <a:spcBef>
                          <a:spcPts val="384"/>
                        </a:spcBef>
                      </a:pPr>
                      <a:r>
                        <a:rPr sz="600" spc="-10" dirty="0">
                          <a:latin typeface="Arial"/>
                          <a:cs typeface="Arial"/>
                        </a:rPr>
                        <a:t>Complete</a:t>
                      </a:r>
                      <a:r>
                        <a:rPr sz="600" spc="-8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-10" dirty="0">
                          <a:latin typeface="Arial"/>
                          <a:cs typeface="Arial"/>
                        </a:rPr>
                        <a:t>these 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four </a:t>
                      </a:r>
                      <a:r>
                        <a:rPr sz="600" spc="-20" dirty="0">
                          <a:latin typeface="Arial"/>
                          <a:cs typeface="Arial"/>
                        </a:rPr>
                        <a:t>cells</a:t>
                      </a:r>
                      <a:r>
                        <a:rPr sz="600" spc="-1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dirty="0">
                          <a:latin typeface="Arial"/>
                          <a:cs typeface="Arial"/>
                        </a:rPr>
                        <a:t>before  starting  </a:t>
                      </a:r>
                      <a:r>
                        <a:rPr sz="600" spc="-15" dirty="0">
                          <a:latin typeface="Arial"/>
                          <a:cs typeface="Arial"/>
                        </a:rPr>
                        <a:t>spreadsheet.</a:t>
                      </a:r>
                      <a:endParaRPr sz="600">
                        <a:latin typeface="Arial"/>
                        <a:cs typeface="Arial"/>
                      </a:endParaRPr>
                    </a:p>
                    <a:p>
                      <a:pPr marL="44450" marR="32384" algn="ctr">
                        <a:lnSpc>
                          <a:spcPct val="118300"/>
                        </a:lnSpc>
                      </a:pPr>
                      <a:r>
                        <a:rPr sz="600" spc="-30" dirty="0">
                          <a:latin typeface="Arial"/>
                          <a:cs typeface="Arial"/>
                        </a:rPr>
                        <a:t>Rates </a:t>
                      </a:r>
                      <a:r>
                        <a:rPr sz="600" spc="-15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600" spc="-8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other  info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will </a:t>
                      </a:r>
                      <a:r>
                        <a:rPr sz="600" spc="-15" dirty="0">
                          <a:latin typeface="Arial"/>
                          <a:cs typeface="Arial"/>
                        </a:rPr>
                        <a:t>self-  </a:t>
                      </a:r>
                      <a:r>
                        <a:rPr sz="600" spc="-5" dirty="0">
                          <a:latin typeface="Arial"/>
                          <a:cs typeface="Arial"/>
                        </a:rPr>
                        <a:t>populate.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48894" marB="0" vert="vert27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9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solidFill>
                      <a:srgbClr val="CCC0DA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26670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5.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5" dirty="0">
                          <a:latin typeface="Arial"/>
                          <a:cs typeface="Arial"/>
                        </a:rPr>
                        <a:t>Please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make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sure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all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expenses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meet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Guidelines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listed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Billing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Guidelines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tab.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solidFill>
                      <a:srgbClr val="CCC0D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solidFill>
                      <a:srgbClr val="CCC0DA"/>
                    </a:solidFill>
                  </a:tcPr>
                </a:tc>
              </a:tr>
              <a:tr h="1416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9F0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396875">
                        <a:lnSpc>
                          <a:spcPts val="965"/>
                        </a:lnSpc>
                      </a:pPr>
                      <a:r>
                        <a:rPr sz="900" spc="-60" dirty="0">
                          <a:latin typeface="Arial"/>
                          <a:cs typeface="Arial"/>
                        </a:rPr>
                        <a:t>INVOICE </a:t>
                      </a:r>
                      <a:r>
                        <a:rPr sz="900" spc="-80" dirty="0">
                          <a:latin typeface="Arial"/>
                          <a:cs typeface="Arial"/>
                        </a:rPr>
                        <a:t>SUBMITTED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70" dirty="0">
                          <a:latin typeface="Arial"/>
                          <a:cs typeface="Arial"/>
                        </a:rPr>
                        <a:t>BY: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9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ts val="950"/>
                        </a:lnSpc>
                      </a:pPr>
                      <a:r>
                        <a:rPr sz="1000" spc="-80" dirty="0">
                          <a:latin typeface="Arial"/>
                          <a:cs typeface="Arial"/>
                        </a:rPr>
                        <a:t>Ramsey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9F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8894" marB="0" vert="vert27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9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solidFill>
                      <a:srgbClr val="CCC0DA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26670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6.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0" dirty="0">
                          <a:latin typeface="Arial"/>
                          <a:cs typeface="Arial"/>
                        </a:rPr>
                        <a:t>Do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not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forget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initial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box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attesting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accuracy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of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this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statement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before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you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submit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it.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905" marB="0">
                    <a:solidFill>
                      <a:srgbClr val="CCC0D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solidFill>
                      <a:srgbClr val="CCC0DA"/>
                    </a:solidFill>
                  </a:tcPr>
                </a:tc>
              </a:tr>
              <a:tr h="1644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9F0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712470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900" spc="-70" dirty="0">
                          <a:latin typeface="Arial"/>
                          <a:cs typeface="Arial"/>
                        </a:rPr>
                        <a:t>DATE</a:t>
                      </a:r>
                      <a:r>
                        <a:rPr sz="900" spc="-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80" dirty="0">
                          <a:latin typeface="Arial"/>
                          <a:cs typeface="Arial"/>
                        </a:rPr>
                        <a:t>SUBMITTED: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825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9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ts val="1130"/>
                        </a:lnSpc>
                      </a:pPr>
                      <a:r>
                        <a:rPr sz="1000" spc="-5" dirty="0">
                          <a:latin typeface="Arial"/>
                          <a:cs typeface="Arial"/>
                        </a:rPr>
                        <a:t>5/3/2019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9F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8894" marB="0" vert="vert27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9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solidFill>
                      <a:srgbClr val="CCC0DA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26670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7. </a:t>
                      </a:r>
                      <a:r>
                        <a:rPr sz="700" spc="-50" dirty="0">
                          <a:latin typeface="Arial"/>
                          <a:cs typeface="Arial"/>
                        </a:rPr>
                        <a:t>Do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not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hesitate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call Deputy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Monitors </a:t>
                      </a:r>
                      <a:r>
                        <a:rPr sz="700" spc="-60" dirty="0">
                          <a:latin typeface="Arial"/>
                          <a:cs typeface="Arial"/>
                        </a:rPr>
                        <a:t>Hassan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Aden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or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Seth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Rosenthal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with</a:t>
                      </a:r>
                      <a:r>
                        <a:rPr sz="700" spc="-1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any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questions.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solidFill>
                      <a:srgbClr val="CCC0D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solidFill>
                      <a:srgbClr val="CCC0DA"/>
                    </a:solidFill>
                  </a:tcPr>
                </a:tc>
              </a:tr>
              <a:tr h="1644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9F0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R="12065" algn="r">
                        <a:lnSpc>
                          <a:spcPts val="1165"/>
                        </a:lnSpc>
                      </a:pPr>
                      <a:r>
                        <a:rPr sz="1000" dirty="0">
                          <a:latin typeface="Arial"/>
                          <a:cs typeface="Arial"/>
                        </a:rPr>
                        <a:t>YE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1000" spc="5" dirty="0">
                          <a:latin typeface="Arial"/>
                          <a:cs typeface="Arial"/>
                        </a:rPr>
                        <a:t>R</a:t>
                      </a:r>
                      <a:r>
                        <a:rPr sz="1000" dirty="0">
                          <a:latin typeface="Arial"/>
                          <a:cs typeface="Arial"/>
                        </a:rPr>
                        <a:t>: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9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ts val="1130"/>
                        </a:lnSpc>
                      </a:pPr>
                      <a:r>
                        <a:rPr sz="1000" spc="-45" dirty="0">
                          <a:latin typeface="Arial"/>
                          <a:cs typeface="Arial"/>
                        </a:rPr>
                        <a:t>2019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9F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8894" marB="0" vert="vert27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9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A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A"/>
                    </a:solidFill>
                  </a:tcPr>
                </a:tc>
              </a:tr>
              <a:tr h="3168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5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750" b="1" i="1" spc="-35" dirty="0">
                          <a:latin typeface="Trebuchet MS"/>
                          <a:cs typeface="Trebuchet MS"/>
                        </a:rPr>
                        <a:t>Sample</a:t>
                      </a:r>
                      <a:r>
                        <a:rPr sz="750" b="1" i="1" spc="-7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b="1" i="1" spc="-45" dirty="0">
                          <a:latin typeface="Trebuchet MS"/>
                          <a:cs typeface="Trebuchet MS"/>
                        </a:rPr>
                        <a:t>Description:</a:t>
                      </a:r>
                      <a:endParaRPr sz="75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603250">
                <a:tc gridSpan="10">
                  <a:txBody>
                    <a:bodyPr/>
                    <a:lstStyle/>
                    <a:p>
                      <a:pPr marL="1525270">
                        <a:lnSpc>
                          <a:spcPts val="840"/>
                        </a:lnSpc>
                      </a:pPr>
                      <a:r>
                        <a:rPr sz="750" i="1" spc="-30" dirty="0">
                          <a:latin typeface="Trebuchet MS"/>
                          <a:cs typeface="Trebuchet MS"/>
                        </a:rPr>
                        <a:t>Prepare</a:t>
                      </a:r>
                      <a:r>
                        <a:rPr sz="750" i="1" spc="-5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40" dirty="0">
                          <a:latin typeface="Trebuchet MS"/>
                          <a:cs typeface="Trebuchet MS"/>
                        </a:rPr>
                        <a:t>for</a:t>
                      </a:r>
                      <a:r>
                        <a:rPr sz="750" i="1" spc="-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15" dirty="0">
                          <a:latin typeface="Trebuchet MS"/>
                          <a:cs typeface="Trebuchet MS"/>
                        </a:rPr>
                        <a:t>and</a:t>
                      </a:r>
                      <a:r>
                        <a:rPr sz="750" i="1" spc="-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35" dirty="0">
                          <a:latin typeface="Trebuchet MS"/>
                          <a:cs typeface="Trebuchet MS"/>
                        </a:rPr>
                        <a:t>attend</a:t>
                      </a:r>
                      <a:r>
                        <a:rPr sz="750" i="1" spc="-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30" dirty="0">
                          <a:latin typeface="Trebuchet MS"/>
                          <a:cs typeface="Trebuchet MS"/>
                        </a:rPr>
                        <a:t>meeting</a:t>
                      </a:r>
                      <a:r>
                        <a:rPr sz="750" i="1" spc="-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40" dirty="0">
                          <a:latin typeface="Trebuchet MS"/>
                          <a:cs typeface="Trebuchet MS"/>
                        </a:rPr>
                        <a:t>with</a:t>
                      </a:r>
                      <a:r>
                        <a:rPr sz="750" i="1" spc="-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5" dirty="0">
                          <a:latin typeface="Trebuchet MS"/>
                          <a:cs typeface="Trebuchet MS"/>
                        </a:rPr>
                        <a:t>BPD</a:t>
                      </a:r>
                      <a:r>
                        <a:rPr sz="750" i="1" spc="-6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30" dirty="0">
                          <a:latin typeface="Trebuchet MS"/>
                          <a:cs typeface="Trebuchet MS"/>
                        </a:rPr>
                        <a:t>North</a:t>
                      </a:r>
                      <a:r>
                        <a:rPr sz="750" i="1" spc="-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30" dirty="0">
                          <a:latin typeface="Trebuchet MS"/>
                          <a:cs typeface="Trebuchet MS"/>
                        </a:rPr>
                        <a:t>Division</a:t>
                      </a:r>
                      <a:r>
                        <a:rPr sz="750" i="1" spc="-5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40" dirty="0">
                          <a:latin typeface="Trebuchet MS"/>
                          <a:cs typeface="Trebuchet MS"/>
                        </a:rPr>
                        <a:t>DC;</a:t>
                      </a:r>
                      <a:r>
                        <a:rPr sz="750" i="1" spc="-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35" dirty="0">
                          <a:latin typeface="Trebuchet MS"/>
                          <a:cs typeface="Trebuchet MS"/>
                        </a:rPr>
                        <a:t>prepare</a:t>
                      </a:r>
                      <a:r>
                        <a:rPr sz="750" i="1" spc="-5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40" dirty="0">
                          <a:latin typeface="Trebuchet MS"/>
                          <a:cs typeface="Trebuchet MS"/>
                        </a:rPr>
                        <a:t>checklist</a:t>
                      </a:r>
                      <a:r>
                        <a:rPr sz="750" i="1" spc="-6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40" dirty="0">
                          <a:latin typeface="Trebuchet MS"/>
                          <a:cs typeface="Trebuchet MS"/>
                        </a:rPr>
                        <a:t>for</a:t>
                      </a:r>
                      <a:r>
                        <a:rPr sz="750" i="1" spc="-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35" dirty="0">
                          <a:latin typeface="Trebuchet MS"/>
                          <a:cs typeface="Trebuchet MS"/>
                        </a:rPr>
                        <a:t>review</a:t>
                      </a:r>
                      <a:r>
                        <a:rPr sz="750" i="1" spc="-5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40" dirty="0">
                          <a:latin typeface="Trebuchet MS"/>
                          <a:cs typeface="Trebuchet MS"/>
                        </a:rPr>
                        <a:t>of</a:t>
                      </a:r>
                      <a:r>
                        <a:rPr sz="750" i="1" spc="-5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35" dirty="0">
                          <a:latin typeface="Trebuchet MS"/>
                          <a:cs typeface="Trebuchet MS"/>
                        </a:rPr>
                        <a:t>in-service</a:t>
                      </a:r>
                      <a:r>
                        <a:rPr sz="750" i="1" spc="-5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35" dirty="0">
                          <a:latin typeface="Trebuchet MS"/>
                          <a:cs typeface="Trebuchet MS"/>
                        </a:rPr>
                        <a:t>training;</a:t>
                      </a:r>
                      <a:r>
                        <a:rPr sz="750" i="1" spc="-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35" dirty="0">
                          <a:latin typeface="Trebuchet MS"/>
                          <a:cs typeface="Trebuchet MS"/>
                        </a:rPr>
                        <a:t>meet</a:t>
                      </a:r>
                      <a:r>
                        <a:rPr sz="750" i="1" spc="-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40" dirty="0">
                          <a:latin typeface="Trebuchet MS"/>
                          <a:cs typeface="Trebuchet MS"/>
                        </a:rPr>
                        <a:t>with</a:t>
                      </a:r>
                      <a:r>
                        <a:rPr sz="750" i="1" spc="-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5" dirty="0">
                          <a:latin typeface="Trebuchet MS"/>
                          <a:cs typeface="Trebuchet MS"/>
                        </a:rPr>
                        <a:t>Ms.</a:t>
                      </a:r>
                      <a:endParaRPr sz="750">
                        <a:latin typeface="Trebuchet MS"/>
                        <a:cs typeface="Trebuchet MS"/>
                      </a:endParaRPr>
                    </a:p>
                    <a:p>
                      <a:pPr marL="1525270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750" i="1" spc="-30" dirty="0">
                          <a:latin typeface="Trebuchet MS"/>
                          <a:cs typeface="Trebuchet MS"/>
                        </a:rPr>
                        <a:t>Williams</a:t>
                      </a:r>
                      <a:r>
                        <a:rPr sz="750" i="1" spc="-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45" dirty="0">
                          <a:latin typeface="Trebuchet MS"/>
                          <a:cs typeface="Trebuchet MS"/>
                        </a:rPr>
                        <a:t>re</a:t>
                      </a:r>
                      <a:r>
                        <a:rPr sz="750" i="1" spc="-5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15" dirty="0">
                          <a:latin typeface="Trebuchet MS"/>
                          <a:cs typeface="Trebuchet MS"/>
                        </a:rPr>
                        <a:t>changes</a:t>
                      </a:r>
                      <a:r>
                        <a:rPr sz="750" i="1" spc="-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40" dirty="0">
                          <a:latin typeface="Trebuchet MS"/>
                          <a:cs typeface="Trebuchet MS"/>
                        </a:rPr>
                        <a:t>to</a:t>
                      </a:r>
                      <a:r>
                        <a:rPr sz="750" i="1" spc="-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30" dirty="0">
                          <a:latin typeface="Trebuchet MS"/>
                          <a:cs typeface="Trebuchet MS"/>
                        </a:rPr>
                        <a:t>compliance</a:t>
                      </a:r>
                      <a:r>
                        <a:rPr sz="750" i="1" spc="-5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45" dirty="0">
                          <a:latin typeface="Trebuchet MS"/>
                          <a:cs typeface="Trebuchet MS"/>
                        </a:rPr>
                        <a:t>matrix;</a:t>
                      </a:r>
                      <a:r>
                        <a:rPr sz="750" i="1" spc="-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30" dirty="0">
                          <a:latin typeface="Trebuchet MS"/>
                          <a:cs typeface="Trebuchet MS"/>
                        </a:rPr>
                        <a:t>copied</a:t>
                      </a:r>
                      <a:r>
                        <a:rPr sz="750" i="1" spc="-5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25" dirty="0">
                          <a:latin typeface="Trebuchet MS"/>
                          <a:cs typeface="Trebuchet MS"/>
                        </a:rPr>
                        <a:t>use</a:t>
                      </a:r>
                      <a:r>
                        <a:rPr sz="750" i="1" spc="-5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40" dirty="0">
                          <a:latin typeface="Trebuchet MS"/>
                          <a:cs typeface="Trebuchet MS"/>
                        </a:rPr>
                        <a:t>of</a:t>
                      </a:r>
                      <a:r>
                        <a:rPr sz="750" i="1" spc="-5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40" dirty="0">
                          <a:latin typeface="Trebuchet MS"/>
                          <a:cs typeface="Trebuchet MS"/>
                        </a:rPr>
                        <a:t>force</a:t>
                      </a:r>
                      <a:r>
                        <a:rPr sz="750" i="1" spc="-5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40" dirty="0">
                          <a:latin typeface="Trebuchet MS"/>
                          <a:cs typeface="Trebuchet MS"/>
                        </a:rPr>
                        <a:t>reports;</a:t>
                      </a:r>
                      <a:r>
                        <a:rPr sz="750" i="1" spc="-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35" dirty="0">
                          <a:latin typeface="Trebuchet MS"/>
                          <a:cs typeface="Trebuchet MS"/>
                        </a:rPr>
                        <a:t>reviewed</a:t>
                      </a:r>
                      <a:r>
                        <a:rPr sz="750" i="1" spc="-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10" dirty="0">
                          <a:latin typeface="Trebuchet MS"/>
                          <a:cs typeface="Trebuchet MS"/>
                        </a:rPr>
                        <a:t>UNDF</a:t>
                      </a:r>
                      <a:r>
                        <a:rPr sz="750" i="1" spc="-6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35" dirty="0">
                          <a:latin typeface="Trebuchet MS"/>
                          <a:cs typeface="Trebuchet MS"/>
                        </a:rPr>
                        <a:t>reports</a:t>
                      </a:r>
                      <a:r>
                        <a:rPr sz="750" i="1" spc="-5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15" dirty="0">
                          <a:latin typeface="Trebuchet MS"/>
                          <a:cs typeface="Trebuchet MS"/>
                        </a:rPr>
                        <a:t>1123454</a:t>
                      </a:r>
                      <a:r>
                        <a:rPr sz="750" i="1" spc="-6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15" dirty="0">
                          <a:latin typeface="Trebuchet MS"/>
                          <a:cs typeface="Trebuchet MS"/>
                        </a:rPr>
                        <a:t>and</a:t>
                      </a:r>
                      <a:r>
                        <a:rPr sz="750" i="1" spc="-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25" dirty="0">
                          <a:latin typeface="Trebuchet MS"/>
                          <a:cs typeface="Trebuchet MS"/>
                        </a:rPr>
                        <a:t>1123455.</a:t>
                      </a:r>
                      <a:endParaRPr sz="75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05104">
                <a:tc gridSpan="10">
                  <a:txBody>
                    <a:bodyPr/>
                    <a:lstStyle/>
                    <a:p>
                      <a:pPr marL="34925">
                        <a:lnSpc>
                          <a:spcPts val="1490"/>
                        </a:lnSpc>
                      </a:pPr>
                      <a:r>
                        <a:rPr sz="1250" spc="-85" dirty="0">
                          <a:solidFill>
                            <a:srgbClr val="006000"/>
                          </a:solidFill>
                          <a:latin typeface="Arial"/>
                          <a:cs typeface="Arial"/>
                        </a:rPr>
                        <a:t>TIME</a:t>
                      </a:r>
                      <a:endParaRPr sz="12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52729">
                <a:tc>
                  <a:txBody>
                    <a:bodyPr/>
                    <a:lstStyle/>
                    <a:p>
                      <a:pPr marL="15240" algn="ctr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900" b="1" spc="-15" dirty="0">
                          <a:latin typeface="Trebuchet MS"/>
                          <a:cs typeface="Trebuchet MS"/>
                        </a:rPr>
                        <a:t>Month</a:t>
                      </a:r>
                      <a:r>
                        <a:rPr sz="900" b="1" spc="-8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00" b="1" spc="-40" dirty="0">
                          <a:latin typeface="Trebuchet MS"/>
                          <a:cs typeface="Trebuchet MS"/>
                        </a:rPr>
                        <a:t>of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T="52069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510" algn="ctr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900" b="1" spc="-40" dirty="0">
                          <a:latin typeface="Trebuchet MS"/>
                          <a:cs typeface="Trebuchet MS"/>
                        </a:rPr>
                        <a:t>Day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T="52069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3335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900" b="1" spc="-50" dirty="0">
                          <a:latin typeface="Trebuchet MS"/>
                          <a:cs typeface="Trebuchet MS"/>
                        </a:rPr>
                        <a:t>Description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T="4635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94005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900" b="1" spc="-50" dirty="0">
                          <a:latin typeface="Trebuchet MS"/>
                          <a:cs typeface="Trebuchet MS"/>
                        </a:rPr>
                        <a:t>Hours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T="52069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4450" algn="ctr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900" b="1" spc="-50" dirty="0">
                          <a:latin typeface="Trebuchet MS"/>
                          <a:cs typeface="Trebuchet MS"/>
                        </a:rPr>
                        <a:t>Rate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T="52069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1590" algn="ctr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sz="700" b="1" spc="-45" dirty="0">
                          <a:latin typeface="Trebuchet MS"/>
                          <a:cs typeface="Trebuchet MS"/>
                        </a:rPr>
                        <a:t>Total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6858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8215">
                        <a:lnSpc>
                          <a:spcPct val="100000"/>
                        </a:lnSpc>
                        <a:spcBef>
                          <a:spcPts val="490"/>
                        </a:spcBef>
                      </a:pPr>
                      <a:r>
                        <a:rPr sz="700" b="1" spc="-35" dirty="0">
                          <a:latin typeface="Trebuchet MS"/>
                          <a:cs typeface="Trebuchet MS"/>
                        </a:rPr>
                        <a:t>Comments (Unbilled</a:t>
                      </a:r>
                      <a:r>
                        <a:rPr sz="700" b="1" spc="-7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50" dirty="0">
                          <a:latin typeface="Trebuchet MS"/>
                          <a:cs typeface="Trebuchet MS"/>
                        </a:rPr>
                        <a:t>Time)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6223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0815" marR="95885" indent="-47625">
                        <a:lnSpc>
                          <a:spcPct val="110000"/>
                        </a:lnSpc>
                      </a:pPr>
                      <a:r>
                        <a:rPr sz="700" b="1" spc="5" dirty="0">
                          <a:latin typeface="Trebuchet MS"/>
                          <a:cs typeface="Trebuchet MS"/>
                        </a:rPr>
                        <a:t>U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nb</a:t>
                      </a:r>
                      <a:r>
                        <a:rPr sz="700" b="1" spc="-10" dirty="0">
                          <a:latin typeface="Trebuchet MS"/>
                          <a:cs typeface="Trebuchet MS"/>
                        </a:rPr>
                        <a:t>ill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ed  </a:t>
                      </a:r>
                      <a:r>
                        <a:rPr sz="700" b="1" spc="-35" dirty="0">
                          <a:latin typeface="Trebuchet MS"/>
                          <a:cs typeface="Trebuchet MS"/>
                        </a:rPr>
                        <a:t>Hours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36220">
                <a:tc>
                  <a:txBody>
                    <a:bodyPr/>
                    <a:lstStyle/>
                    <a:p>
                      <a:pPr marL="26034" algn="ctr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April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9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034" algn="ctr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9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25400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700" spc="-30" dirty="0">
                          <a:latin typeface="Arial"/>
                          <a:cs typeface="Arial"/>
                        </a:rPr>
                        <a:t>Bi-Weekly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Conference Call: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Policy. Document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Review,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Emails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Administrative</a:t>
                      </a:r>
                      <a:r>
                        <a:rPr sz="700" spc="-8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65" dirty="0">
                          <a:latin typeface="Arial"/>
                          <a:cs typeface="Arial"/>
                        </a:rPr>
                        <a:t>Tasks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9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905" algn="r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1.5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9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145" algn="ctr">
                        <a:lnSpc>
                          <a:spcPct val="100000"/>
                        </a:lnSpc>
                        <a:spcBef>
                          <a:spcPts val="15"/>
                        </a:spcBef>
                        <a:tabLst>
                          <a:tab pos="32766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235.00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9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15"/>
                        </a:spcBef>
                        <a:tabLst>
                          <a:tab pos="27813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352.50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9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35585">
                <a:tc>
                  <a:txBody>
                    <a:bodyPr/>
                    <a:lstStyle/>
                    <a:p>
                      <a:pPr marL="26034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April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034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2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25400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30" dirty="0">
                          <a:latin typeface="Arial"/>
                          <a:cs typeface="Arial"/>
                        </a:rPr>
                        <a:t>Weekly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Conference Call: </a:t>
                      </a:r>
                      <a:r>
                        <a:rPr sz="700" spc="-130" dirty="0">
                          <a:latin typeface="Arial"/>
                          <a:cs typeface="Arial"/>
                        </a:rPr>
                        <a:t>CE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Team. </a:t>
                      </a:r>
                      <a:r>
                        <a:rPr sz="700" spc="-90" dirty="0">
                          <a:latin typeface="Arial"/>
                          <a:cs typeface="Arial"/>
                        </a:rPr>
                        <a:t>BPD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Document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Review. Emails,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Phone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calls, </a:t>
                      </a:r>
                      <a:r>
                        <a:rPr sz="700" spc="-50" dirty="0">
                          <a:latin typeface="Arial"/>
                          <a:cs typeface="Arial"/>
                        </a:rPr>
                        <a:t>Team</a:t>
                      </a:r>
                      <a:r>
                        <a:rPr sz="700" spc="-9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outreach.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905"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3.4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145" algn="ctr">
                        <a:lnSpc>
                          <a:spcPct val="100000"/>
                        </a:lnSpc>
                        <a:spcBef>
                          <a:spcPts val="10"/>
                        </a:spcBef>
                        <a:tabLst>
                          <a:tab pos="32766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235.00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10"/>
                        </a:spcBef>
                        <a:tabLst>
                          <a:tab pos="27813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799.00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35585">
                <a:tc>
                  <a:txBody>
                    <a:bodyPr/>
                    <a:lstStyle/>
                    <a:p>
                      <a:pPr marL="26034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April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034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3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25400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40" dirty="0">
                          <a:latin typeface="Arial"/>
                          <a:cs typeface="Arial"/>
                        </a:rPr>
                        <a:t>Bi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Weekly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Conference Call;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Staffing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Supervision. Document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Review,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Emails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700" spc="-9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0" dirty="0">
                          <a:latin typeface="Arial"/>
                          <a:cs typeface="Arial"/>
                        </a:rPr>
                        <a:t>Team</a:t>
                      </a:r>
                      <a:endParaRPr sz="700">
                        <a:latin typeface="Arial"/>
                        <a:cs typeface="Arial"/>
                      </a:endParaRPr>
                    </a:p>
                    <a:p>
                      <a:pPr marL="25400">
                        <a:lnSpc>
                          <a:spcPts val="819"/>
                        </a:lnSpc>
                        <a:spcBef>
                          <a:spcPts val="85"/>
                        </a:spcBef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Communication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905"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2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510" algn="ctr">
                        <a:lnSpc>
                          <a:spcPct val="100000"/>
                        </a:lnSpc>
                        <a:spcBef>
                          <a:spcPts val="10"/>
                        </a:spcBef>
                        <a:tabLst>
                          <a:tab pos="32766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235.00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145" algn="ctr">
                        <a:lnSpc>
                          <a:spcPct val="100000"/>
                        </a:lnSpc>
                        <a:spcBef>
                          <a:spcPts val="10"/>
                        </a:spcBef>
                        <a:tabLst>
                          <a:tab pos="27813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470.00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36220">
                <a:tc>
                  <a:txBody>
                    <a:bodyPr/>
                    <a:lstStyle/>
                    <a:p>
                      <a:pPr marL="25400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April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034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4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25400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Conference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Call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: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Standing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call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with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Commissioner,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emails</a:t>
                      </a:r>
                      <a:r>
                        <a:rPr sz="700" spc="-1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follow-ups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905"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1.4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510" algn="ctr">
                        <a:lnSpc>
                          <a:spcPct val="100000"/>
                        </a:lnSpc>
                        <a:spcBef>
                          <a:spcPts val="10"/>
                        </a:spcBef>
                        <a:tabLst>
                          <a:tab pos="32766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235.00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145" algn="ctr">
                        <a:lnSpc>
                          <a:spcPct val="100000"/>
                        </a:lnSpc>
                        <a:spcBef>
                          <a:spcPts val="10"/>
                        </a:spcBef>
                        <a:tabLst>
                          <a:tab pos="27813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329.00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35585">
                <a:tc>
                  <a:txBody>
                    <a:bodyPr/>
                    <a:lstStyle/>
                    <a:p>
                      <a:pPr marL="25400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April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034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5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45085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40" dirty="0">
                          <a:latin typeface="Arial"/>
                          <a:cs typeface="Arial"/>
                        </a:rPr>
                        <a:t>Email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communication </a:t>
                      </a:r>
                      <a:r>
                        <a:rPr sz="700" spc="15" dirty="0">
                          <a:latin typeface="Arial"/>
                          <a:cs typeface="Arial"/>
                        </a:rPr>
                        <a:t>&amp;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document</a:t>
                      </a:r>
                      <a:r>
                        <a:rPr sz="700" spc="-1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review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905"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5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510" algn="ctr">
                        <a:lnSpc>
                          <a:spcPct val="100000"/>
                        </a:lnSpc>
                        <a:spcBef>
                          <a:spcPts val="10"/>
                        </a:spcBef>
                        <a:tabLst>
                          <a:tab pos="32766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235.00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145" algn="ctr">
                        <a:lnSpc>
                          <a:spcPct val="100000"/>
                        </a:lnSpc>
                        <a:spcBef>
                          <a:spcPts val="10"/>
                        </a:spcBef>
                        <a:tabLst>
                          <a:tab pos="2089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1,175.00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7305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15" dirty="0">
                          <a:latin typeface="Arial"/>
                          <a:cs typeface="Arial"/>
                        </a:rPr>
                        <a:t>Administrative </a:t>
                      </a:r>
                      <a:r>
                        <a:rPr sz="700" spc="-65" dirty="0">
                          <a:latin typeface="Arial"/>
                          <a:cs typeface="Arial"/>
                        </a:rPr>
                        <a:t>Tasks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7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communication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 marR="635" algn="r">
                        <a:lnSpc>
                          <a:spcPts val="819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9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36220">
                <a:tc>
                  <a:txBody>
                    <a:bodyPr/>
                    <a:lstStyle/>
                    <a:p>
                      <a:pPr marL="25400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April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034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8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25400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700" spc="-30" dirty="0">
                          <a:latin typeface="Arial"/>
                          <a:cs typeface="Arial"/>
                        </a:rPr>
                        <a:t>Bi-Weekly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Conference Call: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Recruitment, Hiring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Retention. </a:t>
                      </a:r>
                      <a:r>
                        <a:rPr sz="700" spc="-90" dirty="0">
                          <a:latin typeface="Arial"/>
                          <a:cs typeface="Arial"/>
                        </a:rPr>
                        <a:t>BPD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Document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Review,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emails,</a:t>
                      </a:r>
                      <a:r>
                        <a:rPr sz="700" spc="-7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and</a:t>
                      </a:r>
                      <a:endParaRPr sz="700">
                        <a:latin typeface="Arial"/>
                        <a:cs typeface="Arial"/>
                      </a:endParaRPr>
                    </a:p>
                    <a:p>
                      <a:pPr marL="25400">
                        <a:lnSpc>
                          <a:spcPts val="819"/>
                        </a:lnSpc>
                        <a:spcBef>
                          <a:spcPts val="80"/>
                        </a:spcBef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communications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with</a:t>
                      </a:r>
                      <a:r>
                        <a:rPr sz="700" spc="-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parties.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9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905"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2.5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510" algn="ctr">
                        <a:lnSpc>
                          <a:spcPct val="100000"/>
                        </a:lnSpc>
                        <a:spcBef>
                          <a:spcPts val="10"/>
                        </a:spcBef>
                        <a:tabLst>
                          <a:tab pos="32766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235.00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145" algn="ctr">
                        <a:lnSpc>
                          <a:spcPct val="100000"/>
                        </a:lnSpc>
                        <a:spcBef>
                          <a:spcPts val="10"/>
                        </a:spcBef>
                        <a:tabLst>
                          <a:tab pos="27749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587.50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36220">
                <a:tc>
                  <a:txBody>
                    <a:bodyPr/>
                    <a:lstStyle/>
                    <a:p>
                      <a:pPr marL="25400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April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034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9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25400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30" dirty="0">
                          <a:latin typeface="Arial"/>
                          <a:cs typeface="Arial"/>
                        </a:rPr>
                        <a:t>Weekly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Conference Call: </a:t>
                      </a:r>
                      <a:r>
                        <a:rPr sz="700" spc="-130" dirty="0">
                          <a:latin typeface="Arial"/>
                          <a:cs typeface="Arial"/>
                        </a:rPr>
                        <a:t>CE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Team.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Preparation, document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review,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email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700" spc="-1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communication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905"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1.6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510" algn="ctr">
                        <a:lnSpc>
                          <a:spcPct val="100000"/>
                        </a:lnSpc>
                        <a:spcBef>
                          <a:spcPts val="10"/>
                        </a:spcBef>
                        <a:tabLst>
                          <a:tab pos="32766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235.00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145" algn="ctr">
                        <a:lnSpc>
                          <a:spcPct val="100000"/>
                        </a:lnSpc>
                        <a:spcBef>
                          <a:spcPts val="10"/>
                        </a:spcBef>
                        <a:tabLst>
                          <a:tab pos="27749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376.00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35585">
                <a:tc>
                  <a:txBody>
                    <a:bodyPr/>
                    <a:lstStyle/>
                    <a:p>
                      <a:pPr marL="25400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April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034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10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25400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Preparation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for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conference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call.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Bi-Weekly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Conference Call: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Staffing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Study Call.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Document</a:t>
                      </a:r>
                      <a:r>
                        <a:rPr sz="700" spc="-10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review,</a:t>
                      </a:r>
                      <a:endParaRPr sz="700">
                        <a:latin typeface="Arial"/>
                        <a:cs typeface="Arial"/>
                      </a:endParaRPr>
                    </a:p>
                    <a:p>
                      <a:pPr marL="25400">
                        <a:lnSpc>
                          <a:spcPts val="819"/>
                        </a:lnSpc>
                        <a:spcBef>
                          <a:spcPts val="85"/>
                        </a:spcBef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email,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700" spc="-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communication.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905"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1.2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510" algn="ctr">
                        <a:lnSpc>
                          <a:spcPct val="100000"/>
                        </a:lnSpc>
                        <a:spcBef>
                          <a:spcPts val="10"/>
                        </a:spcBef>
                        <a:tabLst>
                          <a:tab pos="32766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235.00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145" algn="ctr">
                        <a:lnSpc>
                          <a:spcPct val="100000"/>
                        </a:lnSpc>
                        <a:spcBef>
                          <a:spcPts val="10"/>
                        </a:spcBef>
                        <a:tabLst>
                          <a:tab pos="27749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282.00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7305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15" dirty="0">
                          <a:latin typeface="Arial"/>
                          <a:cs typeface="Arial"/>
                        </a:rPr>
                        <a:t>Administrative </a:t>
                      </a:r>
                      <a:r>
                        <a:rPr sz="700" spc="-65" dirty="0">
                          <a:latin typeface="Arial"/>
                          <a:cs typeface="Arial"/>
                        </a:rPr>
                        <a:t>Tasks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7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communication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 marR="635" algn="r">
                        <a:lnSpc>
                          <a:spcPts val="825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0.5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9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35585">
                <a:tc>
                  <a:txBody>
                    <a:bodyPr/>
                    <a:lstStyle/>
                    <a:p>
                      <a:pPr marL="25400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April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034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11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25400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Preparation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for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conference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call.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Conference Call: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Draft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Critical Incident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Recording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Policy.</a:t>
                      </a:r>
                      <a:r>
                        <a:rPr sz="700" spc="-1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Document</a:t>
                      </a:r>
                      <a:endParaRPr sz="700">
                        <a:latin typeface="Arial"/>
                        <a:cs typeface="Arial"/>
                      </a:endParaRPr>
                    </a:p>
                    <a:p>
                      <a:pPr marL="25400">
                        <a:lnSpc>
                          <a:spcPts val="819"/>
                        </a:lnSpc>
                        <a:spcBef>
                          <a:spcPts val="85"/>
                        </a:spcBef>
                      </a:pPr>
                      <a:r>
                        <a:rPr sz="700" spc="-15" dirty="0">
                          <a:latin typeface="Arial"/>
                          <a:cs typeface="Arial"/>
                        </a:rPr>
                        <a:t>review.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Follow-up</a:t>
                      </a:r>
                      <a:r>
                        <a:rPr sz="700" spc="-7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communication.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905"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1.8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510" algn="ctr">
                        <a:lnSpc>
                          <a:spcPct val="100000"/>
                        </a:lnSpc>
                        <a:spcBef>
                          <a:spcPts val="10"/>
                        </a:spcBef>
                        <a:tabLst>
                          <a:tab pos="32766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235.00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145" algn="ctr">
                        <a:lnSpc>
                          <a:spcPct val="100000"/>
                        </a:lnSpc>
                        <a:spcBef>
                          <a:spcPts val="10"/>
                        </a:spcBef>
                        <a:tabLst>
                          <a:tab pos="27749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423.00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36220">
                <a:tc>
                  <a:txBody>
                    <a:bodyPr/>
                    <a:lstStyle/>
                    <a:p>
                      <a:pPr marL="25400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April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034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15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25400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700" spc="-30" dirty="0">
                          <a:latin typeface="Arial"/>
                          <a:cs typeface="Arial"/>
                        </a:rPr>
                        <a:t>Bi-Weekly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Conference Call; Policy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Discussion.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Document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review, email,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700" spc="-9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communication.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9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905"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1.9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510" algn="ctr">
                        <a:lnSpc>
                          <a:spcPct val="100000"/>
                        </a:lnSpc>
                        <a:spcBef>
                          <a:spcPts val="10"/>
                        </a:spcBef>
                        <a:tabLst>
                          <a:tab pos="32766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235.00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145" algn="ctr">
                        <a:lnSpc>
                          <a:spcPct val="100000"/>
                        </a:lnSpc>
                        <a:spcBef>
                          <a:spcPts val="10"/>
                        </a:spcBef>
                        <a:tabLst>
                          <a:tab pos="27749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446.50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35585">
                <a:tc>
                  <a:txBody>
                    <a:bodyPr/>
                    <a:lstStyle/>
                    <a:p>
                      <a:pPr marL="25400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April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034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16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25400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30" dirty="0">
                          <a:latin typeface="Arial"/>
                          <a:cs typeface="Arial"/>
                        </a:rPr>
                        <a:t>Weekly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Conference Call: </a:t>
                      </a:r>
                      <a:r>
                        <a:rPr sz="700" spc="-130" dirty="0">
                          <a:latin typeface="Arial"/>
                          <a:cs typeface="Arial"/>
                        </a:rPr>
                        <a:t>CE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Team. </a:t>
                      </a:r>
                      <a:r>
                        <a:rPr sz="700" spc="-75" dirty="0">
                          <a:latin typeface="Arial"/>
                          <a:cs typeface="Arial"/>
                        </a:rPr>
                        <a:t>BPD, </a:t>
                      </a:r>
                      <a:r>
                        <a:rPr sz="700" spc="-95" dirty="0">
                          <a:latin typeface="Arial"/>
                          <a:cs typeface="Arial"/>
                        </a:rPr>
                        <a:t>DOJ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re: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search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seizure</a:t>
                      </a:r>
                      <a:r>
                        <a:rPr sz="700" spc="-9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documentation.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905"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2.3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510" algn="ctr">
                        <a:lnSpc>
                          <a:spcPct val="100000"/>
                        </a:lnSpc>
                        <a:spcBef>
                          <a:spcPts val="10"/>
                        </a:spcBef>
                        <a:tabLst>
                          <a:tab pos="32766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235.00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145" algn="ctr">
                        <a:lnSpc>
                          <a:spcPct val="100000"/>
                        </a:lnSpc>
                        <a:spcBef>
                          <a:spcPts val="10"/>
                        </a:spcBef>
                        <a:tabLst>
                          <a:tab pos="27749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540.50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36220">
                <a:tc>
                  <a:txBody>
                    <a:bodyPr/>
                    <a:lstStyle/>
                    <a:p>
                      <a:pPr marL="25400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April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034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17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25400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30" dirty="0">
                          <a:latin typeface="Arial"/>
                          <a:cs typeface="Arial"/>
                        </a:rPr>
                        <a:t>Bi-Weekly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Conference Call: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Staffing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Supervision.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Follow-up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tasks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communications</a:t>
                      </a:r>
                      <a:r>
                        <a:rPr sz="700" spc="-10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with</a:t>
                      </a:r>
                      <a:endParaRPr sz="700">
                        <a:latin typeface="Arial"/>
                        <a:cs typeface="Arial"/>
                      </a:endParaRPr>
                    </a:p>
                    <a:p>
                      <a:pPr marL="25400">
                        <a:lnSpc>
                          <a:spcPts val="819"/>
                        </a:lnSpc>
                        <a:spcBef>
                          <a:spcPts val="85"/>
                        </a:spcBef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parties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905"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1.8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510" algn="ctr">
                        <a:lnSpc>
                          <a:spcPct val="100000"/>
                        </a:lnSpc>
                        <a:spcBef>
                          <a:spcPts val="10"/>
                        </a:spcBef>
                        <a:tabLst>
                          <a:tab pos="32766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235.00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145" algn="ctr">
                        <a:lnSpc>
                          <a:spcPct val="100000"/>
                        </a:lnSpc>
                        <a:spcBef>
                          <a:spcPts val="10"/>
                        </a:spcBef>
                        <a:tabLst>
                          <a:tab pos="27749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423.00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36220">
                <a:tc>
                  <a:txBody>
                    <a:bodyPr/>
                    <a:lstStyle/>
                    <a:p>
                      <a:pPr marL="25400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April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034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18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25400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30" dirty="0">
                          <a:latin typeface="Arial"/>
                          <a:cs typeface="Arial"/>
                        </a:rPr>
                        <a:t>Bi-Weekly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Conference Call: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Third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Thursday</a:t>
                      </a:r>
                      <a:r>
                        <a:rPr sz="700" spc="-9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Call.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905"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2.4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510" algn="ctr">
                        <a:lnSpc>
                          <a:spcPct val="100000"/>
                        </a:lnSpc>
                        <a:spcBef>
                          <a:spcPts val="10"/>
                        </a:spcBef>
                        <a:tabLst>
                          <a:tab pos="32766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235.00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145" algn="ctr">
                        <a:lnSpc>
                          <a:spcPct val="100000"/>
                        </a:lnSpc>
                        <a:spcBef>
                          <a:spcPts val="10"/>
                        </a:spcBef>
                        <a:tabLst>
                          <a:tab pos="27749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564.00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6090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15" dirty="0">
                          <a:latin typeface="Arial"/>
                          <a:cs typeface="Arial"/>
                        </a:rPr>
                        <a:t>Administrative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tasks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communications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with</a:t>
                      </a:r>
                      <a:r>
                        <a:rPr sz="700" spc="-9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parties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 marR="635" algn="r">
                        <a:lnSpc>
                          <a:spcPts val="825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1.4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9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39688" y="269163"/>
            <a:ext cx="748665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5" dirty="0">
                <a:latin typeface="Arial"/>
                <a:cs typeface="Arial"/>
              </a:rPr>
              <a:t>6/3/2019 </a:t>
            </a:r>
            <a:r>
              <a:rPr sz="700" spc="75" dirty="0">
                <a:latin typeface="Arial"/>
                <a:cs typeface="Arial"/>
              </a:rPr>
              <a:t>/</a:t>
            </a:r>
            <a:r>
              <a:rPr sz="700" spc="-150" dirty="0">
                <a:latin typeface="Arial"/>
                <a:cs typeface="Arial"/>
              </a:rPr>
              <a:t> </a:t>
            </a:r>
            <a:r>
              <a:rPr sz="700" spc="-25" dirty="0">
                <a:latin typeface="Arial"/>
                <a:cs typeface="Arial"/>
              </a:rPr>
              <a:t>3:09 </a:t>
            </a:r>
            <a:r>
              <a:rPr sz="700" spc="-45" dirty="0">
                <a:latin typeface="Arial"/>
                <a:cs typeface="Arial"/>
              </a:rPr>
              <a:t>PM</a:t>
            </a:r>
            <a:endParaRPr sz="7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749660" y="247523"/>
            <a:ext cx="1301750" cy="2603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98475" marR="5080" indent="-486409">
              <a:lnSpc>
                <a:spcPct val="110000"/>
              </a:lnSpc>
              <a:spcBef>
                <a:spcPts val="95"/>
              </a:spcBef>
            </a:pPr>
            <a:r>
              <a:rPr sz="700" spc="-20" dirty="0">
                <a:latin typeface="Arial"/>
                <a:cs typeface="Arial"/>
              </a:rPr>
              <a:t>Baltimore </a:t>
            </a:r>
            <a:r>
              <a:rPr sz="700" spc="-40" dirty="0">
                <a:latin typeface="Arial"/>
                <a:cs typeface="Arial"/>
              </a:rPr>
              <a:t>Consent Decree </a:t>
            </a:r>
            <a:r>
              <a:rPr sz="700" dirty="0">
                <a:latin typeface="Arial"/>
                <a:cs typeface="Arial"/>
              </a:rPr>
              <a:t>Monitor  </a:t>
            </a:r>
            <a:r>
              <a:rPr sz="700" spc="-75" dirty="0">
                <a:latin typeface="Arial"/>
                <a:cs typeface="Arial"/>
              </a:rPr>
              <a:t>INVOICE</a:t>
            </a:r>
            <a:endParaRPr sz="7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895939" y="269207"/>
            <a:ext cx="266065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65" dirty="0">
                <a:latin typeface="Arial"/>
                <a:cs typeface="Arial"/>
              </a:rPr>
              <a:t>Page</a:t>
            </a:r>
            <a:r>
              <a:rPr sz="700" spc="-100" dirty="0">
                <a:latin typeface="Arial"/>
                <a:cs typeface="Arial"/>
              </a:rPr>
              <a:t> </a:t>
            </a:r>
            <a:r>
              <a:rPr sz="700" spc="-35" dirty="0">
                <a:latin typeface="Arial"/>
                <a:cs typeface="Arial"/>
              </a:rPr>
              <a:t>2</a:t>
            </a:r>
            <a:endParaRPr sz="700">
              <a:latin typeface="Arial"/>
              <a:cs typeface="Arial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643244" y="856411"/>
          <a:ext cx="11372850" cy="13061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92480"/>
                <a:gridCol w="707390"/>
                <a:gridCol w="3740150"/>
                <a:gridCol w="858520"/>
                <a:gridCol w="654050"/>
                <a:gridCol w="603884"/>
                <a:gridCol w="2894329"/>
                <a:gridCol w="542925"/>
                <a:gridCol w="570229"/>
              </a:tblGrid>
              <a:tr h="236220">
                <a:tc>
                  <a:txBody>
                    <a:bodyPr/>
                    <a:lstStyle/>
                    <a:p>
                      <a:pPr marR="292735" algn="r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p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ri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9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22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9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0955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Conference Call: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Recruitment, Hiring,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Retention.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Review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of</a:t>
                      </a:r>
                      <a:r>
                        <a:rPr sz="700" spc="-1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e-learning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materials.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9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255" algn="r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2.8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9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7625">
                        <a:lnSpc>
                          <a:spcPct val="100000"/>
                        </a:lnSpc>
                        <a:spcBef>
                          <a:spcPts val="15"/>
                        </a:spcBef>
                        <a:tabLst>
                          <a:tab pos="35814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235.00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9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15"/>
                        </a:spcBef>
                        <a:tabLst>
                          <a:tab pos="26289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658.00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9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36220">
                <a:tc>
                  <a:txBody>
                    <a:bodyPr/>
                    <a:lstStyle/>
                    <a:p>
                      <a:pPr marR="292735"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p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ri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23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0955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30" dirty="0">
                          <a:latin typeface="Arial"/>
                          <a:cs typeface="Arial"/>
                        </a:rPr>
                        <a:t>Weekly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Conference Call: </a:t>
                      </a:r>
                      <a:r>
                        <a:rPr sz="700" spc="-130" dirty="0">
                          <a:latin typeface="Arial"/>
                          <a:cs typeface="Arial"/>
                        </a:rPr>
                        <a:t>CE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Team.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Communication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with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parties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Doc.</a:t>
                      </a:r>
                      <a:r>
                        <a:rPr sz="700" spc="-10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Review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255"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1.3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7625">
                        <a:lnSpc>
                          <a:spcPct val="100000"/>
                        </a:lnSpc>
                        <a:spcBef>
                          <a:spcPts val="10"/>
                        </a:spcBef>
                        <a:tabLst>
                          <a:tab pos="35814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235.00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10"/>
                        </a:spcBef>
                        <a:tabLst>
                          <a:tab pos="26289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305.50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58470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15" dirty="0">
                          <a:latin typeface="Arial"/>
                          <a:cs typeface="Arial"/>
                        </a:rPr>
                        <a:t>Administrative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tasks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communications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with</a:t>
                      </a:r>
                      <a:r>
                        <a:rPr sz="700" spc="-9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parties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 marR="9525" algn="r">
                        <a:lnSpc>
                          <a:spcPts val="819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9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35585">
                <a:tc>
                  <a:txBody>
                    <a:bodyPr/>
                    <a:lstStyle/>
                    <a:p>
                      <a:pPr marR="292735"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p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ri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24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0955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Baltimore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Site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Visit: </a:t>
                      </a:r>
                      <a:r>
                        <a:rPr sz="700" spc="-90" dirty="0">
                          <a:latin typeface="Arial"/>
                          <a:cs typeface="Arial"/>
                        </a:rPr>
                        <a:t>BPD </a:t>
                      </a:r>
                      <a:r>
                        <a:rPr sz="700" spc="-130" dirty="0">
                          <a:latin typeface="Arial"/>
                          <a:cs typeface="Arial"/>
                        </a:rPr>
                        <a:t>CE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Meeting. Meeting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w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Commissioner</a:t>
                      </a:r>
                      <a:r>
                        <a:rPr sz="700" spc="-1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Harrison.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255"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7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7625">
                        <a:lnSpc>
                          <a:spcPct val="100000"/>
                        </a:lnSpc>
                        <a:spcBef>
                          <a:spcPts val="10"/>
                        </a:spcBef>
                        <a:tabLst>
                          <a:tab pos="35814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235.00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10"/>
                        </a:spcBef>
                        <a:tabLst>
                          <a:tab pos="19494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1,645.00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Travel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Baltimore</a:t>
                      </a:r>
                      <a:r>
                        <a:rPr sz="700" spc="-10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R/T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 marR="9525" algn="r">
                        <a:lnSpc>
                          <a:spcPts val="819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2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9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35585">
                <a:tc>
                  <a:txBody>
                    <a:bodyPr/>
                    <a:lstStyle/>
                    <a:p>
                      <a:pPr marR="292735"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p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ri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29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0955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700" spc="-30" dirty="0">
                          <a:latin typeface="Arial"/>
                          <a:cs typeface="Arial"/>
                        </a:rPr>
                        <a:t>Bi-Weekly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Conference Call: Policy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Discussion.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Follow-Up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Tasking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and Document</a:t>
                      </a:r>
                      <a:r>
                        <a:rPr sz="700" spc="-8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Review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9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255"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2.1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7625">
                        <a:lnSpc>
                          <a:spcPct val="100000"/>
                        </a:lnSpc>
                        <a:spcBef>
                          <a:spcPts val="10"/>
                        </a:spcBef>
                        <a:tabLst>
                          <a:tab pos="35814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235.00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10"/>
                        </a:spcBef>
                        <a:tabLst>
                          <a:tab pos="26289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493.50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36220">
                <a:tc>
                  <a:txBody>
                    <a:bodyPr/>
                    <a:lstStyle/>
                    <a:p>
                      <a:pPr marR="292735"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p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ri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30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0955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700" spc="-30" dirty="0">
                          <a:latin typeface="Arial"/>
                          <a:cs typeface="Arial"/>
                        </a:rPr>
                        <a:t>Weekly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Conference Call: </a:t>
                      </a:r>
                      <a:r>
                        <a:rPr sz="700" spc="-130" dirty="0">
                          <a:latin typeface="Arial"/>
                          <a:cs typeface="Arial"/>
                        </a:rPr>
                        <a:t>CE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Team.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Communication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with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Parties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Document</a:t>
                      </a:r>
                      <a:r>
                        <a:rPr sz="700" spc="-9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Review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9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255"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3.2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7625">
                        <a:lnSpc>
                          <a:spcPct val="100000"/>
                        </a:lnSpc>
                        <a:spcBef>
                          <a:spcPts val="10"/>
                        </a:spcBef>
                        <a:tabLst>
                          <a:tab pos="35814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235.00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10"/>
                        </a:spcBef>
                        <a:tabLst>
                          <a:tab pos="26289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752.00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1683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4445" algn="r">
                        <a:lnSpc>
                          <a:spcPts val="819"/>
                        </a:lnSpc>
                      </a:pPr>
                      <a:r>
                        <a:rPr sz="700" b="1" spc="-60" dirty="0">
                          <a:latin typeface="Trebuchet MS"/>
                          <a:cs typeface="Trebuchet MS"/>
                        </a:rPr>
                        <a:t>TOTAL</a:t>
                      </a:r>
                      <a:r>
                        <a:rPr sz="700" b="1" spc="-13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30" dirty="0">
                          <a:latin typeface="Trebuchet MS"/>
                          <a:cs typeface="Trebuchet MS"/>
                        </a:rPr>
                        <a:t>HOURS: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255" algn="r">
                        <a:lnSpc>
                          <a:spcPts val="819"/>
                        </a:lnSpc>
                      </a:pPr>
                      <a:r>
                        <a:rPr sz="700" b="1" dirty="0">
                          <a:latin typeface="Trebuchet MS"/>
                          <a:cs typeface="Trebuchet MS"/>
                        </a:rPr>
                        <a:t>45.2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7625">
                        <a:lnSpc>
                          <a:spcPts val="819"/>
                        </a:lnSpc>
                      </a:pPr>
                      <a:r>
                        <a:rPr sz="700" b="1" spc="-60" dirty="0">
                          <a:latin typeface="Trebuchet MS"/>
                          <a:cs typeface="Trebuchet MS"/>
                        </a:rPr>
                        <a:t>TOTAL: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AEDF3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ts val="819"/>
                        </a:lnSpc>
                      </a:pPr>
                      <a:r>
                        <a:rPr sz="700" b="1" spc="-55" dirty="0">
                          <a:latin typeface="Trebuchet MS"/>
                          <a:cs typeface="Trebuchet MS"/>
                        </a:rPr>
                        <a:t>$</a:t>
                      </a:r>
                      <a:r>
                        <a:rPr sz="700" b="1" spc="5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60" dirty="0">
                          <a:latin typeface="Trebuchet MS"/>
                          <a:cs typeface="Trebuchet MS"/>
                        </a:rPr>
                        <a:t>10,622.00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AEDF3"/>
                    </a:solidFill>
                  </a:tcPr>
                </a:tc>
                <a:tc>
                  <a:txBody>
                    <a:bodyPr/>
                    <a:lstStyle/>
                    <a:p>
                      <a:pPr marR="8890" algn="r">
                        <a:lnSpc>
                          <a:spcPts val="819"/>
                        </a:lnSpc>
                      </a:pPr>
                      <a:r>
                        <a:rPr sz="700" b="1" spc="-60" dirty="0">
                          <a:latin typeface="Trebuchet MS"/>
                          <a:cs typeface="Trebuchet MS"/>
                        </a:rPr>
                        <a:t>TOTAL </a:t>
                      </a:r>
                      <a:r>
                        <a:rPr sz="700" b="1" spc="-35" dirty="0">
                          <a:latin typeface="Trebuchet MS"/>
                          <a:cs typeface="Trebuchet MS"/>
                        </a:rPr>
                        <a:t>UNBILLED</a:t>
                      </a:r>
                      <a:r>
                        <a:rPr sz="700" b="1" spc="-12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30" dirty="0">
                          <a:latin typeface="Trebuchet MS"/>
                          <a:cs typeface="Trebuchet MS"/>
                        </a:rPr>
                        <a:t>HOURS: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9525" algn="r">
                        <a:lnSpc>
                          <a:spcPts val="819"/>
                        </a:lnSpc>
                      </a:pPr>
                      <a:r>
                        <a:rPr sz="700" b="1" dirty="0">
                          <a:latin typeface="Trebuchet MS"/>
                          <a:cs typeface="Trebuchet MS"/>
                        </a:rPr>
                        <a:t>5.9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39688" y="269163"/>
            <a:ext cx="748665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5" dirty="0">
                <a:latin typeface="Arial"/>
                <a:cs typeface="Arial"/>
              </a:rPr>
              <a:t>6/3/2019 </a:t>
            </a:r>
            <a:r>
              <a:rPr sz="700" spc="75" dirty="0">
                <a:latin typeface="Arial"/>
                <a:cs typeface="Arial"/>
              </a:rPr>
              <a:t>/</a:t>
            </a:r>
            <a:r>
              <a:rPr sz="700" spc="-150" dirty="0">
                <a:latin typeface="Arial"/>
                <a:cs typeface="Arial"/>
              </a:rPr>
              <a:t> </a:t>
            </a:r>
            <a:r>
              <a:rPr sz="700" spc="-25" dirty="0">
                <a:latin typeface="Arial"/>
                <a:cs typeface="Arial"/>
              </a:rPr>
              <a:t>3:09 </a:t>
            </a:r>
            <a:r>
              <a:rPr sz="700" spc="-45" dirty="0">
                <a:latin typeface="Arial"/>
                <a:cs typeface="Arial"/>
              </a:rPr>
              <a:t>PM</a:t>
            </a:r>
            <a:endParaRPr sz="7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749660" y="247523"/>
            <a:ext cx="1301750" cy="2603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98475" marR="5080" indent="-486409">
              <a:lnSpc>
                <a:spcPct val="110000"/>
              </a:lnSpc>
              <a:spcBef>
                <a:spcPts val="95"/>
              </a:spcBef>
            </a:pPr>
            <a:r>
              <a:rPr sz="700" spc="-20" dirty="0">
                <a:latin typeface="Arial"/>
                <a:cs typeface="Arial"/>
              </a:rPr>
              <a:t>Baltimore </a:t>
            </a:r>
            <a:r>
              <a:rPr sz="700" spc="-40" dirty="0">
                <a:latin typeface="Arial"/>
                <a:cs typeface="Arial"/>
              </a:rPr>
              <a:t>Consent Decree </a:t>
            </a:r>
            <a:r>
              <a:rPr sz="700" dirty="0">
                <a:latin typeface="Arial"/>
                <a:cs typeface="Arial"/>
              </a:rPr>
              <a:t>Monitor  </a:t>
            </a:r>
            <a:r>
              <a:rPr sz="700" spc="-75" dirty="0">
                <a:latin typeface="Arial"/>
                <a:cs typeface="Arial"/>
              </a:rPr>
              <a:t>INVOICE</a:t>
            </a:r>
            <a:endParaRPr sz="7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895939" y="269207"/>
            <a:ext cx="266065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65" dirty="0">
                <a:latin typeface="Arial"/>
                <a:cs typeface="Arial"/>
              </a:rPr>
              <a:t>Page</a:t>
            </a:r>
            <a:r>
              <a:rPr sz="700" spc="-100" dirty="0">
                <a:latin typeface="Arial"/>
                <a:cs typeface="Arial"/>
              </a:rPr>
              <a:t> </a:t>
            </a:r>
            <a:r>
              <a:rPr sz="700" spc="-35" dirty="0">
                <a:latin typeface="Arial"/>
                <a:cs typeface="Arial"/>
              </a:rPr>
              <a:t>3</a:t>
            </a:r>
            <a:endParaRPr sz="700">
              <a:latin typeface="Arial"/>
              <a:cs typeface="Arial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643244" y="856411"/>
          <a:ext cx="11372850" cy="35083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92480"/>
                <a:gridCol w="707390"/>
                <a:gridCol w="923925"/>
                <a:gridCol w="2816860"/>
                <a:gridCol w="858520"/>
                <a:gridCol w="654050"/>
                <a:gridCol w="603884"/>
                <a:gridCol w="687704"/>
                <a:gridCol w="878204"/>
                <a:gridCol w="2441575"/>
              </a:tblGrid>
              <a:tr h="205740">
                <a:tc gridSpan="10">
                  <a:txBody>
                    <a:bodyPr/>
                    <a:lstStyle/>
                    <a:p>
                      <a:pPr marL="29845">
                        <a:lnSpc>
                          <a:spcPts val="1490"/>
                        </a:lnSpc>
                      </a:pPr>
                      <a:r>
                        <a:rPr sz="1250" spc="-195" dirty="0">
                          <a:solidFill>
                            <a:srgbClr val="006000"/>
                          </a:solidFill>
                          <a:latin typeface="Arial"/>
                          <a:cs typeface="Arial"/>
                        </a:rPr>
                        <a:t>EXPENSES</a:t>
                      </a:r>
                      <a:endParaRPr sz="12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1683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339725">
                        <a:lnSpc>
                          <a:spcPts val="819"/>
                        </a:lnSpc>
                      </a:pPr>
                      <a:r>
                        <a:rPr sz="700" b="1" spc="-20" dirty="0">
                          <a:latin typeface="Trebuchet MS"/>
                          <a:cs typeface="Trebuchet MS"/>
                        </a:rPr>
                        <a:t>MEALS </a:t>
                      </a:r>
                      <a:r>
                        <a:rPr sz="700" b="1" spc="-60" dirty="0">
                          <a:latin typeface="Trebuchet MS"/>
                          <a:cs typeface="Trebuchet MS"/>
                        </a:rPr>
                        <a:t>+</a:t>
                      </a:r>
                      <a:r>
                        <a:rPr sz="700" b="1" spc="-10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35" dirty="0">
                          <a:latin typeface="Trebuchet MS"/>
                          <a:cs typeface="Trebuchet MS"/>
                        </a:rPr>
                        <a:t>INCIDENTALS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9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418465">
                        <a:lnSpc>
                          <a:spcPts val="819"/>
                        </a:lnSpc>
                      </a:pPr>
                      <a:r>
                        <a:rPr sz="700" b="1" spc="-10" dirty="0">
                          <a:latin typeface="Trebuchet MS"/>
                          <a:cs typeface="Trebuchet MS"/>
                        </a:rPr>
                        <a:t>NON</a:t>
                      </a:r>
                      <a:r>
                        <a:rPr sz="700" b="1" spc="-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20" dirty="0">
                          <a:latin typeface="Trebuchet MS"/>
                          <a:cs typeface="Trebuchet MS"/>
                        </a:rPr>
                        <a:t>MEALS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8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6248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marL="7620" algn="ctr">
                        <a:lnSpc>
                          <a:spcPct val="100000"/>
                        </a:lnSpc>
                      </a:pPr>
                      <a:r>
                        <a:rPr sz="700" b="1" spc="-35" dirty="0">
                          <a:latin typeface="Trebuchet MS"/>
                          <a:cs typeface="Trebuchet MS"/>
                        </a:rPr>
                        <a:t>Date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marL="190500">
                        <a:lnSpc>
                          <a:spcPct val="100000"/>
                        </a:lnSpc>
                      </a:pPr>
                      <a:r>
                        <a:rPr sz="700" b="1" spc="-40" dirty="0">
                          <a:latin typeface="Trebuchet MS"/>
                          <a:cs typeface="Trebuchet MS"/>
                        </a:rPr>
                        <a:t>Category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marL="7620" algn="ctr">
                        <a:lnSpc>
                          <a:spcPct val="100000"/>
                        </a:lnSpc>
                      </a:pPr>
                      <a:r>
                        <a:rPr sz="700" b="1" spc="-35" dirty="0">
                          <a:latin typeface="Trebuchet MS"/>
                          <a:cs typeface="Trebuchet MS"/>
                        </a:rPr>
                        <a:t>Vendor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marL="5715" algn="ctr">
                        <a:lnSpc>
                          <a:spcPct val="100000"/>
                        </a:lnSpc>
                      </a:pPr>
                      <a:r>
                        <a:rPr sz="700" b="1" spc="-35" dirty="0">
                          <a:latin typeface="Trebuchet MS"/>
                          <a:cs typeface="Trebuchet MS"/>
                        </a:rPr>
                        <a:t>Comments </a:t>
                      </a:r>
                      <a:r>
                        <a:rPr sz="700" b="1" spc="-45" dirty="0">
                          <a:latin typeface="Trebuchet MS"/>
                          <a:cs typeface="Trebuchet MS"/>
                        </a:rPr>
                        <a:t>(if</a:t>
                      </a:r>
                      <a:r>
                        <a:rPr sz="700" b="1" spc="-7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40" dirty="0">
                          <a:latin typeface="Trebuchet MS"/>
                          <a:cs typeface="Trebuchet MS"/>
                        </a:rPr>
                        <a:t>necessary)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marL="234950">
                        <a:lnSpc>
                          <a:spcPct val="100000"/>
                        </a:lnSpc>
                      </a:pPr>
                      <a:r>
                        <a:rPr sz="700" b="1" spc="-50" dirty="0">
                          <a:latin typeface="Trebuchet MS"/>
                          <a:cs typeface="Trebuchet MS"/>
                        </a:rPr>
                        <a:t>Travel</a:t>
                      </a:r>
                      <a:r>
                        <a:rPr sz="700" b="1" spc="-7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30" dirty="0">
                          <a:latin typeface="Trebuchet MS"/>
                          <a:cs typeface="Trebuchet MS"/>
                        </a:rPr>
                        <a:t>Day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9F0"/>
                    </a:solidFill>
                  </a:tcPr>
                </a:tc>
                <a:tc>
                  <a:txBody>
                    <a:bodyPr/>
                    <a:lstStyle/>
                    <a:p>
                      <a:pPr marL="31750" marR="20320" indent="1270" algn="ctr">
                        <a:lnSpc>
                          <a:spcPct val="110000"/>
                        </a:lnSpc>
                        <a:spcBef>
                          <a:spcPts val="75"/>
                        </a:spcBef>
                      </a:pPr>
                      <a:r>
                        <a:rPr sz="700" b="1" spc="-45" dirty="0">
                          <a:latin typeface="Trebuchet MS"/>
                          <a:cs typeface="Trebuchet MS"/>
                        </a:rPr>
                        <a:t>Total </a:t>
                      </a:r>
                      <a:r>
                        <a:rPr sz="700" b="1" spc="-5" dirty="0">
                          <a:latin typeface="Trebuchet MS"/>
                          <a:cs typeface="Trebuchet MS"/>
                        </a:rPr>
                        <a:t>Meal </a:t>
                      </a:r>
                      <a:r>
                        <a:rPr sz="700" b="1" spc="-60" dirty="0">
                          <a:latin typeface="Trebuchet MS"/>
                          <a:cs typeface="Trebuchet MS"/>
                        </a:rPr>
                        <a:t>+  </a:t>
                      </a:r>
                      <a:r>
                        <a:rPr sz="700" b="1" spc="-35" dirty="0">
                          <a:latin typeface="Trebuchet MS"/>
                          <a:cs typeface="Trebuchet MS"/>
                        </a:rPr>
                        <a:t>Incidentals</a:t>
                      </a:r>
                      <a:r>
                        <a:rPr sz="700" b="1" spc="-11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45" dirty="0">
                          <a:latin typeface="Trebuchet MS"/>
                          <a:cs typeface="Trebuchet MS"/>
                        </a:rPr>
                        <a:t>(per  </a:t>
                      </a:r>
                      <a:r>
                        <a:rPr sz="700" b="1" spc="-40" dirty="0">
                          <a:latin typeface="Trebuchet MS"/>
                          <a:cs typeface="Trebuchet MS"/>
                        </a:rPr>
                        <a:t>daily</a:t>
                      </a:r>
                      <a:r>
                        <a:rPr sz="700" b="1" spc="-8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40" dirty="0">
                          <a:latin typeface="Trebuchet MS"/>
                          <a:cs typeface="Trebuchet MS"/>
                        </a:rPr>
                        <a:t>Guidelines  cap </a:t>
                      </a:r>
                      <a:r>
                        <a:rPr sz="700" b="1" spc="-30" dirty="0">
                          <a:latin typeface="Trebuchet MS"/>
                          <a:cs typeface="Trebuchet MS"/>
                        </a:rPr>
                        <a:t>of </a:t>
                      </a:r>
                      <a:r>
                        <a:rPr sz="700" b="1" spc="-55" dirty="0">
                          <a:latin typeface="Trebuchet MS"/>
                          <a:cs typeface="Trebuchet MS"/>
                        </a:rPr>
                        <a:t>$69 </a:t>
                      </a:r>
                      <a:r>
                        <a:rPr sz="700" b="1" spc="-45" dirty="0">
                          <a:latin typeface="Trebuchet MS"/>
                          <a:cs typeface="Trebuchet MS"/>
                        </a:rPr>
                        <a:t>per  </a:t>
                      </a:r>
                      <a:r>
                        <a:rPr sz="700" b="1" spc="-35" dirty="0">
                          <a:latin typeface="Trebuchet MS"/>
                          <a:cs typeface="Trebuchet MS"/>
                        </a:rPr>
                        <a:t>day)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952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9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550">
                        <a:latin typeface="Times New Roman"/>
                        <a:cs typeface="Times New Roman"/>
                      </a:endParaRPr>
                    </a:p>
                    <a:p>
                      <a:pPr marL="89535" marR="78740" indent="27305">
                        <a:lnSpc>
                          <a:spcPct val="110000"/>
                        </a:lnSpc>
                      </a:pPr>
                      <a:r>
                        <a:rPr sz="700" b="1" spc="-15" dirty="0">
                          <a:latin typeface="Trebuchet MS"/>
                          <a:cs typeface="Trebuchet MS"/>
                        </a:rPr>
                        <a:t>Non-Meal  </a:t>
                      </a:r>
                      <a:r>
                        <a:rPr sz="700" b="1" spc="-5" dirty="0">
                          <a:latin typeface="Trebuchet MS"/>
                          <a:cs typeface="Trebuchet MS"/>
                        </a:rPr>
                        <a:t>D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e</a:t>
                      </a:r>
                      <a:r>
                        <a:rPr sz="700" b="1" spc="5" dirty="0">
                          <a:latin typeface="Trebuchet MS"/>
                          <a:cs typeface="Trebuchet MS"/>
                        </a:rPr>
                        <a:t>s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cr</a:t>
                      </a:r>
                      <a:r>
                        <a:rPr sz="700" b="1" spc="-10" dirty="0">
                          <a:latin typeface="Trebuchet MS"/>
                          <a:cs typeface="Trebuchet MS"/>
                        </a:rPr>
                        <a:t>i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p</a:t>
                      </a:r>
                      <a:r>
                        <a:rPr sz="700" b="1" spc="-10" dirty="0">
                          <a:latin typeface="Trebuchet MS"/>
                          <a:cs typeface="Trebuchet MS"/>
                        </a:rPr>
                        <a:t>ti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on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550">
                        <a:latin typeface="Times New Roman"/>
                        <a:cs typeface="Times New Roman"/>
                      </a:endParaRPr>
                    </a:p>
                    <a:p>
                      <a:pPr marL="189230" marR="146685" indent="-32384">
                        <a:lnSpc>
                          <a:spcPct val="110000"/>
                        </a:lnSpc>
                      </a:pPr>
                      <a:r>
                        <a:rPr sz="700" b="1" dirty="0">
                          <a:latin typeface="Trebuchet MS"/>
                          <a:cs typeface="Trebuchet MS"/>
                        </a:rPr>
                        <a:t>Non</a:t>
                      </a:r>
                      <a:r>
                        <a:rPr sz="700" b="1" spc="-5" dirty="0">
                          <a:latin typeface="Trebuchet MS"/>
                          <a:cs typeface="Trebuchet MS"/>
                        </a:rPr>
                        <a:t>-</a:t>
                      </a:r>
                      <a:r>
                        <a:rPr sz="700" b="1" spc="5" dirty="0">
                          <a:latin typeface="Trebuchet MS"/>
                          <a:cs typeface="Trebuchet MS"/>
                        </a:rPr>
                        <a:t>M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e</a:t>
                      </a:r>
                      <a:r>
                        <a:rPr sz="700" b="1" spc="-5" dirty="0">
                          <a:latin typeface="Trebuchet MS"/>
                          <a:cs typeface="Trebuchet MS"/>
                        </a:rPr>
                        <a:t>a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l  </a:t>
                      </a:r>
                      <a:r>
                        <a:rPr sz="700" b="1" spc="-45" dirty="0">
                          <a:latin typeface="Trebuchet MS"/>
                          <a:cs typeface="Trebuchet MS"/>
                        </a:rPr>
                        <a:t>Expense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marL="3810" algn="ctr">
                        <a:lnSpc>
                          <a:spcPct val="100000"/>
                        </a:lnSpc>
                      </a:pPr>
                      <a:r>
                        <a:rPr sz="700" b="1" spc="-45" dirty="0">
                          <a:latin typeface="Trebuchet MS"/>
                          <a:cs typeface="Trebuchet MS"/>
                        </a:rPr>
                        <a:t>Total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7086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550">
                        <a:latin typeface="Times New Roman"/>
                        <a:cs typeface="Times New Roman"/>
                      </a:endParaRPr>
                    </a:p>
                    <a:p>
                      <a:pPr marL="210185">
                        <a:lnSpc>
                          <a:spcPts val="819"/>
                        </a:lnSpc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4/24/2019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550">
                        <a:latin typeface="Times New Roman"/>
                        <a:cs typeface="Times New Roman"/>
                      </a:endParaRPr>
                    </a:p>
                    <a:p>
                      <a:pPr marL="20955">
                        <a:lnSpc>
                          <a:spcPts val="819"/>
                        </a:lnSpc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Transportation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 marL="20955">
                        <a:lnSpc>
                          <a:spcPts val="835"/>
                        </a:lnSpc>
                        <a:spcBef>
                          <a:spcPts val="620"/>
                        </a:spcBef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Amtrak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0320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1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Reserved </a:t>
                      </a:r>
                      <a:r>
                        <a:rPr sz="700" spc="-60" dirty="0">
                          <a:latin typeface="Arial"/>
                          <a:cs typeface="Arial"/>
                        </a:rPr>
                        <a:t>Coach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Seat: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$53.00</a:t>
                      </a:r>
                      <a:endParaRPr sz="700">
                        <a:latin typeface="Arial"/>
                        <a:cs typeface="Arial"/>
                      </a:endParaRPr>
                    </a:p>
                    <a:p>
                      <a:pPr marL="20320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1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Acela </a:t>
                      </a:r>
                      <a:r>
                        <a:rPr sz="700" spc="-55" dirty="0">
                          <a:latin typeface="Arial"/>
                          <a:cs typeface="Arial"/>
                        </a:rPr>
                        <a:t>Express </a:t>
                      </a:r>
                      <a:r>
                        <a:rPr sz="700" spc="-50" dirty="0">
                          <a:latin typeface="Arial"/>
                          <a:cs typeface="Arial"/>
                        </a:rPr>
                        <a:t>Business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Seat:</a:t>
                      </a:r>
                      <a:r>
                        <a:rPr sz="7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$103.00</a:t>
                      </a:r>
                      <a:endParaRPr sz="700">
                        <a:latin typeface="Arial"/>
                        <a:cs typeface="Arial"/>
                      </a:endParaRPr>
                    </a:p>
                    <a:p>
                      <a:pPr marL="20320" marR="58419">
                        <a:lnSpc>
                          <a:spcPct val="11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Chief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60" dirty="0">
                          <a:latin typeface="Arial"/>
                          <a:cs typeface="Arial"/>
                        </a:rPr>
                        <a:t>Ramsey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purchased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his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tickets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on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23rd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was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unable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secure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5" dirty="0">
                          <a:latin typeface="Arial"/>
                          <a:cs typeface="Arial"/>
                        </a:rPr>
                        <a:t>a 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reduced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price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coach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seat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for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his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return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trip. </a:t>
                      </a:r>
                      <a:r>
                        <a:rPr sz="700" spc="-50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next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tier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of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coach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seating 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was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700" spc="-50" dirty="0">
                          <a:latin typeface="Arial"/>
                          <a:cs typeface="Arial"/>
                        </a:rPr>
                        <a:t>same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cost ($103.00) </a:t>
                      </a:r>
                      <a:r>
                        <a:rPr sz="700" spc="-65" dirty="0">
                          <a:latin typeface="Arial"/>
                          <a:cs typeface="Arial"/>
                        </a:rPr>
                        <a:t>as </a:t>
                      </a:r>
                      <a:r>
                        <a:rPr sz="700" spc="-55" dirty="0">
                          <a:latin typeface="Arial"/>
                          <a:cs typeface="Arial"/>
                        </a:rPr>
                        <a:t>a </a:t>
                      </a:r>
                      <a:r>
                        <a:rPr sz="700" spc="-50" dirty="0">
                          <a:latin typeface="Arial"/>
                          <a:cs typeface="Arial"/>
                        </a:rPr>
                        <a:t>Business </a:t>
                      </a:r>
                      <a:r>
                        <a:rPr sz="700" spc="-70" dirty="0">
                          <a:latin typeface="Arial"/>
                          <a:cs typeface="Arial"/>
                        </a:rPr>
                        <a:t>Class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Acela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seat,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which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offered 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Chief </a:t>
                      </a:r>
                      <a:r>
                        <a:rPr sz="700" spc="-60" dirty="0">
                          <a:latin typeface="Arial"/>
                          <a:cs typeface="Arial"/>
                        </a:rPr>
                        <a:t>Ramsey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additional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legroom.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 marL="38735">
                        <a:lnSpc>
                          <a:spcPts val="835"/>
                        </a:lnSpc>
                        <a:spcBef>
                          <a:spcPts val="620"/>
                        </a:spcBef>
                      </a:pPr>
                      <a:r>
                        <a:rPr sz="700" spc="-45" dirty="0">
                          <a:latin typeface="Arial"/>
                          <a:cs typeface="Arial"/>
                        </a:rPr>
                        <a:t>Rail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Ticket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550">
                        <a:latin typeface="Times New Roman"/>
                        <a:cs typeface="Times New Roman"/>
                      </a:endParaRPr>
                    </a:p>
                    <a:p>
                      <a:pPr marR="37465" algn="r">
                        <a:lnSpc>
                          <a:spcPts val="819"/>
                        </a:lnSpc>
                        <a:tabLst>
                          <a:tab pos="344170" algn="l"/>
                        </a:tabLst>
                      </a:pPr>
                      <a:r>
                        <a:rPr sz="700" dirty="0">
                          <a:latin typeface="Arial"/>
                          <a:cs typeface="Arial"/>
                        </a:rPr>
                        <a:t>$	156.00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5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ts val="819"/>
                        </a:lnSpc>
                        <a:tabLst>
                          <a:tab pos="53467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156.00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188595">
                <a:tc>
                  <a:txBody>
                    <a:bodyPr/>
                    <a:lstStyle/>
                    <a:p>
                      <a:pPr marL="210185">
                        <a:lnSpc>
                          <a:spcPts val="819"/>
                        </a:lnSpc>
                        <a:spcBef>
                          <a:spcPts val="565"/>
                        </a:spcBef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4/24/2019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7175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0955">
                        <a:lnSpc>
                          <a:spcPts val="819"/>
                        </a:lnSpc>
                        <a:spcBef>
                          <a:spcPts val="565"/>
                        </a:spcBef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Transportation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7175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0955">
                        <a:lnSpc>
                          <a:spcPts val="835"/>
                        </a:lnSpc>
                        <a:spcBef>
                          <a:spcPts val="550"/>
                        </a:spcBef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Uber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98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0320">
                        <a:lnSpc>
                          <a:spcPts val="835"/>
                        </a:lnSpc>
                        <a:spcBef>
                          <a:spcPts val="550"/>
                        </a:spcBef>
                      </a:pPr>
                      <a:r>
                        <a:rPr sz="700" spc="-50" dirty="0">
                          <a:latin typeface="Arial"/>
                          <a:cs typeface="Arial"/>
                        </a:rPr>
                        <a:t>Penn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Station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7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Meeting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98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735">
                        <a:lnSpc>
                          <a:spcPts val="835"/>
                        </a:lnSpc>
                        <a:spcBef>
                          <a:spcPts val="550"/>
                        </a:spcBef>
                      </a:pPr>
                      <a:r>
                        <a:rPr sz="700" spc="-45" dirty="0">
                          <a:latin typeface="Arial"/>
                          <a:cs typeface="Arial"/>
                        </a:rPr>
                        <a:t>Ride</a:t>
                      </a:r>
                      <a:r>
                        <a:rPr sz="7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0" dirty="0">
                          <a:latin typeface="Arial"/>
                          <a:cs typeface="Arial"/>
                        </a:rPr>
                        <a:t>Share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98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 marR="37465" algn="r">
                        <a:lnSpc>
                          <a:spcPts val="819"/>
                        </a:lnSpc>
                        <a:spcBef>
                          <a:spcPts val="565"/>
                        </a:spcBef>
                        <a:tabLst>
                          <a:tab pos="435609" algn="l"/>
                        </a:tabLst>
                      </a:pPr>
                      <a:r>
                        <a:rPr sz="700" dirty="0">
                          <a:latin typeface="Arial"/>
                          <a:cs typeface="Arial"/>
                        </a:rPr>
                        <a:t>$	7.05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7175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19"/>
                        </a:lnSpc>
                        <a:spcBef>
                          <a:spcPts val="565"/>
                        </a:spcBef>
                        <a:tabLst>
                          <a:tab pos="626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7.05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7175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188595">
                <a:tc>
                  <a:txBody>
                    <a:bodyPr/>
                    <a:lstStyle/>
                    <a:p>
                      <a:pPr marL="210185">
                        <a:lnSpc>
                          <a:spcPts val="819"/>
                        </a:lnSpc>
                        <a:spcBef>
                          <a:spcPts val="565"/>
                        </a:spcBef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4/24/2019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7175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0955">
                        <a:lnSpc>
                          <a:spcPts val="819"/>
                        </a:lnSpc>
                        <a:spcBef>
                          <a:spcPts val="565"/>
                        </a:spcBef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Parking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7175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0955">
                        <a:lnSpc>
                          <a:spcPts val="835"/>
                        </a:lnSpc>
                        <a:spcBef>
                          <a:spcPts val="550"/>
                        </a:spcBef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30th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St.</a:t>
                      </a:r>
                      <a:r>
                        <a:rPr sz="700" spc="-8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Parking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98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0320">
                        <a:lnSpc>
                          <a:spcPts val="835"/>
                        </a:lnSpc>
                        <a:spcBef>
                          <a:spcPts val="550"/>
                        </a:spcBef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Philadelphia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Parking</a:t>
                      </a:r>
                      <a:r>
                        <a:rPr sz="700" spc="-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Lot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98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735">
                        <a:lnSpc>
                          <a:spcPts val="835"/>
                        </a:lnSpc>
                        <a:spcBef>
                          <a:spcPts val="550"/>
                        </a:spcBef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Parking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98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 marR="37465" algn="r">
                        <a:lnSpc>
                          <a:spcPts val="819"/>
                        </a:lnSpc>
                        <a:spcBef>
                          <a:spcPts val="565"/>
                        </a:spcBef>
                        <a:tabLst>
                          <a:tab pos="389890" algn="l"/>
                        </a:tabLst>
                      </a:pPr>
                      <a:r>
                        <a:rPr sz="700" dirty="0">
                          <a:latin typeface="Arial"/>
                          <a:cs typeface="Arial"/>
                        </a:rPr>
                        <a:t>$	25.00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7175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19"/>
                        </a:lnSpc>
                        <a:spcBef>
                          <a:spcPts val="565"/>
                        </a:spcBef>
                        <a:tabLst>
                          <a:tab pos="58039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7175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188595">
                <a:tc>
                  <a:txBody>
                    <a:bodyPr/>
                    <a:lstStyle/>
                    <a:p>
                      <a:pPr marL="210185">
                        <a:lnSpc>
                          <a:spcPts val="819"/>
                        </a:lnSpc>
                        <a:spcBef>
                          <a:spcPts val="565"/>
                        </a:spcBef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4/24/2019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7175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0955">
                        <a:lnSpc>
                          <a:spcPts val="819"/>
                        </a:lnSpc>
                        <a:spcBef>
                          <a:spcPts val="565"/>
                        </a:spcBef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Transportation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7175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0955">
                        <a:lnSpc>
                          <a:spcPts val="835"/>
                        </a:lnSpc>
                        <a:spcBef>
                          <a:spcPts val="550"/>
                        </a:spcBef>
                      </a:pPr>
                      <a:r>
                        <a:rPr sz="700" spc="-30" dirty="0">
                          <a:latin typeface="Arial"/>
                          <a:cs typeface="Arial"/>
                        </a:rPr>
                        <a:t>Yellow</a:t>
                      </a:r>
                      <a:r>
                        <a:rPr sz="7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75" dirty="0">
                          <a:latin typeface="Arial"/>
                          <a:cs typeface="Arial"/>
                        </a:rPr>
                        <a:t>Cab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98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0320">
                        <a:lnSpc>
                          <a:spcPts val="835"/>
                        </a:lnSpc>
                        <a:spcBef>
                          <a:spcPts val="550"/>
                        </a:spcBef>
                      </a:pPr>
                      <a:r>
                        <a:rPr sz="700" spc="-15" dirty="0">
                          <a:latin typeface="Arial"/>
                          <a:cs typeface="Arial"/>
                        </a:rPr>
                        <a:t>Meeting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700" spc="-50" dirty="0">
                          <a:latin typeface="Arial"/>
                          <a:cs typeface="Arial"/>
                        </a:rPr>
                        <a:t>Penn</a:t>
                      </a:r>
                      <a:r>
                        <a:rPr sz="700" spc="-1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Station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98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735">
                        <a:lnSpc>
                          <a:spcPts val="835"/>
                        </a:lnSpc>
                        <a:spcBef>
                          <a:spcPts val="550"/>
                        </a:spcBef>
                      </a:pPr>
                      <a:r>
                        <a:rPr sz="700" spc="-45" dirty="0">
                          <a:latin typeface="Arial"/>
                          <a:cs typeface="Arial"/>
                        </a:rPr>
                        <a:t>Taxi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98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 marR="37465" algn="r">
                        <a:lnSpc>
                          <a:spcPts val="819"/>
                        </a:lnSpc>
                        <a:spcBef>
                          <a:spcPts val="565"/>
                        </a:spcBef>
                        <a:tabLst>
                          <a:tab pos="435609" algn="l"/>
                        </a:tabLst>
                      </a:pPr>
                      <a:r>
                        <a:rPr sz="700" dirty="0">
                          <a:latin typeface="Arial"/>
                          <a:cs typeface="Arial"/>
                        </a:rPr>
                        <a:t>$	7.40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7175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19"/>
                        </a:lnSpc>
                        <a:spcBef>
                          <a:spcPts val="565"/>
                        </a:spcBef>
                        <a:tabLst>
                          <a:tab pos="626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7.40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7175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188595">
                <a:tc>
                  <a:txBody>
                    <a:bodyPr/>
                    <a:lstStyle/>
                    <a:p>
                      <a:pPr marL="210185">
                        <a:lnSpc>
                          <a:spcPts val="819"/>
                        </a:lnSpc>
                        <a:spcBef>
                          <a:spcPts val="565"/>
                        </a:spcBef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4/24/2019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7175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0955">
                        <a:lnSpc>
                          <a:spcPts val="819"/>
                        </a:lnSpc>
                        <a:spcBef>
                          <a:spcPts val="565"/>
                        </a:spcBef>
                      </a:pPr>
                      <a:r>
                        <a:rPr sz="700" spc="-45" dirty="0">
                          <a:latin typeface="Arial"/>
                          <a:cs typeface="Arial"/>
                        </a:rPr>
                        <a:t>Food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7175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0955">
                        <a:lnSpc>
                          <a:spcPts val="835"/>
                        </a:lnSpc>
                        <a:spcBef>
                          <a:spcPts val="550"/>
                        </a:spcBef>
                      </a:pPr>
                      <a:r>
                        <a:rPr sz="700" spc="-40" dirty="0">
                          <a:latin typeface="Arial"/>
                          <a:cs typeface="Arial"/>
                        </a:rPr>
                        <a:t>Teavolve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98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0320">
                        <a:lnSpc>
                          <a:spcPts val="835"/>
                        </a:lnSpc>
                        <a:spcBef>
                          <a:spcPts val="550"/>
                        </a:spcBef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Receipt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Attached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98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7625">
                        <a:lnSpc>
                          <a:spcPts val="819"/>
                        </a:lnSpc>
                        <a:spcBef>
                          <a:spcPts val="565"/>
                        </a:spcBef>
                      </a:pPr>
                      <a:r>
                        <a:rPr sz="700" spc="-80" dirty="0">
                          <a:latin typeface="Arial"/>
                          <a:cs typeface="Arial"/>
                        </a:rPr>
                        <a:t>Yes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7175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B8CCE3"/>
                    </a:solidFill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ts val="819"/>
                        </a:lnSpc>
                        <a:spcBef>
                          <a:spcPts val="565"/>
                        </a:spcBef>
                        <a:tabLst>
                          <a:tab pos="40322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31.50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7175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B8CCE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19"/>
                        </a:lnSpc>
                        <a:spcBef>
                          <a:spcPts val="565"/>
                        </a:spcBef>
                        <a:tabLst>
                          <a:tab pos="58039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31.50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71755" marB="0"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2362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 marL="19050">
                        <a:lnSpc>
                          <a:spcPts val="819"/>
                        </a:lnSpc>
                      </a:pPr>
                      <a:r>
                        <a:rPr sz="700" spc="-70" dirty="0">
                          <a:latin typeface="Arial"/>
                          <a:cs typeface="Arial"/>
                        </a:rPr>
                        <a:t>TOTAL: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9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AED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ts val="819"/>
                        </a:lnSpc>
                        <a:tabLst>
                          <a:tab pos="53467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226.95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9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AEDF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11683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5" gridSpan="8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rowSpan="5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5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5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5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5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5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5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16839">
                <a:tc>
                  <a:txBody>
                    <a:bodyPr/>
                    <a:lstStyle/>
                    <a:p>
                      <a:pPr marR="6985" algn="r">
                        <a:lnSpc>
                          <a:spcPts val="819"/>
                        </a:lnSpc>
                      </a:pPr>
                      <a:r>
                        <a:rPr sz="700" b="1" spc="-35" dirty="0">
                          <a:latin typeface="Trebuchet MS"/>
                          <a:cs typeface="Trebuchet MS"/>
                        </a:rPr>
                        <a:t>Subtotal</a:t>
                      </a:r>
                      <a:r>
                        <a:rPr sz="700" b="1" spc="-12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55" dirty="0">
                          <a:latin typeface="Trebuchet MS"/>
                          <a:cs typeface="Trebuchet MS"/>
                        </a:rPr>
                        <a:t>Time: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AEDF3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19"/>
                        </a:lnSpc>
                        <a:tabLst>
                          <a:tab pos="296545" algn="l"/>
                        </a:tabLst>
                      </a:pPr>
                      <a:r>
                        <a:rPr sz="700" b="1" spc="-55" dirty="0">
                          <a:latin typeface="Trebuchet MS"/>
                          <a:cs typeface="Trebuchet MS"/>
                        </a:rPr>
                        <a:t>$	</a:t>
                      </a:r>
                      <a:r>
                        <a:rPr sz="700" b="1" spc="-60" dirty="0">
                          <a:latin typeface="Trebuchet MS"/>
                          <a:cs typeface="Trebuchet MS"/>
                        </a:rPr>
                        <a:t>10,622.00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AEDF3"/>
                    </a:solidFill>
                  </a:tcPr>
                </a:tc>
                <a:tc gridSpan="8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16839">
                <a:tc>
                  <a:txBody>
                    <a:bodyPr/>
                    <a:lstStyle/>
                    <a:p>
                      <a:pPr marR="6985" algn="r">
                        <a:lnSpc>
                          <a:spcPts val="819"/>
                        </a:lnSpc>
                      </a:pPr>
                      <a:r>
                        <a:rPr sz="700" b="1" spc="-35" dirty="0">
                          <a:latin typeface="Trebuchet MS"/>
                          <a:cs typeface="Trebuchet MS"/>
                        </a:rPr>
                        <a:t>Subtotal</a:t>
                      </a:r>
                      <a:r>
                        <a:rPr sz="700" b="1" spc="-9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45" dirty="0">
                          <a:latin typeface="Trebuchet MS"/>
                          <a:cs typeface="Trebuchet MS"/>
                        </a:rPr>
                        <a:t>Expenses: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AEDF3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19"/>
                        </a:lnSpc>
                        <a:tabLst>
                          <a:tab pos="410845" algn="l"/>
                        </a:tabLst>
                      </a:pPr>
                      <a:r>
                        <a:rPr sz="700" b="1" spc="-55" dirty="0">
                          <a:latin typeface="Trebuchet MS"/>
                          <a:cs typeface="Trebuchet MS"/>
                        </a:rPr>
                        <a:t>$	226.95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AEDF3"/>
                    </a:solidFill>
                  </a:tcPr>
                </a:tc>
                <a:tc gridSpan="8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16839">
                <a:tc>
                  <a:txBody>
                    <a:bodyPr/>
                    <a:lstStyle/>
                    <a:p>
                      <a:pPr marR="6985" algn="r">
                        <a:lnSpc>
                          <a:spcPts val="819"/>
                        </a:lnSpc>
                      </a:pPr>
                      <a:r>
                        <a:rPr sz="700" b="1" spc="-5" dirty="0">
                          <a:latin typeface="Trebuchet MS"/>
                          <a:cs typeface="Trebuchet MS"/>
                        </a:rPr>
                        <a:t>T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O</a:t>
                      </a:r>
                      <a:r>
                        <a:rPr sz="700" b="1" spc="-5" dirty="0">
                          <a:latin typeface="Trebuchet MS"/>
                          <a:cs typeface="Trebuchet MS"/>
                        </a:rPr>
                        <a:t>T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AL: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AEDF3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19"/>
                        </a:lnSpc>
                        <a:tabLst>
                          <a:tab pos="296545" algn="l"/>
                        </a:tabLst>
                      </a:pPr>
                      <a:r>
                        <a:rPr sz="700" b="1" spc="-55" dirty="0">
                          <a:latin typeface="Trebuchet MS"/>
                          <a:cs typeface="Trebuchet MS"/>
                        </a:rPr>
                        <a:t>$	</a:t>
                      </a:r>
                      <a:r>
                        <a:rPr sz="700" b="1" spc="-60" dirty="0">
                          <a:latin typeface="Trebuchet MS"/>
                          <a:cs typeface="Trebuchet MS"/>
                        </a:rPr>
                        <a:t>10,848.95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AEDF3"/>
                    </a:solidFill>
                  </a:tcPr>
                </a:tc>
                <a:tc gridSpan="8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16839">
                <a:tc>
                  <a:txBody>
                    <a:bodyPr/>
                    <a:lstStyle/>
                    <a:p>
                      <a:pPr marR="8255" algn="r">
                        <a:lnSpc>
                          <a:spcPts val="819"/>
                        </a:lnSpc>
                      </a:pPr>
                      <a:r>
                        <a:rPr sz="700" b="1" spc="-35" dirty="0">
                          <a:latin typeface="Trebuchet MS"/>
                          <a:cs typeface="Trebuchet MS"/>
                        </a:rPr>
                        <a:t>Unbilled</a:t>
                      </a:r>
                      <a:r>
                        <a:rPr sz="700" b="1" spc="-12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35" dirty="0">
                          <a:latin typeface="Trebuchet MS"/>
                          <a:cs typeface="Trebuchet MS"/>
                        </a:rPr>
                        <a:t>Hours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AEDF3"/>
                    </a:solidFill>
                  </a:tcPr>
                </a:tc>
                <a:tc>
                  <a:txBody>
                    <a:bodyPr/>
                    <a:lstStyle/>
                    <a:p>
                      <a:pPr marR="7620" algn="r">
                        <a:lnSpc>
                          <a:spcPts val="819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5.90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8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2827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 marL="177800">
                        <a:lnSpc>
                          <a:spcPct val="100000"/>
                        </a:lnSpc>
                      </a:pPr>
                      <a:r>
                        <a:rPr sz="700" b="1" spc="-30" dirty="0">
                          <a:latin typeface="Trebuchet MS"/>
                          <a:cs typeface="Trebuchet MS"/>
                        </a:rPr>
                        <a:t>INITIALS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A"/>
                    </a:solidFill>
                  </a:tcPr>
                </a:tc>
                <a:tc rowSpan="2"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36525">
                <a:tc gridSpan="4">
                  <a:txBody>
                    <a:bodyPr/>
                    <a:lstStyle/>
                    <a:p>
                      <a:pPr marL="24130">
                        <a:lnSpc>
                          <a:spcPts val="975"/>
                        </a:lnSpc>
                      </a:pPr>
                      <a:r>
                        <a:rPr sz="900" spc="-50" dirty="0">
                          <a:latin typeface="Arial"/>
                          <a:cs typeface="Arial"/>
                        </a:rPr>
                        <a:t>Your </a:t>
                      </a:r>
                      <a:r>
                        <a:rPr sz="900" spc="-20" dirty="0">
                          <a:latin typeface="Arial"/>
                          <a:cs typeface="Arial"/>
                        </a:rPr>
                        <a:t>initials </a:t>
                      </a:r>
                      <a:r>
                        <a:rPr sz="900" spc="-35" dirty="0">
                          <a:latin typeface="Arial"/>
                          <a:cs typeface="Arial"/>
                        </a:rPr>
                        <a:t>here signify </a:t>
                      </a:r>
                      <a:r>
                        <a:rPr sz="900" spc="-5" dirty="0">
                          <a:latin typeface="Arial"/>
                          <a:cs typeface="Arial"/>
                        </a:rPr>
                        <a:t>that </a:t>
                      </a:r>
                      <a:r>
                        <a:rPr sz="900" spc="-15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900" spc="-60" dirty="0">
                          <a:latin typeface="Arial"/>
                          <a:cs typeface="Arial"/>
                        </a:rPr>
                        <a:t>charges 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on this </a:t>
                      </a:r>
                      <a:r>
                        <a:rPr sz="900" spc="-35" dirty="0">
                          <a:latin typeface="Arial"/>
                          <a:cs typeface="Arial"/>
                        </a:rPr>
                        <a:t>invoice 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are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accurate: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sz="700" spc="-110" dirty="0">
                          <a:latin typeface="Arial"/>
                          <a:cs typeface="Arial"/>
                        </a:rPr>
                        <a:t>CHR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3335" marB="0"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A"/>
                    </a:solidFill>
                  </a:tcPr>
                </a:tc>
                <a:tc gridSpan="4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</a:tbl>
          </a:graphicData>
        </a:graphic>
      </p:graphicFrame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7772400" cy="10058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157432" y="1018603"/>
            <a:ext cx="1894205" cy="92075"/>
          </a:xfrm>
          <a:custGeom>
            <a:avLst/>
            <a:gdLst/>
            <a:ahLst/>
            <a:cxnLst/>
            <a:rect l="l" t="t" r="r" b="b"/>
            <a:pathLst>
              <a:path w="1894204" h="92075">
                <a:moveTo>
                  <a:pt x="0" y="92075"/>
                </a:moveTo>
                <a:lnTo>
                  <a:pt x="1894103" y="92075"/>
                </a:lnTo>
                <a:lnTo>
                  <a:pt x="1894103" y="0"/>
                </a:lnTo>
                <a:lnTo>
                  <a:pt x="0" y="0"/>
                </a:lnTo>
                <a:lnTo>
                  <a:pt x="0" y="9207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10259" y="2161819"/>
            <a:ext cx="213995" cy="92075"/>
          </a:xfrm>
          <a:custGeom>
            <a:avLst/>
            <a:gdLst/>
            <a:ahLst/>
            <a:cxnLst/>
            <a:rect l="l" t="t" r="r" b="b"/>
            <a:pathLst>
              <a:path w="213994" h="92075">
                <a:moveTo>
                  <a:pt x="0" y="91821"/>
                </a:moveTo>
                <a:lnTo>
                  <a:pt x="213951" y="91821"/>
                </a:lnTo>
                <a:lnTo>
                  <a:pt x="213951" y="0"/>
                </a:lnTo>
                <a:lnTo>
                  <a:pt x="0" y="0"/>
                </a:lnTo>
                <a:lnTo>
                  <a:pt x="0" y="9182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95529" y="2161819"/>
            <a:ext cx="1925955" cy="92075"/>
          </a:xfrm>
          <a:custGeom>
            <a:avLst/>
            <a:gdLst/>
            <a:ahLst/>
            <a:cxnLst/>
            <a:rect l="l" t="t" r="r" b="b"/>
            <a:pathLst>
              <a:path w="1925955" h="92075">
                <a:moveTo>
                  <a:pt x="0" y="91821"/>
                </a:moveTo>
                <a:lnTo>
                  <a:pt x="1925571" y="91821"/>
                </a:lnTo>
                <a:lnTo>
                  <a:pt x="1925571" y="0"/>
                </a:lnTo>
                <a:lnTo>
                  <a:pt x="0" y="0"/>
                </a:lnTo>
                <a:lnTo>
                  <a:pt x="0" y="9182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56565" y="3871658"/>
            <a:ext cx="1651635" cy="88900"/>
          </a:xfrm>
          <a:custGeom>
            <a:avLst/>
            <a:gdLst/>
            <a:ahLst/>
            <a:cxnLst/>
            <a:rect l="l" t="t" r="r" b="b"/>
            <a:pathLst>
              <a:path w="1651635" h="88900">
                <a:moveTo>
                  <a:pt x="0" y="88379"/>
                </a:moveTo>
                <a:lnTo>
                  <a:pt x="1651025" y="88379"/>
                </a:lnTo>
                <a:lnTo>
                  <a:pt x="1651025" y="0"/>
                </a:lnTo>
                <a:lnTo>
                  <a:pt x="0" y="0"/>
                </a:lnTo>
                <a:lnTo>
                  <a:pt x="0" y="883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095690" y="4273816"/>
            <a:ext cx="2576830" cy="109855"/>
          </a:xfrm>
          <a:custGeom>
            <a:avLst/>
            <a:gdLst/>
            <a:ahLst/>
            <a:cxnLst/>
            <a:rect l="l" t="t" r="r" b="b"/>
            <a:pathLst>
              <a:path w="2576829" h="109854">
                <a:moveTo>
                  <a:pt x="0" y="109854"/>
                </a:moveTo>
                <a:lnTo>
                  <a:pt x="2576728" y="109854"/>
                </a:lnTo>
                <a:lnTo>
                  <a:pt x="2576728" y="0"/>
                </a:lnTo>
                <a:lnTo>
                  <a:pt x="0" y="0"/>
                </a:lnTo>
                <a:lnTo>
                  <a:pt x="0" y="10985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947422" y="4427753"/>
            <a:ext cx="3227070" cy="104775"/>
          </a:xfrm>
          <a:custGeom>
            <a:avLst/>
            <a:gdLst/>
            <a:ahLst/>
            <a:cxnLst/>
            <a:rect l="l" t="t" r="r" b="b"/>
            <a:pathLst>
              <a:path w="3227070" h="104775">
                <a:moveTo>
                  <a:pt x="0" y="104521"/>
                </a:moveTo>
                <a:lnTo>
                  <a:pt x="3226727" y="104521"/>
                </a:lnTo>
                <a:lnTo>
                  <a:pt x="3226727" y="0"/>
                </a:lnTo>
                <a:lnTo>
                  <a:pt x="0" y="0"/>
                </a:lnTo>
                <a:lnTo>
                  <a:pt x="0" y="10452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171763" y="4739030"/>
            <a:ext cx="1697355" cy="86360"/>
          </a:xfrm>
          <a:custGeom>
            <a:avLst/>
            <a:gdLst/>
            <a:ahLst/>
            <a:cxnLst/>
            <a:rect l="l" t="t" r="r" b="b"/>
            <a:pathLst>
              <a:path w="1697354" h="86360">
                <a:moveTo>
                  <a:pt x="0" y="86360"/>
                </a:moveTo>
                <a:lnTo>
                  <a:pt x="1697012" y="86360"/>
                </a:lnTo>
                <a:lnTo>
                  <a:pt x="1697012" y="0"/>
                </a:lnTo>
                <a:lnTo>
                  <a:pt x="0" y="0"/>
                </a:lnTo>
                <a:lnTo>
                  <a:pt x="0" y="8636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70485" y="8303262"/>
            <a:ext cx="959485" cy="127000"/>
          </a:xfrm>
          <a:custGeom>
            <a:avLst/>
            <a:gdLst/>
            <a:ahLst/>
            <a:cxnLst/>
            <a:rect l="l" t="t" r="r" b="b"/>
            <a:pathLst>
              <a:path w="959485" h="127000">
                <a:moveTo>
                  <a:pt x="936469" y="0"/>
                </a:moveTo>
                <a:lnTo>
                  <a:pt x="22450" y="0"/>
                </a:lnTo>
                <a:lnTo>
                  <a:pt x="5612" y="28262"/>
                </a:lnTo>
                <a:lnTo>
                  <a:pt x="0" y="63498"/>
                </a:lnTo>
                <a:lnTo>
                  <a:pt x="5612" y="98735"/>
                </a:lnTo>
                <a:lnTo>
                  <a:pt x="22450" y="126997"/>
                </a:lnTo>
                <a:lnTo>
                  <a:pt x="936469" y="126997"/>
                </a:lnTo>
                <a:lnTo>
                  <a:pt x="953307" y="98735"/>
                </a:lnTo>
                <a:lnTo>
                  <a:pt x="958919" y="63498"/>
                </a:lnTo>
                <a:lnTo>
                  <a:pt x="953307" y="28262"/>
                </a:lnTo>
                <a:lnTo>
                  <a:pt x="936469" y="0"/>
                </a:lnTo>
                <a:close/>
              </a:path>
            </a:pathLst>
          </a:custGeom>
          <a:solidFill>
            <a:srgbClr val="FFD100">
              <a:alpha val="39997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375312" y="7970127"/>
            <a:ext cx="2156460" cy="99695"/>
          </a:xfrm>
          <a:custGeom>
            <a:avLst/>
            <a:gdLst/>
            <a:ahLst/>
            <a:cxnLst/>
            <a:rect l="l" t="t" r="r" b="b"/>
            <a:pathLst>
              <a:path w="2156460" h="99695">
                <a:moveTo>
                  <a:pt x="2138737" y="0"/>
                </a:moveTo>
                <a:lnTo>
                  <a:pt x="17623" y="0"/>
                </a:lnTo>
                <a:lnTo>
                  <a:pt x="4405" y="22186"/>
                </a:lnTo>
                <a:lnTo>
                  <a:pt x="0" y="49847"/>
                </a:lnTo>
                <a:lnTo>
                  <a:pt x="4405" y="77508"/>
                </a:lnTo>
                <a:lnTo>
                  <a:pt x="17623" y="99693"/>
                </a:lnTo>
                <a:lnTo>
                  <a:pt x="2138737" y="99693"/>
                </a:lnTo>
                <a:lnTo>
                  <a:pt x="2151955" y="77508"/>
                </a:lnTo>
                <a:lnTo>
                  <a:pt x="2156360" y="49847"/>
                </a:lnTo>
                <a:lnTo>
                  <a:pt x="2151955" y="22186"/>
                </a:lnTo>
                <a:lnTo>
                  <a:pt x="2138737" y="0"/>
                </a:lnTo>
                <a:close/>
              </a:path>
            </a:pathLst>
          </a:custGeom>
          <a:solidFill>
            <a:srgbClr val="FFD100">
              <a:alpha val="39997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78467" y="7602251"/>
            <a:ext cx="587375" cy="116839"/>
          </a:xfrm>
          <a:custGeom>
            <a:avLst/>
            <a:gdLst/>
            <a:ahLst/>
            <a:cxnLst/>
            <a:rect l="l" t="t" r="r" b="b"/>
            <a:pathLst>
              <a:path w="587375" h="116840">
                <a:moveTo>
                  <a:pt x="566395" y="0"/>
                </a:moveTo>
                <a:lnTo>
                  <a:pt x="20564" y="0"/>
                </a:lnTo>
                <a:lnTo>
                  <a:pt x="5141" y="25888"/>
                </a:lnTo>
                <a:lnTo>
                  <a:pt x="0" y="58165"/>
                </a:lnTo>
                <a:lnTo>
                  <a:pt x="5141" y="90442"/>
                </a:lnTo>
                <a:lnTo>
                  <a:pt x="20564" y="116330"/>
                </a:lnTo>
                <a:lnTo>
                  <a:pt x="566395" y="116330"/>
                </a:lnTo>
                <a:lnTo>
                  <a:pt x="581818" y="90442"/>
                </a:lnTo>
                <a:lnTo>
                  <a:pt x="586959" y="58165"/>
                </a:lnTo>
                <a:lnTo>
                  <a:pt x="581818" y="25888"/>
                </a:lnTo>
                <a:lnTo>
                  <a:pt x="566395" y="0"/>
                </a:lnTo>
                <a:close/>
              </a:path>
            </a:pathLst>
          </a:custGeom>
          <a:solidFill>
            <a:srgbClr val="FFD100">
              <a:alpha val="39997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099347" y="8325383"/>
            <a:ext cx="423545" cy="119380"/>
          </a:xfrm>
          <a:custGeom>
            <a:avLst/>
            <a:gdLst/>
            <a:ahLst/>
            <a:cxnLst/>
            <a:rect l="l" t="t" r="r" b="b"/>
            <a:pathLst>
              <a:path w="423545" h="119379">
                <a:moveTo>
                  <a:pt x="402071" y="0"/>
                </a:moveTo>
                <a:lnTo>
                  <a:pt x="21035" y="0"/>
                </a:lnTo>
                <a:lnTo>
                  <a:pt x="5258" y="26481"/>
                </a:lnTo>
                <a:lnTo>
                  <a:pt x="0" y="59498"/>
                </a:lnTo>
                <a:lnTo>
                  <a:pt x="5258" y="92514"/>
                </a:lnTo>
                <a:lnTo>
                  <a:pt x="21035" y="118996"/>
                </a:lnTo>
                <a:lnTo>
                  <a:pt x="402071" y="118996"/>
                </a:lnTo>
                <a:lnTo>
                  <a:pt x="417848" y="92514"/>
                </a:lnTo>
                <a:lnTo>
                  <a:pt x="423107" y="59498"/>
                </a:lnTo>
                <a:lnTo>
                  <a:pt x="417848" y="26481"/>
                </a:lnTo>
                <a:lnTo>
                  <a:pt x="402071" y="0"/>
                </a:lnTo>
                <a:close/>
              </a:path>
            </a:pathLst>
          </a:custGeom>
          <a:solidFill>
            <a:srgbClr val="FFD100">
              <a:alpha val="39997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102822" y="7970842"/>
            <a:ext cx="422275" cy="116839"/>
          </a:xfrm>
          <a:custGeom>
            <a:avLst/>
            <a:gdLst/>
            <a:ahLst/>
            <a:cxnLst/>
            <a:rect l="l" t="t" r="r" b="b"/>
            <a:pathLst>
              <a:path w="422275" h="116840">
                <a:moveTo>
                  <a:pt x="401613" y="0"/>
                </a:moveTo>
                <a:lnTo>
                  <a:pt x="20609" y="0"/>
                </a:lnTo>
                <a:lnTo>
                  <a:pt x="5152" y="25944"/>
                </a:lnTo>
                <a:lnTo>
                  <a:pt x="0" y="58291"/>
                </a:lnTo>
                <a:lnTo>
                  <a:pt x="5152" y="90638"/>
                </a:lnTo>
                <a:lnTo>
                  <a:pt x="20609" y="116583"/>
                </a:lnTo>
                <a:lnTo>
                  <a:pt x="401613" y="116583"/>
                </a:lnTo>
                <a:lnTo>
                  <a:pt x="417069" y="90638"/>
                </a:lnTo>
                <a:lnTo>
                  <a:pt x="422222" y="58291"/>
                </a:lnTo>
                <a:lnTo>
                  <a:pt x="417069" y="25944"/>
                </a:lnTo>
                <a:lnTo>
                  <a:pt x="401613" y="0"/>
                </a:lnTo>
                <a:close/>
              </a:path>
            </a:pathLst>
          </a:custGeom>
          <a:solidFill>
            <a:srgbClr val="FFD100">
              <a:alpha val="39997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099101" y="7613998"/>
            <a:ext cx="411480" cy="120650"/>
          </a:xfrm>
          <a:custGeom>
            <a:avLst/>
            <a:gdLst/>
            <a:ahLst/>
            <a:cxnLst/>
            <a:rect l="l" t="t" r="r" b="b"/>
            <a:pathLst>
              <a:path w="411479" h="120650">
                <a:moveTo>
                  <a:pt x="389605" y="0"/>
                </a:moveTo>
                <a:lnTo>
                  <a:pt x="21282" y="0"/>
                </a:lnTo>
                <a:lnTo>
                  <a:pt x="5320" y="26792"/>
                </a:lnTo>
                <a:lnTo>
                  <a:pt x="0" y="60196"/>
                </a:lnTo>
                <a:lnTo>
                  <a:pt x="5320" y="93600"/>
                </a:lnTo>
                <a:lnTo>
                  <a:pt x="21282" y="120393"/>
                </a:lnTo>
                <a:lnTo>
                  <a:pt x="389605" y="120393"/>
                </a:lnTo>
                <a:lnTo>
                  <a:pt x="405567" y="93600"/>
                </a:lnTo>
                <a:lnTo>
                  <a:pt x="410888" y="60196"/>
                </a:lnTo>
                <a:lnTo>
                  <a:pt x="405567" y="26792"/>
                </a:lnTo>
                <a:lnTo>
                  <a:pt x="389605" y="0"/>
                </a:lnTo>
                <a:close/>
              </a:path>
            </a:pathLst>
          </a:custGeom>
          <a:solidFill>
            <a:srgbClr val="FFD100">
              <a:alpha val="39997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0" y="0"/>
            <a:ext cx="7772400" cy="10058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01115" y="2163901"/>
            <a:ext cx="1548765" cy="89535"/>
          </a:xfrm>
          <a:custGeom>
            <a:avLst/>
            <a:gdLst/>
            <a:ahLst/>
            <a:cxnLst/>
            <a:rect l="l" t="t" r="r" b="b"/>
            <a:pathLst>
              <a:path w="1548764" h="89535">
                <a:moveTo>
                  <a:pt x="0" y="89408"/>
                </a:moveTo>
                <a:lnTo>
                  <a:pt x="1548371" y="89408"/>
                </a:lnTo>
                <a:lnTo>
                  <a:pt x="1548371" y="0"/>
                </a:lnTo>
                <a:lnTo>
                  <a:pt x="0" y="0"/>
                </a:lnTo>
                <a:lnTo>
                  <a:pt x="0" y="894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424932" y="1018718"/>
            <a:ext cx="1614170" cy="92075"/>
          </a:xfrm>
          <a:custGeom>
            <a:avLst/>
            <a:gdLst/>
            <a:ahLst/>
            <a:cxnLst/>
            <a:rect l="l" t="t" r="r" b="b"/>
            <a:pathLst>
              <a:path w="1614170" h="92075">
                <a:moveTo>
                  <a:pt x="0" y="91947"/>
                </a:moveTo>
                <a:lnTo>
                  <a:pt x="1614144" y="91947"/>
                </a:lnTo>
                <a:lnTo>
                  <a:pt x="1614144" y="0"/>
                </a:lnTo>
                <a:lnTo>
                  <a:pt x="0" y="0"/>
                </a:lnTo>
                <a:lnTo>
                  <a:pt x="0" y="9194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7772400" cy="10058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111947" y="1099248"/>
            <a:ext cx="2078355" cy="266065"/>
          </a:xfrm>
          <a:custGeom>
            <a:avLst/>
            <a:gdLst/>
            <a:ahLst/>
            <a:cxnLst/>
            <a:rect l="l" t="t" r="r" b="b"/>
            <a:pathLst>
              <a:path w="2078355" h="266065">
                <a:moveTo>
                  <a:pt x="0" y="266014"/>
                </a:moveTo>
                <a:lnTo>
                  <a:pt x="2078191" y="266014"/>
                </a:lnTo>
                <a:lnTo>
                  <a:pt x="2078191" y="0"/>
                </a:lnTo>
                <a:lnTo>
                  <a:pt x="0" y="0"/>
                </a:lnTo>
                <a:lnTo>
                  <a:pt x="0" y="26601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80236" y="1614576"/>
            <a:ext cx="2756535" cy="100965"/>
          </a:xfrm>
          <a:custGeom>
            <a:avLst/>
            <a:gdLst/>
            <a:ahLst/>
            <a:cxnLst/>
            <a:rect l="l" t="t" r="r" b="b"/>
            <a:pathLst>
              <a:path w="2756535" h="100964">
                <a:moveTo>
                  <a:pt x="0" y="100838"/>
                </a:moveTo>
                <a:lnTo>
                  <a:pt x="2756027" y="100838"/>
                </a:lnTo>
                <a:lnTo>
                  <a:pt x="2756027" y="0"/>
                </a:lnTo>
                <a:lnTo>
                  <a:pt x="0" y="0"/>
                </a:lnTo>
                <a:lnTo>
                  <a:pt x="0" y="10083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987320" y="3896956"/>
            <a:ext cx="436245" cy="83185"/>
          </a:xfrm>
          <a:custGeom>
            <a:avLst/>
            <a:gdLst/>
            <a:ahLst/>
            <a:cxnLst/>
            <a:rect l="l" t="t" r="r" b="b"/>
            <a:pathLst>
              <a:path w="436245" h="83185">
                <a:moveTo>
                  <a:pt x="421380" y="0"/>
                </a:moveTo>
                <a:lnTo>
                  <a:pt x="14704" y="0"/>
                </a:lnTo>
                <a:lnTo>
                  <a:pt x="3676" y="18511"/>
                </a:lnTo>
                <a:lnTo>
                  <a:pt x="0" y="41591"/>
                </a:lnTo>
                <a:lnTo>
                  <a:pt x="3676" y="64671"/>
                </a:lnTo>
                <a:lnTo>
                  <a:pt x="14704" y="83183"/>
                </a:lnTo>
                <a:lnTo>
                  <a:pt x="421380" y="83183"/>
                </a:lnTo>
                <a:lnTo>
                  <a:pt x="432408" y="64671"/>
                </a:lnTo>
                <a:lnTo>
                  <a:pt x="436084" y="41591"/>
                </a:lnTo>
                <a:lnTo>
                  <a:pt x="432408" y="18511"/>
                </a:lnTo>
                <a:lnTo>
                  <a:pt x="421380" y="0"/>
                </a:lnTo>
                <a:close/>
              </a:path>
            </a:pathLst>
          </a:custGeom>
          <a:solidFill>
            <a:srgbClr val="FFD100">
              <a:alpha val="39997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7772400" cy="10058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19987" y="2705125"/>
            <a:ext cx="216535" cy="0"/>
          </a:xfrm>
          <a:custGeom>
            <a:avLst/>
            <a:gdLst/>
            <a:ahLst/>
            <a:cxnLst/>
            <a:rect l="l" t="t" r="r" b="b"/>
            <a:pathLst>
              <a:path w="216534">
                <a:moveTo>
                  <a:pt x="0" y="0"/>
                </a:moveTo>
                <a:lnTo>
                  <a:pt x="216034" y="0"/>
                </a:lnTo>
              </a:path>
            </a:pathLst>
          </a:custGeom>
          <a:ln w="8178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23619" y="2906808"/>
            <a:ext cx="419100" cy="0"/>
          </a:xfrm>
          <a:custGeom>
            <a:avLst/>
            <a:gdLst/>
            <a:ahLst/>
            <a:cxnLst/>
            <a:rect l="l" t="t" r="r" b="b"/>
            <a:pathLst>
              <a:path w="419100">
                <a:moveTo>
                  <a:pt x="0" y="0"/>
                </a:moveTo>
                <a:lnTo>
                  <a:pt x="418998" y="0"/>
                </a:lnTo>
              </a:path>
            </a:pathLst>
          </a:custGeom>
          <a:ln w="718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126739" y="3152953"/>
            <a:ext cx="266700" cy="0"/>
          </a:xfrm>
          <a:custGeom>
            <a:avLst/>
            <a:gdLst/>
            <a:ahLst/>
            <a:cxnLst/>
            <a:rect l="l" t="t" r="r" b="b"/>
            <a:pathLst>
              <a:path w="266700">
                <a:moveTo>
                  <a:pt x="0" y="0"/>
                </a:moveTo>
                <a:lnTo>
                  <a:pt x="266700" y="0"/>
                </a:lnTo>
              </a:path>
            </a:pathLst>
          </a:custGeom>
          <a:ln w="824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225852" y="2811678"/>
            <a:ext cx="1405255" cy="182880"/>
          </a:xfrm>
          <a:custGeom>
            <a:avLst/>
            <a:gdLst/>
            <a:ahLst/>
            <a:cxnLst/>
            <a:rect l="l" t="t" r="r" b="b"/>
            <a:pathLst>
              <a:path w="1405254" h="182880">
                <a:moveTo>
                  <a:pt x="0" y="182879"/>
                </a:moveTo>
                <a:lnTo>
                  <a:pt x="1404861" y="182879"/>
                </a:lnTo>
                <a:lnTo>
                  <a:pt x="1404861" y="0"/>
                </a:lnTo>
                <a:lnTo>
                  <a:pt x="0" y="0"/>
                </a:lnTo>
                <a:lnTo>
                  <a:pt x="0" y="1828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852419" y="3343205"/>
            <a:ext cx="534035" cy="0"/>
          </a:xfrm>
          <a:custGeom>
            <a:avLst/>
            <a:gdLst/>
            <a:ahLst/>
            <a:cxnLst/>
            <a:rect l="l" t="t" r="r" b="b"/>
            <a:pathLst>
              <a:path w="534035">
                <a:moveTo>
                  <a:pt x="0" y="0"/>
                </a:moveTo>
                <a:lnTo>
                  <a:pt x="533628" y="0"/>
                </a:lnTo>
              </a:path>
            </a:pathLst>
          </a:custGeom>
          <a:ln w="788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980179" y="4626793"/>
            <a:ext cx="368300" cy="0"/>
          </a:xfrm>
          <a:custGeom>
            <a:avLst/>
            <a:gdLst/>
            <a:ahLst/>
            <a:cxnLst/>
            <a:rect l="l" t="t" r="r" b="b"/>
            <a:pathLst>
              <a:path w="368300">
                <a:moveTo>
                  <a:pt x="0" y="0"/>
                </a:moveTo>
                <a:lnTo>
                  <a:pt x="368020" y="0"/>
                </a:lnTo>
              </a:path>
            </a:pathLst>
          </a:custGeom>
          <a:ln w="69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842764" y="4577270"/>
            <a:ext cx="542290" cy="86995"/>
          </a:xfrm>
          <a:custGeom>
            <a:avLst/>
            <a:gdLst/>
            <a:ahLst/>
            <a:cxnLst/>
            <a:rect l="l" t="t" r="r" b="b"/>
            <a:pathLst>
              <a:path w="542289" h="86995">
                <a:moveTo>
                  <a:pt x="0" y="86613"/>
                </a:moveTo>
                <a:lnTo>
                  <a:pt x="542213" y="86613"/>
                </a:lnTo>
                <a:lnTo>
                  <a:pt x="542213" y="0"/>
                </a:lnTo>
                <a:lnTo>
                  <a:pt x="0" y="0"/>
                </a:lnTo>
                <a:lnTo>
                  <a:pt x="0" y="8661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977132" y="4760112"/>
            <a:ext cx="346710" cy="0"/>
          </a:xfrm>
          <a:custGeom>
            <a:avLst/>
            <a:gdLst/>
            <a:ahLst/>
            <a:cxnLst/>
            <a:rect l="l" t="t" r="r" b="b"/>
            <a:pathLst>
              <a:path w="346710">
                <a:moveTo>
                  <a:pt x="0" y="0"/>
                </a:moveTo>
                <a:lnTo>
                  <a:pt x="346087" y="0"/>
                </a:lnTo>
              </a:path>
            </a:pathLst>
          </a:custGeom>
          <a:ln w="8001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392434" y="4760112"/>
            <a:ext cx="276860" cy="0"/>
          </a:xfrm>
          <a:custGeom>
            <a:avLst/>
            <a:gdLst/>
            <a:ahLst/>
            <a:cxnLst/>
            <a:rect l="l" t="t" r="r" b="b"/>
            <a:pathLst>
              <a:path w="276860">
                <a:moveTo>
                  <a:pt x="0" y="0"/>
                </a:moveTo>
                <a:lnTo>
                  <a:pt x="276860" y="0"/>
                </a:lnTo>
              </a:path>
            </a:pathLst>
          </a:custGeom>
          <a:ln w="8001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738509" y="4760112"/>
            <a:ext cx="623570" cy="0"/>
          </a:xfrm>
          <a:custGeom>
            <a:avLst/>
            <a:gdLst/>
            <a:ahLst/>
            <a:cxnLst/>
            <a:rect l="l" t="t" r="r" b="b"/>
            <a:pathLst>
              <a:path w="623570">
                <a:moveTo>
                  <a:pt x="0" y="0"/>
                </a:moveTo>
                <a:lnTo>
                  <a:pt x="622960" y="0"/>
                </a:lnTo>
              </a:path>
            </a:pathLst>
          </a:custGeom>
          <a:ln w="8001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971035" y="4890401"/>
            <a:ext cx="597535" cy="0"/>
          </a:xfrm>
          <a:custGeom>
            <a:avLst/>
            <a:gdLst/>
            <a:ahLst/>
            <a:cxnLst/>
            <a:rect l="l" t="t" r="r" b="b"/>
            <a:pathLst>
              <a:path w="597535">
                <a:moveTo>
                  <a:pt x="0" y="0"/>
                </a:moveTo>
                <a:lnTo>
                  <a:pt x="597331" y="0"/>
                </a:lnTo>
              </a:path>
            </a:pathLst>
          </a:custGeom>
          <a:ln w="8216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653699" y="4890401"/>
            <a:ext cx="512445" cy="0"/>
          </a:xfrm>
          <a:custGeom>
            <a:avLst/>
            <a:gdLst/>
            <a:ahLst/>
            <a:cxnLst/>
            <a:rect l="l" t="t" r="r" b="b"/>
            <a:pathLst>
              <a:path w="512445">
                <a:moveTo>
                  <a:pt x="0" y="0"/>
                </a:moveTo>
                <a:lnTo>
                  <a:pt x="511987" y="0"/>
                </a:lnTo>
              </a:path>
            </a:pathLst>
          </a:custGeom>
          <a:ln w="8216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974083" y="5027333"/>
            <a:ext cx="864235" cy="0"/>
          </a:xfrm>
          <a:custGeom>
            <a:avLst/>
            <a:gdLst/>
            <a:ahLst/>
            <a:cxnLst/>
            <a:rect l="l" t="t" r="r" b="b"/>
            <a:pathLst>
              <a:path w="864235">
                <a:moveTo>
                  <a:pt x="0" y="0"/>
                </a:moveTo>
                <a:lnTo>
                  <a:pt x="863739" y="0"/>
                </a:lnTo>
              </a:path>
            </a:pathLst>
          </a:custGeom>
          <a:ln w="8280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989323" y="5155622"/>
            <a:ext cx="622300" cy="0"/>
          </a:xfrm>
          <a:custGeom>
            <a:avLst/>
            <a:gdLst/>
            <a:ahLst/>
            <a:cxnLst/>
            <a:rect l="l" t="t" r="r" b="b"/>
            <a:pathLst>
              <a:path w="622300">
                <a:moveTo>
                  <a:pt x="0" y="0"/>
                </a:moveTo>
                <a:lnTo>
                  <a:pt x="622300" y="0"/>
                </a:lnTo>
              </a:path>
            </a:pathLst>
          </a:custGeom>
          <a:ln w="820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971035" y="5292877"/>
            <a:ext cx="429895" cy="0"/>
          </a:xfrm>
          <a:custGeom>
            <a:avLst/>
            <a:gdLst/>
            <a:ahLst/>
            <a:cxnLst/>
            <a:rect l="l" t="t" r="r" b="b"/>
            <a:pathLst>
              <a:path w="429895">
                <a:moveTo>
                  <a:pt x="0" y="0"/>
                </a:moveTo>
                <a:lnTo>
                  <a:pt x="429793" y="0"/>
                </a:lnTo>
              </a:path>
            </a:pathLst>
          </a:custGeom>
          <a:ln w="817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508284" y="5292877"/>
            <a:ext cx="645160" cy="0"/>
          </a:xfrm>
          <a:custGeom>
            <a:avLst/>
            <a:gdLst/>
            <a:ahLst/>
            <a:cxnLst/>
            <a:rect l="l" t="t" r="r" b="b"/>
            <a:pathLst>
              <a:path w="645160">
                <a:moveTo>
                  <a:pt x="0" y="0"/>
                </a:moveTo>
                <a:lnTo>
                  <a:pt x="644690" y="0"/>
                </a:lnTo>
              </a:path>
            </a:pathLst>
          </a:custGeom>
          <a:ln w="817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967988" y="5424487"/>
            <a:ext cx="269240" cy="0"/>
          </a:xfrm>
          <a:custGeom>
            <a:avLst/>
            <a:gdLst/>
            <a:ahLst/>
            <a:cxnLst/>
            <a:rect l="l" t="t" r="r" b="b"/>
            <a:pathLst>
              <a:path w="269239">
                <a:moveTo>
                  <a:pt x="0" y="0"/>
                </a:moveTo>
                <a:lnTo>
                  <a:pt x="268859" y="0"/>
                </a:lnTo>
              </a:path>
            </a:pathLst>
          </a:custGeom>
          <a:ln w="8026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326458" y="5424487"/>
            <a:ext cx="1254760" cy="0"/>
          </a:xfrm>
          <a:custGeom>
            <a:avLst/>
            <a:gdLst/>
            <a:ahLst/>
            <a:cxnLst/>
            <a:rect l="l" t="t" r="r" b="b"/>
            <a:pathLst>
              <a:path w="1254760">
                <a:moveTo>
                  <a:pt x="0" y="0"/>
                </a:moveTo>
                <a:lnTo>
                  <a:pt x="1254671" y="0"/>
                </a:lnTo>
              </a:path>
            </a:pathLst>
          </a:custGeom>
          <a:ln w="8026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986275" y="5553418"/>
            <a:ext cx="1347470" cy="0"/>
          </a:xfrm>
          <a:custGeom>
            <a:avLst/>
            <a:gdLst/>
            <a:ahLst/>
            <a:cxnLst/>
            <a:rect l="l" t="t" r="r" b="b"/>
            <a:pathLst>
              <a:path w="1347470">
                <a:moveTo>
                  <a:pt x="0" y="0"/>
                </a:moveTo>
                <a:lnTo>
                  <a:pt x="1347000" y="0"/>
                </a:lnTo>
              </a:path>
            </a:pathLst>
          </a:custGeom>
          <a:ln w="777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983227" y="5688609"/>
            <a:ext cx="253365" cy="0"/>
          </a:xfrm>
          <a:custGeom>
            <a:avLst/>
            <a:gdLst/>
            <a:ahLst/>
            <a:cxnLst/>
            <a:rect l="l" t="t" r="r" b="b"/>
            <a:pathLst>
              <a:path w="253364">
                <a:moveTo>
                  <a:pt x="0" y="0"/>
                </a:moveTo>
                <a:lnTo>
                  <a:pt x="252806" y="0"/>
                </a:lnTo>
              </a:path>
            </a:pathLst>
          </a:custGeom>
          <a:ln w="8318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320311" y="5688609"/>
            <a:ext cx="337185" cy="0"/>
          </a:xfrm>
          <a:custGeom>
            <a:avLst/>
            <a:gdLst/>
            <a:ahLst/>
            <a:cxnLst/>
            <a:rect l="l" t="t" r="r" b="b"/>
            <a:pathLst>
              <a:path w="337185">
                <a:moveTo>
                  <a:pt x="0" y="0"/>
                </a:moveTo>
                <a:lnTo>
                  <a:pt x="337083" y="0"/>
                </a:lnTo>
              </a:path>
            </a:pathLst>
          </a:custGeom>
          <a:ln w="8318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741659" y="5688609"/>
            <a:ext cx="843280" cy="0"/>
          </a:xfrm>
          <a:custGeom>
            <a:avLst/>
            <a:gdLst/>
            <a:ahLst/>
            <a:cxnLst/>
            <a:rect l="l" t="t" r="r" b="b"/>
            <a:pathLst>
              <a:path w="843279">
                <a:moveTo>
                  <a:pt x="0" y="0"/>
                </a:moveTo>
                <a:lnTo>
                  <a:pt x="842708" y="0"/>
                </a:lnTo>
              </a:path>
            </a:pathLst>
          </a:custGeom>
          <a:ln w="8318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983227" y="5819356"/>
            <a:ext cx="407034" cy="0"/>
          </a:xfrm>
          <a:custGeom>
            <a:avLst/>
            <a:gdLst/>
            <a:ahLst/>
            <a:cxnLst/>
            <a:rect l="l" t="t" r="r" b="b"/>
            <a:pathLst>
              <a:path w="407035">
                <a:moveTo>
                  <a:pt x="0" y="0"/>
                </a:moveTo>
                <a:lnTo>
                  <a:pt x="406514" y="0"/>
                </a:lnTo>
              </a:path>
            </a:pathLst>
          </a:custGeom>
          <a:ln w="840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964939" y="5956071"/>
            <a:ext cx="318135" cy="0"/>
          </a:xfrm>
          <a:custGeom>
            <a:avLst/>
            <a:gdLst/>
            <a:ahLst/>
            <a:cxnLst/>
            <a:rect l="l" t="t" r="r" b="b"/>
            <a:pathLst>
              <a:path w="318135">
                <a:moveTo>
                  <a:pt x="0" y="0"/>
                </a:moveTo>
                <a:lnTo>
                  <a:pt x="317512" y="0"/>
                </a:lnTo>
              </a:path>
            </a:pathLst>
          </a:custGeom>
          <a:ln w="7683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967988" y="6087986"/>
            <a:ext cx="533400" cy="0"/>
          </a:xfrm>
          <a:custGeom>
            <a:avLst/>
            <a:gdLst/>
            <a:ahLst/>
            <a:cxnLst/>
            <a:rect l="l" t="t" r="r" b="b"/>
            <a:pathLst>
              <a:path w="533400">
                <a:moveTo>
                  <a:pt x="0" y="0"/>
                </a:moveTo>
                <a:lnTo>
                  <a:pt x="533285" y="0"/>
                </a:lnTo>
              </a:path>
            </a:pathLst>
          </a:custGeom>
          <a:ln w="8293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005331" y="6104420"/>
            <a:ext cx="321310" cy="0"/>
          </a:xfrm>
          <a:custGeom>
            <a:avLst/>
            <a:gdLst/>
            <a:ahLst/>
            <a:cxnLst/>
            <a:rect l="l" t="t" r="r" b="b"/>
            <a:pathLst>
              <a:path w="321309">
                <a:moveTo>
                  <a:pt x="0" y="0"/>
                </a:moveTo>
                <a:lnTo>
                  <a:pt x="320941" y="0"/>
                </a:lnTo>
              </a:path>
            </a:pathLst>
          </a:custGeom>
          <a:ln w="7962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390459" y="6104420"/>
            <a:ext cx="2054225" cy="0"/>
          </a:xfrm>
          <a:custGeom>
            <a:avLst/>
            <a:gdLst/>
            <a:ahLst/>
            <a:cxnLst/>
            <a:rect l="l" t="t" r="r" b="b"/>
            <a:pathLst>
              <a:path w="2054225">
                <a:moveTo>
                  <a:pt x="0" y="0"/>
                </a:moveTo>
                <a:lnTo>
                  <a:pt x="2054047" y="0"/>
                </a:lnTo>
              </a:path>
            </a:pathLst>
          </a:custGeom>
          <a:ln w="7962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008379" y="6246774"/>
            <a:ext cx="718185" cy="0"/>
          </a:xfrm>
          <a:custGeom>
            <a:avLst/>
            <a:gdLst/>
            <a:ahLst/>
            <a:cxnLst/>
            <a:rect l="l" t="t" r="r" b="b"/>
            <a:pathLst>
              <a:path w="718185">
                <a:moveTo>
                  <a:pt x="0" y="0"/>
                </a:moveTo>
                <a:lnTo>
                  <a:pt x="717575" y="0"/>
                </a:lnTo>
              </a:path>
            </a:pathLst>
          </a:custGeom>
          <a:ln w="736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869478" y="6246774"/>
            <a:ext cx="1579245" cy="0"/>
          </a:xfrm>
          <a:custGeom>
            <a:avLst/>
            <a:gdLst/>
            <a:ahLst/>
            <a:cxnLst/>
            <a:rect l="l" t="t" r="r" b="b"/>
            <a:pathLst>
              <a:path w="1579245">
                <a:moveTo>
                  <a:pt x="0" y="0"/>
                </a:moveTo>
                <a:lnTo>
                  <a:pt x="1578660" y="0"/>
                </a:lnTo>
              </a:path>
            </a:pathLst>
          </a:custGeom>
          <a:ln w="736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002283" y="6773977"/>
            <a:ext cx="1132840" cy="0"/>
          </a:xfrm>
          <a:custGeom>
            <a:avLst/>
            <a:gdLst/>
            <a:ahLst/>
            <a:cxnLst/>
            <a:rect l="l" t="t" r="r" b="b"/>
            <a:pathLst>
              <a:path w="1132839">
                <a:moveTo>
                  <a:pt x="0" y="0"/>
                </a:moveTo>
                <a:lnTo>
                  <a:pt x="1132738" y="0"/>
                </a:lnTo>
              </a:path>
            </a:pathLst>
          </a:custGeom>
          <a:ln w="824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222157" y="6773977"/>
            <a:ext cx="436245" cy="0"/>
          </a:xfrm>
          <a:custGeom>
            <a:avLst/>
            <a:gdLst/>
            <a:ahLst/>
            <a:cxnLst/>
            <a:rect l="l" t="t" r="r" b="b"/>
            <a:pathLst>
              <a:path w="436244">
                <a:moveTo>
                  <a:pt x="0" y="0"/>
                </a:moveTo>
                <a:lnTo>
                  <a:pt x="435660" y="0"/>
                </a:lnTo>
              </a:path>
            </a:pathLst>
          </a:custGeom>
          <a:ln w="824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2744952" y="6773977"/>
            <a:ext cx="697230" cy="0"/>
          </a:xfrm>
          <a:custGeom>
            <a:avLst/>
            <a:gdLst/>
            <a:ahLst/>
            <a:cxnLst/>
            <a:rect l="l" t="t" r="r" b="b"/>
            <a:pathLst>
              <a:path w="697229">
                <a:moveTo>
                  <a:pt x="0" y="0"/>
                </a:moveTo>
                <a:lnTo>
                  <a:pt x="697064" y="0"/>
                </a:lnTo>
              </a:path>
            </a:pathLst>
          </a:custGeom>
          <a:ln w="824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999236" y="6909181"/>
            <a:ext cx="2440305" cy="0"/>
          </a:xfrm>
          <a:custGeom>
            <a:avLst/>
            <a:gdLst/>
            <a:ahLst/>
            <a:cxnLst/>
            <a:rect l="l" t="t" r="r" b="b"/>
            <a:pathLst>
              <a:path w="2440304">
                <a:moveTo>
                  <a:pt x="0" y="0"/>
                </a:moveTo>
                <a:lnTo>
                  <a:pt x="2440012" y="0"/>
                </a:lnTo>
              </a:path>
            </a:pathLst>
          </a:custGeom>
          <a:ln w="793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999236" y="7039927"/>
            <a:ext cx="2440305" cy="0"/>
          </a:xfrm>
          <a:custGeom>
            <a:avLst/>
            <a:gdLst/>
            <a:ahLst/>
            <a:cxnLst/>
            <a:rect l="l" t="t" r="r" b="b"/>
            <a:pathLst>
              <a:path w="2440304">
                <a:moveTo>
                  <a:pt x="0" y="0"/>
                </a:moveTo>
                <a:lnTo>
                  <a:pt x="2440025" y="0"/>
                </a:lnTo>
              </a:path>
            </a:pathLst>
          </a:custGeom>
          <a:ln w="8026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999236" y="7174636"/>
            <a:ext cx="961390" cy="0"/>
          </a:xfrm>
          <a:custGeom>
            <a:avLst/>
            <a:gdLst/>
            <a:ahLst/>
            <a:cxnLst/>
            <a:rect l="l" t="t" r="r" b="b"/>
            <a:pathLst>
              <a:path w="961389">
                <a:moveTo>
                  <a:pt x="0" y="0"/>
                </a:moveTo>
                <a:lnTo>
                  <a:pt x="960805" y="0"/>
                </a:lnTo>
              </a:path>
            </a:pathLst>
          </a:custGeom>
          <a:ln w="786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2033943" y="7174636"/>
            <a:ext cx="517525" cy="0"/>
          </a:xfrm>
          <a:custGeom>
            <a:avLst/>
            <a:gdLst/>
            <a:ahLst/>
            <a:cxnLst/>
            <a:rect l="l" t="t" r="r" b="b"/>
            <a:pathLst>
              <a:path w="517525">
                <a:moveTo>
                  <a:pt x="0" y="0"/>
                </a:moveTo>
                <a:lnTo>
                  <a:pt x="517359" y="0"/>
                </a:lnTo>
              </a:path>
            </a:pathLst>
          </a:custGeom>
          <a:ln w="786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2625217" y="7174636"/>
            <a:ext cx="369570" cy="0"/>
          </a:xfrm>
          <a:custGeom>
            <a:avLst/>
            <a:gdLst/>
            <a:ahLst/>
            <a:cxnLst/>
            <a:rect l="l" t="t" r="r" b="b"/>
            <a:pathLst>
              <a:path w="369569">
                <a:moveTo>
                  <a:pt x="0" y="0"/>
                </a:moveTo>
                <a:lnTo>
                  <a:pt x="369531" y="0"/>
                </a:lnTo>
              </a:path>
            </a:pathLst>
          </a:custGeom>
          <a:ln w="786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3068662" y="7174636"/>
            <a:ext cx="369570" cy="0"/>
          </a:xfrm>
          <a:custGeom>
            <a:avLst/>
            <a:gdLst/>
            <a:ahLst/>
            <a:cxnLst/>
            <a:rect l="l" t="t" r="r" b="b"/>
            <a:pathLst>
              <a:path w="369570">
                <a:moveTo>
                  <a:pt x="0" y="0"/>
                </a:moveTo>
                <a:lnTo>
                  <a:pt x="369544" y="0"/>
                </a:lnTo>
              </a:path>
            </a:pathLst>
          </a:custGeom>
          <a:ln w="786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999236" y="7307871"/>
            <a:ext cx="1022350" cy="0"/>
          </a:xfrm>
          <a:custGeom>
            <a:avLst/>
            <a:gdLst/>
            <a:ahLst/>
            <a:cxnLst/>
            <a:rect l="l" t="t" r="r" b="b"/>
            <a:pathLst>
              <a:path w="1022350">
                <a:moveTo>
                  <a:pt x="0" y="0"/>
                </a:moveTo>
                <a:lnTo>
                  <a:pt x="1021841" y="0"/>
                </a:lnTo>
              </a:path>
            </a:pathLst>
          </a:custGeom>
          <a:ln w="810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2099678" y="7307871"/>
            <a:ext cx="1336675" cy="0"/>
          </a:xfrm>
          <a:custGeom>
            <a:avLst/>
            <a:gdLst/>
            <a:ahLst/>
            <a:cxnLst/>
            <a:rect l="l" t="t" r="r" b="b"/>
            <a:pathLst>
              <a:path w="1336675">
                <a:moveTo>
                  <a:pt x="0" y="0"/>
                </a:moveTo>
                <a:lnTo>
                  <a:pt x="1336255" y="0"/>
                </a:lnTo>
              </a:path>
            </a:pathLst>
          </a:custGeom>
          <a:ln w="810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999236" y="7436536"/>
            <a:ext cx="2440305" cy="0"/>
          </a:xfrm>
          <a:custGeom>
            <a:avLst/>
            <a:gdLst/>
            <a:ahLst/>
            <a:cxnLst/>
            <a:rect l="l" t="t" r="r" b="b"/>
            <a:pathLst>
              <a:path w="2440304">
                <a:moveTo>
                  <a:pt x="0" y="0"/>
                </a:moveTo>
                <a:lnTo>
                  <a:pt x="2439962" y="0"/>
                </a:lnTo>
              </a:path>
            </a:pathLst>
          </a:custGeom>
          <a:ln w="792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845943" y="8239910"/>
            <a:ext cx="2776855" cy="681990"/>
          </a:xfrm>
          <a:custGeom>
            <a:avLst/>
            <a:gdLst/>
            <a:ahLst/>
            <a:cxnLst/>
            <a:rect l="l" t="t" r="r" b="b"/>
            <a:pathLst>
              <a:path w="2776854" h="681990">
                <a:moveTo>
                  <a:pt x="0" y="681645"/>
                </a:moveTo>
                <a:lnTo>
                  <a:pt x="2776456" y="681645"/>
                </a:lnTo>
                <a:lnTo>
                  <a:pt x="2776456" y="0"/>
                </a:lnTo>
                <a:lnTo>
                  <a:pt x="0" y="0"/>
                </a:lnTo>
                <a:lnTo>
                  <a:pt x="0" y="6816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3965188" y="3940249"/>
            <a:ext cx="1995170" cy="0"/>
          </a:xfrm>
          <a:custGeom>
            <a:avLst/>
            <a:gdLst/>
            <a:ahLst/>
            <a:cxnLst/>
            <a:rect l="l" t="t" r="r" b="b"/>
            <a:pathLst>
              <a:path w="1995170">
                <a:moveTo>
                  <a:pt x="1995063" y="0"/>
                </a:moveTo>
                <a:lnTo>
                  <a:pt x="1995063" y="0"/>
                </a:lnTo>
                <a:lnTo>
                  <a:pt x="51155" y="0"/>
                </a:lnTo>
                <a:lnTo>
                  <a:pt x="0" y="0"/>
                </a:lnTo>
              </a:path>
            </a:pathLst>
          </a:custGeom>
          <a:ln w="177800">
            <a:solidFill>
              <a:srgbClr val="FFD1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8091" y="269493"/>
            <a:ext cx="912494" cy="15748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850" dirty="0">
                <a:latin typeface="Arial"/>
                <a:cs typeface="Arial"/>
              </a:rPr>
              <a:t>6/3/2019 </a:t>
            </a:r>
            <a:r>
              <a:rPr sz="850" spc="95" dirty="0">
                <a:latin typeface="Arial"/>
                <a:cs typeface="Arial"/>
              </a:rPr>
              <a:t>/</a:t>
            </a:r>
            <a:r>
              <a:rPr sz="850" spc="-165" dirty="0">
                <a:latin typeface="Arial"/>
                <a:cs typeface="Arial"/>
              </a:rPr>
              <a:t> </a:t>
            </a:r>
            <a:r>
              <a:rPr sz="850" spc="-30" dirty="0">
                <a:latin typeface="Arial"/>
                <a:cs typeface="Arial"/>
              </a:rPr>
              <a:t>3:33 </a:t>
            </a:r>
            <a:r>
              <a:rPr sz="850" spc="-50" dirty="0">
                <a:latin typeface="Arial"/>
                <a:cs typeface="Arial"/>
              </a:rPr>
              <a:t>PM</a:t>
            </a:r>
            <a:endParaRPr sz="85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606922" y="244196"/>
            <a:ext cx="1587500" cy="3124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08330" marR="5080" indent="-596265">
              <a:lnSpc>
                <a:spcPct val="110600"/>
              </a:lnSpc>
              <a:spcBef>
                <a:spcPts val="95"/>
              </a:spcBef>
            </a:pPr>
            <a:r>
              <a:rPr sz="850" spc="-20" dirty="0">
                <a:latin typeface="Arial"/>
                <a:cs typeface="Arial"/>
              </a:rPr>
              <a:t>Baltimore </a:t>
            </a:r>
            <a:r>
              <a:rPr sz="850" spc="-45" dirty="0">
                <a:latin typeface="Arial"/>
                <a:cs typeface="Arial"/>
              </a:rPr>
              <a:t>Consent Decree </a:t>
            </a:r>
            <a:r>
              <a:rPr sz="850" spc="5" dirty="0">
                <a:latin typeface="Arial"/>
                <a:cs typeface="Arial"/>
              </a:rPr>
              <a:t>Monitor  </a:t>
            </a:r>
            <a:r>
              <a:rPr sz="850" spc="-85" dirty="0">
                <a:latin typeface="Arial"/>
                <a:cs typeface="Arial"/>
              </a:rPr>
              <a:t>INVOICE</a:t>
            </a:r>
            <a:endParaRPr sz="8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253721" y="269493"/>
            <a:ext cx="320675" cy="15748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850" spc="-80" dirty="0">
                <a:latin typeface="Arial"/>
                <a:cs typeface="Arial"/>
              </a:rPr>
              <a:t>Page</a:t>
            </a:r>
            <a:r>
              <a:rPr sz="850" spc="-100" dirty="0">
                <a:latin typeface="Arial"/>
                <a:cs typeface="Arial"/>
              </a:rPr>
              <a:t> </a:t>
            </a:r>
            <a:r>
              <a:rPr sz="850" spc="-35" dirty="0">
                <a:latin typeface="Arial"/>
                <a:cs typeface="Arial"/>
              </a:rPr>
              <a:t>1</a:t>
            </a:r>
            <a:endParaRPr sz="850">
              <a:latin typeface="Arial"/>
              <a:cs typeface="Arial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230124" y="687577"/>
          <a:ext cx="12287885" cy="6319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65200"/>
                <a:gridCol w="862964"/>
                <a:gridCol w="567055"/>
                <a:gridCol w="3308350"/>
                <a:gridCol w="1041400"/>
                <a:gridCol w="796925"/>
                <a:gridCol w="734695"/>
                <a:gridCol w="2641600"/>
                <a:gridCol w="661670"/>
                <a:gridCol w="695325"/>
              </a:tblGrid>
              <a:tr h="215900">
                <a:tc gridSpan="4">
                  <a:txBody>
                    <a:bodyPr/>
                    <a:lstStyle/>
                    <a:p>
                      <a:pPr marL="38100">
                        <a:lnSpc>
                          <a:spcPts val="1600"/>
                        </a:lnSpc>
                      </a:pPr>
                      <a:r>
                        <a:rPr sz="1400" spc="-20" dirty="0">
                          <a:latin typeface="Arial"/>
                          <a:cs typeface="Arial"/>
                        </a:rPr>
                        <a:t>Baltimore </a:t>
                      </a:r>
                      <a:r>
                        <a:rPr sz="1400" spc="-95" dirty="0">
                          <a:latin typeface="Arial"/>
                          <a:cs typeface="Arial"/>
                        </a:rPr>
                        <a:t>Consent </a:t>
                      </a:r>
                      <a:r>
                        <a:rPr sz="1400" spc="-85" dirty="0">
                          <a:latin typeface="Arial"/>
                          <a:cs typeface="Arial"/>
                        </a:rPr>
                        <a:t>Decree</a:t>
                      </a:r>
                      <a:r>
                        <a:rPr sz="1400" spc="-25" dirty="0">
                          <a:latin typeface="Arial"/>
                          <a:cs typeface="Arial"/>
                        </a:rPr>
                        <a:t> Monitor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 marR="20320" algn="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850" b="1" spc="-5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850" b="1" dirty="0">
                          <a:latin typeface="Arial"/>
                          <a:cs typeface="Arial"/>
                        </a:rPr>
                        <a:t>STRUCT</a:t>
                      </a:r>
                      <a:r>
                        <a:rPr sz="850" b="1" spc="-5" dirty="0">
                          <a:latin typeface="Arial"/>
                          <a:cs typeface="Arial"/>
                        </a:rPr>
                        <a:t>I</a:t>
                      </a:r>
                      <a:r>
                        <a:rPr sz="850" b="1" dirty="0">
                          <a:latin typeface="Arial"/>
                          <a:cs typeface="Arial"/>
                        </a:rPr>
                        <a:t>O</a:t>
                      </a:r>
                      <a:r>
                        <a:rPr sz="850" b="1" spc="-5" dirty="0">
                          <a:latin typeface="Arial"/>
                          <a:cs typeface="Arial"/>
                        </a:rPr>
                        <a:t>N</a:t>
                      </a:r>
                      <a:r>
                        <a:rPr sz="850" b="1" dirty="0">
                          <a:latin typeface="Arial"/>
                          <a:cs typeface="Arial"/>
                        </a:rPr>
                        <a:t>S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A"/>
                    </a:solidFill>
                  </a:tcPr>
                </a:tc>
              </a:tr>
              <a:tr h="186690">
                <a:tc gridSpan="2">
                  <a:txBody>
                    <a:bodyPr/>
                    <a:lstStyle/>
                    <a:p>
                      <a:pPr marL="34925">
                        <a:lnSpc>
                          <a:spcPts val="1375"/>
                        </a:lnSpc>
                      </a:pPr>
                      <a:r>
                        <a:rPr sz="1250" spc="-65" dirty="0">
                          <a:latin typeface="Arial"/>
                          <a:cs typeface="Arial"/>
                        </a:rPr>
                        <a:t>750 </a:t>
                      </a:r>
                      <a:r>
                        <a:rPr sz="1250" spc="-125" dirty="0">
                          <a:latin typeface="Arial"/>
                          <a:cs typeface="Arial"/>
                        </a:rPr>
                        <a:t>E. </a:t>
                      </a:r>
                      <a:r>
                        <a:rPr sz="1250" dirty="0">
                          <a:latin typeface="Arial"/>
                          <a:cs typeface="Arial"/>
                        </a:rPr>
                        <a:t>Pratt, </a:t>
                      </a:r>
                      <a:r>
                        <a:rPr sz="1250" spc="-90" dirty="0">
                          <a:latin typeface="Arial"/>
                          <a:cs typeface="Arial"/>
                        </a:rPr>
                        <a:t>Ste</a:t>
                      </a:r>
                      <a:r>
                        <a:rPr sz="1250" spc="-2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50" spc="5" dirty="0">
                          <a:latin typeface="Arial"/>
                          <a:cs typeface="Arial"/>
                        </a:rPr>
                        <a:t>900</a:t>
                      </a:r>
                      <a:endParaRPr sz="12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solidFill>
                      <a:srgbClr val="CCC0D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A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2540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1.</a:t>
                      </a:r>
                      <a:r>
                        <a:rPr sz="85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Complete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blue</a:t>
                      </a:r>
                      <a:r>
                        <a:rPr sz="85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box</a:t>
                      </a:r>
                      <a:r>
                        <a:rPr sz="85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15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85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85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10" dirty="0">
                          <a:latin typeface="Arial"/>
                          <a:cs typeface="Arial"/>
                        </a:rPr>
                        <a:t>left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first.</a:t>
                      </a:r>
                      <a:r>
                        <a:rPr sz="850" spc="1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0" dirty="0">
                          <a:latin typeface="Arial"/>
                          <a:cs typeface="Arial"/>
                        </a:rPr>
                        <a:t>This </a:t>
                      </a:r>
                      <a:r>
                        <a:rPr sz="850" spc="5" dirty="0">
                          <a:latin typeface="Arial"/>
                          <a:cs typeface="Arial"/>
                        </a:rPr>
                        <a:t>will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60" dirty="0">
                          <a:latin typeface="Arial"/>
                          <a:cs typeface="Arial"/>
                        </a:rPr>
                        <a:t>cause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month</a:t>
                      </a:r>
                      <a:r>
                        <a:rPr sz="85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rate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information</a:t>
                      </a:r>
                      <a:r>
                        <a:rPr sz="85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15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85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populate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the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635" marB="0"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CCC0D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302260">
                <a:tc gridSpan="2">
                  <a:txBody>
                    <a:bodyPr/>
                    <a:lstStyle/>
                    <a:p>
                      <a:pPr marL="38100">
                        <a:lnSpc>
                          <a:spcPts val="1580"/>
                        </a:lnSpc>
                      </a:pPr>
                      <a:r>
                        <a:rPr sz="1400" spc="-30" dirty="0">
                          <a:latin typeface="Arial"/>
                          <a:cs typeface="Arial"/>
                        </a:rPr>
                        <a:t>Baltimore, </a:t>
                      </a:r>
                      <a:r>
                        <a:rPr sz="1400" spc="-60" dirty="0">
                          <a:latin typeface="Arial"/>
                          <a:cs typeface="Arial"/>
                        </a:rPr>
                        <a:t>MD</a:t>
                      </a:r>
                      <a:r>
                        <a:rPr sz="1400" spc="-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130" dirty="0">
                          <a:latin typeface="Arial"/>
                          <a:cs typeface="Arial"/>
                        </a:rPr>
                        <a:t>21202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solidFill>
                      <a:srgbClr val="CCC0D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A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25400">
                        <a:lnSpc>
                          <a:spcPts val="1015"/>
                        </a:lnSpc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2.</a:t>
                      </a:r>
                      <a:r>
                        <a:rPr sz="85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Enter</a:t>
                      </a:r>
                      <a:r>
                        <a:rPr sz="85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descriptions</a:t>
                      </a:r>
                      <a:r>
                        <a:rPr sz="85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85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hours</a:t>
                      </a:r>
                      <a:r>
                        <a:rPr sz="85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85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"Time"</a:t>
                      </a:r>
                      <a:r>
                        <a:rPr sz="85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portion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of</a:t>
                      </a:r>
                      <a:r>
                        <a:rPr sz="85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85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matrix</a:t>
                      </a:r>
                      <a:r>
                        <a:rPr sz="85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consistent</a:t>
                      </a:r>
                      <a:r>
                        <a:rPr sz="85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5" dirty="0">
                          <a:latin typeface="Arial"/>
                          <a:cs typeface="Arial"/>
                        </a:rPr>
                        <a:t>with</a:t>
                      </a:r>
                      <a:r>
                        <a:rPr sz="85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 "Sample</a:t>
                      </a:r>
                      <a:endParaRPr sz="850">
                        <a:latin typeface="Arial"/>
                        <a:cs typeface="Arial"/>
                      </a:endParaRPr>
                    </a:p>
                    <a:p>
                      <a:pPr marL="25400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sz="850" spc="-20" dirty="0">
                          <a:latin typeface="Arial"/>
                          <a:cs typeface="Arial"/>
                        </a:rPr>
                        <a:t>Description"</a:t>
                      </a:r>
                      <a:r>
                        <a:rPr sz="85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below.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CCC0D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451484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solidFill>
                      <a:srgbClr val="CCC0D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A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25400">
                        <a:lnSpc>
                          <a:spcPts val="1010"/>
                        </a:lnSpc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3.</a:t>
                      </a:r>
                      <a:r>
                        <a:rPr sz="85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65" dirty="0">
                          <a:latin typeface="Arial"/>
                          <a:cs typeface="Arial"/>
                        </a:rPr>
                        <a:t>You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45" dirty="0">
                          <a:latin typeface="Arial"/>
                          <a:cs typeface="Arial"/>
                        </a:rPr>
                        <a:t>may 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not</a:t>
                      </a:r>
                      <a:r>
                        <a:rPr sz="85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bill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more</a:t>
                      </a:r>
                      <a:r>
                        <a:rPr sz="85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than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eight</a:t>
                      </a:r>
                      <a:r>
                        <a:rPr sz="85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(8)</a:t>
                      </a:r>
                      <a:r>
                        <a:rPr sz="85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hours</a:t>
                      </a:r>
                      <a:r>
                        <a:rPr sz="85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60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85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day, 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even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15" dirty="0">
                          <a:latin typeface="Arial"/>
                          <a:cs typeface="Arial"/>
                        </a:rPr>
                        <a:t>if</a:t>
                      </a:r>
                      <a:r>
                        <a:rPr sz="85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you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work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more</a:t>
                      </a:r>
                      <a:r>
                        <a:rPr sz="85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than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eight</a:t>
                      </a:r>
                      <a:r>
                        <a:rPr sz="85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(8)</a:t>
                      </a:r>
                      <a:r>
                        <a:rPr sz="85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hours</a:t>
                      </a:r>
                      <a:r>
                        <a:rPr sz="85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60" dirty="0">
                          <a:latin typeface="Arial"/>
                          <a:cs typeface="Arial"/>
                        </a:rPr>
                        <a:t>a</a:t>
                      </a:r>
                      <a:endParaRPr sz="850">
                        <a:latin typeface="Arial"/>
                        <a:cs typeface="Arial"/>
                      </a:endParaRPr>
                    </a:p>
                    <a:p>
                      <a:pPr marL="25400" marR="306070">
                        <a:lnSpc>
                          <a:spcPct val="110600"/>
                        </a:lnSpc>
                      </a:pPr>
                      <a:r>
                        <a:rPr sz="850" spc="-40" dirty="0">
                          <a:latin typeface="Arial"/>
                          <a:cs typeface="Arial"/>
                        </a:rPr>
                        <a:t>day,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which you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inevitably 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will. 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Leadership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must authorize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more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than eight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hours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billed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in </a:t>
                      </a:r>
                      <a:r>
                        <a:rPr sz="850" spc="-60" dirty="0">
                          <a:latin typeface="Arial"/>
                          <a:cs typeface="Arial"/>
                        </a:rPr>
                        <a:t>a 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day, 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itemized,</a:t>
                      </a:r>
                      <a:r>
                        <a:rPr sz="85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but</a:t>
                      </a:r>
                      <a:r>
                        <a:rPr sz="85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5" dirty="0">
                          <a:latin typeface="Arial"/>
                          <a:cs typeface="Arial"/>
                        </a:rPr>
                        <a:t>will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do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5" dirty="0">
                          <a:latin typeface="Arial"/>
                          <a:cs typeface="Arial"/>
                        </a:rPr>
                        <a:t>so</a:t>
                      </a:r>
                      <a:r>
                        <a:rPr sz="85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sparingly.</a:t>
                      </a:r>
                      <a:r>
                        <a:rPr sz="85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All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time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 above 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8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hours</a:t>
                      </a:r>
                      <a:r>
                        <a:rPr sz="85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60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85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45" dirty="0">
                          <a:latin typeface="Arial"/>
                          <a:cs typeface="Arial"/>
                        </a:rPr>
                        <a:t>day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should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be</a:t>
                      </a:r>
                      <a:r>
                        <a:rPr sz="85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reflected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80" dirty="0">
                          <a:latin typeface="Arial"/>
                          <a:cs typeface="Arial"/>
                        </a:rPr>
                        <a:t>as</a:t>
                      </a:r>
                      <a:r>
                        <a:rPr sz="85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"unbilled."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CCC0D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91465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A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25400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4. </a:t>
                      </a:r>
                      <a:r>
                        <a:rPr sz="850" spc="-65" dirty="0">
                          <a:latin typeface="Arial"/>
                          <a:cs typeface="Arial"/>
                        </a:rPr>
                        <a:t>You </a:t>
                      </a:r>
                      <a:r>
                        <a:rPr sz="850" spc="-45" dirty="0">
                          <a:latin typeface="Arial"/>
                          <a:cs typeface="Arial"/>
                        </a:rPr>
                        <a:t>may </a:t>
                      </a:r>
                      <a:r>
                        <a:rPr sz="850" b="1" spc="-75" dirty="0">
                          <a:latin typeface="Arial"/>
                          <a:cs typeface="Arial"/>
                        </a:rPr>
                        <a:t>NOT 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bill </a:t>
                      </a:r>
                      <a:r>
                        <a:rPr sz="850" spc="5" dirty="0">
                          <a:latin typeface="Arial"/>
                          <a:cs typeface="Arial"/>
                        </a:rPr>
                        <a:t>for 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time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spent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traveling </a:t>
                      </a:r>
                      <a:r>
                        <a:rPr sz="850" spc="15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or from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Baltimore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or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anywhere 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else. Travel 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time</a:t>
                      </a:r>
                      <a:r>
                        <a:rPr sz="850" spc="-1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is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non-</a:t>
                      </a:r>
                      <a:endParaRPr sz="850">
                        <a:latin typeface="Arial"/>
                        <a:cs typeface="Arial"/>
                      </a:endParaRPr>
                    </a:p>
                    <a:p>
                      <a:pPr marL="25400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reimbursable.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5080" marB="0"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CCC0D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64465">
                <a:tc gridSpan="3">
                  <a:txBody>
                    <a:bodyPr/>
                    <a:lstStyle/>
                    <a:p>
                      <a:pPr marL="815340">
                        <a:lnSpc>
                          <a:spcPts val="1185"/>
                        </a:lnSpc>
                      </a:pPr>
                      <a:r>
                        <a:rPr sz="1100" spc="-80" dirty="0">
                          <a:latin typeface="Arial"/>
                          <a:cs typeface="Arial"/>
                        </a:rPr>
                        <a:t>INVOICE </a:t>
                      </a:r>
                      <a:r>
                        <a:rPr sz="1100" spc="-105" dirty="0">
                          <a:latin typeface="Arial"/>
                          <a:cs typeface="Arial"/>
                        </a:rPr>
                        <a:t>FOR </a:t>
                      </a:r>
                      <a:r>
                        <a:rPr sz="1100" spc="-55" dirty="0">
                          <a:latin typeface="Arial"/>
                          <a:cs typeface="Arial"/>
                        </a:rPr>
                        <a:t>MONTH</a:t>
                      </a:r>
                      <a:r>
                        <a:rPr sz="1100" spc="-1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85" dirty="0">
                          <a:latin typeface="Arial"/>
                          <a:cs typeface="Arial"/>
                        </a:rPr>
                        <a:t>OF: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9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540" algn="ctr">
                        <a:lnSpc>
                          <a:spcPts val="1185"/>
                        </a:lnSpc>
                      </a:pPr>
                      <a:r>
                        <a:rPr sz="1100" b="1" i="1" u="heavy" spc="-10" dirty="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cs typeface="Arial"/>
                        </a:rPr>
                        <a:t>April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9F0"/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42545" marR="31750" indent="-1905" algn="ctr">
                        <a:lnSpc>
                          <a:spcPct val="113300"/>
                        </a:lnSpc>
                        <a:spcBef>
                          <a:spcPts val="434"/>
                        </a:spcBef>
                      </a:pPr>
                      <a:r>
                        <a:rPr sz="750" spc="-20" dirty="0">
                          <a:latin typeface="Arial"/>
                          <a:cs typeface="Arial"/>
                        </a:rPr>
                        <a:t>Complete </a:t>
                      </a:r>
                      <a:r>
                        <a:rPr sz="750" spc="-25" dirty="0">
                          <a:latin typeface="Arial"/>
                          <a:cs typeface="Arial"/>
                        </a:rPr>
                        <a:t>these  </a:t>
                      </a:r>
                      <a:r>
                        <a:rPr sz="750" spc="5" dirty="0">
                          <a:latin typeface="Arial"/>
                          <a:cs typeface="Arial"/>
                        </a:rPr>
                        <a:t>four </a:t>
                      </a:r>
                      <a:r>
                        <a:rPr sz="750" spc="-25" dirty="0">
                          <a:latin typeface="Arial"/>
                          <a:cs typeface="Arial"/>
                        </a:rPr>
                        <a:t>cells</a:t>
                      </a:r>
                      <a:r>
                        <a:rPr sz="750" spc="-1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50" spc="-10" dirty="0">
                          <a:latin typeface="Arial"/>
                          <a:cs typeface="Arial"/>
                        </a:rPr>
                        <a:t>before  </a:t>
                      </a:r>
                      <a:r>
                        <a:rPr sz="750" spc="-5" dirty="0">
                          <a:latin typeface="Arial"/>
                          <a:cs typeface="Arial"/>
                        </a:rPr>
                        <a:t>starting  </a:t>
                      </a:r>
                      <a:r>
                        <a:rPr sz="750" spc="-25" dirty="0">
                          <a:latin typeface="Arial"/>
                          <a:cs typeface="Arial"/>
                        </a:rPr>
                        <a:t>spreadsheet.</a:t>
                      </a:r>
                      <a:endParaRPr sz="750">
                        <a:latin typeface="Arial"/>
                        <a:cs typeface="Arial"/>
                      </a:endParaRPr>
                    </a:p>
                    <a:p>
                      <a:pPr marL="51435" marR="41910" algn="ctr">
                        <a:lnSpc>
                          <a:spcPct val="113399"/>
                        </a:lnSpc>
                      </a:pPr>
                      <a:r>
                        <a:rPr sz="750" spc="-45" dirty="0">
                          <a:latin typeface="Arial"/>
                          <a:cs typeface="Arial"/>
                        </a:rPr>
                        <a:t>Rates </a:t>
                      </a:r>
                      <a:r>
                        <a:rPr sz="750" spc="-25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750" spc="-9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50" dirty="0">
                          <a:latin typeface="Arial"/>
                          <a:cs typeface="Arial"/>
                        </a:rPr>
                        <a:t>other  </a:t>
                      </a:r>
                      <a:r>
                        <a:rPr sz="750" spc="5" dirty="0">
                          <a:latin typeface="Arial"/>
                          <a:cs typeface="Arial"/>
                        </a:rPr>
                        <a:t>info </a:t>
                      </a:r>
                      <a:r>
                        <a:rPr sz="750" spc="10" dirty="0">
                          <a:latin typeface="Arial"/>
                          <a:cs typeface="Arial"/>
                        </a:rPr>
                        <a:t>will </a:t>
                      </a:r>
                      <a:r>
                        <a:rPr sz="750" spc="-20" dirty="0">
                          <a:latin typeface="Arial"/>
                          <a:cs typeface="Arial"/>
                        </a:rPr>
                        <a:t>self-  </a:t>
                      </a:r>
                      <a:r>
                        <a:rPr sz="750" spc="-10" dirty="0">
                          <a:latin typeface="Arial"/>
                          <a:cs typeface="Arial"/>
                        </a:rPr>
                        <a:t>populate.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55244" marB="0" vert="vert27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9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solidFill>
                      <a:srgbClr val="CCC0DA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25400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5.</a:t>
                      </a:r>
                      <a:r>
                        <a:rPr sz="85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60" dirty="0">
                          <a:latin typeface="Arial"/>
                          <a:cs typeface="Arial"/>
                        </a:rPr>
                        <a:t>Please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 make</a:t>
                      </a:r>
                      <a:r>
                        <a:rPr sz="85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sure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all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5" dirty="0">
                          <a:latin typeface="Arial"/>
                          <a:cs typeface="Arial"/>
                        </a:rPr>
                        <a:t>expenses</a:t>
                      </a:r>
                      <a:r>
                        <a:rPr sz="85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meet</a:t>
                      </a:r>
                      <a:r>
                        <a:rPr sz="85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Guidelines</a:t>
                      </a:r>
                      <a:r>
                        <a:rPr sz="85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listed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85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Billing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Guidelines</a:t>
                      </a:r>
                      <a:r>
                        <a:rPr sz="85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tab.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1905" marB="0">
                    <a:solidFill>
                      <a:srgbClr val="CCC0D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CCC0DA"/>
                    </a:solidFill>
                  </a:tcPr>
                </a:tc>
              </a:tr>
              <a:tr h="172085">
                <a:tc gridSpan="3">
                  <a:txBody>
                    <a:bodyPr/>
                    <a:lstStyle/>
                    <a:p>
                      <a:pPr marL="900430">
                        <a:lnSpc>
                          <a:spcPts val="1180"/>
                        </a:lnSpc>
                      </a:pPr>
                      <a:r>
                        <a:rPr sz="1100" spc="-80" dirty="0">
                          <a:latin typeface="Arial"/>
                          <a:cs typeface="Arial"/>
                        </a:rPr>
                        <a:t>INVOICE </a:t>
                      </a:r>
                      <a:r>
                        <a:rPr sz="1100" spc="-105" dirty="0">
                          <a:latin typeface="Arial"/>
                          <a:cs typeface="Arial"/>
                        </a:rPr>
                        <a:t>SUBMITTED</a:t>
                      </a:r>
                      <a:r>
                        <a:rPr sz="1100" spc="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90" dirty="0">
                          <a:latin typeface="Arial"/>
                          <a:cs typeface="Arial"/>
                        </a:rPr>
                        <a:t>BY: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9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ts val="1210"/>
                        </a:lnSpc>
                      </a:pPr>
                      <a:r>
                        <a:rPr sz="1250" spc="-70" dirty="0">
                          <a:latin typeface="Arial"/>
                          <a:cs typeface="Arial"/>
                        </a:rPr>
                        <a:t>Smoot</a:t>
                      </a:r>
                      <a:endParaRPr sz="12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9F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55244" marB="0" vert="vert27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9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solidFill>
                      <a:srgbClr val="CCC0DA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25400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6.</a:t>
                      </a:r>
                      <a:r>
                        <a:rPr sz="85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5" dirty="0">
                          <a:latin typeface="Arial"/>
                          <a:cs typeface="Arial"/>
                        </a:rPr>
                        <a:t>Do</a:t>
                      </a:r>
                      <a:r>
                        <a:rPr sz="85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not</a:t>
                      </a:r>
                      <a:r>
                        <a:rPr sz="85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forget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15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85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initial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box</a:t>
                      </a:r>
                      <a:r>
                        <a:rPr sz="85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attesting</a:t>
                      </a:r>
                      <a:r>
                        <a:rPr sz="85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15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85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0" dirty="0">
                          <a:latin typeface="Arial"/>
                          <a:cs typeface="Arial"/>
                        </a:rPr>
                        <a:t>accuracy</a:t>
                      </a:r>
                      <a:r>
                        <a:rPr sz="85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of</a:t>
                      </a:r>
                      <a:r>
                        <a:rPr sz="85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this</a:t>
                      </a:r>
                      <a:r>
                        <a:rPr sz="85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statement</a:t>
                      </a:r>
                      <a:r>
                        <a:rPr sz="85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before</a:t>
                      </a:r>
                      <a:r>
                        <a:rPr sz="85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you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submit</a:t>
                      </a:r>
                      <a:r>
                        <a:rPr sz="85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10" dirty="0">
                          <a:latin typeface="Arial"/>
                          <a:cs typeface="Arial"/>
                        </a:rPr>
                        <a:t>it.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CCC0D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00660">
                <a:tc gridSpan="3">
                  <a:txBody>
                    <a:bodyPr/>
                    <a:lstStyle/>
                    <a:p>
                      <a:pPr marL="1278255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1100" spc="-85" dirty="0">
                          <a:latin typeface="Arial"/>
                          <a:cs typeface="Arial"/>
                        </a:rPr>
                        <a:t>DATE </a:t>
                      </a:r>
                      <a:r>
                        <a:rPr sz="1100" spc="-100" dirty="0">
                          <a:latin typeface="Arial"/>
                          <a:cs typeface="Arial"/>
                        </a:rPr>
                        <a:t>SUBMITTED: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1079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9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3335" algn="ctr">
                        <a:lnSpc>
                          <a:spcPts val="1440"/>
                        </a:lnSpc>
                      </a:pPr>
                      <a:r>
                        <a:rPr sz="1250" spc="-20" dirty="0">
                          <a:latin typeface="Arial"/>
                          <a:cs typeface="Arial"/>
                        </a:rPr>
                        <a:t>4/30/2019</a:t>
                      </a:r>
                      <a:endParaRPr sz="12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9F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55244" marB="0" vert="vert27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9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solidFill>
                      <a:srgbClr val="CCC0DA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25400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7.</a:t>
                      </a:r>
                      <a:r>
                        <a:rPr sz="85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5" dirty="0">
                          <a:latin typeface="Arial"/>
                          <a:cs typeface="Arial"/>
                        </a:rPr>
                        <a:t>Do</a:t>
                      </a:r>
                      <a:r>
                        <a:rPr sz="85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not</a:t>
                      </a:r>
                      <a:r>
                        <a:rPr sz="85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hesitate</a:t>
                      </a:r>
                      <a:r>
                        <a:rPr sz="85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15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85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call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Deputy</a:t>
                      </a:r>
                      <a:r>
                        <a:rPr sz="85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Monitors</a:t>
                      </a:r>
                      <a:r>
                        <a:rPr sz="85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70" dirty="0">
                          <a:latin typeface="Arial"/>
                          <a:cs typeface="Arial"/>
                        </a:rPr>
                        <a:t>Hassan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 Aden</a:t>
                      </a:r>
                      <a:r>
                        <a:rPr sz="85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or</a:t>
                      </a:r>
                      <a:r>
                        <a:rPr sz="850" spc="-50" dirty="0">
                          <a:latin typeface="Arial"/>
                          <a:cs typeface="Arial"/>
                        </a:rPr>
                        <a:t> Seth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 Rosenthal </a:t>
                      </a:r>
                      <a:r>
                        <a:rPr sz="850" spc="5" dirty="0">
                          <a:latin typeface="Arial"/>
                          <a:cs typeface="Arial"/>
                        </a:rPr>
                        <a:t>with</a:t>
                      </a:r>
                      <a:r>
                        <a:rPr sz="850" spc="-45" dirty="0">
                          <a:latin typeface="Arial"/>
                          <a:cs typeface="Arial"/>
                        </a:rPr>
                        <a:t> any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questions.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CCC0D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00660">
                <a:tc gridSpan="3">
                  <a:txBody>
                    <a:bodyPr/>
                    <a:lstStyle/>
                    <a:p>
                      <a:pPr marR="20955" algn="r">
                        <a:lnSpc>
                          <a:spcPts val="1440"/>
                        </a:lnSpc>
                      </a:pPr>
                      <a:r>
                        <a:rPr sz="1250" dirty="0">
                          <a:latin typeface="Arial"/>
                          <a:cs typeface="Arial"/>
                        </a:rPr>
                        <a:t>YEA</a:t>
                      </a:r>
                      <a:r>
                        <a:rPr sz="1250" spc="-5" dirty="0">
                          <a:latin typeface="Arial"/>
                          <a:cs typeface="Arial"/>
                        </a:rPr>
                        <a:t>R:</a:t>
                      </a:r>
                      <a:endParaRPr sz="12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9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5875" algn="ctr">
                        <a:lnSpc>
                          <a:spcPts val="1440"/>
                        </a:lnSpc>
                      </a:pPr>
                      <a:r>
                        <a:rPr sz="1250" spc="-65" dirty="0">
                          <a:latin typeface="Arial"/>
                          <a:cs typeface="Arial"/>
                        </a:rPr>
                        <a:t>2019</a:t>
                      </a:r>
                      <a:endParaRPr sz="12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9F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55244" marB="0" vert="vert27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9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A"/>
                    </a:solidFill>
                  </a:tcPr>
                </a:tc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3854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730"/>
                        </a:spcBef>
                      </a:pPr>
                      <a:r>
                        <a:rPr sz="900" b="1" i="1" spc="-60" dirty="0">
                          <a:latin typeface="Arial"/>
                          <a:cs typeface="Arial"/>
                        </a:rPr>
                        <a:t>Sample</a:t>
                      </a:r>
                      <a:r>
                        <a:rPr sz="900" b="1" i="1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b="1" i="1" spc="-55" dirty="0">
                          <a:latin typeface="Arial"/>
                          <a:cs typeface="Arial"/>
                        </a:rPr>
                        <a:t>Description: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735965">
                <a:tc gridSpan="10">
                  <a:txBody>
                    <a:bodyPr/>
                    <a:lstStyle/>
                    <a:p>
                      <a:pPr marL="1852930">
                        <a:lnSpc>
                          <a:spcPts val="1019"/>
                        </a:lnSpc>
                      </a:pPr>
                      <a:r>
                        <a:rPr sz="900" i="1" spc="-35" dirty="0">
                          <a:latin typeface="Trebuchet MS"/>
                          <a:cs typeface="Trebuchet MS"/>
                        </a:rPr>
                        <a:t>Prepare</a:t>
                      </a:r>
                      <a:r>
                        <a:rPr sz="900" i="1" spc="-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00" i="1" spc="-50" dirty="0">
                          <a:latin typeface="Trebuchet MS"/>
                          <a:cs typeface="Trebuchet MS"/>
                        </a:rPr>
                        <a:t>for</a:t>
                      </a:r>
                      <a:r>
                        <a:rPr sz="900" i="1" spc="-5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00" i="1" spc="-15" dirty="0">
                          <a:latin typeface="Trebuchet MS"/>
                          <a:cs typeface="Trebuchet MS"/>
                        </a:rPr>
                        <a:t>and</a:t>
                      </a:r>
                      <a:r>
                        <a:rPr sz="900" i="1" spc="-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00" i="1" spc="-40" dirty="0">
                          <a:latin typeface="Trebuchet MS"/>
                          <a:cs typeface="Trebuchet MS"/>
                        </a:rPr>
                        <a:t>attend</a:t>
                      </a:r>
                      <a:r>
                        <a:rPr sz="900" i="1" spc="-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00" i="1" spc="-30" dirty="0">
                          <a:latin typeface="Trebuchet MS"/>
                          <a:cs typeface="Trebuchet MS"/>
                        </a:rPr>
                        <a:t>meeting</a:t>
                      </a:r>
                      <a:r>
                        <a:rPr sz="900" i="1" spc="-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00" i="1" spc="-40" dirty="0">
                          <a:latin typeface="Trebuchet MS"/>
                          <a:cs typeface="Trebuchet MS"/>
                        </a:rPr>
                        <a:t>with</a:t>
                      </a:r>
                      <a:r>
                        <a:rPr sz="900" i="1" spc="-5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00" i="1" dirty="0">
                          <a:latin typeface="Trebuchet MS"/>
                          <a:cs typeface="Trebuchet MS"/>
                        </a:rPr>
                        <a:t>BPD</a:t>
                      </a:r>
                      <a:r>
                        <a:rPr sz="900" i="1" spc="-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00" i="1" spc="-30" dirty="0">
                          <a:latin typeface="Trebuchet MS"/>
                          <a:cs typeface="Trebuchet MS"/>
                        </a:rPr>
                        <a:t>North</a:t>
                      </a:r>
                      <a:r>
                        <a:rPr sz="900" i="1" spc="-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00" i="1" spc="-30" dirty="0">
                          <a:latin typeface="Trebuchet MS"/>
                          <a:cs typeface="Trebuchet MS"/>
                        </a:rPr>
                        <a:t>Division</a:t>
                      </a:r>
                      <a:r>
                        <a:rPr sz="900" i="1" spc="-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00" i="1" spc="-40" dirty="0">
                          <a:latin typeface="Trebuchet MS"/>
                          <a:cs typeface="Trebuchet MS"/>
                        </a:rPr>
                        <a:t>DC;</a:t>
                      </a:r>
                      <a:r>
                        <a:rPr sz="900" i="1" spc="-5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00" i="1" spc="-35" dirty="0">
                          <a:latin typeface="Trebuchet MS"/>
                          <a:cs typeface="Trebuchet MS"/>
                        </a:rPr>
                        <a:t>prepare</a:t>
                      </a:r>
                      <a:r>
                        <a:rPr sz="900" i="1" spc="-5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00" i="1" spc="-45" dirty="0">
                          <a:latin typeface="Trebuchet MS"/>
                          <a:cs typeface="Trebuchet MS"/>
                        </a:rPr>
                        <a:t>checklist</a:t>
                      </a:r>
                      <a:r>
                        <a:rPr sz="900" i="1" spc="-6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00" i="1" spc="-50" dirty="0">
                          <a:latin typeface="Trebuchet MS"/>
                          <a:cs typeface="Trebuchet MS"/>
                        </a:rPr>
                        <a:t>for</a:t>
                      </a:r>
                      <a:r>
                        <a:rPr sz="900" i="1" spc="-5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00" i="1" spc="-40" dirty="0">
                          <a:latin typeface="Trebuchet MS"/>
                          <a:cs typeface="Trebuchet MS"/>
                        </a:rPr>
                        <a:t>review</a:t>
                      </a:r>
                      <a:r>
                        <a:rPr sz="900" i="1" spc="-5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00" i="1" spc="-45" dirty="0">
                          <a:latin typeface="Trebuchet MS"/>
                          <a:cs typeface="Trebuchet MS"/>
                        </a:rPr>
                        <a:t>of</a:t>
                      </a:r>
                      <a:r>
                        <a:rPr sz="900" i="1" spc="-5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00" i="1" spc="-40" dirty="0">
                          <a:latin typeface="Trebuchet MS"/>
                          <a:cs typeface="Trebuchet MS"/>
                        </a:rPr>
                        <a:t>in-service</a:t>
                      </a:r>
                      <a:r>
                        <a:rPr sz="900" i="1" spc="-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00" i="1" spc="-35" dirty="0">
                          <a:latin typeface="Trebuchet MS"/>
                          <a:cs typeface="Trebuchet MS"/>
                        </a:rPr>
                        <a:t>training;</a:t>
                      </a:r>
                      <a:r>
                        <a:rPr sz="900" i="1" spc="-5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00" i="1" spc="-40" dirty="0">
                          <a:latin typeface="Trebuchet MS"/>
                          <a:cs typeface="Trebuchet MS"/>
                        </a:rPr>
                        <a:t>meet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  <a:p>
                      <a:pPr marL="1852930" marR="4785360">
                        <a:lnSpc>
                          <a:spcPct val="112200"/>
                        </a:lnSpc>
                      </a:pPr>
                      <a:r>
                        <a:rPr sz="900" i="1" spc="-40" dirty="0">
                          <a:latin typeface="Trebuchet MS"/>
                          <a:cs typeface="Trebuchet MS"/>
                        </a:rPr>
                        <a:t>with</a:t>
                      </a:r>
                      <a:r>
                        <a:rPr sz="900" i="1" spc="-5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00" i="1" spc="5" dirty="0">
                          <a:latin typeface="Trebuchet MS"/>
                          <a:cs typeface="Trebuchet MS"/>
                        </a:rPr>
                        <a:t>Ms.</a:t>
                      </a:r>
                      <a:r>
                        <a:rPr sz="900" i="1" spc="-5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00" i="1" spc="-30" dirty="0">
                          <a:latin typeface="Trebuchet MS"/>
                          <a:cs typeface="Trebuchet MS"/>
                        </a:rPr>
                        <a:t>Williams</a:t>
                      </a:r>
                      <a:r>
                        <a:rPr sz="900" i="1" spc="-5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00" i="1" spc="-50" dirty="0">
                          <a:latin typeface="Trebuchet MS"/>
                          <a:cs typeface="Trebuchet MS"/>
                        </a:rPr>
                        <a:t>re</a:t>
                      </a:r>
                      <a:r>
                        <a:rPr sz="900" i="1" spc="-5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00" i="1" spc="-15" dirty="0">
                          <a:latin typeface="Trebuchet MS"/>
                          <a:cs typeface="Trebuchet MS"/>
                        </a:rPr>
                        <a:t>changes</a:t>
                      </a:r>
                      <a:r>
                        <a:rPr sz="900" i="1" spc="-5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00" i="1" spc="-35" dirty="0">
                          <a:latin typeface="Trebuchet MS"/>
                          <a:cs typeface="Trebuchet MS"/>
                        </a:rPr>
                        <a:t>to</a:t>
                      </a:r>
                      <a:r>
                        <a:rPr sz="900" i="1" spc="-5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00" i="1" spc="-30" dirty="0">
                          <a:latin typeface="Trebuchet MS"/>
                          <a:cs typeface="Trebuchet MS"/>
                        </a:rPr>
                        <a:t>compliance</a:t>
                      </a:r>
                      <a:r>
                        <a:rPr sz="900" i="1" spc="-5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00" i="1" spc="-50" dirty="0">
                          <a:latin typeface="Trebuchet MS"/>
                          <a:cs typeface="Trebuchet MS"/>
                        </a:rPr>
                        <a:t>matrix; </a:t>
                      </a:r>
                      <a:r>
                        <a:rPr sz="900" i="1" spc="-35" dirty="0">
                          <a:latin typeface="Trebuchet MS"/>
                          <a:cs typeface="Trebuchet MS"/>
                        </a:rPr>
                        <a:t>copied</a:t>
                      </a:r>
                      <a:r>
                        <a:rPr sz="900" i="1" spc="-5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00" i="1" spc="-25" dirty="0">
                          <a:latin typeface="Trebuchet MS"/>
                          <a:cs typeface="Trebuchet MS"/>
                        </a:rPr>
                        <a:t>use</a:t>
                      </a:r>
                      <a:r>
                        <a:rPr sz="900" i="1" spc="-5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00" i="1" spc="-45" dirty="0">
                          <a:latin typeface="Trebuchet MS"/>
                          <a:cs typeface="Trebuchet MS"/>
                        </a:rPr>
                        <a:t>of</a:t>
                      </a:r>
                      <a:r>
                        <a:rPr sz="900" i="1" spc="-5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00" i="1" spc="-45" dirty="0">
                          <a:latin typeface="Trebuchet MS"/>
                          <a:cs typeface="Trebuchet MS"/>
                        </a:rPr>
                        <a:t>force</a:t>
                      </a:r>
                      <a:r>
                        <a:rPr sz="900" i="1" spc="-5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00" i="1" spc="-45" dirty="0">
                          <a:latin typeface="Trebuchet MS"/>
                          <a:cs typeface="Trebuchet MS"/>
                        </a:rPr>
                        <a:t>reports; </a:t>
                      </a:r>
                      <a:r>
                        <a:rPr sz="900" i="1" spc="-35" dirty="0">
                          <a:latin typeface="Trebuchet MS"/>
                          <a:cs typeface="Trebuchet MS"/>
                        </a:rPr>
                        <a:t>reviewed</a:t>
                      </a:r>
                      <a:r>
                        <a:rPr sz="900" i="1" spc="-5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00" i="1" spc="5" dirty="0">
                          <a:latin typeface="Trebuchet MS"/>
                          <a:cs typeface="Trebuchet MS"/>
                        </a:rPr>
                        <a:t>UNDF</a:t>
                      </a:r>
                      <a:r>
                        <a:rPr sz="900" i="1" spc="-5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00" i="1" spc="-40" dirty="0">
                          <a:latin typeface="Trebuchet MS"/>
                          <a:cs typeface="Trebuchet MS"/>
                        </a:rPr>
                        <a:t>reports</a:t>
                      </a:r>
                      <a:r>
                        <a:rPr sz="900" i="1" spc="-5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00" i="1" dirty="0">
                          <a:latin typeface="Trebuchet MS"/>
                          <a:cs typeface="Trebuchet MS"/>
                        </a:rPr>
                        <a:t>1123454</a:t>
                      </a:r>
                      <a:r>
                        <a:rPr sz="900" i="1" spc="-4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00" i="1" spc="-15" dirty="0">
                          <a:latin typeface="Trebuchet MS"/>
                          <a:cs typeface="Trebuchet MS"/>
                        </a:rPr>
                        <a:t>and  </a:t>
                      </a:r>
                      <a:r>
                        <a:rPr sz="900" i="1" spc="-5" dirty="0">
                          <a:latin typeface="Trebuchet MS"/>
                          <a:cs typeface="Trebuchet MS"/>
                        </a:rPr>
                        <a:t>1123455.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51460">
                <a:tc gridSpan="10">
                  <a:txBody>
                    <a:bodyPr/>
                    <a:lstStyle/>
                    <a:p>
                      <a:pPr marL="36195">
                        <a:lnSpc>
                          <a:spcPts val="1835"/>
                        </a:lnSpc>
                      </a:pPr>
                      <a:r>
                        <a:rPr sz="1550" spc="-120" dirty="0">
                          <a:solidFill>
                            <a:srgbClr val="006000"/>
                          </a:solidFill>
                          <a:latin typeface="Arial"/>
                          <a:cs typeface="Arial"/>
                        </a:rPr>
                        <a:t>TIME</a:t>
                      </a:r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309245"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sz="1100" b="1" spc="-45" dirty="0">
                          <a:latin typeface="Arial"/>
                          <a:cs typeface="Arial"/>
                        </a:rPr>
                        <a:t>Month</a:t>
                      </a:r>
                      <a:r>
                        <a:rPr sz="1100" b="1" spc="-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b="1" spc="-55" dirty="0">
                          <a:latin typeface="Arial"/>
                          <a:cs typeface="Arial"/>
                        </a:rPr>
                        <a:t>of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6413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sz="1100" b="1" spc="-95" dirty="0">
                          <a:latin typeface="Arial"/>
                          <a:cs typeface="Arial"/>
                        </a:rPr>
                        <a:t>Day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6413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5715" algn="ctr">
                        <a:lnSpc>
                          <a:spcPct val="100000"/>
                        </a:lnSpc>
                        <a:spcBef>
                          <a:spcPts val="459"/>
                        </a:spcBef>
                      </a:pPr>
                      <a:r>
                        <a:rPr sz="1100" b="1" spc="-85" dirty="0">
                          <a:latin typeface="Arial"/>
                          <a:cs typeface="Arial"/>
                        </a:rPr>
                        <a:t>Description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58419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715" algn="ctr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sz="1100" b="1" spc="-105" dirty="0">
                          <a:latin typeface="Arial"/>
                          <a:cs typeface="Arial"/>
                        </a:rPr>
                        <a:t>Hours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6413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87020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sz="1100" b="1" spc="-80" dirty="0">
                          <a:latin typeface="Arial"/>
                          <a:cs typeface="Arial"/>
                        </a:rPr>
                        <a:t>Rate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6413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  <a:spcBef>
                          <a:spcPts val="660"/>
                        </a:spcBef>
                      </a:pPr>
                      <a:r>
                        <a:rPr sz="850" b="1" spc="-40" dirty="0">
                          <a:latin typeface="Arial"/>
                          <a:cs typeface="Arial"/>
                        </a:rPr>
                        <a:t>Total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8382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14375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850" b="1" spc="-70" dirty="0">
                          <a:latin typeface="Arial"/>
                          <a:cs typeface="Arial"/>
                        </a:rPr>
                        <a:t>Comments </a:t>
                      </a:r>
                      <a:r>
                        <a:rPr sz="850" b="1" spc="-40" dirty="0">
                          <a:latin typeface="Arial"/>
                          <a:cs typeface="Arial"/>
                        </a:rPr>
                        <a:t>(Unbilled</a:t>
                      </a:r>
                      <a:r>
                        <a:rPr sz="850" b="1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b="1" spc="-45" dirty="0">
                          <a:latin typeface="Arial"/>
                          <a:cs typeface="Arial"/>
                        </a:rPr>
                        <a:t>Time)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781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00025" marR="125095" indent="-58419">
                        <a:lnSpc>
                          <a:spcPts val="1130"/>
                        </a:lnSpc>
                        <a:spcBef>
                          <a:spcPts val="45"/>
                        </a:spcBef>
                      </a:pPr>
                      <a:r>
                        <a:rPr sz="850" b="1" dirty="0">
                          <a:latin typeface="Arial"/>
                          <a:cs typeface="Arial"/>
                        </a:rPr>
                        <a:t>Unbill</a:t>
                      </a:r>
                      <a:r>
                        <a:rPr sz="850" b="1" spc="-5" dirty="0">
                          <a:latin typeface="Arial"/>
                          <a:cs typeface="Arial"/>
                        </a:rPr>
                        <a:t>e</a:t>
                      </a:r>
                      <a:r>
                        <a:rPr sz="850" b="1" dirty="0">
                          <a:latin typeface="Arial"/>
                          <a:cs typeface="Arial"/>
                        </a:rPr>
                        <a:t>d  </a:t>
                      </a:r>
                      <a:r>
                        <a:rPr sz="850" b="1" spc="-70" dirty="0">
                          <a:latin typeface="Arial"/>
                          <a:cs typeface="Arial"/>
                        </a:rPr>
                        <a:t>Hours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571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42875">
                <a:tc>
                  <a:txBody>
                    <a:bodyPr/>
                    <a:lstStyle/>
                    <a:p>
                      <a:pPr marL="19050" algn="ctr">
                        <a:lnSpc>
                          <a:spcPts val="1000"/>
                        </a:lnSpc>
                        <a:spcBef>
                          <a:spcPts val="25"/>
                        </a:spcBef>
                      </a:pPr>
                      <a:r>
                        <a:rPr sz="850" spc="-15" dirty="0">
                          <a:latin typeface="Arial"/>
                          <a:cs typeface="Arial"/>
                        </a:rPr>
                        <a:t>April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780" algn="ctr">
                        <a:lnSpc>
                          <a:spcPts val="1000"/>
                        </a:lnSpc>
                        <a:spcBef>
                          <a:spcPts val="25"/>
                        </a:spcBef>
                      </a:pPr>
                      <a:r>
                        <a:rPr sz="850" dirty="0">
                          <a:latin typeface="Arial"/>
                          <a:cs typeface="Arial"/>
                        </a:rPr>
                        <a:t>1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24765">
                        <a:lnSpc>
                          <a:spcPts val="1015"/>
                        </a:lnSpc>
                        <a:spcBef>
                          <a:spcPts val="15"/>
                        </a:spcBef>
                      </a:pPr>
                      <a:r>
                        <a:rPr sz="850" spc="-45" dirty="0">
                          <a:latin typeface="Arial"/>
                          <a:cs typeface="Arial"/>
                        </a:rPr>
                        <a:t>Review 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Behavioral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Health </a:t>
                      </a:r>
                      <a:r>
                        <a:rPr sz="850" spc="-70" dirty="0">
                          <a:latin typeface="Arial"/>
                          <a:cs typeface="Arial"/>
                        </a:rPr>
                        <a:t>Docs 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proposed</a:t>
                      </a:r>
                      <a:r>
                        <a:rPr sz="850" spc="-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polices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19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0955">
                        <a:lnSpc>
                          <a:spcPts val="1015"/>
                        </a:lnSpc>
                        <a:spcBef>
                          <a:spcPts val="15"/>
                        </a:spcBef>
                      </a:pPr>
                      <a:r>
                        <a:rPr sz="850" spc="-35" dirty="0">
                          <a:latin typeface="Arial"/>
                          <a:cs typeface="Arial"/>
                        </a:rPr>
                        <a:t>2.5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19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8419">
                        <a:lnSpc>
                          <a:spcPts val="1000"/>
                        </a:lnSpc>
                        <a:spcBef>
                          <a:spcPts val="25"/>
                        </a:spcBef>
                        <a:tabLst>
                          <a:tab pos="436880" algn="l"/>
                        </a:tabLst>
                      </a:pPr>
                      <a:r>
                        <a:rPr sz="850" spc="-35" dirty="0">
                          <a:latin typeface="Arial"/>
                          <a:cs typeface="Arial"/>
                        </a:rPr>
                        <a:t>$	235.00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43815" algn="r">
                        <a:lnSpc>
                          <a:spcPts val="1000"/>
                        </a:lnSpc>
                        <a:spcBef>
                          <a:spcPts val="25"/>
                        </a:spcBef>
                        <a:tabLst>
                          <a:tab pos="314960" algn="l"/>
                        </a:tabLst>
                      </a:pPr>
                      <a:r>
                        <a:rPr sz="85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5" dirty="0">
                          <a:latin typeface="Arial"/>
                          <a:cs typeface="Arial"/>
                        </a:rPr>
                        <a:t>587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.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50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0">
                        <a:lnSpc>
                          <a:spcPts val="1015"/>
                        </a:lnSpc>
                        <a:spcBef>
                          <a:spcPts val="15"/>
                        </a:spcBef>
                      </a:pPr>
                      <a:r>
                        <a:rPr sz="850" spc="-55" dirty="0">
                          <a:latin typeface="Arial"/>
                          <a:cs typeface="Arial"/>
                        </a:rPr>
                        <a:t>Emails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19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0160" algn="r">
                        <a:lnSpc>
                          <a:spcPct val="100000"/>
                        </a:lnSpc>
                      </a:pPr>
                      <a:r>
                        <a:rPr sz="850" dirty="0">
                          <a:latin typeface="Arial"/>
                          <a:cs typeface="Arial"/>
                        </a:rPr>
                        <a:t>2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42875">
                <a:tc>
                  <a:txBody>
                    <a:bodyPr/>
                    <a:lstStyle/>
                    <a:p>
                      <a:pPr marL="19050" algn="ctr">
                        <a:lnSpc>
                          <a:spcPts val="1000"/>
                        </a:lnSpc>
                        <a:spcBef>
                          <a:spcPts val="25"/>
                        </a:spcBef>
                      </a:pPr>
                      <a:r>
                        <a:rPr sz="850" spc="-15" dirty="0">
                          <a:latin typeface="Arial"/>
                          <a:cs typeface="Arial"/>
                        </a:rPr>
                        <a:t>April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780" algn="ctr">
                        <a:lnSpc>
                          <a:spcPts val="1000"/>
                        </a:lnSpc>
                        <a:spcBef>
                          <a:spcPts val="25"/>
                        </a:spcBef>
                      </a:pPr>
                      <a:r>
                        <a:rPr sz="850" dirty="0">
                          <a:latin typeface="Arial"/>
                          <a:cs typeface="Arial"/>
                        </a:rPr>
                        <a:t>4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24765">
                        <a:lnSpc>
                          <a:spcPts val="1015"/>
                        </a:lnSpc>
                        <a:spcBef>
                          <a:spcPts val="15"/>
                        </a:spcBef>
                      </a:pPr>
                      <a:r>
                        <a:rPr sz="850" spc="-45" dirty="0">
                          <a:latin typeface="Arial"/>
                          <a:cs typeface="Arial"/>
                        </a:rPr>
                        <a:t>Prep </a:t>
                      </a:r>
                      <a:r>
                        <a:rPr sz="850" spc="5" dirty="0">
                          <a:latin typeface="Arial"/>
                          <a:cs typeface="Arial"/>
                        </a:rPr>
                        <a:t>for 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Budget</a:t>
                      </a:r>
                      <a:r>
                        <a:rPr sz="850" spc="-10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5" dirty="0">
                          <a:latin typeface="Arial"/>
                          <a:cs typeface="Arial"/>
                        </a:rPr>
                        <a:t>Call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19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0955">
                        <a:lnSpc>
                          <a:spcPts val="1015"/>
                        </a:lnSpc>
                        <a:spcBef>
                          <a:spcPts val="15"/>
                        </a:spcBef>
                      </a:pPr>
                      <a:r>
                        <a:rPr sz="850" dirty="0">
                          <a:latin typeface="Arial"/>
                          <a:cs typeface="Arial"/>
                        </a:rPr>
                        <a:t>1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19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8419">
                        <a:lnSpc>
                          <a:spcPts val="1000"/>
                        </a:lnSpc>
                        <a:spcBef>
                          <a:spcPts val="25"/>
                        </a:spcBef>
                        <a:tabLst>
                          <a:tab pos="436880" algn="l"/>
                        </a:tabLst>
                      </a:pPr>
                      <a:r>
                        <a:rPr sz="850" spc="-35" dirty="0">
                          <a:latin typeface="Arial"/>
                          <a:cs typeface="Arial"/>
                        </a:rPr>
                        <a:t>$	235.00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43815" algn="r">
                        <a:lnSpc>
                          <a:spcPts val="1000"/>
                        </a:lnSpc>
                        <a:spcBef>
                          <a:spcPts val="25"/>
                        </a:spcBef>
                        <a:tabLst>
                          <a:tab pos="314960" algn="l"/>
                        </a:tabLst>
                      </a:pPr>
                      <a:r>
                        <a:rPr sz="85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5" dirty="0">
                          <a:latin typeface="Arial"/>
                          <a:cs typeface="Arial"/>
                        </a:rPr>
                        <a:t>235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.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00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42875">
                <a:tc>
                  <a:txBody>
                    <a:bodyPr/>
                    <a:lstStyle/>
                    <a:p>
                      <a:pPr marL="19050" algn="ctr">
                        <a:lnSpc>
                          <a:spcPts val="1000"/>
                        </a:lnSpc>
                        <a:spcBef>
                          <a:spcPts val="25"/>
                        </a:spcBef>
                      </a:pPr>
                      <a:r>
                        <a:rPr sz="850" spc="-15" dirty="0">
                          <a:latin typeface="Arial"/>
                          <a:cs typeface="Arial"/>
                        </a:rPr>
                        <a:t>April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780" algn="ctr">
                        <a:lnSpc>
                          <a:spcPts val="1000"/>
                        </a:lnSpc>
                        <a:spcBef>
                          <a:spcPts val="25"/>
                        </a:spcBef>
                      </a:pPr>
                      <a:r>
                        <a:rPr sz="850" dirty="0">
                          <a:latin typeface="Arial"/>
                          <a:cs typeface="Arial"/>
                        </a:rPr>
                        <a:t>5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24765">
                        <a:lnSpc>
                          <a:spcPts val="1015"/>
                        </a:lnSpc>
                        <a:spcBef>
                          <a:spcPts val="15"/>
                        </a:spcBef>
                      </a:pPr>
                      <a:r>
                        <a:rPr sz="850" spc="-40" dirty="0">
                          <a:latin typeface="Arial"/>
                          <a:cs typeface="Arial"/>
                        </a:rPr>
                        <a:t>Prep, </a:t>
                      </a:r>
                      <a:r>
                        <a:rPr sz="850" spc="-50" dirty="0">
                          <a:latin typeface="Arial"/>
                          <a:cs typeface="Arial"/>
                        </a:rPr>
                        <a:t>Call, 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F/u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re</a:t>
                      </a:r>
                      <a:r>
                        <a:rPr sz="850" spc="-8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budget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19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0955">
                        <a:lnSpc>
                          <a:spcPts val="1015"/>
                        </a:lnSpc>
                        <a:spcBef>
                          <a:spcPts val="15"/>
                        </a:spcBef>
                      </a:pPr>
                      <a:r>
                        <a:rPr sz="850" spc="-35" dirty="0">
                          <a:latin typeface="Arial"/>
                          <a:cs typeface="Arial"/>
                        </a:rPr>
                        <a:t>1.5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19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8419">
                        <a:lnSpc>
                          <a:spcPts val="1000"/>
                        </a:lnSpc>
                        <a:spcBef>
                          <a:spcPts val="25"/>
                        </a:spcBef>
                        <a:tabLst>
                          <a:tab pos="436880" algn="l"/>
                        </a:tabLst>
                      </a:pPr>
                      <a:r>
                        <a:rPr sz="850" spc="-35" dirty="0">
                          <a:latin typeface="Arial"/>
                          <a:cs typeface="Arial"/>
                        </a:rPr>
                        <a:t>$	235.00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43815" algn="r">
                        <a:lnSpc>
                          <a:spcPts val="1000"/>
                        </a:lnSpc>
                        <a:spcBef>
                          <a:spcPts val="25"/>
                        </a:spcBef>
                        <a:tabLst>
                          <a:tab pos="314960" algn="l"/>
                        </a:tabLst>
                      </a:pPr>
                      <a:r>
                        <a:rPr sz="85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5" dirty="0">
                          <a:latin typeface="Arial"/>
                          <a:cs typeface="Arial"/>
                        </a:rPr>
                        <a:t>352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.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50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0160" algn="r">
                        <a:lnSpc>
                          <a:spcPct val="100000"/>
                        </a:lnSpc>
                      </a:pPr>
                      <a:r>
                        <a:rPr sz="850" dirty="0">
                          <a:latin typeface="Arial"/>
                          <a:cs typeface="Arial"/>
                        </a:rPr>
                        <a:t>2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42875">
                <a:tc>
                  <a:txBody>
                    <a:bodyPr/>
                    <a:lstStyle/>
                    <a:p>
                      <a:pPr marL="19050" algn="ctr">
                        <a:lnSpc>
                          <a:spcPts val="1000"/>
                        </a:lnSpc>
                        <a:spcBef>
                          <a:spcPts val="25"/>
                        </a:spcBef>
                      </a:pPr>
                      <a:r>
                        <a:rPr sz="850" spc="-15" dirty="0">
                          <a:latin typeface="Arial"/>
                          <a:cs typeface="Arial"/>
                        </a:rPr>
                        <a:t>April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780" algn="ctr">
                        <a:lnSpc>
                          <a:spcPts val="1000"/>
                        </a:lnSpc>
                        <a:spcBef>
                          <a:spcPts val="25"/>
                        </a:spcBef>
                      </a:pPr>
                      <a:r>
                        <a:rPr sz="850" dirty="0">
                          <a:latin typeface="Arial"/>
                          <a:cs typeface="Arial"/>
                        </a:rPr>
                        <a:t>6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24765">
                        <a:lnSpc>
                          <a:spcPts val="1015"/>
                        </a:lnSpc>
                        <a:spcBef>
                          <a:spcPts val="15"/>
                        </a:spcBef>
                      </a:pPr>
                      <a:r>
                        <a:rPr sz="850" spc="-40" dirty="0">
                          <a:latin typeface="Arial"/>
                          <a:cs typeface="Arial"/>
                        </a:rPr>
                        <a:t>Prepare Hearing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presentation </a:t>
                      </a:r>
                      <a:r>
                        <a:rPr sz="850" spc="5" dirty="0">
                          <a:latin typeface="Arial"/>
                          <a:cs typeface="Arial"/>
                        </a:rPr>
                        <a:t>for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4/10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public</a:t>
                      </a:r>
                      <a:r>
                        <a:rPr sz="850" spc="-17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hearing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19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0955">
                        <a:lnSpc>
                          <a:spcPts val="1015"/>
                        </a:lnSpc>
                        <a:spcBef>
                          <a:spcPts val="15"/>
                        </a:spcBef>
                      </a:pPr>
                      <a:r>
                        <a:rPr sz="850" dirty="0">
                          <a:latin typeface="Arial"/>
                          <a:cs typeface="Arial"/>
                        </a:rPr>
                        <a:t>3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19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8419">
                        <a:lnSpc>
                          <a:spcPts val="1000"/>
                        </a:lnSpc>
                        <a:spcBef>
                          <a:spcPts val="25"/>
                        </a:spcBef>
                        <a:tabLst>
                          <a:tab pos="436880" algn="l"/>
                        </a:tabLst>
                      </a:pPr>
                      <a:r>
                        <a:rPr sz="850" spc="-35" dirty="0">
                          <a:latin typeface="Arial"/>
                          <a:cs typeface="Arial"/>
                        </a:rPr>
                        <a:t>$	235.00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43815" algn="r">
                        <a:lnSpc>
                          <a:spcPts val="1000"/>
                        </a:lnSpc>
                        <a:spcBef>
                          <a:spcPts val="25"/>
                        </a:spcBef>
                        <a:tabLst>
                          <a:tab pos="314960" algn="l"/>
                        </a:tabLst>
                      </a:pPr>
                      <a:r>
                        <a:rPr sz="85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5" dirty="0">
                          <a:latin typeface="Arial"/>
                          <a:cs typeface="Arial"/>
                        </a:rPr>
                        <a:t>705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.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00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87655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850" spc="-15" dirty="0">
                          <a:latin typeface="Arial"/>
                          <a:cs typeface="Arial"/>
                        </a:rPr>
                        <a:t>April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850" dirty="0">
                          <a:latin typeface="Arial"/>
                          <a:cs typeface="Arial"/>
                        </a:rPr>
                        <a:t>8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24765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850" spc="-40" dirty="0">
                          <a:latin typeface="Arial"/>
                          <a:cs typeface="Arial"/>
                        </a:rPr>
                        <a:t>Travel </a:t>
                      </a:r>
                      <a:r>
                        <a:rPr sz="850" spc="15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Baltimore 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4.5 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Hours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pro</a:t>
                      </a:r>
                      <a:r>
                        <a:rPr sz="850" spc="-17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bono) </a:t>
                      </a:r>
                      <a:r>
                        <a:rPr sz="850" spc="-45" dirty="0">
                          <a:latin typeface="Arial"/>
                          <a:cs typeface="Arial"/>
                        </a:rPr>
                        <a:t>Prep 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meetings regarding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Recruitment,</a:t>
                      </a:r>
                      <a:endParaRPr sz="850">
                        <a:latin typeface="Arial"/>
                        <a:cs typeface="Arial"/>
                      </a:endParaRPr>
                    </a:p>
                    <a:p>
                      <a:pPr marL="24765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sz="850" spc="-15" dirty="0">
                          <a:latin typeface="Arial"/>
                          <a:cs typeface="Arial"/>
                        </a:rPr>
                        <a:t>hiring,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retention, 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officer</a:t>
                      </a:r>
                      <a:r>
                        <a:rPr sz="850" spc="-1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safety/wellness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19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0955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850" dirty="0">
                          <a:latin typeface="Arial"/>
                          <a:cs typeface="Arial"/>
                        </a:rPr>
                        <a:t>8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19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8419">
                        <a:lnSpc>
                          <a:spcPct val="100000"/>
                        </a:lnSpc>
                        <a:spcBef>
                          <a:spcPts val="25"/>
                        </a:spcBef>
                        <a:tabLst>
                          <a:tab pos="436880" algn="l"/>
                        </a:tabLst>
                      </a:pPr>
                      <a:r>
                        <a:rPr sz="850" spc="-35" dirty="0">
                          <a:latin typeface="Arial"/>
                          <a:cs typeface="Arial"/>
                        </a:rPr>
                        <a:t>$	235.00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43815" algn="r">
                        <a:lnSpc>
                          <a:spcPct val="100000"/>
                        </a:lnSpc>
                        <a:spcBef>
                          <a:spcPts val="25"/>
                        </a:spcBef>
                        <a:tabLst>
                          <a:tab pos="231140" algn="l"/>
                        </a:tabLst>
                      </a:pPr>
                      <a:r>
                        <a:rPr sz="85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5" dirty="0">
                          <a:latin typeface="Arial"/>
                          <a:cs typeface="Arial"/>
                        </a:rPr>
                        <a:t>1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,</a:t>
                      </a:r>
                      <a:r>
                        <a:rPr sz="850" spc="5" dirty="0">
                          <a:latin typeface="Arial"/>
                          <a:cs typeface="Arial"/>
                        </a:rPr>
                        <a:t>880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.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00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950">
                        <a:latin typeface="Times New Roman"/>
                        <a:cs typeface="Times New Roman"/>
                      </a:endParaRPr>
                    </a:p>
                    <a:p>
                      <a:pPr marR="10160" algn="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850" spc="5" dirty="0">
                          <a:latin typeface="Arial"/>
                          <a:cs typeface="Arial"/>
                        </a:rPr>
                        <a:t>4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.5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571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87655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850" spc="-15" dirty="0">
                          <a:latin typeface="Arial"/>
                          <a:cs typeface="Arial"/>
                        </a:rPr>
                        <a:t>April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850" dirty="0">
                          <a:latin typeface="Arial"/>
                          <a:cs typeface="Arial"/>
                        </a:rPr>
                        <a:t>9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24765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850" spc="-85" dirty="0">
                          <a:latin typeface="Arial"/>
                          <a:cs typeface="Arial"/>
                        </a:rPr>
                        <a:t>R&amp;F 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engagement,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meeting </a:t>
                      </a:r>
                      <a:r>
                        <a:rPr sz="850" spc="45" dirty="0">
                          <a:latin typeface="Arial"/>
                          <a:cs typeface="Arial"/>
                        </a:rPr>
                        <a:t>w/</a:t>
                      </a:r>
                      <a:r>
                        <a:rPr sz="850" spc="-18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innovation staff,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district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visit,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conf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call,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including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prep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0955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850" dirty="0">
                          <a:latin typeface="Arial"/>
                          <a:cs typeface="Arial"/>
                        </a:rPr>
                        <a:t>8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8419">
                        <a:lnSpc>
                          <a:spcPct val="100000"/>
                        </a:lnSpc>
                        <a:spcBef>
                          <a:spcPts val="25"/>
                        </a:spcBef>
                        <a:tabLst>
                          <a:tab pos="436880" algn="l"/>
                        </a:tabLst>
                      </a:pPr>
                      <a:r>
                        <a:rPr sz="850" spc="-35" dirty="0">
                          <a:latin typeface="Arial"/>
                          <a:cs typeface="Arial"/>
                        </a:rPr>
                        <a:t>$	235.00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43815" algn="r">
                        <a:lnSpc>
                          <a:spcPct val="100000"/>
                        </a:lnSpc>
                        <a:spcBef>
                          <a:spcPts val="25"/>
                        </a:spcBef>
                        <a:tabLst>
                          <a:tab pos="231140" algn="l"/>
                        </a:tabLst>
                      </a:pPr>
                      <a:r>
                        <a:rPr sz="85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5" dirty="0">
                          <a:latin typeface="Arial"/>
                          <a:cs typeface="Arial"/>
                        </a:rPr>
                        <a:t>1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,</a:t>
                      </a:r>
                      <a:r>
                        <a:rPr sz="850" spc="5" dirty="0">
                          <a:latin typeface="Arial"/>
                          <a:cs typeface="Arial"/>
                        </a:rPr>
                        <a:t>880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.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00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950">
                        <a:latin typeface="Times New Roman"/>
                        <a:cs typeface="Times New Roman"/>
                      </a:endParaRPr>
                    </a:p>
                    <a:p>
                      <a:pPr marR="10160" algn="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850" dirty="0">
                          <a:latin typeface="Arial"/>
                          <a:cs typeface="Arial"/>
                        </a:rPr>
                        <a:t>1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571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42875">
                <a:tc>
                  <a:txBody>
                    <a:bodyPr/>
                    <a:lstStyle/>
                    <a:p>
                      <a:pPr marL="19050" algn="ctr">
                        <a:lnSpc>
                          <a:spcPts val="1000"/>
                        </a:lnSpc>
                        <a:spcBef>
                          <a:spcPts val="25"/>
                        </a:spcBef>
                      </a:pPr>
                      <a:r>
                        <a:rPr sz="850" spc="-15" dirty="0">
                          <a:latin typeface="Arial"/>
                          <a:cs typeface="Arial"/>
                        </a:rPr>
                        <a:t>April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0320" algn="ctr">
                        <a:lnSpc>
                          <a:spcPts val="1000"/>
                        </a:lnSpc>
                        <a:spcBef>
                          <a:spcPts val="25"/>
                        </a:spcBef>
                      </a:pPr>
                      <a:r>
                        <a:rPr sz="850" spc="-30" dirty="0">
                          <a:latin typeface="Arial"/>
                          <a:cs typeface="Arial"/>
                        </a:rPr>
                        <a:t>10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24765">
                        <a:lnSpc>
                          <a:spcPts val="1015"/>
                        </a:lnSpc>
                        <a:spcBef>
                          <a:spcPts val="15"/>
                        </a:spcBef>
                      </a:pPr>
                      <a:r>
                        <a:rPr sz="850" spc="-40" dirty="0">
                          <a:latin typeface="Arial"/>
                          <a:cs typeface="Arial"/>
                        </a:rPr>
                        <a:t>Pre-Hearing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meeting, public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hearing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attendance 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presentation, post</a:t>
                      </a:r>
                      <a:r>
                        <a:rPr sz="850" spc="-17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hearing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19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0955">
                        <a:lnSpc>
                          <a:spcPts val="1015"/>
                        </a:lnSpc>
                        <a:spcBef>
                          <a:spcPts val="15"/>
                        </a:spcBef>
                      </a:pPr>
                      <a:r>
                        <a:rPr sz="850" dirty="0">
                          <a:latin typeface="Arial"/>
                          <a:cs typeface="Arial"/>
                        </a:rPr>
                        <a:t>8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19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8419">
                        <a:lnSpc>
                          <a:spcPts val="1000"/>
                        </a:lnSpc>
                        <a:spcBef>
                          <a:spcPts val="25"/>
                        </a:spcBef>
                        <a:tabLst>
                          <a:tab pos="436880" algn="l"/>
                        </a:tabLst>
                      </a:pPr>
                      <a:r>
                        <a:rPr sz="850" spc="-35" dirty="0">
                          <a:latin typeface="Arial"/>
                          <a:cs typeface="Arial"/>
                        </a:rPr>
                        <a:t>$	235.00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43815" algn="r">
                        <a:lnSpc>
                          <a:spcPts val="1000"/>
                        </a:lnSpc>
                        <a:spcBef>
                          <a:spcPts val="25"/>
                        </a:spcBef>
                        <a:tabLst>
                          <a:tab pos="231140" algn="l"/>
                        </a:tabLst>
                      </a:pPr>
                      <a:r>
                        <a:rPr sz="85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5" dirty="0">
                          <a:latin typeface="Arial"/>
                          <a:cs typeface="Arial"/>
                        </a:rPr>
                        <a:t>1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,</a:t>
                      </a:r>
                      <a:r>
                        <a:rPr sz="850" spc="5" dirty="0">
                          <a:latin typeface="Arial"/>
                          <a:cs typeface="Arial"/>
                        </a:rPr>
                        <a:t>880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.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00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0160" algn="r">
                        <a:lnSpc>
                          <a:spcPct val="100000"/>
                        </a:lnSpc>
                      </a:pPr>
                      <a:r>
                        <a:rPr sz="850" dirty="0">
                          <a:latin typeface="Arial"/>
                          <a:cs typeface="Arial"/>
                        </a:rPr>
                        <a:t>1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42875">
                <a:tc>
                  <a:txBody>
                    <a:bodyPr/>
                    <a:lstStyle/>
                    <a:p>
                      <a:pPr marL="19050" algn="ctr">
                        <a:lnSpc>
                          <a:spcPts val="1000"/>
                        </a:lnSpc>
                        <a:spcBef>
                          <a:spcPts val="25"/>
                        </a:spcBef>
                      </a:pPr>
                      <a:r>
                        <a:rPr sz="850" spc="-15" dirty="0">
                          <a:latin typeface="Arial"/>
                          <a:cs typeface="Arial"/>
                        </a:rPr>
                        <a:t>April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0320" algn="ctr">
                        <a:lnSpc>
                          <a:spcPts val="1000"/>
                        </a:lnSpc>
                        <a:spcBef>
                          <a:spcPts val="25"/>
                        </a:spcBef>
                      </a:pPr>
                      <a:r>
                        <a:rPr sz="850" spc="-30" dirty="0">
                          <a:latin typeface="Arial"/>
                          <a:cs typeface="Arial"/>
                        </a:rPr>
                        <a:t>11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24765">
                        <a:lnSpc>
                          <a:spcPts val="1015"/>
                        </a:lnSpc>
                        <a:spcBef>
                          <a:spcPts val="10"/>
                        </a:spcBef>
                      </a:pPr>
                      <a:r>
                        <a:rPr sz="850" spc="-15" dirty="0">
                          <a:latin typeface="Arial"/>
                          <a:cs typeface="Arial"/>
                        </a:rPr>
                        <a:t>Meeting re </a:t>
                      </a:r>
                      <a:r>
                        <a:rPr sz="850" spc="-70" dirty="0">
                          <a:latin typeface="Arial"/>
                          <a:cs typeface="Arial"/>
                        </a:rPr>
                        <a:t>Rep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detail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hearing </a:t>
                      </a:r>
                      <a:r>
                        <a:rPr sz="850" spc="-45" dirty="0">
                          <a:latin typeface="Arial"/>
                          <a:cs typeface="Arial"/>
                        </a:rPr>
                        <a:t>issue,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document review, 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Travel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home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from</a:t>
                      </a:r>
                      <a:r>
                        <a:rPr sz="850" spc="-1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Baltimore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0955">
                        <a:lnSpc>
                          <a:spcPts val="1015"/>
                        </a:lnSpc>
                        <a:spcBef>
                          <a:spcPts val="10"/>
                        </a:spcBef>
                      </a:pPr>
                      <a:r>
                        <a:rPr sz="850" dirty="0">
                          <a:latin typeface="Arial"/>
                          <a:cs typeface="Arial"/>
                        </a:rPr>
                        <a:t>5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8419">
                        <a:lnSpc>
                          <a:spcPts val="1000"/>
                        </a:lnSpc>
                        <a:spcBef>
                          <a:spcPts val="25"/>
                        </a:spcBef>
                        <a:tabLst>
                          <a:tab pos="436880" algn="l"/>
                        </a:tabLst>
                      </a:pPr>
                      <a:r>
                        <a:rPr sz="850" spc="-35" dirty="0">
                          <a:latin typeface="Arial"/>
                          <a:cs typeface="Arial"/>
                        </a:rPr>
                        <a:t>$	235.00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43815" algn="r">
                        <a:lnSpc>
                          <a:spcPts val="1000"/>
                        </a:lnSpc>
                        <a:spcBef>
                          <a:spcPts val="25"/>
                        </a:spcBef>
                        <a:tabLst>
                          <a:tab pos="231140" algn="l"/>
                        </a:tabLst>
                      </a:pPr>
                      <a:r>
                        <a:rPr sz="85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5" dirty="0">
                          <a:latin typeface="Arial"/>
                          <a:cs typeface="Arial"/>
                        </a:rPr>
                        <a:t>1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,</a:t>
                      </a:r>
                      <a:r>
                        <a:rPr sz="850" spc="5" dirty="0">
                          <a:latin typeface="Arial"/>
                          <a:cs typeface="Arial"/>
                        </a:rPr>
                        <a:t>175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.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00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0160" algn="r">
                        <a:lnSpc>
                          <a:spcPct val="100000"/>
                        </a:lnSpc>
                      </a:pPr>
                      <a:r>
                        <a:rPr sz="850" spc="5" dirty="0">
                          <a:latin typeface="Arial"/>
                          <a:cs typeface="Arial"/>
                        </a:rPr>
                        <a:t>4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.5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43510">
                <a:tc>
                  <a:txBody>
                    <a:bodyPr/>
                    <a:lstStyle/>
                    <a:p>
                      <a:pPr marL="19050" algn="ctr">
                        <a:lnSpc>
                          <a:spcPts val="1000"/>
                        </a:lnSpc>
                        <a:spcBef>
                          <a:spcPts val="25"/>
                        </a:spcBef>
                      </a:pPr>
                      <a:r>
                        <a:rPr sz="850" spc="-15" dirty="0">
                          <a:latin typeface="Arial"/>
                          <a:cs typeface="Arial"/>
                        </a:rPr>
                        <a:t>April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0320" algn="ctr">
                        <a:lnSpc>
                          <a:spcPts val="1000"/>
                        </a:lnSpc>
                        <a:spcBef>
                          <a:spcPts val="25"/>
                        </a:spcBef>
                      </a:pPr>
                      <a:r>
                        <a:rPr sz="850" spc="-30" dirty="0">
                          <a:latin typeface="Arial"/>
                          <a:cs typeface="Arial"/>
                        </a:rPr>
                        <a:t>21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24765">
                        <a:lnSpc>
                          <a:spcPts val="1015"/>
                        </a:lnSpc>
                        <a:spcBef>
                          <a:spcPts val="15"/>
                        </a:spcBef>
                      </a:pPr>
                      <a:r>
                        <a:rPr sz="850" spc="-45" dirty="0">
                          <a:latin typeface="Arial"/>
                          <a:cs typeface="Arial"/>
                        </a:rPr>
                        <a:t>Prep 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doc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review </a:t>
                      </a:r>
                      <a:r>
                        <a:rPr sz="850" spc="5" dirty="0">
                          <a:latin typeface="Arial"/>
                          <a:cs typeface="Arial"/>
                        </a:rPr>
                        <a:t>for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Recruiting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Retention</a:t>
                      </a:r>
                      <a:r>
                        <a:rPr sz="850" spc="-17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45" dirty="0">
                          <a:latin typeface="Arial"/>
                          <a:cs typeface="Arial"/>
                        </a:rPr>
                        <a:t>Conf </a:t>
                      </a:r>
                      <a:r>
                        <a:rPr sz="850" spc="-55" dirty="0">
                          <a:latin typeface="Arial"/>
                          <a:cs typeface="Arial"/>
                        </a:rPr>
                        <a:t>Call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19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0955">
                        <a:lnSpc>
                          <a:spcPts val="1015"/>
                        </a:lnSpc>
                        <a:spcBef>
                          <a:spcPts val="15"/>
                        </a:spcBef>
                      </a:pPr>
                      <a:r>
                        <a:rPr sz="850" dirty="0">
                          <a:latin typeface="Arial"/>
                          <a:cs typeface="Arial"/>
                        </a:rPr>
                        <a:t>2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19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8419">
                        <a:lnSpc>
                          <a:spcPts val="1000"/>
                        </a:lnSpc>
                        <a:spcBef>
                          <a:spcPts val="25"/>
                        </a:spcBef>
                        <a:tabLst>
                          <a:tab pos="436880" algn="l"/>
                        </a:tabLst>
                      </a:pPr>
                      <a:r>
                        <a:rPr sz="850" spc="-35" dirty="0">
                          <a:latin typeface="Arial"/>
                          <a:cs typeface="Arial"/>
                        </a:rPr>
                        <a:t>$	235.00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43815" algn="r">
                        <a:lnSpc>
                          <a:spcPts val="1000"/>
                        </a:lnSpc>
                        <a:spcBef>
                          <a:spcPts val="25"/>
                        </a:spcBef>
                        <a:tabLst>
                          <a:tab pos="314960" algn="l"/>
                        </a:tabLst>
                      </a:pPr>
                      <a:r>
                        <a:rPr sz="85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5" dirty="0">
                          <a:latin typeface="Arial"/>
                          <a:cs typeface="Arial"/>
                        </a:rPr>
                        <a:t>470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.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00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42875">
                <a:tc>
                  <a:txBody>
                    <a:bodyPr/>
                    <a:lstStyle/>
                    <a:p>
                      <a:pPr marL="19050" algn="ctr">
                        <a:lnSpc>
                          <a:spcPts val="1000"/>
                        </a:lnSpc>
                        <a:spcBef>
                          <a:spcPts val="25"/>
                        </a:spcBef>
                      </a:pPr>
                      <a:r>
                        <a:rPr sz="850" spc="-15" dirty="0">
                          <a:latin typeface="Arial"/>
                          <a:cs typeface="Arial"/>
                        </a:rPr>
                        <a:t>April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0320" algn="ctr">
                        <a:lnSpc>
                          <a:spcPts val="1000"/>
                        </a:lnSpc>
                        <a:spcBef>
                          <a:spcPts val="25"/>
                        </a:spcBef>
                      </a:pPr>
                      <a:r>
                        <a:rPr sz="850" spc="-30" dirty="0">
                          <a:latin typeface="Arial"/>
                          <a:cs typeface="Arial"/>
                        </a:rPr>
                        <a:t>22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24765">
                        <a:lnSpc>
                          <a:spcPts val="1015"/>
                        </a:lnSpc>
                        <a:spcBef>
                          <a:spcPts val="10"/>
                        </a:spcBef>
                      </a:pPr>
                      <a:r>
                        <a:rPr sz="850" spc="-45" dirty="0">
                          <a:latin typeface="Arial"/>
                          <a:cs typeface="Arial"/>
                        </a:rPr>
                        <a:t>Conf </a:t>
                      </a:r>
                      <a:r>
                        <a:rPr sz="850" spc="-55" dirty="0">
                          <a:latin typeface="Arial"/>
                          <a:cs typeface="Arial"/>
                        </a:rPr>
                        <a:t>Call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re </a:t>
                      </a:r>
                      <a:r>
                        <a:rPr sz="850" spc="-100" dirty="0">
                          <a:latin typeface="Arial"/>
                          <a:cs typeface="Arial"/>
                        </a:rPr>
                        <a:t>OSW 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Recruiting,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Retention 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hiring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including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prep 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850" spc="15" dirty="0">
                          <a:latin typeface="Arial"/>
                          <a:cs typeface="Arial"/>
                        </a:rPr>
                        <a:t>f/u,</a:t>
                      </a:r>
                      <a:r>
                        <a:rPr sz="850" spc="-7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45" dirty="0">
                          <a:latin typeface="Arial"/>
                          <a:cs typeface="Arial"/>
                        </a:rPr>
                        <a:t>Review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0955">
                        <a:lnSpc>
                          <a:spcPts val="1015"/>
                        </a:lnSpc>
                        <a:spcBef>
                          <a:spcPts val="10"/>
                        </a:spcBef>
                      </a:pPr>
                      <a:r>
                        <a:rPr sz="850" spc="-35" dirty="0">
                          <a:latin typeface="Arial"/>
                          <a:cs typeface="Arial"/>
                        </a:rPr>
                        <a:t>7.5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8419">
                        <a:lnSpc>
                          <a:spcPts val="1000"/>
                        </a:lnSpc>
                        <a:spcBef>
                          <a:spcPts val="25"/>
                        </a:spcBef>
                        <a:tabLst>
                          <a:tab pos="436880" algn="l"/>
                        </a:tabLst>
                      </a:pPr>
                      <a:r>
                        <a:rPr sz="850" spc="-35" dirty="0">
                          <a:latin typeface="Arial"/>
                          <a:cs typeface="Arial"/>
                        </a:rPr>
                        <a:t>$	235.00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43815" algn="r">
                        <a:lnSpc>
                          <a:spcPts val="1000"/>
                        </a:lnSpc>
                        <a:spcBef>
                          <a:spcPts val="25"/>
                        </a:spcBef>
                        <a:tabLst>
                          <a:tab pos="231140" algn="l"/>
                        </a:tabLst>
                      </a:pPr>
                      <a:r>
                        <a:rPr sz="85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5" dirty="0">
                          <a:latin typeface="Arial"/>
                          <a:cs typeface="Arial"/>
                        </a:rPr>
                        <a:t>1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,</a:t>
                      </a:r>
                      <a:r>
                        <a:rPr sz="850" spc="5" dirty="0">
                          <a:latin typeface="Arial"/>
                          <a:cs typeface="Arial"/>
                        </a:rPr>
                        <a:t>762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.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50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42875">
                <a:tc>
                  <a:txBody>
                    <a:bodyPr/>
                    <a:lstStyle/>
                    <a:p>
                      <a:pPr marL="19050" algn="ctr">
                        <a:lnSpc>
                          <a:spcPts val="1000"/>
                        </a:lnSpc>
                        <a:spcBef>
                          <a:spcPts val="25"/>
                        </a:spcBef>
                      </a:pPr>
                      <a:r>
                        <a:rPr sz="850" spc="-15" dirty="0">
                          <a:latin typeface="Arial"/>
                          <a:cs typeface="Arial"/>
                        </a:rPr>
                        <a:t>April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0320" algn="ctr">
                        <a:lnSpc>
                          <a:spcPts val="1000"/>
                        </a:lnSpc>
                        <a:spcBef>
                          <a:spcPts val="25"/>
                        </a:spcBef>
                      </a:pPr>
                      <a:r>
                        <a:rPr sz="850" spc="-30" dirty="0">
                          <a:latin typeface="Arial"/>
                          <a:cs typeface="Arial"/>
                        </a:rPr>
                        <a:t>23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24765">
                        <a:lnSpc>
                          <a:spcPts val="1015"/>
                        </a:lnSpc>
                        <a:spcBef>
                          <a:spcPts val="15"/>
                        </a:spcBef>
                      </a:pPr>
                      <a:r>
                        <a:rPr sz="850" spc="-40" dirty="0">
                          <a:latin typeface="Arial"/>
                          <a:cs typeface="Arial"/>
                        </a:rPr>
                        <a:t>Prep, </a:t>
                      </a:r>
                      <a:r>
                        <a:rPr sz="850" spc="-45" dirty="0">
                          <a:latin typeface="Arial"/>
                          <a:cs typeface="Arial"/>
                        </a:rPr>
                        <a:t>Conf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call, 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850" spc="30" dirty="0">
                          <a:latin typeface="Arial"/>
                          <a:cs typeface="Arial"/>
                        </a:rPr>
                        <a:t>f/u </a:t>
                      </a:r>
                      <a:r>
                        <a:rPr sz="850" spc="5" dirty="0">
                          <a:latin typeface="Arial"/>
                          <a:cs typeface="Arial"/>
                        </a:rPr>
                        <a:t>with </a:t>
                      </a:r>
                      <a:r>
                        <a:rPr sz="850" spc="-70" dirty="0">
                          <a:latin typeface="Arial"/>
                          <a:cs typeface="Arial"/>
                        </a:rPr>
                        <a:t>Candace </a:t>
                      </a:r>
                      <a:r>
                        <a:rPr sz="850" spc="-55" dirty="0">
                          <a:latin typeface="Arial"/>
                          <a:cs typeface="Arial"/>
                        </a:rPr>
                        <a:t>McCoy 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follow</a:t>
                      </a:r>
                      <a:r>
                        <a:rPr sz="850" spc="-17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up conf </a:t>
                      </a:r>
                      <a:r>
                        <a:rPr sz="850" spc="-45" dirty="0">
                          <a:latin typeface="Arial"/>
                          <a:cs typeface="Arial"/>
                        </a:rPr>
                        <a:t>calls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re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logistics, </a:t>
                      </a:r>
                      <a:r>
                        <a:rPr sz="850" spc="-45" dirty="0">
                          <a:latin typeface="Arial"/>
                          <a:cs typeface="Arial"/>
                        </a:rPr>
                        <a:t>calls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19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0955">
                        <a:lnSpc>
                          <a:spcPts val="1015"/>
                        </a:lnSpc>
                        <a:spcBef>
                          <a:spcPts val="15"/>
                        </a:spcBef>
                      </a:pPr>
                      <a:r>
                        <a:rPr sz="850" spc="-35" dirty="0">
                          <a:latin typeface="Arial"/>
                          <a:cs typeface="Arial"/>
                        </a:rPr>
                        <a:t>4.5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19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8419">
                        <a:lnSpc>
                          <a:spcPts val="1000"/>
                        </a:lnSpc>
                        <a:spcBef>
                          <a:spcPts val="25"/>
                        </a:spcBef>
                        <a:tabLst>
                          <a:tab pos="436880" algn="l"/>
                        </a:tabLst>
                      </a:pPr>
                      <a:r>
                        <a:rPr sz="850" spc="-35" dirty="0">
                          <a:latin typeface="Arial"/>
                          <a:cs typeface="Arial"/>
                        </a:rPr>
                        <a:t>$	235.00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43815" algn="r">
                        <a:lnSpc>
                          <a:spcPts val="1000"/>
                        </a:lnSpc>
                        <a:spcBef>
                          <a:spcPts val="25"/>
                        </a:spcBef>
                        <a:tabLst>
                          <a:tab pos="231140" algn="l"/>
                        </a:tabLst>
                      </a:pPr>
                      <a:r>
                        <a:rPr sz="85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5" dirty="0">
                          <a:latin typeface="Arial"/>
                          <a:cs typeface="Arial"/>
                        </a:rPr>
                        <a:t>1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,</a:t>
                      </a:r>
                      <a:r>
                        <a:rPr sz="850" spc="5" dirty="0">
                          <a:latin typeface="Arial"/>
                          <a:cs typeface="Arial"/>
                        </a:rPr>
                        <a:t>057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.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50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0160" algn="r">
                        <a:lnSpc>
                          <a:spcPct val="100000"/>
                        </a:lnSpc>
                      </a:pPr>
                      <a:r>
                        <a:rPr sz="850" dirty="0">
                          <a:latin typeface="Arial"/>
                          <a:cs typeface="Arial"/>
                        </a:rPr>
                        <a:t>2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42875">
                <a:tc>
                  <a:txBody>
                    <a:bodyPr/>
                    <a:lstStyle/>
                    <a:p>
                      <a:pPr marL="19050" algn="ctr">
                        <a:lnSpc>
                          <a:spcPts val="1000"/>
                        </a:lnSpc>
                        <a:spcBef>
                          <a:spcPts val="25"/>
                        </a:spcBef>
                      </a:pPr>
                      <a:r>
                        <a:rPr sz="850" spc="-15" dirty="0">
                          <a:latin typeface="Arial"/>
                          <a:cs typeface="Arial"/>
                        </a:rPr>
                        <a:t>April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0320" algn="ctr">
                        <a:lnSpc>
                          <a:spcPts val="1000"/>
                        </a:lnSpc>
                        <a:spcBef>
                          <a:spcPts val="25"/>
                        </a:spcBef>
                      </a:pPr>
                      <a:r>
                        <a:rPr sz="850" spc="-30" dirty="0">
                          <a:latin typeface="Arial"/>
                          <a:cs typeface="Arial"/>
                        </a:rPr>
                        <a:t>24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24765">
                        <a:lnSpc>
                          <a:spcPts val="1015"/>
                        </a:lnSpc>
                        <a:spcBef>
                          <a:spcPts val="10"/>
                        </a:spcBef>
                      </a:pPr>
                      <a:r>
                        <a:rPr sz="850" spc="-60" dirty="0">
                          <a:latin typeface="Arial"/>
                          <a:cs typeface="Arial"/>
                        </a:rPr>
                        <a:t>Calls 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emails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re </a:t>
                      </a:r>
                      <a:r>
                        <a:rPr sz="850" spc="-114" dirty="0">
                          <a:latin typeface="Arial"/>
                          <a:cs typeface="Arial"/>
                        </a:rPr>
                        <a:t>FOP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rep </a:t>
                      </a:r>
                      <a:r>
                        <a:rPr sz="850" spc="-45" dirty="0">
                          <a:latin typeface="Arial"/>
                          <a:cs typeface="Arial"/>
                        </a:rPr>
                        <a:t>issue, Review 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RecruitState</a:t>
                      </a:r>
                      <a:r>
                        <a:rPr sz="850" spc="-17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reports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0955">
                        <a:lnSpc>
                          <a:spcPts val="1015"/>
                        </a:lnSpc>
                        <a:spcBef>
                          <a:spcPts val="10"/>
                        </a:spcBef>
                      </a:pPr>
                      <a:r>
                        <a:rPr sz="850" spc="-35" dirty="0">
                          <a:latin typeface="Arial"/>
                          <a:cs typeface="Arial"/>
                        </a:rPr>
                        <a:t>2.5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8419">
                        <a:lnSpc>
                          <a:spcPts val="1000"/>
                        </a:lnSpc>
                        <a:spcBef>
                          <a:spcPts val="25"/>
                        </a:spcBef>
                        <a:tabLst>
                          <a:tab pos="436880" algn="l"/>
                        </a:tabLst>
                      </a:pPr>
                      <a:r>
                        <a:rPr sz="850" spc="-35" dirty="0">
                          <a:latin typeface="Arial"/>
                          <a:cs typeface="Arial"/>
                        </a:rPr>
                        <a:t>$	235.00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43815" algn="r">
                        <a:lnSpc>
                          <a:spcPts val="1000"/>
                        </a:lnSpc>
                        <a:spcBef>
                          <a:spcPts val="25"/>
                        </a:spcBef>
                        <a:tabLst>
                          <a:tab pos="314960" algn="l"/>
                        </a:tabLst>
                      </a:pPr>
                      <a:r>
                        <a:rPr sz="85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5" dirty="0">
                          <a:latin typeface="Arial"/>
                          <a:cs typeface="Arial"/>
                        </a:rPr>
                        <a:t>587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.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50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42875">
                <a:tc>
                  <a:txBody>
                    <a:bodyPr/>
                    <a:lstStyle/>
                    <a:p>
                      <a:pPr marL="19050" algn="ctr">
                        <a:lnSpc>
                          <a:spcPts val="1000"/>
                        </a:lnSpc>
                        <a:spcBef>
                          <a:spcPts val="25"/>
                        </a:spcBef>
                      </a:pPr>
                      <a:r>
                        <a:rPr sz="850" spc="-15" dirty="0">
                          <a:latin typeface="Arial"/>
                          <a:cs typeface="Arial"/>
                        </a:rPr>
                        <a:t>April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0320" algn="ctr">
                        <a:lnSpc>
                          <a:spcPts val="1000"/>
                        </a:lnSpc>
                        <a:spcBef>
                          <a:spcPts val="25"/>
                        </a:spcBef>
                      </a:pPr>
                      <a:r>
                        <a:rPr sz="850" spc="-30" dirty="0">
                          <a:latin typeface="Arial"/>
                          <a:cs typeface="Arial"/>
                        </a:rPr>
                        <a:t>25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24765">
                        <a:lnSpc>
                          <a:spcPts val="1015"/>
                        </a:lnSpc>
                        <a:spcBef>
                          <a:spcPts val="10"/>
                        </a:spcBef>
                      </a:pPr>
                      <a:r>
                        <a:rPr sz="850" spc="-40" dirty="0">
                          <a:latin typeface="Arial"/>
                          <a:cs typeface="Arial"/>
                        </a:rPr>
                        <a:t>Prepare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proposed </a:t>
                      </a:r>
                      <a:r>
                        <a:rPr sz="850" spc="-50" dirty="0">
                          <a:latin typeface="Arial"/>
                          <a:cs typeface="Arial"/>
                        </a:rPr>
                        <a:t>agenda </a:t>
                      </a:r>
                      <a:r>
                        <a:rPr sz="850" spc="5" dirty="0">
                          <a:latin typeface="Arial"/>
                          <a:cs typeface="Arial"/>
                        </a:rPr>
                        <a:t>for 5/7</a:t>
                      </a:r>
                      <a:r>
                        <a:rPr sz="850" spc="-1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meeting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0955">
                        <a:lnSpc>
                          <a:spcPts val="1015"/>
                        </a:lnSpc>
                        <a:spcBef>
                          <a:spcPts val="10"/>
                        </a:spcBef>
                      </a:pPr>
                      <a:r>
                        <a:rPr sz="850" dirty="0">
                          <a:latin typeface="Arial"/>
                          <a:cs typeface="Arial"/>
                        </a:rPr>
                        <a:t>3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8419">
                        <a:lnSpc>
                          <a:spcPts val="1000"/>
                        </a:lnSpc>
                        <a:spcBef>
                          <a:spcPts val="25"/>
                        </a:spcBef>
                        <a:tabLst>
                          <a:tab pos="436880" algn="l"/>
                        </a:tabLst>
                      </a:pPr>
                      <a:r>
                        <a:rPr sz="850" spc="-35" dirty="0">
                          <a:latin typeface="Arial"/>
                          <a:cs typeface="Arial"/>
                        </a:rPr>
                        <a:t>$	235.00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43815" algn="r">
                        <a:lnSpc>
                          <a:spcPts val="1000"/>
                        </a:lnSpc>
                        <a:spcBef>
                          <a:spcPts val="25"/>
                        </a:spcBef>
                        <a:tabLst>
                          <a:tab pos="314960" algn="l"/>
                        </a:tabLst>
                      </a:pPr>
                      <a:r>
                        <a:rPr sz="85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5" dirty="0">
                          <a:latin typeface="Arial"/>
                          <a:cs typeface="Arial"/>
                        </a:rPr>
                        <a:t>705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.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00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0160" algn="r">
                        <a:lnSpc>
                          <a:spcPct val="100000"/>
                        </a:lnSpc>
                      </a:pPr>
                      <a:r>
                        <a:rPr sz="850" dirty="0">
                          <a:latin typeface="Arial"/>
                          <a:cs typeface="Arial"/>
                        </a:rPr>
                        <a:t>2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42875">
                <a:tc>
                  <a:txBody>
                    <a:bodyPr/>
                    <a:lstStyle/>
                    <a:p>
                      <a:pPr marL="19050" algn="ctr">
                        <a:lnSpc>
                          <a:spcPts val="1000"/>
                        </a:lnSpc>
                        <a:spcBef>
                          <a:spcPts val="25"/>
                        </a:spcBef>
                      </a:pPr>
                      <a:r>
                        <a:rPr sz="850" spc="-15" dirty="0">
                          <a:latin typeface="Arial"/>
                          <a:cs typeface="Arial"/>
                        </a:rPr>
                        <a:t>April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0320" algn="ctr">
                        <a:lnSpc>
                          <a:spcPts val="1000"/>
                        </a:lnSpc>
                        <a:spcBef>
                          <a:spcPts val="25"/>
                        </a:spcBef>
                      </a:pPr>
                      <a:r>
                        <a:rPr sz="850" spc="-30" dirty="0">
                          <a:latin typeface="Arial"/>
                          <a:cs typeface="Arial"/>
                        </a:rPr>
                        <a:t>26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24765">
                        <a:lnSpc>
                          <a:spcPts val="1015"/>
                        </a:lnSpc>
                        <a:spcBef>
                          <a:spcPts val="15"/>
                        </a:spcBef>
                      </a:pPr>
                      <a:r>
                        <a:rPr sz="850" spc="-45" dirty="0">
                          <a:latin typeface="Arial"/>
                          <a:cs typeface="Arial"/>
                        </a:rPr>
                        <a:t>Review 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Squeegee/Panhandler</a:t>
                      </a:r>
                      <a:r>
                        <a:rPr sz="85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70" dirty="0">
                          <a:latin typeface="Arial"/>
                          <a:cs typeface="Arial"/>
                        </a:rPr>
                        <a:t>Docs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19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0955">
                        <a:lnSpc>
                          <a:spcPts val="1015"/>
                        </a:lnSpc>
                        <a:spcBef>
                          <a:spcPts val="15"/>
                        </a:spcBef>
                      </a:pPr>
                      <a:r>
                        <a:rPr sz="850" dirty="0">
                          <a:latin typeface="Arial"/>
                          <a:cs typeface="Arial"/>
                        </a:rPr>
                        <a:t>2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19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8419">
                        <a:lnSpc>
                          <a:spcPts val="1000"/>
                        </a:lnSpc>
                        <a:spcBef>
                          <a:spcPts val="25"/>
                        </a:spcBef>
                        <a:tabLst>
                          <a:tab pos="436880" algn="l"/>
                        </a:tabLst>
                      </a:pPr>
                      <a:r>
                        <a:rPr sz="850" spc="-35" dirty="0">
                          <a:latin typeface="Arial"/>
                          <a:cs typeface="Arial"/>
                        </a:rPr>
                        <a:t>$	235.00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43815" algn="r">
                        <a:lnSpc>
                          <a:spcPts val="1000"/>
                        </a:lnSpc>
                        <a:spcBef>
                          <a:spcPts val="25"/>
                        </a:spcBef>
                        <a:tabLst>
                          <a:tab pos="314960" algn="l"/>
                        </a:tabLst>
                      </a:pPr>
                      <a:r>
                        <a:rPr sz="85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5" dirty="0">
                          <a:latin typeface="Arial"/>
                          <a:cs typeface="Arial"/>
                        </a:rPr>
                        <a:t>470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.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00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4287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R="13970" algn="r">
                        <a:lnSpc>
                          <a:spcPct val="100000"/>
                        </a:lnSpc>
                      </a:pPr>
                      <a:r>
                        <a:rPr sz="850" b="1" spc="-105" dirty="0">
                          <a:latin typeface="Arial"/>
                          <a:cs typeface="Arial"/>
                        </a:rPr>
                        <a:t>TOTAL</a:t>
                      </a:r>
                      <a:r>
                        <a:rPr sz="850" b="1" spc="-1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b="1" spc="-90" dirty="0">
                          <a:latin typeface="Arial"/>
                          <a:cs typeface="Arial"/>
                        </a:rPr>
                        <a:t>HOURS: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0160" algn="r">
                        <a:lnSpc>
                          <a:spcPct val="100000"/>
                        </a:lnSpc>
                      </a:pPr>
                      <a:r>
                        <a:rPr sz="850" b="1" spc="5" dirty="0">
                          <a:latin typeface="Arial"/>
                          <a:cs typeface="Arial"/>
                        </a:rPr>
                        <a:t>58</a:t>
                      </a:r>
                      <a:r>
                        <a:rPr sz="850" b="1" spc="-5" dirty="0">
                          <a:latin typeface="Arial"/>
                          <a:cs typeface="Arial"/>
                        </a:rPr>
                        <a:t>.</a:t>
                      </a:r>
                      <a:r>
                        <a:rPr sz="850" b="1" dirty="0">
                          <a:latin typeface="Arial"/>
                          <a:cs typeface="Arial"/>
                        </a:rPr>
                        <a:t>5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8419">
                        <a:lnSpc>
                          <a:spcPct val="100000"/>
                        </a:lnSpc>
                      </a:pPr>
                      <a:r>
                        <a:rPr sz="850" b="1" spc="-95" dirty="0">
                          <a:latin typeface="Arial"/>
                          <a:cs typeface="Arial"/>
                        </a:rPr>
                        <a:t>TOTAL: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AEDF3"/>
                    </a:solidFill>
                  </a:tcPr>
                </a:tc>
                <a:tc>
                  <a:txBody>
                    <a:bodyPr/>
                    <a:lstStyle/>
                    <a:p>
                      <a:pPr marR="44450" algn="r">
                        <a:lnSpc>
                          <a:spcPct val="100000"/>
                        </a:lnSpc>
                      </a:pPr>
                      <a:r>
                        <a:rPr sz="850" b="1" spc="-35" dirty="0">
                          <a:latin typeface="Arial"/>
                          <a:cs typeface="Arial"/>
                        </a:rPr>
                        <a:t>$</a:t>
                      </a:r>
                      <a:r>
                        <a:rPr sz="850" b="1" spc="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b="1" spc="-30" dirty="0">
                          <a:latin typeface="Arial"/>
                          <a:cs typeface="Arial"/>
                        </a:rPr>
                        <a:t>13,747.50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AEDF3"/>
                    </a:solidFill>
                  </a:tcPr>
                </a:tc>
                <a:tc>
                  <a:txBody>
                    <a:bodyPr/>
                    <a:lstStyle/>
                    <a:p>
                      <a:pPr marL="1471930">
                        <a:lnSpc>
                          <a:spcPct val="100000"/>
                        </a:lnSpc>
                      </a:pPr>
                      <a:r>
                        <a:rPr sz="850" b="1" spc="-105" dirty="0">
                          <a:latin typeface="Arial"/>
                          <a:cs typeface="Arial"/>
                        </a:rPr>
                        <a:t>TOTAL </a:t>
                      </a:r>
                      <a:r>
                        <a:rPr sz="850" b="1" spc="-100" dirty="0">
                          <a:latin typeface="Arial"/>
                          <a:cs typeface="Arial"/>
                        </a:rPr>
                        <a:t>UNBILLED</a:t>
                      </a:r>
                      <a:r>
                        <a:rPr sz="850" b="1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b="1" spc="-90" dirty="0">
                          <a:latin typeface="Arial"/>
                          <a:cs typeface="Arial"/>
                        </a:rPr>
                        <a:t>HOURS: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9525" algn="r">
                        <a:lnSpc>
                          <a:spcPct val="100000"/>
                        </a:lnSpc>
                      </a:pPr>
                      <a:r>
                        <a:rPr sz="850" b="1" spc="5" dirty="0">
                          <a:latin typeface="Arial"/>
                          <a:cs typeface="Arial"/>
                        </a:rPr>
                        <a:t>19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8091" y="269493"/>
            <a:ext cx="912494" cy="15748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850" dirty="0">
                <a:latin typeface="Arial"/>
                <a:cs typeface="Arial"/>
              </a:rPr>
              <a:t>6/3/2019 </a:t>
            </a:r>
            <a:r>
              <a:rPr sz="850" spc="95" dirty="0">
                <a:latin typeface="Arial"/>
                <a:cs typeface="Arial"/>
              </a:rPr>
              <a:t>/</a:t>
            </a:r>
            <a:r>
              <a:rPr sz="850" spc="-165" dirty="0">
                <a:latin typeface="Arial"/>
                <a:cs typeface="Arial"/>
              </a:rPr>
              <a:t> </a:t>
            </a:r>
            <a:r>
              <a:rPr sz="850" spc="-30" dirty="0">
                <a:latin typeface="Arial"/>
                <a:cs typeface="Arial"/>
              </a:rPr>
              <a:t>3:33 </a:t>
            </a:r>
            <a:r>
              <a:rPr sz="850" spc="-50" dirty="0">
                <a:latin typeface="Arial"/>
                <a:cs typeface="Arial"/>
              </a:rPr>
              <a:t>PM</a:t>
            </a:r>
            <a:endParaRPr sz="85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606922" y="244196"/>
            <a:ext cx="1587500" cy="3124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08330" marR="5080" indent="-596265">
              <a:lnSpc>
                <a:spcPct val="110600"/>
              </a:lnSpc>
              <a:spcBef>
                <a:spcPts val="95"/>
              </a:spcBef>
            </a:pPr>
            <a:r>
              <a:rPr sz="850" spc="-20" dirty="0">
                <a:latin typeface="Arial"/>
                <a:cs typeface="Arial"/>
              </a:rPr>
              <a:t>Baltimore </a:t>
            </a:r>
            <a:r>
              <a:rPr sz="850" spc="-45" dirty="0">
                <a:latin typeface="Arial"/>
                <a:cs typeface="Arial"/>
              </a:rPr>
              <a:t>Consent Decree </a:t>
            </a:r>
            <a:r>
              <a:rPr sz="850" spc="5" dirty="0">
                <a:latin typeface="Arial"/>
                <a:cs typeface="Arial"/>
              </a:rPr>
              <a:t>Monitor  </a:t>
            </a:r>
            <a:r>
              <a:rPr sz="850" spc="-85" dirty="0">
                <a:latin typeface="Arial"/>
                <a:cs typeface="Arial"/>
              </a:rPr>
              <a:t>INVOICE</a:t>
            </a:r>
            <a:endParaRPr sz="8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253721" y="269493"/>
            <a:ext cx="320675" cy="15748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850" spc="-80" dirty="0">
                <a:latin typeface="Arial"/>
                <a:cs typeface="Arial"/>
              </a:rPr>
              <a:t>Page</a:t>
            </a:r>
            <a:r>
              <a:rPr sz="850" spc="-100" dirty="0">
                <a:latin typeface="Arial"/>
                <a:cs typeface="Arial"/>
              </a:rPr>
              <a:t> </a:t>
            </a:r>
            <a:r>
              <a:rPr sz="850" spc="-35" dirty="0">
                <a:latin typeface="Arial"/>
                <a:cs typeface="Arial"/>
              </a:rPr>
              <a:t>2</a:t>
            </a:r>
            <a:endParaRPr sz="850">
              <a:latin typeface="Arial"/>
              <a:cs typeface="Arial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230124" y="687577"/>
          <a:ext cx="12287885" cy="46716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65200"/>
                <a:gridCol w="862964"/>
                <a:gridCol w="567055"/>
                <a:gridCol w="3304539"/>
                <a:gridCol w="1045845"/>
                <a:gridCol w="796925"/>
                <a:gridCol w="734695"/>
                <a:gridCol w="838200"/>
                <a:gridCol w="949959"/>
                <a:gridCol w="2209800"/>
              </a:tblGrid>
              <a:tr h="250825">
                <a:tc gridSpan="10">
                  <a:txBody>
                    <a:bodyPr/>
                    <a:lstStyle/>
                    <a:p>
                      <a:pPr marL="36195">
                        <a:lnSpc>
                          <a:spcPts val="1835"/>
                        </a:lnSpc>
                      </a:pPr>
                      <a:r>
                        <a:rPr sz="1550" spc="-260" dirty="0">
                          <a:solidFill>
                            <a:srgbClr val="006000"/>
                          </a:solidFill>
                          <a:latin typeface="Arial"/>
                          <a:cs typeface="Arial"/>
                        </a:rPr>
                        <a:t>EXPENSES</a:t>
                      </a:r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4287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416559">
                        <a:lnSpc>
                          <a:spcPct val="100000"/>
                        </a:lnSpc>
                      </a:pPr>
                      <a:r>
                        <a:rPr sz="850" b="1" spc="-105" dirty="0">
                          <a:latin typeface="Arial"/>
                          <a:cs typeface="Arial"/>
                        </a:rPr>
                        <a:t>MEALS </a:t>
                      </a:r>
                      <a:r>
                        <a:rPr sz="850" b="1" spc="-70" dirty="0">
                          <a:latin typeface="Arial"/>
                          <a:cs typeface="Arial"/>
                        </a:rPr>
                        <a:t>+</a:t>
                      </a:r>
                      <a:r>
                        <a:rPr sz="850" b="1" spc="-1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b="1" spc="-95" dirty="0">
                          <a:latin typeface="Arial"/>
                          <a:cs typeface="Arial"/>
                        </a:rPr>
                        <a:t>INCIDENTALS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9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512445">
                        <a:lnSpc>
                          <a:spcPct val="100000"/>
                        </a:lnSpc>
                      </a:pPr>
                      <a:r>
                        <a:rPr sz="850" b="1" spc="-60" dirty="0">
                          <a:latin typeface="Arial"/>
                          <a:cs typeface="Arial"/>
                        </a:rPr>
                        <a:t>NON</a:t>
                      </a:r>
                      <a:r>
                        <a:rPr sz="850" b="1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b="1" spc="-105" dirty="0">
                          <a:latin typeface="Arial"/>
                          <a:cs typeface="Arial"/>
                        </a:rPr>
                        <a:t>MEALS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1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65341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950">
                        <a:latin typeface="Times New Roman"/>
                        <a:cs typeface="Times New Roman"/>
                      </a:endParaRPr>
                    </a:p>
                    <a:p>
                      <a:pPr marL="10160" algn="ctr">
                        <a:lnSpc>
                          <a:spcPct val="100000"/>
                        </a:lnSpc>
                      </a:pPr>
                      <a:r>
                        <a:rPr sz="850" b="1" spc="-40" dirty="0">
                          <a:latin typeface="Arial"/>
                          <a:cs typeface="Arial"/>
                        </a:rPr>
                        <a:t>Date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950">
                        <a:latin typeface="Times New Roman"/>
                        <a:cs typeface="Times New Roman"/>
                      </a:endParaRPr>
                    </a:p>
                    <a:p>
                      <a:pPr marL="232410">
                        <a:lnSpc>
                          <a:spcPct val="100000"/>
                        </a:lnSpc>
                      </a:pPr>
                      <a:r>
                        <a:rPr sz="850" b="1" spc="-65" dirty="0">
                          <a:latin typeface="Arial"/>
                          <a:cs typeface="Arial"/>
                        </a:rPr>
                        <a:t>Category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950">
                        <a:latin typeface="Times New Roman"/>
                        <a:cs typeface="Times New Roman"/>
                      </a:endParaRPr>
                    </a:p>
                    <a:p>
                      <a:pPr marL="119380">
                        <a:lnSpc>
                          <a:spcPct val="100000"/>
                        </a:lnSpc>
                      </a:pPr>
                      <a:r>
                        <a:rPr sz="850" b="1" spc="-50" dirty="0">
                          <a:latin typeface="Arial"/>
                          <a:cs typeface="Arial"/>
                        </a:rPr>
                        <a:t>Vendor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950">
                        <a:latin typeface="Times New Roman"/>
                        <a:cs typeface="Times New Roman"/>
                      </a:endParaRPr>
                    </a:p>
                    <a:p>
                      <a:pPr marL="1101090">
                        <a:lnSpc>
                          <a:spcPct val="100000"/>
                        </a:lnSpc>
                      </a:pPr>
                      <a:r>
                        <a:rPr sz="850" b="1" spc="-70" dirty="0">
                          <a:latin typeface="Arial"/>
                          <a:cs typeface="Arial"/>
                        </a:rPr>
                        <a:t>Comments </a:t>
                      </a:r>
                      <a:r>
                        <a:rPr sz="850" b="1" spc="-20" dirty="0">
                          <a:latin typeface="Arial"/>
                          <a:cs typeface="Arial"/>
                        </a:rPr>
                        <a:t>(if</a:t>
                      </a:r>
                      <a:r>
                        <a:rPr sz="850" b="1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b="1" spc="-70" dirty="0">
                          <a:latin typeface="Arial"/>
                          <a:cs typeface="Arial"/>
                        </a:rPr>
                        <a:t>necessary)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950">
                        <a:latin typeface="Times New Roman"/>
                        <a:cs typeface="Times New Roman"/>
                      </a:endParaRPr>
                    </a:p>
                    <a:p>
                      <a:pPr marL="285115">
                        <a:lnSpc>
                          <a:spcPct val="100000"/>
                        </a:lnSpc>
                      </a:pPr>
                      <a:r>
                        <a:rPr sz="850" b="1" spc="-50" dirty="0">
                          <a:latin typeface="Arial"/>
                          <a:cs typeface="Arial"/>
                        </a:rPr>
                        <a:t>Travel</a:t>
                      </a:r>
                      <a:r>
                        <a:rPr sz="850" b="1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b="1" spc="-65" dirty="0">
                          <a:latin typeface="Arial"/>
                          <a:cs typeface="Arial"/>
                        </a:rPr>
                        <a:t>Day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9F0"/>
                    </a:solidFill>
                  </a:tcPr>
                </a:tc>
                <a:tc>
                  <a:txBody>
                    <a:bodyPr/>
                    <a:lstStyle/>
                    <a:p>
                      <a:pPr marL="117475">
                        <a:lnSpc>
                          <a:spcPts val="795"/>
                        </a:lnSpc>
                      </a:pPr>
                      <a:r>
                        <a:rPr sz="850" b="1" spc="-40" dirty="0">
                          <a:latin typeface="Arial"/>
                          <a:cs typeface="Arial"/>
                        </a:rPr>
                        <a:t>Total </a:t>
                      </a:r>
                      <a:r>
                        <a:rPr sz="850" b="1" spc="-20" dirty="0">
                          <a:latin typeface="Arial"/>
                          <a:cs typeface="Arial"/>
                        </a:rPr>
                        <a:t>Meal</a:t>
                      </a:r>
                      <a:r>
                        <a:rPr sz="850" b="1" spc="-7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b="1" spc="-70" dirty="0">
                          <a:latin typeface="Arial"/>
                          <a:cs typeface="Arial"/>
                        </a:rPr>
                        <a:t>+</a:t>
                      </a:r>
                      <a:endParaRPr sz="850">
                        <a:latin typeface="Arial"/>
                        <a:cs typeface="Arial"/>
                      </a:endParaRPr>
                    </a:p>
                    <a:p>
                      <a:pPr marL="38100" marR="21590" indent="-635" algn="ctr">
                        <a:lnSpc>
                          <a:spcPts val="1130"/>
                        </a:lnSpc>
                        <a:spcBef>
                          <a:spcPts val="50"/>
                        </a:spcBef>
                      </a:pPr>
                      <a:r>
                        <a:rPr sz="850" b="1" spc="-50" dirty="0">
                          <a:latin typeface="Arial"/>
                          <a:cs typeface="Arial"/>
                        </a:rPr>
                        <a:t>Incidentals </a:t>
                      </a:r>
                      <a:r>
                        <a:rPr sz="850" b="1" spc="-40" dirty="0">
                          <a:latin typeface="Arial"/>
                          <a:cs typeface="Arial"/>
                        </a:rPr>
                        <a:t>(per  </a:t>
                      </a:r>
                      <a:r>
                        <a:rPr sz="850" b="1" spc="-45" dirty="0">
                          <a:latin typeface="Arial"/>
                          <a:cs typeface="Arial"/>
                        </a:rPr>
                        <a:t>daily</a:t>
                      </a:r>
                      <a:r>
                        <a:rPr sz="850" b="1" spc="-9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b="1" spc="-60" dirty="0">
                          <a:latin typeface="Arial"/>
                          <a:cs typeface="Arial"/>
                        </a:rPr>
                        <a:t>Guidelines  </a:t>
                      </a:r>
                      <a:r>
                        <a:rPr sz="850" b="1" spc="-75" dirty="0">
                          <a:latin typeface="Arial"/>
                          <a:cs typeface="Arial"/>
                        </a:rPr>
                        <a:t>cap </a:t>
                      </a:r>
                      <a:r>
                        <a:rPr sz="850" b="1" spc="-35" dirty="0">
                          <a:latin typeface="Arial"/>
                          <a:cs typeface="Arial"/>
                        </a:rPr>
                        <a:t>of $69 </a:t>
                      </a:r>
                      <a:r>
                        <a:rPr sz="850" b="1" spc="-45" dirty="0">
                          <a:latin typeface="Arial"/>
                          <a:cs typeface="Arial"/>
                        </a:rPr>
                        <a:t>per  day)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9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150">
                        <a:latin typeface="Times New Roman"/>
                        <a:cs typeface="Times New Roman"/>
                      </a:endParaRPr>
                    </a:p>
                    <a:p>
                      <a:pPr marL="109855" marR="93345" indent="33020">
                        <a:lnSpc>
                          <a:spcPct val="110600"/>
                        </a:lnSpc>
                      </a:pPr>
                      <a:r>
                        <a:rPr sz="850" b="1" spc="-35" dirty="0">
                          <a:latin typeface="Arial"/>
                          <a:cs typeface="Arial"/>
                        </a:rPr>
                        <a:t>Non-Meal  </a:t>
                      </a:r>
                      <a:r>
                        <a:rPr sz="850" b="1" spc="-5" dirty="0">
                          <a:latin typeface="Arial"/>
                          <a:cs typeface="Arial"/>
                        </a:rPr>
                        <a:t>De</a:t>
                      </a:r>
                      <a:r>
                        <a:rPr sz="850" b="1" dirty="0">
                          <a:latin typeface="Arial"/>
                          <a:cs typeface="Arial"/>
                        </a:rPr>
                        <a:t>s</a:t>
                      </a:r>
                      <a:r>
                        <a:rPr sz="850" b="1" spc="-5" dirty="0">
                          <a:latin typeface="Arial"/>
                          <a:cs typeface="Arial"/>
                        </a:rPr>
                        <a:t>c</a:t>
                      </a:r>
                      <a:r>
                        <a:rPr sz="850" b="1" dirty="0">
                          <a:latin typeface="Arial"/>
                          <a:cs typeface="Arial"/>
                        </a:rPr>
                        <a:t>ription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150">
                        <a:latin typeface="Times New Roman"/>
                        <a:cs typeface="Times New Roman"/>
                      </a:endParaRPr>
                    </a:p>
                    <a:p>
                      <a:pPr marL="236220" marR="178435" indent="-41275">
                        <a:lnSpc>
                          <a:spcPct val="110600"/>
                        </a:lnSpc>
                      </a:pPr>
                      <a:r>
                        <a:rPr sz="850" b="1" spc="-5" dirty="0">
                          <a:latin typeface="Arial"/>
                          <a:cs typeface="Arial"/>
                        </a:rPr>
                        <a:t>N</a:t>
                      </a:r>
                      <a:r>
                        <a:rPr sz="850" b="1" dirty="0">
                          <a:latin typeface="Arial"/>
                          <a:cs typeface="Arial"/>
                        </a:rPr>
                        <a:t>on</a:t>
                      </a:r>
                      <a:r>
                        <a:rPr sz="850" b="1" spc="-5" dirty="0">
                          <a:latin typeface="Arial"/>
                          <a:cs typeface="Arial"/>
                        </a:rPr>
                        <a:t>-Me</a:t>
                      </a:r>
                      <a:r>
                        <a:rPr sz="850" b="1" dirty="0">
                          <a:latin typeface="Arial"/>
                          <a:cs typeface="Arial"/>
                        </a:rPr>
                        <a:t>al  </a:t>
                      </a:r>
                      <a:r>
                        <a:rPr sz="850" b="1" spc="-80" dirty="0">
                          <a:latin typeface="Arial"/>
                          <a:cs typeface="Arial"/>
                        </a:rPr>
                        <a:t>Expense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950">
                        <a:latin typeface="Times New Roman"/>
                        <a:cs typeface="Times New Roman"/>
                      </a:endParaRPr>
                    </a:p>
                    <a:p>
                      <a:pPr marL="6985" algn="ctr">
                        <a:lnSpc>
                          <a:spcPct val="100000"/>
                        </a:lnSpc>
                      </a:pPr>
                      <a:r>
                        <a:rPr sz="850" b="1" spc="-40" dirty="0">
                          <a:latin typeface="Arial"/>
                          <a:cs typeface="Arial"/>
                        </a:rPr>
                        <a:t>Total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26022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 marL="263525">
                        <a:lnSpc>
                          <a:spcPct val="100000"/>
                        </a:lnSpc>
                      </a:pPr>
                      <a:r>
                        <a:rPr sz="850" spc="-5" dirty="0">
                          <a:latin typeface="Arial"/>
                          <a:cs typeface="Arial"/>
                        </a:rPr>
                        <a:t>4/8-11/19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63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 marL="25400">
                        <a:lnSpc>
                          <a:spcPct val="100000"/>
                        </a:lnSpc>
                      </a:pPr>
                      <a:r>
                        <a:rPr sz="850" spc="-15" dirty="0">
                          <a:latin typeface="Arial"/>
                          <a:cs typeface="Arial"/>
                        </a:rPr>
                        <a:t>Air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63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750">
                        <a:latin typeface="Times New Roman"/>
                        <a:cs typeface="Times New Roman"/>
                      </a:endParaRPr>
                    </a:p>
                    <a:p>
                      <a:pPr marL="24765">
                        <a:lnSpc>
                          <a:spcPct val="100000"/>
                        </a:lnSpc>
                      </a:pPr>
                      <a:r>
                        <a:rPr sz="850" spc="-35" dirty="0">
                          <a:latin typeface="Arial"/>
                          <a:cs typeface="Arial"/>
                        </a:rPr>
                        <a:t>Southwest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63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4765">
                        <a:lnSpc>
                          <a:spcPts val="805"/>
                        </a:lnSpc>
                      </a:pPr>
                      <a:r>
                        <a:rPr sz="850" spc="-50" dirty="0">
                          <a:latin typeface="Arial"/>
                          <a:cs typeface="Arial"/>
                        </a:rPr>
                        <a:t>R/T </a:t>
                      </a:r>
                      <a:r>
                        <a:rPr sz="850" spc="-95" dirty="0">
                          <a:latin typeface="Arial"/>
                          <a:cs typeface="Arial"/>
                        </a:rPr>
                        <a:t>SWA </a:t>
                      </a:r>
                      <a:r>
                        <a:rPr sz="850" spc="-85" dirty="0">
                          <a:latin typeface="Arial"/>
                          <a:cs typeface="Arial"/>
                        </a:rPr>
                        <a:t>STL-BWI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(note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-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due </a:t>
                      </a:r>
                      <a:r>
                        <a:rPr sz="850" spc="15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late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hearing 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flight </a:t>
                      </a:r>
                      <a:r>
                        <a:rPr sz="850" spc="-55" dirty="0">
                          <a:latin typeface="Arial"/>
                          <a:cs typeface="Arial"/>
                        </a:rPr>
                        <a:t>was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rebooked</a:t>
                      </a:r>
                      <a:r>
                        <a:rPr sz="850" spc="-17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for</a:t>
                      </a:r>
                      <a:endParaRPr sz="850">
                        <a:latin typeface="Arial"/>
                        <a:cs typeface="Arial"/>
                      </a:endParaRPr>
                    </a:p>
                    <a:p>
                      <a:pPr marL="24765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sz="850" spc="-10" dirty="0">
                          <a:latin typeface="Arial"/>
                          <a:cs typeface="Arial"/>
                        </a:rPr>
                        <a:t>11th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instead 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of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10th </a:t>
                      </a:r>
                      <a:r>
                        <a:rPr sz="850" spc="5" dirty="0">
                          <a:latin typeface="Arial"/>
                          <a:cs typeface="Arial"/>
                        </a:rPr>
                        <a:t>with</a:t>
                      </a:r>
                      <a:r>
                        <a:rPr sz="850" spc="-1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no price </a:t>
                      </a:r>
                      <a:r>
                        <a:rPr sz="850" spc="-50" dirty="0">
                          <a:latin typeface="Arial"/>
                          <a:cs typeface="Arial"/>
                        </a:rPr>
                        <a:t>change </a:t>
                      </a:r>
                      <a:r>
                        <a:rPr sz="850" spc="-95" dirty="0">
                          <a:latin typeface="Arial"/>
                          <a:cs typeface="Arial"/>
                        </a:rPr>
                        <a:t>SWA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policy)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 marR="44450" algn="r">
                        <a:lnSpc>
                          <a:spcPct val="100000"/>
                        </a:lnSpc>
                        <a:tabLst>
                          <a:tab pos="418465" algn="l"/>
                        </a:tabLst>
                      </a:pPr>
                      <a:r>
                        <a:rPr sz="85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5" dirty="0">
                          <a:latin typeface="Arial"/>
                          <a:cs typeface="Arial"/>
                        </a:rPr>
                        <a:t>706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.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95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63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 marL="5715" algn="ctr">
                        <a:lnSpc>
                          <a:spcPct val="100000"/>
                        </a:lnSpc>
                        <a:tabLst>
                          <a:tab pos="535940" algn="l"/>
                        </a:tabLst>
                      </a:pPr>
                      <a:r>
                        <a:rPr sz="850" spc="-35" dirty="0">
                          <a:latin typeface="Arial"/>
                          <a:cs typeface="Arial"/>
                        </a:rPr>
                        <a:t>$	706.95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63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3016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050">
                        <a:latin typeface="Times New Roman"/>
                        <a:cs typeface="Times New Roman"/>
                      </a:endParaRPr>
                    </a:p>
                    <a:p>
                      <a:pPr marL="263525">
                        <a:lnSpc>
                          <a:spcPct val="100000"/>
                        </a:lnSpc>
                      </a:pPr>
                      <a:r>
                        <a:rPr sz="850" spc="-5" dirty="0">
                          <a:latin typeface="Arial"/>
                          <a:cs typeface="Arial"/>
                        </a:rPr>
                        <a:t>4/8-11/19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571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050">
                        <a:latin typeface="Times New Roman"/>
                        <a:cs typeface="Times New Roman"/>
                      </a:endParaRPr>
                    </a:p>
                    <a:p>
                      <a:pPr marL="25400">
                        <a:lnSpc>
                          <a:spcPct val="100000"/>
                        </a:lnSpc>
                      </a:pPr>
                      <a:r>
                        <a:rPr sz="850" spc="-45" dirty="0">
                          <a:latin typeface="Arial"/>
                          <a:cs typeface="Arial"/>
                        </a:rPr>
                        <a:t>Lodging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571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050">
                        <a:latin typeface="Times New Roman"/>
                        <a:cs typeface="Times New Roman"/>
                      </a:endParaRPr>
                    </a:p>
                    <a:p>
                      <a:pPr marL="24765">
                        <a:lnSpc>
                          <a:spcPct val="100000"/>
                        </a:lnSpc>
                      </a:pPr>
                      <a:r>
                        <a:rPr sz="850" spc="5" dirty="0">
                          <a:latin typeface="Arial"/>
                          <a:cs typeface="Arial"/>
                        </a:rPr>
                        <a:t>Marriott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81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4765" marR="135255">
                        <a:lnSpc>
                          <a:spcPts val="1130"/>
                        </a:lnSpc>
                        <a:spcBef>
                          <a:spcPts val="55"/>
                        </a:spcBef>
                      </a:pPr>
                      <a:r>
                        <a:rPr sz="850" spc="10" dirty="0">
                          <a:latin typeface="Arial"/>
                          <a:cs typeface="Arial"/>
                        </a:rPr>
                        <a:t>Marriott</a:t>
                      </a:r>
                      <a:r>
                        <a:rPr sz="85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Hotel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(Note</a:t>
                      </a:r>
                      <a:r>
                        <a:rPr sz="85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higher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rate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on</a:t>
                      </a:r>
                      <a:r>
                        <a:rPr sz="85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5" dirty="0">
                          <a:latin typeface="Arial"/>
                          <a:cs typeface="Arial"/>
                        </a:rPr>
                        <a:t>third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night</a:t>
                      </a:r>
                      <a:r>
                        <a:rPr sz="85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due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15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late</a:t>
                      </a:r>
                      <a:r>
                        <a:rPr sz="85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hearing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 and 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no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flights 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available </a:t>
                      </a:r>
                      <a:r>
                        <a:rPr sz="850" spc="5" dirty="0">
                          <a:latin typeface="Arial"/>
                          <a:cs typeface="Arial"/>
                        </a:rPr>
                        <a:t>until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next</a:t>
                      </a:r>
                      <a:r>
                        <a:rPr sz="850" spc="-1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day)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698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050">
                        <a:latin typeface="Times New Roman"/>
                        <a:cs typeface="Times New Roman"/>
                      </a:endParaRPr>
                    </a:p>
                    <a:p>
                      <a:pPr marR="44450" algn="r">
                        <a:lnSpc>
                          <a:spcPct val="100000"/>
                        </a:lnSpc>
                        <a:tabLst>
                          <a:tab pos="418465" algn="l"/>
                        </a:tabLst>
                      </a:pPr>
                      <a:r>
                        <a:rPr sz="85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5" dirty="0">
                          <a:latin typeface="Arial"/>
                          <a:cs typeface="Arial"/>
                        </a:rPr>
                        <a:t>747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.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30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571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050">
                        <a:latin typeface="Times New Roman"/>
                        <a:cs typeface="Times New Roman"/>
                      </a:endParaRPr>
                    </a:p>
                    <a:p>
                      <a:pPr marL="5715" algn="ctr">
                        <a:lnSpc>
                          <a:spcPct val="100000"/>
                        </a:lnSpc>
                        <a:tabLst>
                          <a:tab pos="535940" algn="l"/>
                        </a:tabLst>
                      </a:pPr>
                      <a:r>
                        <a:rPr sz="850" spc="-35" dirty="0">
                          <a:latin typeface="Arial"/>
                          <a:cs typeface="Arial"/>
                        </a:rPr>
                        <a:t>$	747.30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571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229870">
                <a:tc>
                  <a:txBody>
                    <a:bodyPr/>
                    <a:lstStyle/>
                    <a:p>
                      <a:pPr marL="263525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850" spc="-5" dirty="0">
                          <a:latin typeface="Arial"/>
                          <a:cs typeface="Arial"/>
                        </a:rPr>
                        <a:t>4/8-11/19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8699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0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850" spc="-45" dirty="0">
                          <a:latin typeface="Arial"/>
                          <a:cs typeface="Arial"/>
                        </a:rPr>
                        <a:t>Parking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8699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4765">
                        <a:lnSpc>
                          <a:spcPct val="100000"/>
                        </a:lnSpc>
                        <a:spcBef>
                          <a:spcPts val="670"/>
                        </a:spcBef>
                      </a:pPr>
                      <a:r>
                        <a:rPr sz="850" spc="-50" dirty="0">
                          <a:latin typeface="Arial"/>
                          <a:cs typeface="Arial"/>
                        </a:rPr>
                        <a:t>SuperPark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850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4765">
                        <a:lnSpc>
                          <a:spcPct val="100000"/>
                        </a:lnSpc>
                        <a:spcBef>
                          <a:spcPts val="670"/>
                        </a:spcBef>
                      </a:pPr>
                      <a:r>
                        <a:rPr sz="850" spc="-135" dirty="0">
                          <a:latin typeface="Arial"/>
                          <a:cs typeface="Arial"/>
                        </a:rPr>
                        <a:t>STL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850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 marR="44450" algn="r">
                        <a:lnSpc>
                          <a:spcPct val="100000"/>
                        </a:lnSpc>
                        <a:spcBef>
                          <a:spcPts val="685"/>
                        </a:spcBef>
                        <a:tabLst>
                          <a:tab pos="474980" algn="l"/>
                        </a:tabLst>
                      </a:pPr>
                      <a:r>
                        <a:rPr sz="85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5" dirty="0">
                          <a:latin typeface="Arial"/>
                          <a:cs typeface="Arial"/>
                        </a:rPr>
                        <a:t>89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.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00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8699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 marL="5715" algn="ctr">
                        <a:lnSpc>
                          <a:spcPct val="100000"/>
                        </a:lnSpc>
                        <a:spcBef>
                          <a:spcPts val="685"/>
                        </a:spcBef>
                        <a:tabLst>
                          <a:tab pos="592455" algn="l"/>
                        </a:tabLst>
                      </a:pPr>
                      <a:r>
                        <a:rPr sz="850" spc="-35" dirty="0">
                          <a:latin typeface="Arial"/>
                          <a:cs typeface="Arial"/>
                        </a:rPr>
                        <a:t>$	89.00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8699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229870">
                <a:tc>
                  <a:txBody>
                    <a:bodyPr/>
                    <a:lstStyle/>
                    <a:p>
                      <a:pPr marL="263525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850" spc="-5" dirty="0">
                          <a:latin typeface="Arial"/>
                          <a:cs typeface="Arial"/>
                        </a:rPr>
                        <a:t>4/8-11/19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8699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0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Mileage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8699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4765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850" spc="-50" dirty="0">
                          <a:latin typeface="Arial"/>
                          <a:cs typeface="Arial"/>
                        </a:rPr>
                        <a:t>R/T </a:t>
                      </a:r>
                      <a:r>
                        <a:rPr sz="850" spc="-110" dirty="0">
                          <a:latin typeface="Arial"/>
                          <a:cs typeface="Arial"/>
                        </a:rPr>
                        <a:t>SPI </a:t>
                      </a:r>
                      <a:r>
                        <a:rPr sz="850" spc="15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850" spc="-130" dirty="0">
                          <a:latin typeface="Arial"/>
                          <a:cs typeface="Arial"/>
                        </a:rPr>
                        <a:t>STL </a:t>
                      </a:r>
                      <a:r>
                        <a:rPr sz="850" spc="15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850" spc="-110" dirty="0">
                          <a:latin typeface="Arial"/>
                          <a:cs typeface="Arial"/>
                        </a:rPr>
                        <a:t>SPI 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(106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miles </a:t>
                      </a:r>
                      <a:r>
                        <a:rPr sz="850" spc="-55" dirty="0">
                          <a:latin typeface="Arial"/>
                          <a:cs typeface="Arial"/>
                        </a:rPr>
                        <a:t>x 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.58 </a:t>
                      </a:r>
                      <a:r>
                        <a:rPr sz="850" spc="-55" dirty="0">
                          <a:latin typeface="Arial"/>
                          <a:cs typeface="Arial"/>
                        </a:rPr>
                        <a:t>x</a:t>
                      </a:r>
                      <a:r>
                        <a:rPr sz="850" spc="-10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2)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8572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 marR="44450" algn="r">
                        <a:lnSpc>
                          <a:spcPct val="100000"/>
                        </a:lnSpc>
                        <a:spcBef>
                          <a:spcPts val="685"/>
                        </a:spcBef>
                        <a:tabLst>
                          <a:tab pos="418465" algn="l"/>
                        </a:tabLst>
                      </a:pPr>
                      <a:r>
                        <a:rPr sz="85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5" dirty="0">
                          <a:latin typeface="Arial"/>
                          <a:cs typeface="Arial"/>
                        </a:rPr>
                        <a:t>122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.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96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8699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 marL="5715" algn="ctr">
                        <a:lnSpc>
                          <a:spcPct val="100000"/>
                        </a:lnSpc>
                        <a:spcBef>
                          <a:spcPts val="685"/>
                        </a:spcBef>
                        <a:tabLst>
                          <a:tab pos="535940" algn="l"/>
                        </a:tabLst>
                      </a:pPr>
                      <a:r>
                        <a:rPr sz="850" spc="-35" dirty="0">
                          <a:latin typeface="Arial"/>
                          <a:cs typeface="Arial"/>
                        </a:rPr>
                        <a:t>$	122.96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8699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229870">
                <a:tc>
                  <a:txBody>
                    <a:bodyPr/>
                    <a:lstStyle/>
                    <a:p>
                      <a:pPr marL="280035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850" dirty="0">
                          <a:latin typeface="Arial"/>
                          <a:cs typeface="Arial"/>
                        </a:rPr>
                        <a:t>4/8/2019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8699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0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850" spc="-50" dirty="0">
                          <a:latin typeface="Arial"/>
                          <a:cs typeface="Arial"/>
                        </a:rPr>
                        <a:t>Food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8699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8419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850" spc="-100" dirty="0">
                          <a:latin typeface="Arial"/>
                          <a:cs typeface="Arial"/>
                        </a:rPr>
                        <a:t>Yes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8699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B8CCE3"/>
                    </a:solidFill>
                  </a:tcPr>
                </a:tc>
                <a:tc>
                  <a:txBody>
                    <a:bodyPr/>
                    <a:lstStyle/>
                    <a:p>
                      <a:pPr marL="58419">
                        <a:lnSpc>
                          <a:spcPct val="100000"/>
                        </a:lnSpc>
                        <a:spcBef>
                          <a:spcPts val="685"/>
                        </a:spcBef>
                        <a:tabLst>
                          <a:tab pos="492125" algn="l"/>
                        </a:tabLst>
                      </a:pPr>
                      <a:r>
                        <a:rPr sz="850" spc="-35" dirty="0">
                          <a:latin typeface="Arial"/>
                          <a:cs typeface="Arial"/>
                        </a:rPr>
                        <a:t>$	53.25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8699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B8CCE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5715" algn="ctr">
                        <a:lnSpc>
                          <a:spcPct val="100000"/>
                        </a:lnSpc>
                        <a:spcBef>
                          <a:spcPts val="685"/>
                        </a:spcBef>
                        <a:tabLst>
                          <a:tab pos="592455" algn="l"/>
                        </a:tabLst>
                      </a:pPr>
                      <a:r>
                        <a:rPr sz="850" spc="-35" dirty="0">
                          <a:latin typeface="Arial"/>
                          <a:cs typeface="Arial"/>
                        </a:rPr>
                        <a:t>$	53.25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86995" marB="0"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229870">
                <a:tc>
                  <a:txBody>
                    <a:bodyPr/>
                    <a:lstStyle/>
                    <a:p>
                      <a:pPr marL="280035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850" dirty="0">
                          <a:latin typeface="Arial"/>
                          <a:cs typeface="Arial"/>
                        </a:rPr>
                        <a:t>4/9/2019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8699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0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850" spc="-50" dirty="0">
                          <a:latin typeface="Arial"/>
                          <a:cs typeface="Arial"/>
                        </a:rPr>
                        <a:t>Food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8699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8419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850" spc="-50" dirty="0">
                          <a:latin typeface="Arial"/>
                          <a:cs typeface="Arial"/>
                        </a:rPr>
                        <a:t>No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8699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B8CCE3"/>
                    </a:solidFill>
                  </a:tcPr>
                </a:tc>
                <a:tc>
                  <a:txBody>
                    <a:bodyPr/>
                    <a:lstStyle/>
                    <a:p>
                      <a:pPr marL="58419">
                        <a:lnSpc>
                          <a:spcPct val="100000"/>
                        </a:lnSpc>
                        <a:spcBef>
                          <a:spcPts val="685"/>
                        </a:spcBef>
                        <a:tabLst>
                          <a:tab pos="492125" algn="l"/>
                        </a:tabLst>
                      </a:pPr>
                      <a:r>
                        <a:rPr sz="850" spc="-35" dirty="0">
                          <a:latin typeface="Arial"/>
                          <a:cs typeface="Arial"/>
                        </a:rPr>
                        <a:t>$	71.00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8699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B8CCE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5715" algn="ctr">
                        <a:lnSpc>
                          <a:spcPct val="100000"/>
                        </a:lnSpc>
                        <a:spcBef>
                          <a:spcPts val="685"/>
                        </a:spcBef>
                        <a:tabLst>
                          <a:tab pos="592455" algn="l"/>
                        </a:tabLst>
                      </a:pPr>
                      <a:r>
                        <a:rPr sz="850" spc="-35" dirty="0">
                          <a:latin typeface="Arial"/>
                          <a:cs typeface="Arial"/>
                        </a:rPr>
                        <a:t>$	71.00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86995" marB="0"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229870">
                <a:tc>
                  <a:txBody>
                    <a:bodyPr/>
                    <a:lstStyle/>
                    <a:p>
                      <a:pPr marL="252729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850" spc="-5" dirty="0">
                          <a:latin typeface="Arial"/>
                          <a:cs typeface="Arial"/>
                        </a:rPr>
                        <a:t>4/10/2019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8699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0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850" spc="-50" dirty="0">
                          <a:latin typeface="Arial"/>
                          <a:cs typeface="Arial"/>
                        </a:rPr>
                        <a:t>Food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8699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8419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850" spc="-50" dirty="0">
                          <a:latin typeface="Arial"/>
                          <a:cs typeface="Arial"/>
                        </a:rPr>
                        <a:t>No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8699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B8CCE3"/>
                    </a:solidFill>
                  </a:tcPr>
                </a:tc>
                <a:tc>
                  <a:txBody>
                    <a:bodyPr/>
                    <a:lstStyle/>
                    <a:p>
                      <a:pPr marL="58419">
                        <a:lnSpc>
                          <a:spcPct val="100000"/>
                        </a:lnSpc>
                        <a:spcBef>
                          <a:spcPts val="685"/>
                        </a:spcBef>
                        <a:tabLst>
                          <a:tab pos="492125" algn="l"/>
                        </a:tabLst>
                      </a:pPr>
                      <a:r>
                        <a:rPr sz="850" spc="-35" dirty="0">
                          <a:latin typeface="Arial"/>
                          <a:cs typeface="Arial"/>
                        </a:rPr>
                        <a:t>$	71.00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8699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B8CCE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5715" algn="ctr">
                        <a:lnSpc>
                          <a:spcPct val="100000"/>
                        </a:lnSpc>
                        <a:spcBef>
                          <a:spcPts val="685"/>
                        </a:spcBef>
                        <a:tabLst>
                          <a:tab pos="592455" algn="l"/>
                        </a:tabLst>
                      </a:pPr>
                      <a:r>
                        <a:rPr sz="850" spc="-35" dirty="0">
                          <a:latin typeface="Arial"/>
                          <a:cs typeface="Arial"/>
                        </a:rPr>
                        <a:t>$	71.00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86995" marB="0"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229870">
                <a:tc>
                  <a:txBody>
                    <a:bodyPr/>
                    <a:lstStyle/>
                    <a:p>
                      <a:pPr marL="252729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850" spc="-5" dirty="0">
                          <a:latin typeface="Arial"/>
                          <a:cs typeface="Arial"/>
                        </a:rPr>
                        <a:t>4/11/2019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8699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0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850" spc="-50" dirty="0">
                          <a:latin typeface="Arial"/>
                          <a:cs typeface="Arial"/>
                        </a:rPr>
                        <a:t>Food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8699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8419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850" spc="-100" dirty="0">
                          <a:latin typeface="Arial"/>
                          <a:cs typeface="Arial"/>
                        </a:rPr>
                        <a:t>Yes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8699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B8CCE3"/>
                    </a:solidFill>
                  </a:tcPr>
                </a:tc>
                <a:tc>
                  <a:txBody>
                    <a:bodyPr/>
                    <a:lstStyle/>
                    <a:p>
                      <a:pPr marL="58419">
                        <a:lnSpc>
                          <a:spcPct val="100000"/>
                        </a:lnSpc>
                        <a:spcBef>
                          <a:spcPts val="685"/>
                        </a:spcBef>
                        <a:tabLst>
                          <a:tab pos="492125" algn="l"/>
                        </a:tabLst>
                      </a:pPr>
                      <a:r>
                        <a:rPr sz="850" spc="-35" dirty="0">
                          <a:latin typeface="Arial"/>
                          <a:cs typeface="Arial"/>
                        </a:rPr>
                        <a:t>$	53.25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8699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B8CCE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5715" algn="ctr">
                        <a:lnSpc>
                          <a:spcPct val="100000"/>
                        </a:lnSpc>
                        <a:spcBef>
                          <a:spcPts val="685"/>
                        </a:spcBef>
                        <a:tabLst>
                          <a:tab pos="592455" algn="l"/>
                        </a:tabLst>
                      </a:pPr>
                      <a:r>
                        <a:rPr sz="850" spc="-35" dirty="0">
                          <a:latin typeface="Arial"/>
                          <a:cs typeface="Arial"/>
                        </a:rPr>
                        <a:t>$	53.25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86995" marB="0"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229870">
                <a:tc>
                  <a:txBody>
                    <a:bodyPr/>
                    <a:lstStyle/>
                    <a:p>
                      <a:pPr marL="280035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850" dirty="0">
                          <a:latin typeface="Arial"/>
                          <a:cs typeface="Arial"/>
                        </a:rPr>
                        <a:t>4/8/2019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8699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0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Transportation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8699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4765">
                        <a:lnSpc>
                          <a:spcPct val="100000"/>
                        </a:lnSpc>
                        <a:spcBef>
                          <a:spcPts val="670"/>
                        </a:spcBef>
                      </a:pPr>
                      <a:r>
                        <a:rPr sz="850" spc="-30" dirty="0">
                          <a:latin typeface="Arial"/>
                          <a:cs typeface="Arial"/>
                        </a:rPr>
                        <a:t>Uber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850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4765">
                        <a:lnSpc>
                          <a:spcPct val="100000"/>
                        </a:lnSpc>
                        <a:spcBef>
                          <a:spcPts val="670"/>
                        </a:spcBef>
                      </a:pPr>
                      <a:r>
                        <a:rPr sz="850" spc="-30" dirty="0">
                          <a:latin typeface="Arial"/>
                          <a:cs typeface="Arial"/>
                        </a:rPr>
                        <a:t>Uber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from</a:t>
                      </a:r>
                      <a:r>
                        <a:rPr sz="850" spc="-7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5" dirty="0">
                          <a:latin typeface="Arial"/>
                          <a:cs typeface="Arial"/>
                        </a:rPr>
                        <a:t>BWI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850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 marR="44450" algn="r">
                        <a:lnSpc>
                          <a:spcPct val="100000"/>
                        </a:lnSpc>
                        <a:spcBef>
                          <a:spcPts val="685"/>
                        </a:spcBef>
                        <a:tabLst>
                          <a:tab pos="474980" algn="l"/>
                        </a:tabLst>
                      </a:pPr>
                      <a:r>
                        <a:rPr sz="85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5" dirty="0">
                          <a:latin typeface="Arial"/>
                          <a:cs typeface="Arial"/>
                        </a:rPr>
                        <a:t>21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.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87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8699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 marL="5715" algn="ctr">
                        <a:lnSpc>
                          <a:spcPct val="100000"/>
                        </a:lnSpc>
                        <a:spcBef>
                          <a:spcPts val="685"/>
                        </a:spcBef>
                        <a:tabLst>
                          <a:tab pos="592455" algn="l"/>
                        </a:tabLst>
                      </a:pPr>
                      <a:r>
                        <a:rPr sz="850" spc="-35" dirty="0">
                          <a:latin typeface="Arial"/>
                          <a:cs typeface="Arial"/>
                        </a:rPr>
                        <a:t>$	21.87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8699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229870">
                <a:tc>
                  <a:txBody>
                    <a:bodyPr/>
                    <a:lstStyle/>
                    <a:p>
                      <a:pPr marL="252729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850" spc="-5" dirty="0">
                          <a:latin typeface="Arial"/>
                          <a:cs typeface="Arial"/>
                        </a:rPr>
                        <a:t>4/11/2019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8699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0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Transportation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8699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4765">
                        <a:lnSpc>
                          <a:spcPct val="100000"/>
                        </a:lnSpc>
                        <a:spcBef>
                          <a:spcPts val="670"/>
                        </a:spcBef>
                      </a:pPr>
                      <a:r>
                        <a:rPr sz="850" spc="-30" dirty="0">
                          <a:latin typeface="Arial"/>
                          <a:cs typeface="Arial"/>
                        </a:rPr>
                        <a:t>Uber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850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4765">
                        <a:lnSpc>
                          <a:spcPct val="100000"/>
                        </a:lnSpc>
                        <a:spcBef>
                          <a:spcPts val="670"/>
                        </a:spcBef>
                      </a:pPr>
                      <a:r>
                        <a:rPr sz="850" spc="-30" dirty="0">
                          <a:latin typeface="Arial"/>
                          <a:cs typeface="Arial"/>
                        </a:rPr>
                        <a:t>Uber </a:t>
                      </a:r>
                      <a:r>
                        <a:rPr sz="850" spc="15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850" spc="-7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5" dirty="0">
                          <a:latin typeface="Arial"/>
                          <a:cs typeface="Arial"/>
                        </a:rPr>
                        <a:t>BWI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850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 marR="44450" algn="r">
                        <a:lnSpc>
                          <a:spcPct val="100000"/>
                        </a:lnSpc>
                        <a:spcBef>
                          <a:spcPts val="685"/>
                        </a:spcBef>
                        <a:tabLst>
                          <a:tab pos="474980" algn="l"/>
                        </a:tabLst>
                      </a:pPr>
                      <a:r>
                        <a:rPr sz="85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5" dirty="0">
                          <a:latin typeface="Arial"/>
                          <a:cs typeface="Arial"/>
                        </a:rPr>
                        <a:t>19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.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95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8699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 marL="5715" algn="ctr">
                        <a:lnSpc>
                          <a:spcPct val="100000"/>
                        </a:lnSpc>
                        <a:spcBef>
                          <a:spcPts val="685"/>
                        </a:spcBef>
                        <a:tabLst>
                          <a:tab pos="592455" algn="l"/>
                        </a:tabLst>
                      </a:pPr>
                      <a:r>
                        <a:rPr sz="850" spc="-35" dirty="0">
                          <a:latin typeface="Arial"/>
                          <a:cs typeface="Arial"/>
                        </a:rPr>
                        <a:t>$	19.95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8699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14287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4765">
                        <a:lnSpc>
                          <a:spcPct val="100000"/>
                        </a:lnSpc>
                      </a:pPr>
                      <a:r>
                        <a:rPr sz="850" spc="-85" dirty="0">
                          <a:latin typeface="Arial"/>
                          <a:cs typeface="Arial"/>
                        </a:rPr>
                        <a:t>TOTAL: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AEDF3"/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tabLst>
                          <a:tab pos="452120" algn="l"/>
                        </a:tabLst>
                      </a:pPr>
                      <a:r>
                        <a:rPr sz="85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1,956.53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AEDF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14287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5" gridSpan="8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rowSpan="5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5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5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5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5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5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5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42875">
                <a:tc>
                  <a:txBody>
                    <a:bodyPr/>
                    <a:lstStyle/>
                    <a:p>
                      <a:pPr marR="11430" algn="r">
                        <a:lnSpc>
                          <a:spcPct val="100000"/>
                        </a:lnSpc>
                      </a:pPr>
                      <a:r>
                        <a:rPr sz="850" b="1" spc="-50" dirty="0">
                          <a:latin typeface="Arial"/>
                          <a:cs typeface="Arial"/>
                        </a:rPr>
                        <a:t>Subtotal</a:t>
                      </a:r>
                      <a:r>
                        <a:rPr sz="850" b="1" spc="-9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b="1" spc="-55" dirty="0">
                          <a:latin typeface="Arial"/>
                          <a:cs typeface="Arial"/>
                        </a:rPr>
                        <a:t>Time: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AEDF3"/>
                    </a:solidFill>
                  </a:tcPr>
                </a:tc>
                <a:tc>
                  <a:txBody>
                    <a:bodyPr/>
                    <a:lstStyle/>
                    <a:p>
                      <a:pPr marL="59055">
                        <a:lnSpc>
                          <a:spcPct val="100000"/>
                        </a:lnSpc>
                        <a:tabLst>
                          <a:tab pos="358775" algn="l"/>
                        </a:tabLst>
                      </a:pPr>
                      <a:r>
                        <a:rPr sz="850" b="1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b="1" spc="-30" dirty="0">
                          <a:latin typeface="Arial"/>
                          <a:cs typeface="Arial"/>
                        </a:rPr>
                        <a:t>13,747.50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AEDF3"/>
                    </a:solidFill>
                  </a:tcPr>
                </a:tc>
                <a:tc gridSpan="8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42875">
                <a:tc>
                  <a:txBody>
                    <a:bodyPr/>
                    <a:lstStyle/>
                    <a:p>
                      <a:pPr marR="10160" algn="r">
                        <a:lnSpc>
                          <a:spcPct val="100000"/>
                        </a:lnSpc>
                      </a:pPr>
                      <a:r>
                        <a:rPr sz="850" b="1" spc="-50" dirty="0">
                          <a:latin typeface="Arial"/>
                          <a:cs typeface="Arial"/>
                        </a:rPr>
                        <a:t>Subtotal</a:t>
                      </a:r>
                      <a:r>
                        <a:rPr sz="850" b="1" spc="-10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b="1" spc="-80" dirty="0">
                          <a:latin typeface="Arial"/>
                          <a:cs typeface="Arial"/>
                        </a:rPr>
                        <a:t>Expenses: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AEDF3"/>
                    </a:solidFill>
                  </a:tcPr>
                </a:tc>
                <a:tc>
                  <a:txBody>
                    <a:bodyPr/>
                    <a:lstStyle/>
                    <a:p>
                      <a:pPr marL="59055">
                        <a:lnSpc>
                          <a:spcPct val="100000"/>
                        </a:lnSpc>
                        <a:tabLst>
                          <a:tab pos="415290" algn="l"/>
                        </a:tabLst>
                      </a:pPr>
                      <a:r>
                        <a:rPr sz="850" b="1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b="1" spc="-30" dirty="0">
                          <a:latin typeface="Arial"/>
                          <a:cs typeface="Arial"/>
                        </a:rPr>
                        <a:t>1,956.53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AEDF3"/>
                    </a:solidFill>
                  </a:tcPr>
                </a:tc>
                <a:tc gridSpan="8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42875">
                <a:tc>
                  <a:txBody>
                    <a:bodyPr/>
                    <a:lstStyle/>
                    <a:p>
                      <a:pPr marR="10160" algn="r">
                        <a:lnSpc>
                          <a:spcPct val="100000"/>
                        </a:lnSpc>
                      </a:pPr>
                      <a:r>
                        <a:rPr sz="850" b="1" dirty="0">
                          <a:latin typeface="Arial"/>
                          <a:cs typeface="Arial"/>
                        </a:rPr>
                        <a:t>TOTA</a:t>
                      </a:r>
                      <a:r>
                        <a:rPr sz="850" b="1" spc="-10" dirty="0">
                          <a:latin typeface="Arial"/>
                          <a:cs typeface="Arial"/>
                        </a:rPr>
                        <a:t>L</a:t>
                      </a:r>
                      <a:r>
                        <a:rPr sz="850" b="1" dirty="0">
                          <a:latin typeface="Arial"/>
                          <a:cs typeface="Arial"/>
                        </a:rPr>
                        <a:t>: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AEDF3"/>
                    </a:solidFill>
                  </a:tcPr>
                </a:tc>
                <a:tc>
                  <a:txBody>
                    <a:bodyPr/>
                    <a:lstStyle/>
                    <a:p>
                      <a:pPr marL="59055">
                        <a:lnSpc>
                          <a:spcPct val="100000"/>
                        </a:lnSpc>
                        <a:tabLst>
                          <a:tab pos="358775" algn="l"/>
                        </a:tabLst>
                      </a:pPr>
                      <a:r>
                        <a:rPr sz="850" b="1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b="1" spc="-30" dirty="0">
                          <a:latin typeface="Arial"/>
                          <a:cs typeface="Arial"/>
                        </a:rPr>
                        <a:t>15,704.03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AEDF3"/>
                    </a:solidFill>
                  </a:tcPr>
                </a:tc>
                <a:tc gridSpan="8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42875">
                <a:tc>
                  <a:txBody>
                    <a:bodyPr/>
                    <a:lstStyle/>
                    <a:p>
                      <a:pPr marR="10795" algn="r">
                        <a:lnSpc>
                          <a:spcPct val="100000"/>
                        </a:lnSpc>
                      </a:pPr>
                      <a:r>
                        <a:rPr sz="850" b="1" spc="-45" dirty="0">
                          <a:latin typeface="Arial"/>
                          <a:cs typeface="Arial"/>
                        </a:rPr>
                        <a:t>Unbilled</a:t>
                      </a:r>
                      <a:r>
                        <a:rPr sz="850" b="1" spc="-1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b="1" spc="-70" dirty="0">
                          <a:latin typeface="Arial"/>
                          <a:cs typeface="Arial"/>
                        </a:rPr>
                        <a:t>Hours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AEDF3"/>
                    </a:solidFill>
                  </a:tcPr>
                </a:tc>
                <a:tc>
                  <a:txBody>
                    <a:bodyPr/>
                    <a:lstStyle/>
                    <a:p>
                      <a:pPr marR="10795" algn="r">
                        <a:lnSpc>
                          <a:spcPct val="100000"/>
                        </a:lnSpc>
                      </a:pPr>
                      <a:r>
                        <a:rPr sz="850" spc="5" dirty="0">
                          <a:latin typeface="Arial"/>
                          <a:cs typeface="Arial"/>
                        </a:rPr>
                        <a:t>19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.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00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8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5557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 marL="218440">
                        <a:lnSpc>
                          <a:spcPct val="100000"/>
                        </a:lnSpc>
                      </a:pPr>
                      <a:r>
                        <a:rPr sz="850" b="1" spc="-75" dirty="0">
                          <a:latin typeface="Arial"/>
                          <a:cs typeface="Arial"/>
                        </a:rPr>
                        <a:t>INITIALS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A"/>
                    </a:solidFill>
                  </a:tcPr>
                </a:tc>
                <a:tc rowSpan="2"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67005">
                <a:tc gridSpan="4">
                  <a:txBody>
                    <a:bodyPr/>
                    <a:lstStyle/>
                    <a:p>
                      <a:pPr marL="28575">
                        <a:lnSpc>
                          <a:spcPts val="1200"/>
                        </a:lnSpc>
                      </a:pPr>
                      <a:r>
                        <a:rPr sz="1100" spc="-70" dirty="0">
                          <a:latin typeface="Arial"/>
                          <a:cs typeface="Arial"/>
                        </a:rPr>
                        <a:t>Your </a:t>
                      </a:r>
                      <a:r>
                        <a:rPr sz="1100" spc="-25" dirty="0">
                          <a:latin typeface="Arial"/>
                          <a:cs typeface="Arial"/>
                        </a:rPr>
                        <a:t>initials </a:t>
                      </a:r>
                      <a:r>
                        <a:rPr sz="1100" spc="-45" dirty="0">
                          <a:latin typeface="Arial"/>
                          <a:cs typeface="Arial"/>
                        </a:rPr>
                        <a:t>here </a:t>
                      </a:r>
                      <a:r>
                        <a:rPr sz="1100" spc="-40" dirty="0">
                          <a:latin typeface="Arial"/>
                          <a:cs typeface="Arial"/>
                        </a:rPr>
                        <a:t>signify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that </a:t>
                      </a:r>
                      <a:r>
                        <a:rPr sz="1100" spc="-25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1100" spc="-75" dirty="0">
                          <a:latin typeface="Arial"/>
                          <a:cs typeface="Arial"/>
                        </a:rPr>
                        <a:t>charges </a:t>
                      </a:r>
                      <a:r>
                        <a:rPr sz="1100" spc="-40" dirty="0">
                          <a:latin typeface="Arial"/>
                          <a:cs typeface="Arial"/>
                        </a:rPr>
                        <a:t>on </a:t>
                      </a:r>
                      <a:r>
                        <a:rPr sz="1100" spc="-30" dirty="0">
                          <a:latin typeface="Arial"/>
                          <a:cs typeface="Arial"/>
                        </a:rPr>
                        <a:t>this </a:t>
                      </a:r>
                      <a:r>
                        <a:rPr sz="1100" spc="-45" dirty="0">
                          <a:latin typeface="Arial"/>
                          <a:cs typeface="Arial"/>
                        </a:rPr>
                        <a:t>invoice </a:t>
                      </a:r>
                      <a:r>
                        <a:rPr sz="1100" spc="-50" dirty="0">
                          <a:latin typeface="Arial"/>
                          <a:cs typeface="Arial"/>
                        </a:rPr>
                        <a:t>are</a:t>
                      </a:r>
                      <a:r>
                        <a:rPr sz="1100" spc="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50" dirty="0">
                          <a:latin typeface="Arial"/>
                          <a:cs typeface="Arial"/>
                        </a:rPr>
                        <a:t>accurate: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 marL="58419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sz="850" spc="-105" dirty="0">
                          <a:latin typeface="Arial"/>
                          <a:cs typeface="Arial"/>
                        </a:rPr>
                        <a:t>SMS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16510" marB="0"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A"/>
                    </a:solidFill>
                  </a:tcPr>
                </a:tc>
                <a:tc gridSpan="4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</a:tbl>
          </a:graphicData>
        </a:graphic>
      </p:graphicFrame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6109" y="685800"/>
            <a:ext cx="30346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b="1" dirty="0">
                <a:solidFill>
                  <a:srgbClr val="2C2C2C"/>
                </a:solidFill>
                <a:latin typeface="Arial"/>
                <a:cs typeface="Arial"/>
              </a:rPr>
              <a:t>From: </a:t>
            </a:r>
            <a:r>
              <a:rPr sz="800" b="1" dirty="0">
                <a:latin typeface="Arial"/>
                <a:cs typeface="Arial"/>
              </a:rPr>
              <a:t>Southwest </a:t>
            </a:r>
            <a:r>
              <a:rPr sz="800" b="1" spc="-5" dirty="0">
                <a:latin typeface="Arial"/>
                <a:cs typeface="Arial"/>
              </a:rPr>
              <a:t>Airlines</a:t>
            </a:r>
            <a:r>
              <a:rPr sz="800" b="1" spc="150" dirty="0">
                <a:latin typeface="Arial"/>
                <a:cs typeface="Arial"/>
              </a:rPr>
              <a:t> </a:t>
            </a:r>
            <a:r>
              <a:rPr sz="800" spc="-5" dirty="0">
                <a:solidFill>
                  <a:srgbClr val="2C2C2C"/>
                </a:solidFill>
                <a:latin typeface="Arial"/>
                <a:cs typeface="Arial"/>
                <a:hlinkClick r:id="rId2"/>
              </a:rPr>
              <a:t>southwestairlines@ifly.southwest.com</a:t>
            </a:r>
            <a:endParaRPr sz="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800">
              <a:latin typeface="Times New Roman"/>
              <a:cs typeface="Times New Roman"/>
            </a:endParaRPr>
          </a:p>
          <a:p>
            <a:pPr marL="46355">
              <a:lnSpc>
                <a:spcPct val="100000"/>
              </a:lnSpc>
            </a:pPr>
            <a:r>
              <a:rPr sz="800" b="1" spc="-5" dirty="0">
                <a:solidFill>
                  <a:srgbClr val="2C2C2C"/>
                </a:solidFill>
                <a:latin typeface="Arial"/>
                <a:cs typeface="Arial"/>
              </a:rPr>
              <a:t>Date: </a:t>
            </a:r>
            <a:r>
              <a:rPr sz="800" dirty="0">
                <a:latin typeface="Arial"/>
                <a:cs typeface="Arial"/>
              </a:rPr>
              <a:t>March </a:t>
            </a:r>
            <a:r>
              <a:rPr sz="800" spc="-5" dirty="0">
                <a:latin typeface="Arial"/>
                <a:cs typeface="Arial"/>
              </a:rPr>
              <a:t>30, 2019 at 3:58</a:t>
            </a:r>
            <a:r>
              <a:rPr sz="800" spc="30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PM</a:t>
            </a:r>
            <a:endParaRPr sz="8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38200" y="1851660"/>
            <a:ext cx="6096000" cy="0"/>
          </a:xfrm>
          <a:custGeom>
            <a:avLst/>
            <a:gdLst/>
            <a:ahLst/>
            <a:cxnLst/>
            <a:rect l="l" t="t" r="r" b="b"/>
            <a:pathLst>
              <a:path w="6096000">
                <a:moveTo>
                  <a:pt x="0" y="0"/>
                </a:moveTo>
                <a:lnTo>
                  <a:pt x="6096000" y="0"/>
                </a:lnTo>
              </a:path>
            </a:pathLst>
          </a:custGeom>
          <a:ln w="10159">
            <a:solidFill>
              <a:srgbClr val="CCCC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38200" y="1851660"/>
            <a:ext cx="6096000" cy="0"/>
          </a:xfrm>
          <a:custGeom>
            <a:avLst/>
            <a:gdLst/>
            <a:ahLst/>
            <a:cxnLst/>
            <a:rect l="l" t="t" r="r" b="b"/>
            <a:pathLst>
              <a:path w="6096000">
                <a:moveTo>
                  <a:pt x="0" y="0"/>
                </a:moveTo>
                <a:lnTo>
                  <a:pt x="6096000" y="0"/>
                </a:lnTo>
              </a:path>
            </a:pathLst>
          </a:custGeom>
          <a:ln w="10159">
            <a:solidFill>
              <a:srgbClr val="CCCC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90600" y="5041900"/>
            <a:ext cx="5791200" cy="0"/>
          </a:xfrm>
          <a:custGeom>
            <a:avLst/>
            <a:gdLst/>
            <a:ahLst/>
            <a:cxnLst/>
            <a:rect l="l" t="t" r="r" b="b"/>
            <a:pathLst>
              <a:path w="5791200">
                <a:moveTo>
                  <a:pt x="0" y="0"/>
                </a:moveTo>
                <a:lnTo>
                  <a:pt x="5791200" y="0"/>
                </a:lnTo>
              </a:path>
            </a:pathLst>
          </a:custGeom>
          <a:ln w="10160">
            <a:solidFill>
              <a:srgbClr val="CCCC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90600" y="6657340"/>
            <a:ext cx="5791200" cy="0"/>
          </a:xfrm>
          <a:custGeom>
            <a:avLst/>
            <a:gdLst/>
            <a:ahLst/>
            <a:cxnLst/>
            <a:rect l="l" t="t" r="r" b="b"/>
            <a:pathLst>
              <a:path w="5791200">
                <a:moveTo>
                  <a:pt x="0" y="0"/>
                </a:moveTo>
                <a:lnTo>
                  <a:pt x="5791200" y="0"/>
                </a:lnTo>
              </a:path>
            </a:pathLst>
          </a:custGeom>
          <a:ln w="10160">
            <a:solidFill>
              <a:srgbClr val="CCCC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38200" y="1958339"/>
            <a:ext cx="1727200" cy="26415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889760" y="4259579"/>
            <a:ext cx="274319" cy="2641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5128996" y="5267959"/>
            <a:ext cx="1664970" cy="1720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950" dirty="0">
                <a:solidFill>
                  <a:srgbClr val="646464"/>
                </a:solidFill>
                <a:latin typeface="Arial"/>
                <a:cs typeface="Arial"/>
              </a:rPr>
              <a:t>Confirmation date:</a:t>
            </a:r>
            <a:r>
              <a:rPr sz="950" spc="-70" dirty="0">
                <a:solidFill>
                  <a:srgbClr val="646464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646464"/>
                </a:solidFill>
                <a:latin typeface="Arial"/>
                <a:cs typeface="Arial"/>
              </a:rPr>
              <a:t>03/30/2019</a:t>
            </a:r>
            <a:endParaRPr sz="95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77900" y="5511800"/>
            <a:ext cx="908050" cy="19621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100" b="1" spc="-75" dirty="0">
                <a:solidFill>
                  <a:srgbClr val="646464"/>
                </a:solidFill>
                <a:latin typeface="Arial"/>
                <a:cs typeface="Arial"/>
              </a:rPr>
              <a:t>P</a:t>
            </a:r>
            <a:r>
              <a:rPr sz="1100" b="1" spc="5" dirty="0">
                <a:solidFill>
                  <a:srgbClr val="646464"/>
                </a:solidFill>
                <a:latin typeface="Arial"/>
                <a:cs typeface="Arial"/>
              </a:rPr>
              <a:t>ASSENGER</a:t>
            </a:r>
            <a:endParaRPr sz="11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417653" y="5511800"/>
            <a:ext cx="847725" cy="19621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100" b="1" spc="10" dirty="0">
                <a:solidFill>
                  <a:srgbClr val="111B40"/>
                </a:solidFill>
                <a:latin typeface="Arial"/>
                <a:cs typeface="Arial"/>
              </a:rPr>
              <a:t>Sean</a:t>
            </a:r>
            <a:r>
              <a:rPr sz="1100" b="1" spc="-55" dirty="0">
                <a:solidFill>
                  <a:srgbClr val="111B40"/>
                </a:solidFill>
                <a:latin typeface="Arial"/>
                <a:cs typeface="Arial"/>
              </a:rPr>
              <a:t> </a:t>
            </a:r>
            <a:r>
              <a:rPr sz="1100" b="1" spc="10" dirty="0">
                <a:solidFill>
                  <a:srgbClr val="111B40"/>
                </a:solidFill>
                <a:latin typeface="Arial"/>
                <a:cs typeface="Arial"/>
              </a:rPr>
              <a:t>Smoot</a:t>
            </a:r>
            <a:endParaRPr sz="11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201537" y="7594620"/>
            <a:ext cx="1295400" cy="19621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100" spc="5" dirty="0">
                <a:solidFill>
                  <a:srgbClr val="ABABAB"/>
                </a:solidFill>
                <a:latin typeface="Arial"/>
                <a:cs typeface="Arial"/>
              </a:rPr>
              <a:t>Est. </a:t>
            </a:r>
            <a:r>
              <a:rPr sz="1100" dirty="0">
                <a:solidFill>
                  <a:srgbClr val="ABABAB"/>
                </a:solidFill>
                <a:latin typeface="Arial"/>
                <a:cs typeface="Arial"/>
              </a:rPr>
              <a:t>Travel </a:t>
            </a:r>
            <a:r>
              <a:rPr sz="1100" spc="-5" dirty="0">
                <a:solidFill>
                  <a:srgbClr val="ABABAB"/>
                </a:solidFill>
                <a:latin typeface="Arial"/>
                <a:cs typeface="Arial"/>
              </a:rPr>
              <a:t>Time:</a:t>
            </a:r>
            <a:r>
              <a:rPr sz="1100" spc="-40" dirty="0">
                <a:solidFill>
                  <a:srgbClr val="ABABAB"/>
                </a:solidFill>
                <a:latin typeface="Arial"/>
                <a:cs typeface="Arial"/>
              </a:rPr>
              <a:t> </a:t>
            </a:r>
            <a:r>
              <a:rPr sz="1100" b="1" spc="10" dirty="0">
                <a:solidFill>
                  <a:srgbClr val="ABABAB"/>
                </a:solidFill>
                <a:latin typeface="Arial"/>
                <a:cs typeface="Arial"/>
              </a:rPr>
              <a:t>2h</a:t>
            </a:r>
            <a:endParaRPr sz="11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674552" y="7594600"/>
            <a:ext cx="1057275" cy="1720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950" spc="-5" dirty="0">
                <a:solidFill>
                  <a:srgbClr val="ABABAB"/>
                </a:solidFill>
                <a:latin typeface="Arial"/>
                <a:cs typeface="Arial"/>
              </a:rPr>
              <a:t>Wanna </a:t>
            </a:r>
            <a:r>
              <a:rPr sz="950" spc="5" dirty="0">
                <a:solidFill>
                  <a:srgbClr val="ABABAB"/>
                </a:solidFill>
                <a:latin typeface="Arial"/>
                <a:cs typeface="Arial"/>
              </a:rPr>
              <a:t>Get</a:t>
            </a:r>
            <a:r>
              <a:rPr sz="950" spc="-60" dirty="0">
                <a:solidFill>
                  <a:srgbClr val="ABABAB"/>
                </a:solidFill>
                <a:latin typeface="Arial"/>
                <a:cs typeface="Arial"/>
              </a:rPr>
              <a:t> </a:t>
            </a:r>
            <a:r>
              <a:rPr sz="950" spc="-5" dirty="0">
                <a:solidFill>
                  <a:srgbClr val="ABABAB"/>
                </a:solidFill>
                <a:latin typeface="Arial"/>
                <a:cs typeface="Arial"/>
              </a:rPr>
              <a:t>Away®</a:t>
            </a:r>
            <a:endParaRPr sz="95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4687252" y="7743190"/>
            <a:ext cx="880110" cy="0"/>
          </a:xfrm>
          <a:custGeom>
            <a:avLst/>
            <a:gdLst/>
            <a:ahLst/>
            <a:cxnLst/>
            <a:rect l="l" t="t" r="r" b="b"/>
            <a:pathLst>
              <a:path w="880110">
                <a:moveTo>
                  <a:pt x="0" y="0"/>
                </a:moveTo>
                <a:lnTo>
                  <a:pt x="879754" y="0"/>
                </a:lnTo>
              </a:path>
            </a:pathLst>
          </a:custGeom>
          <a:ln w="761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607900" y="7743190"/>
            <a:ext cx="111760" cy="0"/>
          </a:xfrm>
          <a:custGeom>
            <a:avLst/>
            <a:gdLst/>
            <a:ahLst/>
            <a:cxnLst/>
            <a:rect l="l" t="t" r="r" b="b"/>
            <a:pathLst>
              <a:path w="111760">
                <a:moveTo>
                  <a:pt x="0" y="0"/>
                </a:moveTo>
                <a:lnTo>
                  <a:pt x="111150" y="0"/>
                </a:lnTo>
              </a:path>
            </a:pathLst>
          </a:custGeom>
          <a:ln w="761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977900" y="8112759"/>
            <a:ext cx="531495" cy="3587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ts val="1300"/>
              </a:lnSpc>
              <a:spcBef>
                <a:spcPts val="120"/>
              </a:spcBef>
            </a:pPr>
            <a:r>
              <a:rPr sz="1100" spc="10" dirty="0">
                <a:solidFill>
                  <a:srgbClr val="111B40"/>
                </a:solidFill>
                <a:latin typeface="Arial"/>
                <a:cs typeface="Arial"/>
              </a:rPr>
              <a:t>FLIGHT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ts val="1300"/>
              </a:lnSpc>
            </a:pPr>
            <a:r>
              <a:rPr sz="1100" b="1" spc="10" dirty="0">
                <a:solidFill>
                  <a:srgbClr val="111B40"/>
                </a:solidFill>
                <a:latin typeface="Arial"/>
                <a:cs typeface="Arial"/>
              </a:rPr>
              <a:t>#</a:t>
            </a:r>
            <a:r>
              <a:rPr sz="1100" b="1" spc="-30" dirty="0">
                <a:solidFill>
                  <a:srgbClr val="111B40"/>
                </a:solidFill>
                <a:latin typeface="Arial"/>
                <a:cs typeface="Arial"/>
              </a:rPr>
              <a:t> </a:t>
            </a:r>
            <a:r>
              <a:rPr sz="1100" b="1" spc="10" dirty="0">
                <a:solidFill>
                  <a:srgbClr val="111B40"/>
                </a:solidFill>
                <a:latin typeface="Arial"/>
                <a:cs typeface="Arial"/>
              </a:rPr>
              <a:t>2233</a:t>
            </a:r>
            <a:endParaRPr sz="11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882119" y="7937705"/>
            <a:ext cx="1195070" cy="682625"/>
          </a:xfrm>
          <a:prstGeom prst="rect">
            <a:avLst/>
          </a:prstGeom>
        </p:spPr>
        <p:txBody>
          <a:bodyPr vert="horz" wrap="square" lIns="0" tIns="374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5"/>
              </a:spcBef>
            </a:pPr>
            <a:r>
              <a:rPr sz="1100" b="1" spc="-5" dirty="0">
                <a:solidFill>
                  <a:srgbClr val="646464"/>
                </a:solidFill>
                <a:latin typeface="Arial"/>
                <a:cs typeface="Arial"/>
              </a:rPr>
              <a:t>DEPARTS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60"/>
              </a:spcBef>
            </a:pPr>
            <a:r>
              <a:rPr sz="1600" b="1" dirty="0">
                <a:solidFill>
                  <a:srgbClr val="13247C"/>
                </a:solidFill>
                <a:latin typeface="Arial"/>
                <a:cs typeface="Arial"/>
              </a:rPr>
              <a:t>STL</a:t>
            </a:r>
            <a:r>
              <a:rPr sz="1600" b="1" spc="-100" dirty="0">
                <a:solidFill>
                  <a:srgbClr val="13247C"/>
                </a:solidFill>
                <a:latin typeface="Arial"/>
                <a:cs typeface="Arial"/>
              </a:rPr>
              <a:t> </a:t>
            </a:r>
            <a:r>
              <a:rPr sz="1600" b="1" dirty="0">
                <a:solidFill>
                  <a:srgbClr val="13247C"/>
                </a:solidFill>
                <a:latin typeface="Arial"/>
                <a:cs typeface="Arial"/>
              </a:rPr>
              <a:t>08:25</a:t>
            </a:r>
            <a:r>
              <a:rPr sz="1100" dirty="0">
                <a:solidFill>
                  <a:srgbClr val="13247C"/>
                </a:solidFill>
                <a:latin typeface="Arial"/>
                <a:cs typeface="Arial"/>
              </a:rPr>
              <a:t>AM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30"/>
              </a:spcBef>
            </a:pPr>
            <a:r>
              <a:rPr sz="950" dirty="0">
                <a:solidFill>
                  <a:srgbClr val="646464"/>
                </a:solidFill>
                <a:latin typeface="Arial"/>
                <a:cs typeface="Arial"/>
              </a:rPr>
              <a:t>St.</a:t>
            </a:r>
            <a:r>
              <a:rPr sz="950" spc="-5" dirty="0">
                <a:solidFill>
                  <a:srgbClr val="646464"/>
                </a:solidFill>
                <a:latin typeface="Arial"/>
                <a:cs typeface="Arial"/>
              </a:rPr>
              <a:t> Louis</a:t>
            </a:r>
            <a:endParaRPr sz="95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3672840" y="8166100"/>
            <a:ext cx="274320" cy="2641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4086859" y="7937601"/>
            <a:ext cx="1198880" cy="682625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sz="1100" b="1" spc="5" dirty="0">
                <a:solidFill>
                  <a:srgbClr val="646464"/>
                </a:solidFill>
                <a:latin typeface="Arial"/>
                <a:cs typeface="Arial"/>
              </a:rPr>
              <a:t>ARRIVES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59"/>
              </a:spcBef>
            </a:pPr>
            <a:r>
              <a:rPr sz="1600" b="1" spc="-5" dirty="0">
                <a:solidFill>
                  <a:srgbClr val="13247C"/>
                </a:solidFill>
                <a:latin typeface="Arial"/>
                <a:cs typeface="Arial"/>
              </a:rPr>
              <a:t>BWI</a:t>
            </a:r>
            <a:r>
              <a:rPr sz="1600" b="1" spc="-55" dirty="0">
                <a:solidFill>
                  <a:srgbClr val="13247C"/>
                </a:solidFill>
                <a:latin typeface="Arial"/>
                <a:cs typeface="Arial"/>
              </a:rPr>
              <a:t> </a:t>
            </a:r>
            <a:r>
              <a:rPr sz="1600" b="1" spc="-15" dirty="0">
                <a:solidFill>
                  <a:srgbClr val="13247C"/>
                </a:solidFill>
                <a:latin typeface="Arial"/>
                <a:cs typeface="Arial"/>
              </a:rPr>
              <a:t>11:25</a:t>
            </a:r>
            <a:r>
              <a:rPr sz="1100" spc="-15" dirty="0">
                <a:solidFill>
                  <a:srgbClr val="13247C"/>
                </a:solidFill>
                <a:latin typeface="Arial"/>
                <a:cs typeface="Arial"/>
              </a:rPr>
              <a:t>AM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30"/>
              </a:spcBef>
            </a:pPr>
            <a:r>
              <a:rPr sz="950" dirty="0">
                <a:solidFill>
                  <a:srgbClr val="646464"/>
                </a:solidFill>
                <a:latin typeface="Arial"/>
                <a:cs typeface="Arial"/>
              </a:rPr>
              <a:t>Baltimore</a:t>
            </a:r>
            <a:endParaRPr sz="95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716404" y="8793480"/>
            <a:ext cx="1554480" cy="19621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100" spc="-5" dirty="0">
                <a:solidFill>
                  <a:srgbClr val="ABABAB"/>
                </a:solidFill>
                <a:latin typeface="Arial"/>
                <a:cs typeface="Arial"/>
              </a:rPr>
              <a:t>Wednesday,</a:t>
            </a:r>
            <a:r>
              <a:rPr sz="1100" spc="-50" dirty="0">
                <a:solidFill>
                  <a:srgbClr val="ABABAB"/>
                </a:solidFill>
                <a:latin typeface="Arial"/>
                <a:cs typeface="Arial"/>
              </a:rPr>
              <a:t> </a:t>
            </a:r>
            <a:r>
              <a:rPr sz="1100" spc="5" dirty="0">
                <a:solidFill>
                  <a:srgbClr val="ABABAB"/>
                </a:solidFill>
                <a:latin typeface="Arial"/>
                <a:cs typeface="Arial"/>
              </a:rPr>
              <a:t>04/10/2019</a:t>
            </a:r>
            <a:endParaRPr sz="11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448746" y="8793480"/>
            <a:ext cx="1619885" cy="19621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100" spc="5" dirty="0">
                <a:solidFill>
                  <a:srgbClr val="ABABAB"/>
                </a:solidFill>
                <a:latin typeface="Arial"/>
                <a:cs typeface="Arial"/>
              </a:rPr>
              <a:t>Est. </a:t>
            </a:r>
            <a:r>
              <a:rPr sz="1100" dirty="0">
                <a:solidFill>
                  <a:srgbClr val="ABABAB"/>
                </a:solidFill>
                <a:latin typeface="Arial"/>
                <a:cs typeface="Arial"/>
              </a:rPr>
              <a:t>Travel </a:t>
            </a:r>
            <a:r>
              <a:rPr sz="1100" spc="-5" dirty="0">
                <a:solidFill>
                  <a:srgbClr val="ABABAB"/>
                </a:solidFill>
                <a:latin typeface="Arial"/>
                <a:cs typeface="Arial"/>
              </a:rPr>
              <a:t>Time: </a:t>
            </a:r>
            <a:r>
              <a:rPr sz="1100" b="1" spc="5" dirty="0">
                <a:solidFill>
                  <a:srgbClr val="ABABAB"/>
                </a:solidFill>
                <a:latin typeface="Arial"/>
                <a:cs typeface="Arial"/>
              </a:rPr>
              <a:t>2h</a:t>
            </a:r>
            <a:r>
              <a:rPr sz="1100" b="1" spc="-20" dirty="0">
                <a:solidFill>
                  <a:srgbClr val="ABABAB"/>
                </a:solidFill>
                <a:latin typeface="Arial"/>
                <a:cs typeface="Arial"/>
              </a:rPr>
              <a:t> </a:t>
            </a:r>
            <a:r>
              <a:rPr sz="1100" b="1" spc="10" dirty="0">
                <a:solidFill>
                  <a:srgbClr val="ABABAB"/>
                </a:solidFill>
                <a:latin typeface="Arial"/>
                <a:cs typeface="Arial"/>
              </a:rPr>
              <a:t>10m</a:t>
            </a:r>
            <a:endParaRPr sz="11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246052" y="8793480"/>
            <a:ext cx="466090" cy="1720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950" spc="5" dirty="0">
                <a:solidFill>
                  <a:srgbClr val="ABABAB"/>
                </a:solidFill>
                <a:latin typeface="Arial"/>
                <a:cs typeface="Arial"/>
              </a:rPr>
              <a:t>Anytime</a:t>
            </a:r>
            <a:endParaRPr sz="950">
              <a:latin typeface="Arial"/>
              <a:cs typeface="Arial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5258752" y="8942069"/>
            <a:ext cx="147955" cy="0"/>
          </a:xfrm>
          <a:custGeom>
            <a:avLst/>
            <a:gdLst/>
            <a:ahLst/>
            <a:cxnLst/>
            <a:rect l="l" t="t" r="r" b="b"/>
            <a:pathLst>
              <a:path w="147954">
                <a:moveTo>
                  <a:pt x="0" y="0"/>
                </a:moveTo>
                <a:lnTo>
                  <a:pt x="147878" y="0"/>
                </a:lnTo>
              </a:path>
            </a:pathLst>
          </a:custGeom>
          <a:ln w="761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447525" y="8942069"/>
            <a:ext cx="252095" cy="0"/>
          </a:xfrm>
          <a:custGeom>
            <a:avLst/>
            <a:gdLst/>
            <a:ahLst/>
            <a:cxnLst/>
            <a:rect l="l" t="t" r="r" b="b"/>
            <a:pathLst>
              <a:path w="252095">
                <a:moveTo>
                  <a:pt x="0" y="0"/>
                </a:moveTo>
                <a:lnTo>
                  <a:pt x="251637" y="0"/>
                </a:lnTo>
              </a:path>
            </a:pathLst>
          </a:custGeom>
          <a:ln w="761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1882119" y="9159300"/>
            <a:ext cx="694690" cy="19621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100" b="1" spc="-5" dirty="0">
                <a:solidFill>
                  <a:srgbClr val="646464"/>
                </a:solidFill>
                <a:latin typeface="Arial"/>
                <a:cs typeface="Arial"/>
              </a:rPr>
              <a:t>DEPARTS</a:t>
            </a:r>
            <a:endParaRPr sz="1100">
              <a:latin typeface="Arial"/>
              <a:cs typeface="Arial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3672840" y="9364980"/>
            <a:ext cx="162560" cy="761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4086859" y="9159240"/>
            <a:ext cx="657860" cy="19621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100" b="1" spc="5" dirty="0">
                <a:solidFill>
                  <a:srgbClr val="646464"/>
                </a:solidFill>
                <a:latin typeface="Arial"/>
                <a:cs typeface="Arial"/>
              </a:rPr>
              <a:t>ARRIVES</a:t>
            </a:r>
            <a:endParaRPr sz="1100">
              <a:latin typeface="Arial"/>
              <a:cs typeface="Arial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990600" y="2527300"/>
            <a:ext cx="965200" cy="9652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825500" y="1407160"/>
            <a:ext cx="6122035" cy="19538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3451225">
              <a:lnSpc>
                <a:spcPct val="133300"/>
              </a:lnSpc>
              <a:spcBef>
                <a:spcPts val="100"/>
              </a:spcBef>
            </a:pPr>
            <a:r>
              <a:rPr sz="800" spc="-5" dirty="0">
                <a:solidFill>
                  <a:srgbClr val="636363"/>
                </a:solidFill>
                <a:latin typeface="Arial"/>
                <a:cs typeface="Arial"/>
              </a:rPr>
              <a:t>Here's </a:t>
            </a:r>
            <a:r>
              <a:rPr sz="800" dirty="0">
                <a:solidFill>
                  <a:srgbClr val="636363"/>
                </a:solidFill>
                <a:latin typeface="Arial"/>
                <a:cs typeface="Arial"/>
              </a:rPr>
              <a:t>your </a:t>
            </a:r>
            <a:r>
              <a:rPr sz="800" spc="-5" dirty="0">
                <a:solidFill>
                  <a:srgbClr val="636363"/>
                </a:solidFill>
                <a:latin typeface="Arial"/>
                <a:cs typeface="Arial"/>
              </a:rPr>
              <a:t>itinerary and other important </a:t>
            </a:r>
            <a:r>
              <a:rPr sz="800" dirty="0">
                <a:solidFill>
                  <a:srgbClr val="636363"/>
                </a:solidFill>
                <a:latin typeface="Arial"/>
                <a:cs typeface="Arial"/>
              </a:rPr>
              <a:t>travel </a:t>
            </a:r>
            <a:r>
              <a:rPr sz="800" spc="-5" dirty="0">
                <a:solidFill>
                  <a:srgbClr val="636363"/>
                </a:solidFill>
                <a:latin typeface="Arial"/>
                <a:cs typeface="Arial"/>
              </a:rPr>
              <a:t>information.  </a:t>
            </a:r>
            <a:r>
              <a:rPr sz="800" spc="-10" dirty="0">
                <a:solidFill>
                  <a:srgbClr val="304CB2"/>
                </a:solidFill>
                <a:latin typeface="Arial"/>
                <a:cs typeface="Arial"/>
              </a:rPr>
              <a:t>View </a:t>
            </a:r>
            <a:r>
              <a:rPr sz="800" spc="-5" dirty="0">
                <a:solidFill>
                  <a:srgbClr val="304CB2"/>
                </a:solidFill>
                <a:latin typeface="Arial"/>
                <a:cs typeface="Arial"/>
              </a:rPr>
              <a:t>our </a:t>
            </a:r>
            <a:r>
              <a:rPr sz="800" dirty="0">
                <a:solidFill>
                  <a:srgbClr val="304CB2"/>
                </a:solidFill>
                <a:latin typeface="Arial"/>
                <a:cs typeface="Arial"/>
              </a:rPr>
              <a:t>mobile site </a:t>
            </a:r>
            <a:r>
              <a:rPr sz="800" dirty="0">
                <a:solidFill>
                  <a:srgbClr val="646464"/>
                </a:solidFill>
                <a:latin typeface="Arial"/>
                <a:cs typeface="Arial"/>
              </a:rPr>
              <a:t>| </a:t>
            </a:r>
            <a:r>
              <a:rPr sz="800" spc="-10" dirty="0">
                <a:solidFill>
                  <a:srgbClr val="304CB2"/>
                </a:solidFill>
                <a:latin typeface="Arial"/>
                <a:cs typeface="Arial"/>
              </a:rPr>
              <a:t>View </a:t>
            </a:r>
            <a:r>
              <a:rPr sz="800" spc="-5" dirty="0">
                <a:solidFill>
                  <a:srgbClr val="304CB2"/>
                </a:solidFill>
                <a:latin typeface="Arial"/>
                <a:cs typeface="Arial"/>
              </a:rPr>
              <a:t>in</a:t>
            </a:r>
            <a:r>
              <a:rPr sz="800" spc="-10" dirty="0">
                <a:solidFill>
                  <a:srgbClr val="304CB2"/>
                </a:solidFill>
                <a:latin typeface="Arial"/>
                <a:cs typeface="Arial"/>
              </a:rPr>
              <a:t> </a:t>
            </a:r>
            <a:r>
              <a:rPr sz="800" spc="-5" dirty="0">
                <a:solidFill>
                  <a:srgbClr val="304CB2"/>
                </a:solidFill>
                <a:latin typeface="Arial"/>
                <a:cs typeface="Arial"/>
              </a:rPr>
              <a:t>browser</a:t>
            </a:r>
            <a:endParaRPr sz="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850">
              <a:latin typeface="Times New Roman"/>
              <a:cs typeface="Times New Roman"/>
            </a:endParaRPr>
          </a:p>
          <a:p>
            <a:pPr marL="3253104">
              <a:lnSpc>
                <a:spcPct val="100000"/>
              </a:lnSpc>
            </a:pPr>
            <a:r>
              <a:rPr sz="1100" b="1" spc="10" dirty="0">
                <a:solidFill>
                  <a:srgbClr val="304CB2"/>
                </a:solidFill>
                <a:latin typeface="Arial"/>
                <a:cs typeface="Arial"/>
              </a:rPr>
              <a:t>Manage </a:t>
            </a:r>
            <a:r>
              <a:rPr sz="1100" b="1" spc="5" dirty="0">
                <a:solidFill>
                  <a:srgbClr val="304CB2"/>
                </a:solidFill>
                <a:latin typeface="Arial"/>
                <a:cs typeface="Arial"/>
              </a:rPr>
              <a:t>Flight </a:t>
            </a:r>
            <a:r>
              <a:rPr sz="1100" spc="5" dirty="0">
                <a:solidFill>
                  <a:srgbClr val="646464"/>
                </a:solidFill>
                <a:latin typeface="Arial"/>
                <a:cs typeface="Arial"/>
              </a:rPr>
              <a:t>| </a:t>
            </a:r>
            <a:r>
              <a:rPr sz="1100" b="1" spc="5" dirty="0">
                <a:solidFill>
                  <a:srgbClr val="304CB2"/>
                </a:solidFill>
                <a:latin typeface="Arial"/>
                <a:cs typeface="Arial"/>
              </a:rPr>
              <a:t>Flight </a:t>
            </a:r>
            <a:r>
              <a:rPr sz="1100" b="1" spc="10" dirty="0">
                <a:solidFill>
                  <a:srgbClr val="304CB2"/>
                </a:solidFill>
                <a:latin typeface="Arial"/>
                <a:cs typeface="Arial"/>
              </a:rPr>
              <a:t>Status </a:t>
            </a:r>
            <a:r>
              <a:rPr sz="1100" spc="5" dirty="0">
                <a:solidFill>
                  <a:srgbClr val="646464"/>
                </a:solidFill>
                <a:latin typeface="Arial"/>
                <a:cs typeface="Arial"/>
              </a:rPr>
              <a:t>| </a:t>
            </a:r>
            <a:r>
              <a:rPr sz="1100" b="1" spc="10" dirty="0">
                <a:solidFill>
                  <a:srgbClr val="304CB2"/>
                </a:solidFill>
                <a:latin typeface="Arial"/>
                <a:cs typeface="Arial"/>
              </a:rPr>
              <a:t>My</a:t>
            </a:r>
            <a:r>
              <a:rPr sz="1100" b="1" spc="-25" dirty="0">
                <a:solidFill>
                  <a:srgbClr val="304CB2"/>
                </a:solidFill>
                <a:latin typeface="Arial"/>
                <a:cs typeface="Arial"/>
              </a:rPr>
              <a:t> </a:t>
            </a:r>
            <a:r>
              <a:rPr sz="1100" b="1" spc="5" dirty="0">
                <a:solidFill>
                  <a:srgbClr val="304CB2"/>
                </a:solidFill>
                <a:latin typeface="Arial"/>
                <a:cs typeface="Arial"/>
              </a:rPr>
              <a:t>Account</a:t>
            </a:r>
            <a:endParaRPr sz="11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100">
              <a:latin typeface="Times New Roman"/>
              <a:cs typeface="Times New Roman"/>
            </a:endParaRPr>
          </a:p>
          <a:p>
            <a:pPr marL="1282700">
              <a:lnSpc>
                <a:spcPct val="100000"/>
              </a:lnSpc>
            </a:pPr>
            <a:r>
              <a:rPr sz="1600" b="1" spc="-5" dirty="0">
                <a:solidFill>
                  <a:srgbClr val="ABABAB"/>
                </a:solidFill>
                <a:latin typeface="Arial"/>
                <a:cs typeface="Arial"/>
              </a:rPr>
              <a:t>Hi</a:t>
            </a:r>
            <a:r>
              <a:rPr sz="1600" b="1" spc="-10" dirty="0">
                <a:solidFill>
                  <a:srgbClr val="ABABAB"/>
                </a:solidFill>
                <a:latin typeface="Arial"/>
                <a:cs typeface="Arial"/>
              </a:rPr>
              <a:t> </a:t>
            </a:r>
            <a:r>
              <a:rPr sz="1600" b="1" dirty="0">
                <a:solidFill>
                  <a:srgbClr val="ABABAB"/>
                </a:solidFill>
                <a:latin typeface="Arial"/>
                <a:cs typeface="Arial"/>
              </a:rPr>
              <a:t>Sean,</a:t>
            </a:r>
            <a:endParaRPr sz="1600">
              <a:latin typeface="Arial"/>
              <a:cs typeface="Arial"/>
            </a:endParaRPr>
          </a:p>
          <a:p>
            <a:pPr marL="1282700" marR="161290">
              <a:lnSpc>
                <a:spcPts val="1280"/>
              </a:lnSpc>
              <a:spcBef>
                <a:spcPts val="900"/>
              </a:spcBef>
            </a:pPr>
            <a:r>
              <a:rPr sz="1100" dirty="0">
                <a:solidFill>
                  <a:srgbClr val="ABABAB"/>
                </a:solidFill>
                <a:latin typeface="Arial"/>
                <a:cs typeface="Arial"/>
              </a:rPr>
              <a:t>We're looking </a:t>
            </a:r>
            <a:r>
              <a:rPr sz="1100" spc="5" dirty="0">
                <a:solidFill>
                  <a:srgbClr val="ABABAB"/>
                </a:solidFill>
                <a:latin typeface="Arial"/>
                <a:cs typeface="Arial"/>
              </a:rPr>
              <a:t>forward to flying together! It can't </a:t>
            </a:r>
            <a:r>
              <a:rPr sz="1100" spc="10" dirty="0">
                <a:solidFill>
                  <a:srgbClr val="ABABAB"/>
                </a:solidFill>
                <a:latin typeface="Arial"/>
                <a:cs typeface="Arial"/>
              </a:rPr>
              <a:t>come soon </a:t>
            </a:r>
            <a:r>
              <a:rPr sz="1100" spc="5" dirty="0">
                <a:solidFill>
                  <a:srgbClr val="ABABAB"/>
                </a:solidFill>
                <a:latin typeface="Arial"/>
                <a:cs typeface="Arial"/>
              </a:rPr>
              <a:t>enough. </a:t>
            </a:r>
            <a:r>
              <a:rPr sz="1100" spc="10" dirty="0">
                <a:solidFill>
                  <a:srgbClr val="ABABAB"/>
                </a:solidFill>
                <a:latin typeface="Arial"/>
                <a:cs typeface="Arial"/>
              </a:rPr>
              <a:t>Below  </a:t>
            </a:r>
            <a:r>
              <a:rPr sz="1100" spc="5" dirty="0">
                <a:solidFill>
                  <a:srgbClr val="ABABAB"/>
                </a:solidFill>
                <a:latin typeface="Arial"/>
                <a:cs typeface="Arial"/>
              </a:rPr>
              <a:t>you'll find your </a:t>
            </a:r>
            <a:r>
              <a:rPr sz="1100" spc="-5" dirty="0">
                <a:solidFill>
                  <a:srgbClr val="ABABAB"/>
                </a:solidFill>
                <a:latin typeface="Arial"/>
                <a:cs typeface="Arial"/>
              </a:rPr>
              <a:t>itinerary, </a:t>
            </a:r>
            <a:r>
              <a:rPr sz="1100" dirty="0">
                <a:solidFill>
                  <a:srgbClr val="ABABAB"/>
                </a:solidFill>
                <a:latin typeface="Arial"/>
                <a:cs typeface="Arial"/>
              </a:rPr>
              <a:t>important </a:t>
            </a:r>
            <a:r>
              <a:rPr sz="1100" spc="5" dirty="0">
                <a:solidFill>
                  <a:srgbClr val="ABABAB"/>
                </a:solidFill>
                <a:latin typeface="Arial"/>
                <a:cs typeface="Arial"/>
              </a:rPr>
              <a:t>travel </a:t>
            </a:r>
            <a:r>
              <a:rPr sz="1100" dirty="0">
                <a:solidFill>
                  <a:srgbClr val="ABABAB"/>
                </a:solidFill>
                <a:latin typeface="Arial"/>
                <a:cs typeface="Arial"/>
              </a:rPr>
              <a:t>information, </a:t>
            </a:r>
            <a:r>
              <a:rPr sz="1100" spc="5" dirty="0">
                <a:solidFill>
                  <a:srgbClr val="ABABAB"/>
                </a:solidFill>
                <a:latin typeface="Arial"/>
                <a:cs typeface="Arial"/>
              </a:rPr>
              <a:t>and trip receipt. </a:t>
            </a:r>
            <a:r>
              <a:rPr sz="1100" spc="10" dirty="0">
                <a:solidFill>
                  <a:srgbClr val="ABABAB"/>
                </a:solidFill>
                <a:latin typeface="Arial"/>
                <a:cs typeface="Arial"/>
              </a:rPr>
              <a:t>See  you </a:t>
            </a:r>
            <a:r>
              <a:rPr sz="1100" spc="5" dirty="0">
                <a:solidFill>
                  <a:srgbClr val="ABABAB"/>
                </a:solidFill>
                <a:latin typeface="Arial"/>
                <a:cs typeface="Arial"/>
              </a:rPr>
              <a:t>onboard</a:t>
            </a:r>
            <a:r>
              <a:rPr sz="1100" spc="-5" dirty="0">
                <a:solidFill>
                  <a:srgbClr val="ABABAB"/>
                </a:solidFill>
                <a:latin typeface="Arial"/>
                <a:cs typeface="Arial"/>
              </a:rPr>
              <a:t> </a:t>
            </a:r>
            <a:r>
              <a:rPr sz="1100" spc="5" dirty="0">
                <a:solidFill>
                  <a:srgbClr val="ABABAB"/>
                </a:solidFill>
                <a:latin typeface="Arial"/>
                <a:cs typeface="Arial"/>
              </a:rPr>
              <a:t>soon!</a:t>
            </a:r>
            <a:endParaRPr sz="110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977900" y="3854047"/>
            <a:ext cx="2117725" cy="1041400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sz="1100" b="1" spc="5" dirty="0">
                <a:solidFill>
                  <a:srgbClr val="636363"/>
                </a:solidFill>
                <a:latin typeface="Arial"/>
                <a:cs typeface="Arial"/>
              </a:rPr>
              <a:t>APRIL </a:t>
            </a:r>
            <a:r>
              <a:rPr sz="1100" b="1" spc="10" dirty="0">
                <a:solidFill>
                  <a:srgbClr val="636363"/>
                </a:solidFill>
                <a:latin typeface="Arial"/>
                <a:cs typeface="Arial"/>
              </a:rPr>
              <a:t>8 </a:t>
            </a:r>
            <a:r>
              <a:rPr sz="1100" b="1" spc="5" dirty="0">
                <a:solidFill>
                  <a:srgbClr val="636363"/>
                </a:solidFill>
                <a:latin typeface="Arial"/>
                <a:cs typeface="Arial"/>
              </a:rPr>
              <a:t>- APRIL</a:t>
            </a:r>
            <a:r>
              <a:rPr sz="1100" b="1" spc="-55" dirty="0">
                <a:solidFill>
                  <a:srgbClr val="636363"/>
                </a:solidFill>
                <a:latin typeface="Arial"/>
                <a:cs typeface="Arial"/>
              </a:rPr>
              <a:t> </a:t>
            </a:r>
            <a:r>
              <a:rPr sz="1100" b="1" spc="5" dirty="0">
                <a:solidFill>
                  <a:srgbClr val="636363"/>
                </a:solidFill>
                <a:latin typeface="Arial"/>
                <a:cs typeface="Arial"/>
              </a:rPr>
              <a:t>10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00"/>
              </a:spcBef>
              <a:tabLst>
                <a:tab pos="1336675" algn="l"/>
              </a:tabLst>
            </a:pPr>
            <a:r>
              <a:rPr sz="3200" dirty="0">
                <a:solidFill>
                  <a:srgbClr val="111B40"/>
                </a:solidFill>
                <a:latin typeface="Arial"/>
                <a:cs typeface="Arial"/>
              </a:rPr>
              <a:t>STL	BWI</a:t>
            </a:r>
            <a:endParaRPr sz="3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19"/>
              </a:spcBef>
            </a:pPr>
            <a:r>
              <a:rPr sz="1100" spc="5" dirty="0">
                <a:solidFill>
                  <a:srgbClr val="646464"/>
                </a:solidFill>
                <a:latin typeface="Arial"/>
                <a:cs typeface="Arial"/>
              </a:rPr>
              <a:t>St. Louis to</a:t>
            </a:r>
            <a:r>
              <a:rPr sz="1100" spc="-5" dirty="0">
                <a:solidFill>
                  <a:srgbClr val="646464"/>
                </a:solidFill>
                <a:latin typeface="Arial"/>
                <a:cs typeface="Arial"/>
              </a:rPr>
              <a:t> </a:t>
            </a:r>
            <a:r>
              <a:rPr sz="1100" spc="5" dirty="0">
                <a:solidFill>
                  <a:srgbClr val="646464"/>
                </a:solidFill>
                <a:latin typeface="Arial"/>
                <a:cs typeface="Arial"/>
              </a:rPr>
              <a:t>Baltimore</a:t>
            </a:r>
            <a:endParaRPr sz="110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977900" y="6791959"/>
            <a:ext cx="2053589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5" dirty="0">
                <a:solidFill>
                  <a:srgbClr val="646464"/>
                </a:solidFill>
                <a:latin typeface="Arial"/>
                <a:cs typeface="Arial"/>
              </a:rPr>
              <a:t>Rapid Rewards® points are only</a:t>
            </a:r>
            <a:r>
              <a:rPr sz="800" spc="-65" dirty="0">
                <a:solidFill>
                  <a:srgbClr val="646464"/>
                </a:solidFill>
                <a:latin typeface="Arial"/>
                <a:cs typeface="Arial"/>
              </a:rPr>
              <a:t> </a:t>
            </a:r>
            <a:r>
              <a:rPr sz="800" spc="-5" dirty="0">
                <a:solidFill>
                  <a:srgbClr val="646464"/>
                </a:solidFill>
                <a:latin typeface="Arial"/>
                <a:cs typeface="Arial"/>
              </a:rPr>
              <a:t>estimations.</a:t>
            </a:r>
            <a:endParaRPr sz="80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825500" y="7147559"/>
            <a:ext cx="2198370" cy="64325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900" b="1" spc="-25" dirty="0">
                <a:solidFill>
                  <a:srgbClr val="111B40"/>
                </a:solidFill>
                <a:latin typeface="Arial"/>
                <a:cs typeface="Arial"/>
              </a:rPr>
              <a:t>Your</a:t>
            </a:r>
            <a:r>
              <a:rPr sz="1900" b="1" spc="-5" dirty="0">
                <a:solidFill>
                  <a:srgbClr val="111B40"/>
                </a:solidFill>
                <a:latin typeface="Arial"/>
                <a:cs typeface="Arial"/>
              </a:rPr>
              <a:t> </a:t>
            </a:r>
            <a:r>
              <a:rPr sz="1900" b="1" spc="5" dirty="0">
                <a:solidFill>
                  <a:srgbClr val="111B40"/>
                </a:solidFill>
                <a:latin typeface="Arial"/>
                <a:cs typeface="Arial"/>
              </a:rPr>
              <a:t>itinerary</a:t>
            </a:r>
            <a:endParaRPr sz="1900">
              <a:latin typeface="Arial"/>
              <a:cs typeface="Arial"/>
            </a:endParaRPr>
          </a:p>
          <a:p>
            <a:pPr marL="165100">
              <a:lnSpc>
                <a:spcPct val="100000"/>
              </a:lnSpc>
              <a:spcBef>
                <a:spcPts val="1240"/>
              </a:spcBef>
              <a:tabLst>
                <a:tab pos="898525" algn="l"/>
              </a:tabLst>
            </a:pPr>
            <a:r>
              <a:rPr sz="1100" b="1" spc="5" dirty="0">
                <a:solidFill>
                  <a:srgbClr val="ABABAB"/>
                </a:solidFill>
                <a:latin typeface="Arial"/>
                <a:cs typeface="Arial"/>
              </a:rPr>
              <a:t>Flight</a:t>
            </a:r>
            <a:r>
              <a:rPr sz="1100" b="1" spc="10" dirty="0">
                <a:solidFill>
                  <a:srgbClr val="ABABAB"/>
                </a:solidFill>
                <a:latin typeface="Arial"/>
                <a:cs typeface="Arial"/>
              </a:rPr>
              <a:t> </a:t>
            </a:r>
            <a:r>
              <a:rPr sz="1100" b="1" spc="5" dirty="0">
                <a:solidFill>
                  <a:srgbClr val="ABABAB"/>
                </a:solidFill>
                <a:latin typeface="Arial"/>
                <a:cs typeface="Arial"/>
              </a:rPr>
              <a:t>1:	</a:t>
            </a:r>
            <a:r>
              <a:rPr sz="1100" spc="-5" dirty="0">
                <a:solidFill>
                  <a:srgbClr val="ABABAB"/>
                </a:solidFill>
                <a:latin typeface="Arial"/>
                <a:cs typeface="Arial"/>
              </a:rPr>
              <a:t>Monday,</a:t>
            </a:r>
            <a:r>
              <a:rPr sz="1100" spc="-40" dirty="0">
                <a:solidFill>
                  <a:srgbClr val="ABABAB"/>
                </a:solidFill>
                <a:latin typeface="Arial"/>
                <a:cs typeface="Arial"/>
              </a:rPr>
              <a:t> </a:t>
            </a:r>
            <a:r>
              <a:rPr sz="1100" spc="5" dirty="0">
                <a:solidFill>
                  <a:srgbClr val="ABABAB"/>
                </a:solidFill>
                <a:latin typeface="Arial"/>
                <a:cs typeface="Arial"/>
              </a:rPr>
              <a:t>04/08/2019</a:t>
            </a:r>
            <a:endParaRPr sz="1100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977900" y="8793540"/>
            <a:ext cx="579120" cy="19621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100" b="1" spc="5" dirty="0">
                <a:solidFill>
                  <a:srgbClr val="ABABAB"/>
                </a:solidFill>
                <a:latin typeface="Arial"/>
                <a:cs typeface="Arial"/>
              </a:rPr>
              <a:t>Flight</a:t>
            </a:r>
            <a:r>
              <a:rPr sz="1100" b="1" spc="-45" dirty="0">
                <a:solidFill>
                  <a:srgbClr val="ABABAB"/>
                </a:solidFill>
                <a:latin typeface="Arial"/>
                <a:cs typeface="Arial"/>
              </a:rPr>
              <a:t> </a:t>
            </a:r>
            <a:r>
              <a:rPr sz="1100" b="1" dirty="0">
                <a:solidFill>
                  <a:srgbClr val="ABABAB"/>
                </a:solidFill>
                <a:latin typeface="Arial"/>
                <a:cs typeface="Arial"/>
              </a:rPr>
              <a:t>2:</a:t>
            </a:r>
            <a:endParaRPr sz="1100">
              <a:latin typeface="Arial"/>
              <a:cs typeface="Arial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6731000" y="708659"/>
            <a:ext cx="345440" cy="34544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85800" y="1262380"/>
            <a:ext cx="6400800" cy="0"/>
          </a:xfrm>
          <a:custGeom>
            <a:avLst/>
            <a:gdLst/>
            <a:ahLst/>
            <a:cxnLst/>
            <a:rect l="l" t="t" r="r" b="b"/>
            <a:pathLst>
              <a:path w="6400800">
                <a:moveTo>
                  <a:pt x="0" y="0"/>
                </a:moveTo>
                <a:lnTo>
                  <a:pt x="6400800" y="0"/>
                </a:lnTo>
              </a:path>
            </a:pathLst>
          </a:custGeom>
          <a:ln w="3175">
            <a:solidFill>
              <a:srgbClr val="C0C0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673152" y="856487"/>
            <a:ext cx="3832225" cy="101600"/>
          </a:xfrm>
          <a:custGeom>
            <a:avLst/>
            <a:gdLst/>
            <a:ahLst/>
            <a:cxnLst/>
            <a:rect l="l" t="t" r="r" b="b"/>
            <a:pathLst>
              <a:path w="3832225" h="101600">
                <a:moveTo>
                  <a:pt x="0" y="101600"/>
                </a:moveTo>
                <a:lnTo>
                  <a:pt x="3831807" y="101600"/>
                </a:lnTo>
                <a:lnTo>
                  <a:pt x="3831807" y="0"/>
                </a:lnTo>
                <a:lnTo>
                  <a:pt x="0" y="0"/>
                </a:lnTo>
                <a:lnTo>
                  <a:pt x="0" y="1016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923481" y="1100327"/>
            <a:ext cx="150495" cy="101600"/>
          </a:xfrm>
          <a:custGeom>
            <a:avLst/>
            <a:gdLst/>
            <a:ahLst/>
            <a:cxnLst/>
            <a:rect l="l" t="t" r="r" b="b"/>
            <a:pathLst>
              <a:path w="150494" h="101600">
                <a:moveTo>
                  <a:pt x="0" y="101600"/>
                </a:moveTo>
                <a:lnTo>
                  <a:pt x="150464" y="101600"/>
                </a:lnTo>
                <a:lnTo>
                  <a:pt x="150464" y="0"/>
                </a:lnTo>
                <a:lnTo>
                  <a:pt x="0" y="0"/>
                </a:lnTo>
                <a:lnTo>
                  <a:pt x="0" y="1016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175547" y="1100327"/>
            <a:ext cx="837565" cy="101600"/>
          </a:xfrm>
          <a:custGeom>
            <a:avLst/>
            <a:gdLst/>
            <a:ahLst/>
            <a:cxnLst/>
            <a:rect l="l" t="t" r="r" b="b"/>
            <a:pathLst>
              <a:path w="837564" h="101600">
                <a:moveTo>
                  <a:pt x="0" y="101600"/>
                </a:moveTo>
                <a:lnTo>
                  <a:pt x="837393" y="101600"/>
                </a:lnTo>
                <a:lnTo>
                  <a:pt x="837393" y="0"/>
                </a:lnTo>
                <a:lnTo>
                  <a:pt x="0" y="0"/>
                </a:lnTo>
                <a:lnTo>
                  <a:pt x="0" y="1016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942401" y="5188102"/>
            <a:ext cx="689610" cy="283845"/>
          </a:xfrm>
          <a:custGeom>
            <a:avLst/>
            <a:gdLst/>
            <a:ahLst/>
            <a:cxnLst/>
            <a:rect l="l" t="t" r="r" b="b"/>
            <a:pathLst>
              <a:path w="689610" h="283845">
                <a:moveTo>
                  <a:pt x="0" y="283260"/>
                </a:moveTo>
                <a:lnTo>
                  <a:pt x="689051" y="283260"/>
                </a:lnTo>
                <a:lnTo>
                  <a:pt x="689051" y="0"/>
                </a:lnTo>
                <a:lnTo>
                  <a:pt x="0" y="0"/>
                </a:lnTo>
                <a:lnTo>
                  <a:pt x="0" y="28326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977900" y="5251868"/>
            <a:ext cx="925194" cy="189865"/>
          </a:xfrm>
          <a:custGeom>
            <a:avLst/>
            <a:gdLst/>
            <a:ahLst/>
            <a:cxnLst/>
            <a:rect l="l" t="t" r="r" b="b"/>
            <a:pathLst>
              <a:path w="925194" h="189864">
                <a:moveTo>
                  <a:pt x="0" y="189318"/>
                </a:moveTo>
                <a:lnTo>
                  <a:pt x="924979" y="189318"/>
                </a:lnTo>
                <a:lnTo>
                  <a:pt x="924979" y="0"/>
                </a:lnTo>
                <a:lnTo>
                  <a:pt x="0" y="0"/>
                </a:lnTo>
                <a:lnTo>
                  <a:pt x="0" y="1893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977900" y="5749823"/>
            <a:ext cx="1127125" cy="162560"/>
          </a:xfrm>
          <a:custGeom>
            <a:avLst/>
            <a:gdLst/>
            <a:ahLst/>
            <a:cxnLst/>
            <a:rect l="l" t="t" r="r" b="b"/>
            <a:pathLst>
              <a:path w="1127125" h="162560">
                <a:moveTo>
                  <a:pt x="0" y="162280"/>
                </a:moveTo>
                <a:lnTo>
                  <a:pt x="1126794" y="162280"/>
                </a:lnTo>
                <a:lnTo>
                  <a:pt x="1126794" y="0"/>
                </a:lnTo>
                <a:lnTo>
                  <a:pt x="0" y="0"/>
                </a:lnTo>
                <a:lnTo>
                  <a:pt x="0" y="1622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2417610" y="5749823"/>
            <a:ext cx="610870" cy="162560"/>
          </a:xfrm>
          <a:custGeom>
            <a:avLst/>
            <a:gdLst/>
            <a:ahLst/>
            <a:cxnLst/>
            <a:rect l="l" t="t" r="r" b="b"/>
            <a:pathLst>
              <a:path w="610869" h="162560">
                <a:moveTo>
                  <a:pt x="0" y="162280"/>
                </a:moveTo>
                <a:lnTo>
                  <a:pt x="610273" y="162280"/>
                </a:lnTo>
                <a:lnTo>
                  <a:pt x="610273" y="0"/>
                </a:lnTo>
                <a:lnTo>
                  <a:pt x="0" y="0"/>
                </a:lnTo>
                <a:lnTo>
                  <a:pt x="0" y="1622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2417610" y="5942863"/>
            <a:ext cx="882015" cy="162560"/>
          </a:xfrm>
          <a:custGeom>
            <a:avLst/>
            <a:gdLst/>
            <a:ahLst/>
            <a:cxnLst/>
            <a:rect l="l" t="t" r="r" b="b"/>
            <a:pathLst>
              <a:path w="882014" h="162560">
                <a:moveTo>
                  <a:pt x="0" y="162280"/>
                </a:moveTo>
                <a:lnTo>
                  <a:pt x="881519" y="162280"/>
                </a:lnTo>
                <a:lnTo>
                  <a:pt x="881519" y="0"/>
                </a:lnTo>
                <a:lnTo>
                  <a:pt x="0" y="0"/>
                </a:lnTo>
                <a:lnTo>
                  <a:pt x="0" y="1622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977900" y="5942863"/>
            <a:ext cx="533400" cy="162560"/>
          </a:xfrm>
          <a:custGeom>
            <a:avLst/>
            <a:gdLst/>
            <a:ahLst/>
            <a:cxnLst/>
            <a:rect l="l" t="t" r="r" b="b"/>
            <a:pathLst>
              <a:path w="533400" h="162560">
                <a:moveTo>
                  <a:pt x="0" y="162280"/>
                </a:moveTo>
                <a:lnTo>
                  <a:pt x="532955" y="162280"/>
                </a:lnTo>
                <a:lnTo>
                  <a:pt x="532955" y="0"/>
                </a:lnTo>
                <a:lnTo>
                  <a:pt x="0" y="0"/>
                </a:lnTo>
                <a:lnTo>
                  <a:pt x="0" y="1622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977900" y="6136030"/>
            <a:ext cx="786130" cy="193040"/>
          </a:xfrm>
          <a:custGeom>
            <a:avLst/>
            <a:gdLst/>
            <a:ahLst/>
            <a:cxnLst/>
            <a:rect l="l" t="t" r="r" b="b"/>
            <a:pathLst>
              <a:path w="786130" h="193039">
                <a:moveTo>
                  <a:pt x="0" y="192633"/>
                </a:moveTo>
                <a:lnTo>
                  <a:pt x="785863" y="192633"/>
                </a:lnTo>
                <a:lnTo>
                  <a:pt x="785863" y="0"/>
                </a:lnTo>
                <a:lnTo>
                  <a:pt x="0" y="0"/>
                </a:lnTo>
                <a:lnTo>
                  <a:pt x="0" y="19263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2417610" y="6135903"/>
            <a:ext cx="847725" cy="162560"/>
          </a:xfrm>
          <a:custGeom>
            <a:avLst/>
            <a:gdLst/>
            <a:ahLst/>
            <a:cxnLst/>
            <a:rect l="l" t="t" r="r" b="b"/>
            <a:pathLst>
              <a:path w="847725" h="162560">
                <a:moveTo>
                  <a:pt x="0" y="162280"/>
                </a:moveTo>
                <a:lnTo>
                  <a:pt x="847191" y="162280"/>
                </a:lnTo>
                <a:lnTo>
                  <a:pt x="847191" y="0"/>
                </a:lnTo>
                <a:lnTo>
                  <a:pt x="0" y="0"/>
                </a:lnTo>
                <a:lnTo>
                  <a:pt x="0" y="1622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2417610" y="6328943"/>
            <a:ext cx="305435" cy="162560"/>
          </a:xfrm>
          <a:custGeom>
            <a:avLst/>
            <a:gdLst/>
            <a:ahLst/>
            <a:cxnLst/>
            <a:rect l="l" t="t" r="r" b="b"/>
            <a:pathLst>
              <a:path w="305435" h="162560">
                <a:moveTo>
                  <a:pt x="0" y="162280"/>
                </a:moveTo>
                <a:lnTo>
                  <a:pt x="305130" y="162280"/>
                </a:lnTo>
                <a:lnTo>
                  <a:pt x="305130" y="0"/>
                </a:lnTo>
                <a:lnTo>
                  <a:pt x="0" y="0"/>
                </a:lnTo>
                <a:lnTo>
                  <a:pt x="0" y="1622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977900" y="6359423"/>
            <a:ext cx="1287780" cy="162560"/>
          </a:xfrm>
          <a:custGeom>
            <a:avLst/>
            <a:gdLst/>
            <a:ahLst/>
            <a:cxnLst/>
            <a:rect l="l" t="t" r="r" b="b"/>
            <a:pathLst>
              <a:path w="1287780" h="162559">
                <a:moveTo>
                  <a:pt x="0" y="162280"/>
                </a:moveTo>
                <a:lnTo>
                  <a:pt x="1287157" y="162280"/>
                </a:lnTo>
                <a:lnTo>
                  <a:pt x="1287157" y="0"/>
                </a:lnTo>
                <a:lnTo>
                  <a:pt x="0" y="0"/>
                </a:lnTo>
                <a:lnTo>
                  <a:pt x="0" y="1622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35000" y="264794"/>
            <a:ext cx="819150" cy="12953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" spc="5" dirty="0">
                <a:latin typeface="Arial"/>
                <a:cs typeface="Arial"/>
              </a:rPr>
              <a:t>6/12/2019 </a:t>
            </a:r>
            <a:r>
              <a:rPr sz="650" spc="80" dirty="0">
                <a:latin typeface="Arial"/>
                <a:cs typeface="Arial"/>
              </a:rPr>
              <a:t>/</a:t>
            </a:r>
            <a:r>
              <a:rPr sz="650" spc="-130" dirty="0">
                <a:latin typeface="Arial"/>
                <a:cs typeface="Arial"/>
              </a:rPr>
              <a:t> </a:t>
            </a:r>
            <a:r>
              <a:rPr sz="650" spc="-15" dirty="0">
                <a:latin typeface="Arial"/>
                <a:cs typeface="Arial"/>
              </a:rPr>
              <a:t>10:33 </a:t>
            </a:r>
            <a:r>
              <a:rPr sz="650" dirty="0">
                <a:latin typeface="Arial"/>
                <a:cs typeface="Arial"/>
              </a:rPr>
              <a:t>AM</a:t>
            </a:r>
            <a:endParaRPr sz="65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770753" y="248361"/>
            <a:ext cx="1258570" cy="25146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481965" marR="5080" indent="-469900">
              <a:lnSpc>
                <a:spcPct val="113999"/>
              </a:lnSpc>
              <a:spcBef>
                <a:spcPts val="90"/>
              </a:spcBef>
            </a:pPr>
            <a:r>
              <a:rPr sz="650" spc="-5" dirty="0">
                <a:latin typeface="Arial"/>
                <a:cs typeface="Arial"/>
              </a:rPr>
              <a:t>Baltimore </a:t>
            </a:r>
            <a:r>
              <a:rPr sz="650" spc="-25" dirty="0">
                <a:latin typeface="Arial"/>
                <a:cs typeface="Arial"/>
              </a:rPr>
              <a:t>Consent Decree</a:t>
            </a:r>
            <a:r>
              <a:rPr sz="650" spc="-125" dirty="0">
                <a:latin typeface="Arial"/>
                <a:cs typeface="Arial"/>
              </a:rPr>
              <a:t> </a:t>
            </a:r>
            <a:r>
              <a:rPr sz="650" spc="15" dirty="0">
                <a:latin typeface="Arial"/>
                <a:cs typeface="Arial"/>
              </a:rPr>
              <a:t>Monitor  </a:t>
            </a:r>
            <a:r>
              <a:rPr sz="650" spc="-55" dirty="0">
                <a:latin typeface="Arial"/>
                <a:cs typeface="Arial"/>
              </a:rPr>
              <a:t>INVOICE</a:t>
            </a:r>
            <a:endParaRPr sz="6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908028" y="264794"/>
            <a:ext cx="258445" cy="12953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" spc="-50" dirty="0">
                <a:latin typeface="Arial"/>
                <a:cs typeface="Arial"/>
              </a:rPr>
              <a:t>Page</a:t>
            </a:r>
            <a:r>
              <a:rPr sz="650" spc="-80" dirty="0">
                <a:latin typeface="Arial"/>
                <a:cs typeface="Arial"/>
              </a:rPr>
              <a:t> </a:t>
            </a:r>
            <a:r>
              <a:rPr sz="650" spc="-20" dirty="0">
                <a:latin typeface="Arial"/>
                <a:cs typeface="Arial"/>
              </a:rPr>
              <a:t>1</a:t>
            </a:r>
            <a:endParaRPr sz="650">
              <a:latin typeface="Arial"/>
              <a:cs typeface="Arial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633983" y="848867"/>
          <a:ext cx="11449683" cy="593470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64540"/>
                <a:gridCol w="871855"/>
                <a:gridCol w="890269"/>
                <a:gridCol w="2714625"/>
                <a:gridCol w="828039"/>
                <a:gridCol w="631190"/>
                <a:gridCol w="313690"/>
                <a:gridCol w="577215"/>
                <a:gridCol w="2790825"/>
                <a:gridCol w="518795"/>
                <a:gridCol w="548640"/>
              </a:tblGrid>
              <a:tr h="930275">
                <a:tc gridSpan="11">
                  <a:txBody>
                    <a:bodyPr/>
                    <a:lstStyle/>
                    <a:p>
                      <a:pPr marL="33020">
                        <a:lnSpc>
                          <a:spcPts val="1155"/>
                        </a:lnSpc>
                        <a:tabLst>
                          <a:tab pos="6722109" algn="l"/>
                        </a:tabLst>
                      </a:pPr>
                      <a:r>
                        <a:rPr sz="1100" spc="-15" dirty="0">
                          <a:latin typeface="Arial"/>
                          <a:cs typeface="Arial"/>
                        </a:rPr>
                        <a:t>Baltimore </a:t>
                      </a:r>
                      <a:r>
                        <a:rPr sz="1100" spc="-65" dirty="0">
                          <a:latin typeface="Arial"/>
                          <a:cs typeface="Arial"/>
                        </a:rPr>
                        <a:t>Consent</a:t>
                      </a:r>
                      <a:r>
                        <a:rPr sz="11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65" dirty="0">
                          <a:latin typeface="Arial"/>
                          <a:cs typeface="Arial"/>
                        </a:rPr>
                        <a:t>Decree</a:t>
                      </a:r>
                      <a:r>
                        <a:rPr sz="11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10" dirty="0">
                          <a:latin typeface="Arial"/>
                          <a:cs typeface="Arial"/>
                        </a:rPr>
                        <a:t>Monitor	</a:t>
                      </a:r>
                      <a:r>
                        <a:rPr sz="975" b="1" spc="-22" baseline="34188" dirty="0">
                          <a:latin typeface="Trebuchet MS"/>
                          <a:cs typeface="Trebuchet MS"/>
                        </a:rPr>
                        <a:t>INSTRUCTIONS</a:t>
                      </a:r>
                      <a:endParaRPr sz="975" baseline="34188">
                        <a:latin typeface="Trebuchet MS"/>
                        <a:cs typeface="Trebuchet MS"/>
                      </a:endParaRPr>
                    </a:p>
                    <a:p>
                      <a:pPr marL="31750">
                        <a:lnSpc>
                          <a:spcPts val="990"/>
                        </a:lnSpc>
                        <a:tabLst>
                          <a:tab pos="6722109" algn="l"/>
                        </a:tabLst>
                      </a:pPr>
                      <a:r>
                        <a:rPr sz="1500" spc="-82" baseline="-13888" dirty="0">
                          <a:latin typeface="Arial"/>
                          <a:cs typeface="Arial"/>
                        </a:rPr>
                        <a:t>750 </a:t>
                      </a:r>
                      <a:r>
                        <a:rPr sz="1500" spc="-142" baseline="-13888" dirty="0">
                          <a:latin typeface="Arial"/>
                          <a:cs typeface="Arial"/>
                        </a:rPr>
                        <a:t>E.  </a:t>
                      </a:r>
                      <a:r>
                        <a:rPr sz="1500" spc="-7" baseline="-13888" dirty="0">
                          <a:latin typeface="Arial"/>
                          <a:cs typeface="Arial"/>
                        </a:rPr>
                        <a:t>Pratt,</a:t>
                      </a:r>
                      <a:r>
                        <a:rPr sz="1500" spc="-157" baseline="-13888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500" spc="-112" baseline="-13888" dirty="0">
                          <a:latin typeface="Arial"/>
                          <a:cs typeface="Arial"/>
                        </a:rPr>
                        <a:t>Ste</a:t>
                      </a:r>
                      <a:r>
                        <a:rPr sz="1500" spc="-30" baseline="-13888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500" spc="15" baseline="-13888" dirty="0">
                          <a:latin typeface="Arial"/>
                          <a:cs typeface="Arial"/>
                        </a:rPr>
                        <a:t>900	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1.</a:t>
                      </a:r>
                      <a:r>
                        <a:rPr sz="6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Complete</a:t>
                      </a:r>
                      <a:r>
                        <a:rPr sz="6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6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5" dirty="0">
                          <a:latin typeface="Arial"/>
                          <a:cs typeface="Arial"/>
                        </a:rPr>
                        <a:t>blue</a:t>
                      </a:r>
                      <a:r>
                        <a:rPr sz="6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box </a:t>
                      </a:r>
                      <a:r>
                        <a:rPr sz="650" spc="2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6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6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10" dirty="0">
                          <a:latin typeface="Arial"/>
                          <a:cs typeface="Arial"/>
                        </a:rPr>
                        <a:t>left</a:t>
                      </a:r>
                      <a:r>
                        <a:rPr sz="6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dirty="0">
                          <a:latin typeface="Arial"/>
                          <a:cs typeface="Arial"/>
                        </a:rPr>
                        <a:t>first.</a:t>
                      </a:r>
                      <a:r>
                        <a:rPr sz="650" spc="1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30" dirty="0">
                          <a:latin typeface="Arial"/>
                          <a:cs typeface="Arial"/>
                        </a:rPr>
                        <a:t>This </a:t>
                      </a:r>
                      <a:r>
                        <a:rPr sz="650" spc="10" dirty="0">
                          <a:latin typeface="Arial"/>
                          <a:cs typeface="Arial"/>
                        </a:rPr>
                        <a:t>will</a:t>
                      </a:r>
                      <a:r>
                        <a:rPr sz="6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35" dirty="0">
                          <a:latin typeface="Arial"/>
                          <a:cs typeface="Arial"/>
                        </a:rPr>
                        <a:t>cause</a:t>
                      </a:r>
                      <a:r>
                        <a:rPr sz="6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5" dirty="0">
                          <a:latin typeface="Arial"/>
                          <a:cs typeface="Arial"/>
                        </a:rPr>
                        <a:t>month</a:t>
                      </a:r>
                      <a:r>
                        <a:rPr sz="6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20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6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dirty="0">
                          <a:latin typeface="Arial"/>
                          <a:cs typeface="Arial"/>
                        </a:rPr>
                        <a:t>rate</a:t>
                      </a:r>
                      <a:r>
                        <a:rPr sz="6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5" dirty="0">
                          <a:latin typeface="Arial"/>
                          <a:cs typeface="Arial"/>
                        </a:rPr>
                        <a:t>information</a:t>
                      </a:r>
                      <a:r>
                        <a:rPr sz="6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2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6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5" dirty="0">
                          <a:latin typeface="Arial"/>
                          <a:cs typeface="Arial"/>
                        </a:rPr>
                        <a:t>populate</a:t>
                      </a:r>
                      <a:r>
                        <a:rPr sz="6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6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20" dirty="0">
                          <a:latin typeface="Arial"/>
                          <a:cs typeface="Arial"/>
                        </a:rPr>
                        <a:t>spreadsheet.</a:t>
                      </a:r>
                      <a:endParaRPr sz="650">
                        <a:latin typeface="Arial"/>
                        <a:cs typeface="Arial"/>
                      </a:endParaRPr>
                    </a:p>
                    <a:p>
                      <a:pPr marL="33020">
                        <a:lnSpc>
                          <a:spcPts val="1245"/>
                        </a:lnSpc>
                        <a:tabLst>
                          <a:tab pos="6722109" algn="l"/>
                        </a:tabLst>
                      </a:pPr>
                      <a:r>
                        <a:rPr sz="1650" spc="-30" baseline="-20202" dirty="0">
                          <a:latin typeface="Arial"/>
                          <a:cs typeface="Arial"/>
                        </a:rPr>
                        <a:t>Baltimore,</a:t>
                      </a:r>
                      <a:r>
                        <a:rPr sz="1650" spc="-15" baseline="-20202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50" spc="-44" baseline="-20202" dirty="0">
                          <a:latin typeface="Arial"/>
                          <a:cs typeface="Arial"/>
                        </a:rPr>
                        <a:t>MD</a:t>
                      </a:r>
                      <a:r>
                        <a:rPr sz="1650" spc="-37" baseline="-20202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50" spc="-142" baseline="-20202" dirty="0">
                          <a:latin typeface="Arial"/>
                          <a:cs typeface="Arial"/>
                        </a:rPr>
                        <a:t>21202	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2.</a:t>
                      </a:r>
                      <a:r>
                        <a:rPr sz="6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Enter</a:t>
                      </a:r>
                      <a:r>
                        <a:rPr sz="65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descriptions</a:t>
                      </a:r>
                      <a:r>
                        <a:rPr sz="6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6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hours</a:t>
                      </a:r>
                      <a:r>
                        <a:rPr sz="6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65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6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dirty="0">
                          <a:latin typeface="Arial"/>
                          <a:cs typeface="Arial"/>
                        </a:rPr>
                        <a:t>"Time"</a:t>
                      </a:r>
                      <a:r>
                        <a:rPr sz="65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5" dirty="0">
                          <a:latin typeface="Arial"/>
                          <a:cs typeface="Arial"/>
                        </a:rPr>
                        <a:t>portion</a:t>
                      </a:r>
                      <a:r>
                        <a:rPr sz="65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10" dirty="0">
                          <a:latin typeface="Arial"/>
                          <a:cs typeface="Arial"/>
                        </a:rPr>
                        <a:t>of</a:t>
                      </a:r>
                      <a:r>
                        <a:rPr sz="6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6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dirty="0">
                          <a:latin typeface="Arial"/>
                          <a:cs typeface="Arial"/>
                        </a:rPr>
                        <a:t>matrix</a:t>
                      </a:r>
                      <a:r>
                        <a:rPr sz="65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consistent</a:t>
                      </a:r>
                      <a:r>
                        <a:rPr sz="65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15" dirty="0">
                          <a:latin typeface="Arial"/>
                          <a:cs typeface="Arial"/>
                        </a:rPr>
                        <a:t>with</a:t>
                      </a:r>
                      <a:r>
                        <a:rPr sz="6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6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20" dirty="0">
                          <a:latin typeface="Arial"/>
                          <a:cs typeface="Arial"/>
                        </a:rPr>
                        <a:t>"Sample</a:t>
                      </a:r>
                      <a:r>
                        <a:rPr sz="6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Description"</a:t>
                      </a:r>
                      <a:r>
                        <a:rPr sz="6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5" dirty="0">
                          <a:latin typeface="Arial"/>
                          <a:cs typeface="Arial"/>
                        </a:rPr>
                        <a:t>below.</a:t>
                      </a:r>
                      <a:endParaRPr sz="650">
                        <a:latin typeface="Arial"/>
                        <a:cs typeface="Arial"/>
                      </a:endParaRPr>
                    </a:p>
                    <a:p>
                      <a:pPr marL="6722109" marR="73025">
                        <a:lnSpc>
                          <a:spcPct val="113799"/>
                        </a:lnSpc>
                        <a:spcBef>
                          <a:spcPts val="355"/>
                        </a:spcBef>
                        <a:buAutoNum type="arabicPeriod" startAt="3"/>
                        <a:tabLst>
                          <a:tab pos="6807834" algn="l"/>
                        </a:tabLst>
                      </a:pPr>
                      <a:r>
                        <a:rPr sz="650" spc="-40" dirty="0">
                          <a:latin typeface="Arial"/>
                          <a:cs typeface="Arial"/>
                        </a:rPr>
                        <a:t>You</a:t>
                      </a:r>
                      <a:r>
                        <a:rPr sz="6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20" dirty="0">
                          <a:latin typeface="Arial"/>
                          <a:cs typeface="Arial"/>
                        </a:rPr>
                        <a:t>may </a:t>
                      </a:r>
                      <a:r>
                        <a:rPr sz="650" spc="10" dirty="0">
                          <a:latin typeface="Arial"/>
                          <a:cs typeface="Arial"/>
                        </a:rPr>
                        <a:t>not</a:t>
                      </a:r>
                      <a:r>
                        <a:rPr sz="6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5" dirty="0">
                          <a:latin typeface="Arial"/>
                          <a:cs typeface="Arial"/>
                        </a:rPr>
                        <a:t>bill</a:t>
                      </a:r>
                      <a:r>
                        <a:rPr sz="6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dirty="0">
                          <a:latin typeface="Arial"/>
                          <a:cs typeface="Arial"/>
                        </a:rPr>
                        <a:t>more</a:t>
                      </a:r>
                      <a:r>
                        <a:rPr sz="6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5" dirty="0">
                          <a:latin typeface="Arial"/>
                          <a:cs typeface="Arial"/>
                        </a:rPr>
                        <a:t>than</a:t>
                      </a:r>
                      <a:r>
                        <a:rPr sz="6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5" dirty="0">
                          <a:latin typeface="Arial"/>
                          <a:cs typeface="Arial"/>
                        </a:rPr>
                        <a:t>eight</a:t>
                      </a:r>
                      <a:r>
                        <a:rPr sz="65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(8)</a:t>
                      </a:r>
                      <a:r>
                        <a:rPr sz="6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hours</a:t>
                      </a:r>
                      <a:r>
                        <a:rPr sz="6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65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35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6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20" dirty="0">
                          <a:latin typeface="Arial"/>
                          <a:cs typeface="Arial"/>
                        </a:rPr>
                        <a:t>day,</a:t>
                      </a:r>
                      <a:r>
                        <a:rPr sz="6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20" dirty="0">
                          <a:latin typeface="Arial"/>
                          <a:cs typeface="Arial"/>
                        </a:rPr>
                        <a:t>even </a:t>
                      </a:r>
                      <a:r>
                        <a:rPr sz="650" spc="15" dirty="0">
                          <a:latin typeface="Arial"/>
                          <a:cs typeface="Arial"/>
                        </a:rPr>
                        <a:t>if</a:t>
                      </a:r>
                      <a:r>
                        <a:rPr sz="6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you</a:t>
                      </a:r>
                      <a:r>
                        <a:rPr sz="6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dirty="0">
                          <a:latin typeface="Arial"/>
                          <a:cs typeface="Arial"/>
                        </a:rPr>
                        <a:t>work</a:t>
                      </a:r>
                      <a:r>
                        <a:rPr sz="65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dirty="0">
                          <a:latin typeface="Arial"/>
                          <a:cs typeface="Arial"/>
                        </a:rPr>
                        <a:t>more</a:t>
                      </a:r>
                      <a:r>
                        <a:rPr sz="6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dirty="0">
                          <a:latin typeface="Arial"/>
                          <a:cs typeface="Arial"/>
                        </a:rPr>
                        <a:t>than</a:t>
                      </a:r>
                      <a:r>
                        <a:rPr sz="6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5" dirty="0">
                          <a:latin typeface="Arial"/>
                          <a:cs typeface="Arial"/>
                        </a:rPr>
                        <a:t>eight</a:t>
                      </a:r>
                      <a:r>
                        <a:rPr sz="65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(8)</a:t>
                      </a:r>
                      <a:r>
                        <a:rPr sz="6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hours</a:t>
                      </a:r>
                      <a:r>
                        <a:rPr sz="6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65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35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6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20" dirty="0">
                          <a:latin typeface="Arial"/>
                          <a:cs typeface="Arial"/>
                        </a:rPr>
                        <a:t>day,</a:t>
                      </a:r>
                      <a:r>
                        <a:rPr sz="6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5" dirty="0">
                          <a:latin typeface="Arial"/>
                          <a:cs typeface="Arial"/>
                        </a:rPr>
                        <a:t>which</a:t>
                      </a:r>
                      <a:r>
                        <a:rPr sz="65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you</a:t>
                      </a:r>
                      <a:r>
                        <a:rPr sz="65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5" dirty="0">
                          <a:latin typeface="Arial"/>
                          <a:cs typeface="Arial"/>
                        </a:rPr>
                        <a:t>inevitably</a:t>
                      </a:r>
                      <a:r>
                        <a:rPr sz="6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5" dirty="0">
                          <a:latin typeface="Arial"/>
                          <a:cs typeface="Arial"/>
                        </a:rPr>
                        <a:t>will.  </a:t>
                      </a:r>
                      <a:r>
                        <a:rPr sz="650" spc="-25" dirty="0">
                          <a:latin typeface="Arial"/>
                          <a:cs typeface="Arial"/>
                        </a:rPr>
                        <a:t>Leadership </a:t>
                      </a:r>
                      <a:r>
                        <a:rPr sz="650" spc="-5" dirty="0">
                          <a:latin typeface="Arial"/>
                          <a:cs typeface="Arial"/>
                        </a:rPr>
                        <a:t>must 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authorize </a:t>
                      </a:r>
                      <a:r>
                        <a:rPr sz="650" dirty="0">
                          <a:latin typeface="Arial"/>
                          <a:cs typeface="Arial"/>
                        </a:rPr>
                        <a:t>more than </a:t>
                      </a:r>
                      <a:r>
                        <a:rPr sz="650" spc="-5" dirty="0">
                          <a:latin typeface="Arial"/>
                          <a:cs typeface="Arial"/>
                        </a:rPr>
                        <a:t>eight 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hours </a:t>
                      </a:r>
                      <a:r>
                        <a:rPr sz="650" spc="-5" dirty="0">
                          <a:latin typeface="Arial"/>
                          <a:cs typeface="Arial"/>
                        </a:rPr>
                        <a:t>billed </a:t>
                      </a:r>
                      <a:r>
                        <a:rPr sz="650" dirty="0">
                          <a:latin typeface="Arial"/>
                          <a:cs typeface="Arial"/>
                        </a:rPr>
                        <a:t>in </a:t>
                      </a:r>
                      <a:r>
                        <a:rPr sz="650" spc="-35" dirty="0">
                          <a:latin typeface="Arial"/>
                          <a:cs typeface="Arial"/>
                        </a:rPr>
                        <a:t>a </a:t>
                      </a:r>
                      <a:r>
                        <a:rPr sz="650" spc="-20" dirty="0">
                          <a:latin typeface="Arial"/>
                          <a:cs typeface="Arial"/>
                        </a:rPr>
                        <a:t>day, 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itemized, </a:t>
                      </a:r>
                      <a:r>
                        <a:rPr sz="650" spc="10" dirty="0">
                          <a:latin typeface="Arial"/>
                          <a:cs typeface="Arial"/>
                        </a:rPr>
                        <a:t>but will </a:t>
                      </a:r>
                      <a:r>
                        <a:rPr sz="650" spc="-5" dirty="0">
                          <a:latin typeface="Arial"/>
                          <a:cs typeface="Arial"/>
                        </a:rPr>
                        <a:t>do </a:t>
                      </a:r>
                      <a:r>
                        <a:rPr sz="650" spc="-35" dirty="0">
                          <a:latin typeface="Arial"/>
                          <a:cs typeface="Arial"/>
                        </a:rPr>
                        <a:t>so 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sparingly. 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All </a:t>
                      </a:r>
                      <a:r>
                        <a:rPr sz="650" spc="10" dirty="0">
                          <a:latin typeface="Arial"/>
                          <a:cs typeface="Arial"/>
                        </a:rPr>
                        <a:t>time </a:t>
                      </a:r>
                      <a:r>
                        <a:rPr sz="650" spc="-20" dirty="0">
                          <a:latin typeface="Arial"/>
                          <a:cs typeface="Arial"/>
                        </a:rPr>
                        <a:t>above 8 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hours </a:t>
                      </a:r>
                      <a:r>
                        <a:rPr sz="650" dirty="0">
                          <a:latin typeface="Arial"/>
                          <a:cs typeface="Arial"/>
                        </a:rPr>
                        <a:t>in </a:t>
                      </a:r>
                      <a:r>
                        <a:rPr sz="650" spc="-35" dirty="0">
                          <a:latin typeface="Arial"/>
                          <a:cs typeface="Arial"/>
                        </a:rPr>
                        <a:t>a </a:t>
                      </a:r>
                      <a:r>
                        <a:rPr sz="650" spc="-20" dirty="0">
                          <a:latin typeface="Arial"/>
                          <a:cs typeface="Arial"/>
                        </a:rPr>
                        <a:t>day  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should be </a:t>
                      </a:r>
                      <a:r>
                        <a:rPr sz="650" spc="-5" dirty="0">
                          <a:latin typeface="Arial"/>
                          <a:cs typeface="Arial"/>
                        </a:rPr>
                        <a:t>reflected </a:t>
                      </a:r>
                      <a:r>
                        <a:rPr sz="650" spc="-50" dirty="0">
                          <a:latin typeface="Arial"/>
                          <a:cs typeface="Arial"/>
                        </a:rPr>
                        <a:t>as</a:t>
                      </a:r>
                      <a:r>
                        <a:rPr sz="650" spc="-7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dirty="0">
                          <a:latin typeface="Arial"/>
                          <a:cs typeface="Arial"/>
                        </a:rPr>
                        <a:t>"unbilled."</a:t>
                      </a:r>
                      <a:endParaRPr sz="650">
                        <a:latin typeface="Arial"/>
                        <a:cs typeface="Arial"/>
                      </a:endParaRPr>
                    </a:p>
                    <a:p>
                      <a:pPr marL="6826884" indent="-104775">
                        <a:lnSpc>
                          <a:spcPct val="100000"/>
                        </a:lnSpc>
                        <a:spcBef>
                          <a:spcPts val="35"/>
                        </a:spcBef>
                        <a:buAutoNum type="arabicPeriod" startAt="3"/>
                        <a:tabLst>
                          <a:tab pos="6827520" algn="l"/>
                        </a:tabLst>
                      </a:pPr>
                      <a:r>
                        <a:rPr sz="650" spc="-35" dirty="0">
                          <a:latin typeface="Arial"/>
                          <a:cs typeface="Arial"/>
                        </a:rPr>
                        <a:t>You</a:t>
                      </a:r>
                      <a:r>
                        <a:rPr sz="6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20" dirty="0">
                          <a:latin typeface="Arial"/>
                          <a:cs typeface="Arial"/>
                        </a:rPr>
                        <a:t>may</a:t>
                      </a:r>
                      <a:r>
                        <a:rPr sz="6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b="1" spc="-10" dirty="0">
                          <a:latin typeface="Trebuchet MS"/>
                          <a:cs typeface="Trebuchet MS"/>
                        </a:rPr>
                        <a:t>NOT</a:t>
                      </a:r>
                      <a:r>
                        <a:rPr sz="650" b="1" spc="-4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650" spc="5" dirty="0">
                          <a:latin typeface="Arial"/>
                          <a:cs typeface="Arial"/>
                        </a:rPr>
                        <a:t>bill</a:t>
                      </a:r>
                      <a:r>
                        <a:rPr sz="6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10" dirty="0">
                          <a:latin typeface="Arial"/>
                          <a:cs typeface="Arial"/>
                        </a:rPr>
                        <a:t>for</a:t>
                      </a:r>
                      <a:r>
                        <a:rPr sz="6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10" dirty="0">
                          <a:latin typeface="Arial"/>
                          <a:cs typeface="Arial"/>
                        </a:rPr>
                        <a:t>time</a:t>
                      </a:r>
                      <a:r>
                        <a:rPr sz="6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spent</a:t>
                      </a:r>
                      <a:r>
                        <a:rPr sz="6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traveling</a:t>
                      </a:r>
                      <a:r>
                        <a:rPr sz="6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2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6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10" dirty="0">
                          <a:latin typeface="Arial"/>
                          <a:cs typeface="Arial"/>
                        </a:rPr>
                        <a:t>or</a:t>
                      </a:r>
                      <a:r>
                        <a:rPr sz="6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10" dirty="0">
                          <a:latin typeface="Arial"/>
                          <a:cs typeface="Arial"/>
                        </a:rPr>
                        <a:t>from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5" dirty="0">
                          <a:latin typeface="Arial"/>
                          <a:cs typeface="Arial"/>
                        </a:rPr>
                        <a:t>Baltimore</a:t>
                      </a:r>
                      <a:r>
                        <a:rPr sz="6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10" dirty="0">
                          <a:latin typeface="Arial"/>
                          <a:cs typeface="Arial"/>
                        </a:rPr>
                        <a:t>or</a:t>
                      </a:r>
                      <a:r>
                        <a:rPr sz="6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anywhere</a:t>
                      </a:r>
                      <a:r>
                        <a:rPr sz="650" spc="-25" dirty="0">
                          <a:latin typeface="Arial"/>
                          <a:cs typeface="Arial"/>
                        </a:rPr>
                        <a:t> else.</a:t>
                      </a:r>
                      <a:r>
                        <a:rPr sz="650" spc="1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20" dirty="0">
                          <a:latin typeface="Arial"/>
                          <a:cs typeface="Arial"/>
                        </a:rPr>
                        <a:t>Travel</a:t>
                      </a:r>
                      <a:r>
                        <a:rPr sz="6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10" dirty="0">
                          <a:latin typeface="Arial"/>
                          <a:cs typeface="Arial"/>
                        </a:rPr>
                        <a:t>time</a:t>
                      </a:r>
                      <a:r>
                        <a:rPr sz="650" spc="-30" dirty="0">
                          <a:latin typeface="Arial"/>
                          <a:cs typeface="Arial"/>
                        </a:rPr>
                        <a:t> is 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non-reimbursable.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2953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9F0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525780">
                        <a:lnSpc>
                          <a:spcPts val="919"/>
                        </a:lnSpc>
                      </a:pPr>
                      <a:r>
                        <a:rPr sz="850" spc="-55" dirty="0">
                          <a:latin typeface="Arial"/>
                          <a:cs typeface="Arial"/>
                        </a:rPr>
                        <a:t>INVOICE </a:t>
                      </a:r>
                      <a:r>
                        <a:rPr sz="850" spc="-70" dirty="0">
                          <a:latin typeface="Arial"/>
                          <a:cs typeface="Arial"/>
                        </a:rPr>
                        <a:t>FOR 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MONTH</a:t>
                      </a:r>
                      <a:r>
                        <a:rPr sz="850" spc="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60" dirty="0">
                          <a:latin typeface="Arial"/>
                          <a:cs typeface="Arial"/>
                        </a:rPr>
                        <a:t>OF: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9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69"/>
                        </a:lnSpc>
                      </a:pPr>
                      <a:r>
                        <a:rPr sz="850" b="1" i="1" u="sng" spc="5" dirty="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cs typeface="Arial"/>
                        </a:rPr>
                        <a:t>April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9F0"/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29845" marR="20320" indent="1270" algn="ctr">
                        <a:lnSpc>
                          <a:spcPct val="114999"/>
                        </a:lnSpc>
                        <a:spcBef>
                          <a:spcPts val="320"/>
                        </a:spcBef>
                      </a:pPr>
                      <a:r>
                        <a:rPr sz="600" spc="-20" dirty="0">
                          <a:latin typeface="Arial"/>
                          <a:cs typeface="Arial"/>
                        </a:rPr>
                        <a:t>Complete these  </a:t>
                      </a:r>
                      <a:r>
                        <a:rPr sz="600" dirty="0">
                          <a:latin typeface="Arial"/>
                          <a:cs typeface="Arial"/>
                        </a:rPr>
                        <a:t>four </a:t>
                      </a:r>
                      <a:r>
                        <a:rPr sz="600" spc="-20" dirty="0">
                          <a:latin typeface="Arial"/>
                          <a:cs typeface="Arial"/>
                        </a:rPr>
                        <a:t>cells</a:t>
                      </a:r>
                      <a:r>
                        <a:rPr sz="600" spc="-10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-10" dirty="0">
                          <a:latin typeface="Arial"/>
                          <a:cs typeface="Arial"/>
                        </a:rPr>
                        <a:t>before  starting  </a:t>
                      </a:r>
                      <a:r>
                        <a:rPr sz="600" spc="-20" dirty="0">
                          <a:latin typeface="Arial"/>
                          <a:cs typeface="Arial"/>
                        </a:rPr>
                        <a:t>spreadsheet.</a:t>
                      </a:r>
                      <a:endParaRPr sz="600">
                        <a:latin typeface="Arial"/>
                        <a:cs typeface="Arial"/>
                      </a:endParaRPr>
                    </a:p>
                    <a:p>
                      <a:pPr marL="37465" marR="27940" algn="ctr">
                        <a:lnSpc>
                          <a:spcPts val="830"/>
                        </a:lnSpc>
                        <a:spcBef>
                          <a:spcPts val="45"/>
                        </a:spcBef>
                      </a:pPr>
                      <a:r>
                        <a:rPr sz="600" spc="-40" dirty="0">
                          <a:latin typeface="Arial"/>
                          <a:cs typeface="Arial"/>
                        </a:rPr>
                        <a:t>Rates </a:t>
                      </a:r>
                      <a:r>
                        <a:rPr sz="600" spc="-20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600" spc="-8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dirty="0">
                          <a:latin typeface="Arial"/>
                          <a:cs typeface="Arial"/>
                        </a:rPr>
                        <a:t>other  info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will </a:t>
                      </a:r>
                      <a:r>
                        <a:rPr sz="600" spc="-15" dirty="0">
                          <a:latin typeface="Arial"/>
                          <a:cs typeface="Arial"/>
                        </a:rPr>
                        <a:t>self-  </a:t>
                      </a:r>
                      <a:r>
                        <a:rPr sz="600" spc="-10" dirty="0">
                          <a:latin typeface="Arial"/>
                          <a:cs typeface="Arial"/>
                        </a:rPr>
                        <a:t>populate.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40640" marB="0" vert="vert27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9F0"/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652780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650" spc="-15" dirty="0">
                          <a:latin typeface="Arial"/>
                          <a:cs typeface="Arial"/>
                        </a:rPr>
                        <a:t>5.</a:t>
                      </a:r>
                      <a:r>
                        <a:rPr sz="6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40" dirty="0">
                          <a:latin typeface="Arial"/>
                          <a:cs typeface="Arial"/>
                        </a:rPr>
                        <a:t>Please</a:t>
                      </a:r>
                      <a:r>
                        <a:rPr sz="6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20" dirty="0">
                          <a:latin typeface="Arial"/>
                          <a:cs typeface="Arial"/>
                        </a:rPr>
                        <a:t>make</a:t>
                      </a:r>
                      <a:r>
                        <a:rPr sz="6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20" dirty="0">
                          <a:latin typeface="Arial"/>
                          <a:cs typeface="Arial"/>
                        </a:rPr>
                        <a:t>sure</a:t>
                      </a:r>
                      <a:r>
                        <a:rPr sz="6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all</a:t>
                      </a:r>
                      <a:r>
                        <a:rPr sz="6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35" dirty="0">
                          <a:latin typeface="Arial"/>
                          <a:cs typeface="Arial"/>
                        </a:rPr>
                        <a:t>expenses</a:t>
                      </a:r>
                      <a:r>
                        <a:rPr sz="6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dirty="0">
                          <a:latin typeface="Arial"/>
                          <a:cs typeface="Arial"/>
                        </a:rPr>
                        <a:t>meet</a:t>
                      </a:r>
                      <a:r>
                        <a:rPr sz="6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6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20" dirty="0">
                          <a:latin typeface="Arial"/>
                          <a:cs typeface="Arial"/>
                        </a:rPr>
                        <a:t>Guidelines</a:t>
                      </a:r>
                      <a:r>
                        <a:rPr sz="6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listed</a:t>
                      </a:r>
                      <a:r>
                        <a:rPr sz="6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6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6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Billing</a:t>
                      </a:r>
                      <a:r>
                        <a:rPr sz="6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20" dirty="0">
                          <a:latin typeface="Arial"/>
                          <a:cs typeface="Arial"/>
                        </a:rPr>
                        <a:t>Guidelines</a:t>
                      </a:r>
                      <a:r>
                        <a:rPr sz="6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5" dirty="0">
                          <a:latin typeface="Arial"/>
                          <a:cs typeface="Arial"/>
                        </a:rPr>
                        <a:t>tab.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solidFill>
                      <a:srgbClr val="CCC0D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3398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9F0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593090">
                        <a:lnSpc>
                          <a:spcPts val="910"/>
                        </a:lnSpc>
                      </a:pPr>
                      <a:r>
                        <a:rPr sz="850" spc="-55" dirty="0">
                          <a:latin typeface="Arial"/>
                          <a:cs typeface="Arial"/>
                        </a:rPr>
                        <a:t>INVOICE </a:t>
                      </a:r>
                      <a:r>
                        <a:rPr sz="850" spc="-70" dirty="0">
                          <a:latin typeface="Arial"/>
                          <a:cs typeface="Arial"/>
                        </a:rPr>
                        <a:t>SUBMITTED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60" dirty="0">
                          <a:latin typeface="Arial"/>
                          <a:cs typeface="Arial"/>
                        </a:rPr>
                        <a:t>BY: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9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ts val="915"/>
                        </a:lnSpc>
                      </a:pPr>
                      <a:r>
                        <a:rPr sz="1000" spc="-60" dirty="0">
                          <a:latin typeface="Arial"/>
                          <a:cs typeface="Arial"/>
                        </a:rPr>
                        <a:t>Thompson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9F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0640" marB="0" vert="vert27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9F0"/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652780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650" spc="-15" dirty="0">
                          <a:latin typeface="Arial"/>
                          <a:cs typeface="Arial"/>
                        </a:rPr>
                        <a:t>6.</a:t>
                      </a:r>
                      <a:r>
                        <a:rPr sz="650" spc="-30" dirty="0">
                          <a:latin typeface="Arial"/>
                          <a:cs typeface="Arial"/>
                        </a:rPr>
                        <a:t> Do</a:t>
                      </a:r>
                      <a:r>
                        <a:rPr sz="6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10" dirty="0">
                          <a:latin typeface="Arial"/>
                          <a:cs typeface="Arial"/>
                        </a:rPr>
                        <a:t>not</a:t>
                      </a:r>
                      <a:r>
                        <a:rPr sz="6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dirty="0">
                          <a:latin typeface="Arial"/>
                          <a:cs typeface="Arial"/>
                        </a:rPr>
                        <a:t>forget</a:t>
                      </a:r>
                      <a:r>
                        <a:rPr sz="6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2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65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5" dirty="0">
                          <a:latin typeface="Arial"/>
                          <a:cs typeface="Arial"/>
                        </a:rPr>
                        <a:t>initial</a:t>
                      </a:r>
                      <a:r>
                        <a:rPr sz="6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6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box</a:t>
                      </a:r>
                      <a:r>
                        <a:rPr sz="65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5" dirty="0">
                          <a:latin typeface="Arial"/>
                          <a:cs typeface="Arial"/>
                        </a:rPr>
                        <a:t>attesting</a:t>
                      </a:r>
                      <a:r>
                        <a:rPr sz="65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2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6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6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25" dirty="0">
                          <a:latin typeface="Arial"/>
                          <a:cs typeface="Arial"/>
                        </a:rPr>
                        <a:t>accuracy </a:t>
                      </a:r>
                      <a:r>
                        <a:rPr sz="650" spc="10" dirty="0">
                          <a:latin typeface="Arial"/>
                          <a:cs typeface="Arial"/>
                        </a:rPr>
                        <a:t>of</a:t>
                      </a:r>
                      <a:r>
                        <a:rPr sz="6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5" dirty="0">
                          <a:latin typeface="Arial"/>
                          <a:cs typeface="Arial"/>
                        </a:rPr>
                        <a:t>this</a:t>
                      </a:r>
                      <a:r>
                        <a:rPr sz="6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5" dirty="0">
                          <a:latin typeface="Arial"/>
                          <a:cs typeface="Arial"/>
                        </a:rPr>
                        <a:t>statement</a:t>
                      </a:r>
                      <a:r>
                        <a:rPr sz="6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5" dirty="0">
                          <a:latin typeface="Arial"/>
                          <a:cs typeface="Arial"/>
                        </a:rPr>
                        <a:t>before</a:t>
                      </a:r>
                      <a:r>
                        <a:rPr sz="6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you</a:t>
                      </a:r>
                      <a:r>
                        <a:rPr sz="6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5" dirty="0">
                          <a:latin typeface="Arial"/>
                          <a:cs typeface="Arial"/>
                        </a:rPr>
                        <a:t>submit</a:t>
                      </a:r>
                      <a:r>
                        <a:rPr sz="6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10" dirty="0">
                          <a:latin typeface="Arial"/>
                          <a:cs typeface="Arial"/>
                        </a:rPr>
                        <a:t>it.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solidFill>
                      <a:srgbClr val="CCC0D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5621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9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9F0"/>
                    </a:solidFill>
                  </a:tcPr>
                </a:tc>
                <a:tc>
                  <a:txBody>
                    <a:bodyPr/>
                    <a:lstStyle/>
                    <a:p>
                      <a:pPr marR="5080" algn="r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850" spc="-55" dirty="0">
                          <a:latin typeface="Arial"/>
                          <a:cs typeface="Arial"/>
                        </a:rPr>
                        <a:t>DATE</a:t>
                      </a:r>
                      <a:r>
                        <a:rPr sz="850" spc="-10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70" dirty="0">
                          <a:latin typeface="Arial"/>
                          <a:cs typeface="Arial"/>
                        </a:rPr>
                        <a:t>SUBMITTED: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825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9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9F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0640" marB="0" vert="vert27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9F0"/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652780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650" spc="-15" dirty="0">
                          <a:latin typeface="Arial"/>
                          <a:cs typeface="Arial"/>
                        </a:rPr>
                        <a:t>7.</a:t>
                      </a:r>
                      <a:r>
                        <a:rPr sz="650" spc="-30" dirty="0">
                          <a:latin typeface="Arial"/>
                          <a:cs typeface="Arial"/>
                        </a:rPr>
                        <a:t> Do</a:t>
                      </a:r>
                      <a:r>
                        <a:rPr sz="6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10" dirty="0">
                          <a:latin typeface="Arial"/>
                          <a:cs typeface="Arial"/>
                        </a:rPr>
                        <a:t>not</a:t>
                      </a:r>
                      <a:r>
                        <a:rPr sz="6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hesitate</a:t>
                      </a:r>
                      <a:r>
                        <a:rPr sz="6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2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6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call</a:t>
                      </a:r>
                      <a:r>
                        <a:rPr sz="6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Deputy</a:t>
                      </a:r>
                      <a:r>
                        <a:rPr sz="6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5" dirty="0">
                          <a:latin typeface="Arial"/>
                          <a:cs typeface="Arial"/>
                        </a:rPr>
                        <a:t>Monitors</a:t>
                      </a:r>
                      <a:r>
                        <a:rPr sz="6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45" dirty="0">
                          <a:latin typeface="Arial"/>
                          <a:cs typeface="Arial"/>
                        </a:rPr>
                        <a:t>Hassan</a:t>
                      </a:r>
                      <a:r>
                        <a:rPr sz="650" spc="-20" dirty="0">
                          <a:latin typeface="Arial"/>
                          <a:cs typeface="Arial"/>
                        </a:rPr>
                        <a:t> Aden</a:t>
                      </a:r>
                      <a:r>
                        <a:rPr sz="6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5" dirty="0">
                          <a:latin typeface="Arial"/>
                          <a:cs typeface="Arial"/>
                        </a:rPr>
                        <a:t>or</a:t>
                      </a:r>
                      <a:r>
                        <a:rPr sz="6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30" dirty="0">
                          <a:latin typeface="Arial"/>
                          <a:cs typeface="Arial"/>
                        </a:rPr>
                        <a:t>Seth</a:t>
                      </a:r>
                      <a:r>
                        <a:rPr sz="6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20" dirty="0">
                          <a:latin typeface="Arial"/>
                          <a:cs typeface="Arial"/>
                        </a:rPr>
                        <a:t>Rosenthal</a:t>
                      </a:r>
                      <a:r>
                        <a:rPr sz="6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15" dirty="0">
                          <a:latin typeface="Arial"/>
                          <a:cs typeface="Arial"/>
                        </a:rPr>
                        <a:t>with</a:t>
                      </a:r>
                      <a:r>
                        <a:rPr sz="650" spc="-25" dirty="0">
                          <a:latin typeface="Arial"/>
                          <a:cs typeface="Arial"/>
                        </a:rPr>
                        <a:t> any 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questions.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solidFill>
                      <a:srgbClr val="CCC0D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619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5D9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5D9F0"/>
                    </a:solidFill>
                  </a:tcPr>
                </a:tc>
                <a:tc>
                  <a:txBody>
                    <a:bodyPr/>
                    <a:lstStyle/>
                    <a:p>
                      <a:pPr marR="10795" algn="r">
                        <a:lnSpc>
                          <a:spcPts val="1105"/>
                        </a:lnSpc>
                      </a:pPr>
                      <a:r>
                        <a:rPr sz="1000" dirty="0">
                          <a:latin typeface="Arial"/>
                          <a:cs typeface="Arial"/>
                        </a:rPr>
                        <a:t>Y</a:t>
                      </a:r>
                      <a:r>
                        <a:rPr sz="1000" spc="5" dirty="0">
                          <a:latin typeface="Arial"/>
                          <a:cs typeface="Arial"/>
                        </a:rPr>
                        <a:t>E</a:t>
                      </a:r>
                      <a:r>
                        <a:rPr sz="1000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R</a:t>
                      </a:r>
                      <a:r>
                        <a:rPr sz="1000" dirty="0">
                          <a:latin typeface="Arial"/>
                          <a:cs typeface="Arial"/>
                        </a:rPr>
                        <a:t>: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5D9F0"/>
                    </a:solidFill>
                  </a:tcPr>
                </a:tc>
                <a:tc>
                  <a:txBody>
                    <a:bodyPr/>
                    <a:lstStyle/>
                    <a:p>
                      <a:pPr marL="13335" algn="ctr">
                        <a:lnSpc>
                          <a:spcPts val="1019"/>
                        </a:lnSpc>
                      </a:pPr>
                      <a:r>
                        <a:rPr sz="1000" spc="-55" dirty="0">
                          <a:latin typeface="Arial"/>
                          <a:cs typeface="Arial"/>
                        </a:rPr>
                        <a:t>2019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5D9F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0640" marB="0" vert="vert27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9F0"/>
                    </a:solidFill>
                  </a:tcPr>
                </a:tc>
                <a:tc gridSpan="6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876300">
                <a:tc gridSpan="11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 marL="3491229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750" b="1" i="1" spc="-50" dirty="0">
                          <a:latin typeface="Trebuchet MS"/>
                          <a:cs typeface="Trebuchet MS"/>
                        </a:rPr>
                        <a:t>Sample</a:t>
                      </a:r>
                      <a:r>
                        <a:rPr sz="750" b="1" i="1" spc="-7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b="1" i="1" spc="-55" dirty="0">
                          <a:latin typeface="Trebuchet MS"/>
                          <a:cs typeface="Trebuchet MS"/>
                        </a:rPr>
                        <a:t>Description:</a:t>
                      </a:r>
                      <a:endParaRPr sz="750">
                        <a:latin typeface="Trebuchet MS"/>
                        <a:cs typeface="Trebuchet MS"/>
                      </a:endParaRPr>
                    </a:p>
                    <a:p>
                      <a:pPr marL="1659255" marR="4994910">
                        <a:lnSpc>
                          <a:spcPts val="969"/>
                        </a:lnSpc>
                        <a:spcBef>
                          <a:spcPts val="35"/>
                        </a:spcBef>
                      </a:pPr>
                      <a:r>
                        <a:rPr sz="750" i="1" spc="-45" dirty="0">
                          <a:latin typeface="Trebuchet MS"/>
                          <a:cs typeface="Trebuchet MS"/>
                        </a:rPr>
                        <a:t>Prepare </a:t>
                      </a:r>
                      <a:r>
                        <a:rPr sz="750" i="1" spc="-55" dirty="0">
                          <a:latin typeface="Trebuchet MS"/>
                          <a:cs typeface="Trebuchet MS"/>
                        </a:rPr>
                        <a:t>for </a:t>
                      </a:r>
                      <a:r>
                        <a:rPr sz="750" i="1" spc="-25" dirty="0">
                          <a:latin typeface="Trebuchet MS"/>
                          <a:cs typeface="Trebuchet MS"/>
                        </a:rPr>
                        <a:t>and </a:t>
                      </a:r>
                      <a:r>
                        <a:rPr sz="750" i="1" spc="-45" dirty="0">
                          <a:latin typeface="Trebuchet MS"/>
                          <a:cs typeface="Trebuchet MS"/>
                        </a:rPr>
                        <a:t>attend </a:t>
                      </a:r>
                      <a:r>
                        <a:rPr sz="750" i="1" spc="-40" dirty="0">
                          <a:latin typeface="Trebuchet MS"/>
                          <a:cs typeface="Trebuchet MS"/>
                        </a:rPr>
                        <a:t>meeting </a:t>
                      </a:r>
                      <a:r>
                        <a:rPr sz="750" i="1" spc="-50" dirty="0">
                          <a:latin typeface="Trebuchet MS"/>
                          <a:cs typeface="Trebuchet MS"/>
                        </a:rPr>
                        <a:t>with </a:t>
                      </a:r>
                      <a:r>
                        <a:rPr sz="750" i="1" spc="-20" dirty="0">
                          <a:latin typeface="Trebuchet MS"/>
                          <a:cs typeface="Trebuchet MS"/>
                        </a:rPr>
                        <a:t>BPD </a:t>
                      </a:r>
                      <a:r>
                        <a:rPr sz="750" i="1" spc="-40" dirty="0">
                          <a:latin typeface="Trebuchet MS"/>
                          <a:cs typeface="Trebuchet MS"/>
                        </a:rPr>
                        <a:t>North Division </a:t>
                      </a:r>
                      <a:r>
                        <a:rPr sz="750" i="1" spc="-50" dirty="0">
                          <a:latin typeface="Trebuchet MS"/>
                          <a:cs typeface="Trebuchet MS"/>
                        </a:rPr>
                        <a:t>DC; </a:t>
                      </a:r>
                      <a:r>
                        <a:rPr sz="750" i="1" spc="-45" dirty="0">
                          <a:latin typeface="Trebuchet MS"/>
                          <a:cs typeface="Trebuchet MS"/>
                        </a:rPr>
                        <a:t>prepare </a:t>
                      </a:r>
                      <a:r>
                        <a:rPr sz="750" i="1" spc="-50" dirty="0">
                          <a:latin typeface="Trebuchet MS"/>
                          <a:cs typeface="Trebuchet MS"/>
                        </a:rPr>
                        <a:t>checklist </a:t>
                      </a:r>
                      <a:r>
                        <a:rPr sz="750" i="1" spc="-55" dirty="0">
                          <a:latin typeface="Trebuchet MS"/>
                          <a:cs typeface="Trebuchet MS"/>
                        </a:rPr>
                        <a:t>for </a:t>
                      </a:r>
                      <a:r>
                        <a:rPr sz="750" i="1" spc="-50" dirty="0">
                          <a:latin typeface="Trebuchet MS"/>
                          <a:cs typeface="Trebuchet MS"/>
                        </a:rPr>
                        <a:t>review of in-service </a:t>
                      </a:r>
                      <a:r>
                        <a:rPr sz="750" i="1" spc="-45" dirty="0">
                          <a:latin typeface="Trebuchet MS"/>
                          <a:cs typeface="Trebuchet MS"/>
                        </a:rPr>
                        <a:t>training; </a:t>
                      </a:r>
                      <a:r>
                        <a:rPr sz="750" i="1" spc="-50" dirty="0">
                          <a:latin typeface="Trebuchet MS"/>
                          <a:cs typeface="Trebuchet MS"/>
                        </a:rPr>
                        <a:t>meet with </a:t>
                      </a:r>
                      <a:r>
                        <a:rPr sz="750" i="1" spc="-20" dirty="0">
                          <a:latin typeface="Trebuchet MS"/>
                          <a:cs typeface="Trebuchet MS"/>
                        </a:rPr>
                        <a:t>Ms.  </a:t>
                      </a:r>
                      <a:r>
                        <a:rPr sz="750" i="1" spc="-40" dirty="0">
                          <a:latin typeface="Trebuchet MS"/>
                          <a:cs typeface="Trebuchet MS"/>
                        </a:rPr>
                        <a:t>Williams</a:t>
                      </a:r>
                      <a:r>
                        <a:rPr sz="750" i="1" spc="-6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55" dirty="0">
                          <a:latin typeface="Trebuchet MS"/>
                          <a:cs typeface="Trebuchet MS"/>
                        </a:rPr>
                        <a:t>re </a:t>
                      </a:r>
                      <a:r>
                        <a:rPr sz="750" i="1" spc="-25" dirty="0">
                          <a:latin typeface="Trebuchet MS"/>
                          <a:cs typeface="Trebuchet MS"/>
                        </a:rPr>
                        <a:t>changes</a:t>
                      </a:r>
                      <a:r>
                        <a:rPr sz="750" i="1" spc="-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45" dirty="0">
                          <a:latin typeface="Trebuchet MS"/>
                          <a:cs typeface="Trebuchet MS"/>
                        </a:rPr>
                        <a:t>to</a:t>
                      </a:r>
                      <a:r>
                        <a:rPr sz="750" i="1" spc="-5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40" dirty="0">
                          <a:latin typeface="Trebuchet MS"/>
                          <a:cs typeface="Trebuchet MS"/>
                        </a:rPr>
                        <a:t>compliance</a:t>
                      </a:r>
                      <a:r>
                        <a:rPr sz="750" i="1" spc="-55" dirty="0">
                          <a:latin typeface="Trebuchet MS"/>
                          <a:cs typeface="Trebuchet MS"/>
                        </a:rPr>
                        <a:t> matrix;</a:t>
                      </a:r>
                      <a:r>
                        <a:rPr sz="750" i="1" spc="-5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40" dirty="0">
                          <a:latin typeface="Trebuchet MS"/>
                          <a:cs typeface="Trebuchet MS"/>
                        </a:rPr>
                        <a:t>copied</a:t>
                      </a:r>
                      <a:r>
                        <a:rPr sz="750" i="1" spc="-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35" dirty="0">
                          <a:latin typeface="Trebuchet MS"/>
                          <a:cs typeface="Trebuchet MS"/>
                        </a:rPr>
                        <a:t>use</a:t>
                      </a:r>
                      <a:r>
                        <a:rPr sz="750" i="1" spc="-5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50" dirty="0">
                          <a:latin typeface="Trebuchet MS"/>
                          <a:cs typeface="Trebuchet MS"/>
                        </a:rPr>
                        <a:t>of</a:t>
                      </a:r>
                      <a:r>
                        <a:rPr sz="750" i="1" spc="-5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50" dirty="0">
                          <a:latin typeface="Trebuchet MS"/>
                          <a:cs typeface="Trebuchet MS"/>
                        </a:rPr>
                        <a:t>force</a:t>
                      </a:r>
                      <a:r>
                        <a:rPr sz="750" i="1" spc="-5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50" dirty="0">
                          <a:latin typeface="Trebuchet MS"/>
                          <a:cs typeface="Trebuchet MS"/>
                        </a:rPr>
                        <a:t>reports;</a:t>
                      </a:r>
                      <a:r>
                        <a:rPr sz="750" i="1" spc="-5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50" dirty="0">
                          <a:latin typeface="Trebuchet MS"/>
                          <a:cs typeface="Trebuchet MS"/>
                        </a:rPr>
                        <a:t>reviewed</a:t>
                      </a:r>
                      <a:r>
                        <a:rPr sz="750" i="1" spc="-5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20" dirty="0">
                          <a:latin typeface="Trebuchet MS"/>
                          <a:cs typeface="Trebuchet MS"/>
                        </a:rPr>
                        <a:t>UNDF</a:t>
                      </a:r>
                      <a:r>
                        <a:rPr sz="750" i="1" spc="-6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45" dirty="0">
                          <a:latin typeface="Trebuchet MS"/>
                          <a:cs typeface="Trebuchet MS"/>
                        </a:rPr>
                        <a:t>reports</a:t>
                      </a:r>
                      <a:r>
                        <a:rPr sz="750" i="1" spc="-6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25" dirty="0">
                          <a:latin typeface="Trebuchet MS"/>
                          <a:cs typeface="Trebuchet MS"/>
                        </a:rPr>
                        <a:t>1123454</a:t>
                      </a:r>
                      <a:r>
                        <a:rPr sz="750" i="1" spc="-6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25" dirty="0">
                          <a:latin typeface="Trebuchet MS"/>
                          <a:cs typeface="Trebuchet MS"/>
                        </a:rPr>
                        <a:t>and</a:t>
                      </a:r>
                      <a:r>
                        <a:rPr sz="750" i="1" spc="-5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35" dirty="0">
                          <a:latin typeface="Trebuchet MS"/>
                          <a:cs typeface="Trebuchet MS"/>
                        </a:rPr>
                        <a:t>1123455.</a:t>
                      </a:r>
                      <a:endParaRPr sz="75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02565">
                <a:tc gridSpan="11">
                  <a:txBody>
                    <a:bodyPr/>
                    <a:lstStyle/>
                    <a:p>
                      <a:pPr marL="31750">
                        <a:lnSpc>
                          <a:spcPts val="1415"/>
                        </a:lnSpc>
                      </a:pPr>
                      <a:r>
                        <a:rPr sz="1200" spc="-75" dirty="0">
                          <a:solidFill>
                            <a:srgbClr val="006000"/>
                          </a:solidFill>
                          <a:latin typeface="Arial"/>
                          <a:cs typeface="Arial"/>
                        </a:rPr>
                        <a:t>TIME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41935">
                <a:tc>
                  <a:txBody>
                    <a:bodyPr/>
                    <a:lstStyle/>
                    <a:p>
                      <a:pPr marL="16510" algn="ctr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850" b="1" spc="-5" dirty="0">
                          <a:latin typeface="Trebuchet MS"/>
                          <a:cs typeface="Trebuchet MS"/>
                        </a:rPr>
                        <a:t>Month</a:t>
                      </a:r>
                      <a:r>
                        <a:rPr sz="850" b="1" spc="-8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850" b="1" spc="-30" dirty="0">
                          <a:latin typeface="Trebuchet MS"/>
                          <a:cs typeface="Trebuchet MS"/>
                        </a:rPr>
                        <a:t>of</a:t>
                      </a:r>
                      <a:endParaRPr sz="850">
                        <a:latin typeface="Trebuchet MS"/>
                        <a:cs typeface="Trebuchet MS"/>
                      </a:endParaRPr>
                    </a:p>
                  </a:txBody>
                  <a:tcPr marL="0" marR="0" marT="52069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55600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850" b="1" spc="-30" dirty="0">
                          <a:latin typeface="Trebuchet MS"/>
                          <a:cs typeface="Trebuchet MS"/>
                        </a:rPr>
                        <a:t>Day</a:t>
                      </a:r>
                      <a:endParaRPr sz="850">
                        <a:latin typeface="Trebuchet MS"/>
                        <a:cs typeface="Trebuchet MS"/>
                      </a:endParaRPr>
                    </a:p>
                  </a:txBody>
                  <a:tcPr marL="0" marR="0" marT="52069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850" b="1" spc="-40" dirty="0">
                          <a:latin typeface="Trebuchet MS"/>
                          <a:cs typeface="Trebuchet MS"/>
                        </a:rPr>
                        <a:t>Description</a:t>
                      </a:r>
                      <a:endParaRPr sz="850">
                        <a:latin typeface="Trebuchet MS"/>
                        <a:cs typeface="Trebuchet MS"/>
                      </a:endParaRPr>
                    </a:p>
                  </a:txBody>
                  <a:tcPr marL="0" marR="0" marT="4762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84480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850" b="1" spc="-35" dirty="0">
                          <a:latin typeface="Trebuchet MS"/>
                          <a:cs typeface="Trebuchet MS"/>
                        </a:rPr>
                        <a:t>Hours</a:t>
                      </a:r>
                      <a:endParaRPr sz="850">
                        <a:latin typeface="Trebuchet MS"/>
                        <a:cs typeface="Trebuchet MS"/>
                      </a:endParaRPr>
                    </a:p>
                  </a:txBody>
                  <a:tcPr marL="0" marR="0" marT="52069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100" algn="ctr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850" b="1" spc="-35" dirty="0">
                          <a:latin typeface="Trebuchet MS"/>
                          <a:cs typeface="Trebuchet MS"/>
                        </a:rPr>
                        <a:t>Rate</a:t>
                      </a:r>
                      <a:endParaRPr sz="850">
                        <a:latin typeface="Trebuchet MS"/>
                        <a:cs typeface="Trebuchet MS"/>
                      </a:endParaRPr>
                    </a:p>
                  </a:txBody>
                  <a:tcPr marL="0" marR="0" marT="52069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sz="650" b="1" spc="-25" dirty="0">
                          <a:latin typeface="Trebuchet MS"/>
                          <a:cs typeface="Trebuchet MS"/>
                        </a:rPr>
                        <a:t>Total</a:t>
                      </a:r>
                      <a:endParaRPr sz="650">
                        <a:latin typeface="Trebuchet MS"/>
                        <a:cs typeface="Trebuchet MS"/>
                      </a:endParaRPr>
                    </a:p>
                  </a:txBody>
                  <a:tcPr marL="0" marR="0" marT="679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0320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650" b="1" spc="-20" dirty="0">
                          <a:latin typeface="Trebuchet MS"/>
                          <a:cs typeface="Trebuchet MS"/>
                        </a:rPr>
                        <a:t>Comments (Unbilled</a:t>
                      </a:r>
                      <a:r>
                        <a:rPr sz="650" b="1" spc="-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650" b="1" spc="-35" dirty="0">
                          <a:latin typeface="Trebuchet MS"/>
                          <a:cs typeface="Trebuchet MS"/>
                        </a:rPr>
                        <a:t>Time)</a:t>
                      </a:r>
                      <a:endParaRPr sz="650">
                        <a:latin typeface="Trebuchet MS"/>
                        <a:cs typeface="Trebuchet MS"/>
                      </a:endParaRPr>
                    </a:p>
                  </a:txBody>
                  <a:tcPr marL="0" marR="0" marT="381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9855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650" b="1" spc="-20" dirty="0">
                          <a:latin typeface="Trebuchet MS"/>
                          <a:cs typeface="Trebuchet MS"/>
                        </a:rPr>
                        <a:t>Unbilled</a:t>
                      </a:r>
                      <a:endParaRPr sz="650">
                        <a:latin typeface="Trebuchet MS"/>
                        <a:cs typeface="Trebuchet MS"/>
                      </a:endParaRPr>
                    </a:p>
                    <a:p>
                      <a:pPr marL="155575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650" b="1" spc="-15" dirty="0">
                          <a:latin typeface="Trebuchet MS"/>
                          <a:cs typeface="Trebuchet MS"/>
                        </a:rPr>
                        <a:t>Hours</a:t>
                      </a:r>
                      <a:endParaRPr sz="650">
                        <a:latin typeface="Trebuchet MS"/>
                        <a:cs typeface="Trebuchet MS"/>
                      </a:endParaRPr>
                    </a:p>
                  </a:txBody>
                  <a:tcPr marL="0" marR="0" marT="381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11150">
                <a:tc>
                  <a:txBody>
                    <a:bodyPr/>
                    <a:lstStyle/>
                    <a:p>
                      <a:pPr marL="23495"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650" dirty="0">
                          <a:latin typeface="Arial"/>
                          <a:cs typeface="Arial"/>
                        </a:rPr>
                        <a:t>April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19050">
                      <a:solidFill>
                        <a:srgbClr val="000000"/>
                      </a:solidFill>
                      <a:prstDash val="solid"/>
                    </a:lnL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423545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650" dirty="0">
                          <a:latin typeface="Arial"/>
                          <a:cs typeface="Arial"/>
                        </a:rPr>
                        <a:t>1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gridSpan="2">
                  <a:txBody>
                    <a:bodyPr/>
                    <a:lstStyle/>
                    <a:p>
                      <a:pPr marL="22860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650" spc="-25" dirty="0">
                          <a:latin typeface="Arial"/>
                          <a:cs typeface="Arial"/>
                        </a:rPr>
                        <a:t>Review </a:t>
                      </a:r>
                      <a:r>
                        <a:rPr sz="650" spc="5" dirty="0">
                          <a:latin typeface="Arial"/>
                          <a:cs typeface="Arial"/>
                        </a:rPr>
                        <a:t>Monitoring </a:t>
                      </a:r>
                      <a:r>
                        <a:rPr sz="650" spc="-25" dirty="0">
                          <a:latin typeface="Arial"/>
                          <a:cs typeface="Arial"/>
                        </a:rPr>
                        <a:t>Submission </a:t>
                      </a:r>
                      <a:r>
                        <a:rPr sz="650" spc="10" dirty="0">
                          <a:latin typeface="Arial"/>
                          <a:cs typeface="Arial"/>
                        </a:rPr>
                        <a:t>for </a:t>
                      </a:r>
                      <a:r>
                        <a:rPr sz="650" spc="-25" dirty="0">
                          <a:latin typeface="Arial"/>
                          <a:cs typeface="Arial"/>
                        </a:rPr>
                        <a:t>Thursday's </a:t>
                      </a:r>
                      <a:r>
                        <a:rPr sz="650" spc="5" dirty="0">
                          <a:latin typeface="Arial"/>
                          <a:cs typeface="Arial"/>
                        </a:rPr>
                        <a:t>Monthly </a:t>
                      </a:r>
                      <a:r>
                        <a:rPr sz="650" dirty="0">
                          <a:latin typeface="Arial"/>
                          <a:cs typeface="Arial"/>
                        </a:rPr>
                        <a:t>Meeting; </a:t>
                      </a:r>
                      <a:r>
                        <a:rPr sz="650" spc="-5" dirty="0">
                          <a:latin typeface="Arial"/>
                          <a:cs typeface="Arial"/>
                        </a:rPr>
                        <a:t>review</a:t>
                      </a:r>
                      <a:r>
                        <a:rPr sz="650" spc="-1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Youth </a:t>
                      </a:r>
                      <a:r>
                        <a:rPr sz="650" spc="-30" dirty="0">
                          <a:latin typeface="Arial"/>
                          <a:cs typeface="Arial"/>
                        </a:rPr>
                        <a:t>Assessment 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Report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540" algn="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650" dirty="0">
                          <a:latin typeface="Arial"/>
                          <a:cs typeface="Arial"/>
                        </a:rPr>
                        <a:t>1</a:t>
                      </a:r>
                      <a:r>
                        <a:rPr sz="650" spc="-5" dirty="0">
                          <a:latin typeface="Arial"/>
                          <a:cs typeface="Arial"/>
                        </a:rPr>
                        <a:t>.</a:t>
                      </a:r>
                      <a:r>
                        <a:rPr sz="650" dirty="0">
                          <a:latin typeface="Arial"/>
                          <a:cs typeface="Arial"/>
                        </a:rPr>
                        <a:t>5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35"/>
                        </a:spcBef>
                        <a:tabLst>
                          <a:tab pos="316230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475.00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47625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650" dirty="0">
                          <a:latin typeface="Arial"/>
                          <a:cs typeface="Arial"/>
                        </a:rPr>
                        <a:t>$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rowSpan="11" gridSpan="2">
                  <a:txBody>
                    <a:bodyPr/>
                    <a:lstStyle/>
                    <a:p>
                      <a:pPr marL="598170" lvl="1" indent="-300355">
                        <a:lnSpc>
                          <a:spcPct val="100000"/>
                        </a:lnSpc>
                        <a:spcBef>
                          <a:spcPts val="35"/>
                        </a:spcBef>
                        <a:buAutoNum type="arabicPeriod" startAt="50"/>
                        <a:tabLst>
                          <a:tab pos="598170" algn="l"/>
                        </a:tabLst>
                      </a:pPr>
                      <a:r>
                        <a:rPr sz="650" spc="-5" dirty="0">
                          <a:latin typeface="Arial"/>
                          <a:cs typeface="Arial"/>
                        </a:rPr>
                        <a:t>Work</a:t>
                      </a:r>
                      <a:r>
                        <a:rPr sz="6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5" dirty="0">
                          <a:latin typeface="Arial"/>
                          <a:cs typeface="Arial"/>
                        </a:rPr>
                        <a:t>on</a:t>
                      </a:r>
                      <a:r>
                        <a:rPr sz="6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20" dirty="0">
                          <a:latin typeface="Arial"/>
                          <a:cs typeface="Arial"/>
                        </a:rPr>
                        <a:t>logistics</a:t>
                      </a:r>
                      <a:r>
                        <a:rPr sz="6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10" dirty="0">
                          <a:latin typeface="Arial"/>
                          <a:cs typeface="Arial"/>
                        </a:rPr>
                        <a:t>for</a:t>
                      </a:r>
                      <a:r>
                        <a:rPr sz="650" spc="-25" dirty="0">
                          <a:latin typeface="Arial"/>
                          <a:cs typeface="Arial"/>
                        </a:rPr>
                        <a:t> Thursday's</a:t>
                      </a:r>
                      <a:r>
                        <a:rPr sz="6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5" dirty="0">
                          <a:latin typeface="Arial"/>
                          <a:cs typeface="Arial"/>
                        </a:rPr>
                        <a:t>Monthly</a:t>
                      </a:r>
                      <a:r>
                        <a:rPr sz="65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dirty="0">
                          <a:latin typeface="Arial"/>
                          <a:cs typeface="Arial"/>
                        </a:rPr>
                        <a:t>Meeting</a:t>
                      </a:r>
                      <a:r>
                        <a:rPr sz="6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15" dirty="0">
                          <a:latin typeface="Arial"/>
                          <a:cs typeface="Arial"/>
                        </a:rPr>
                        <a:t>with</a:t>
                      </a:r>
                      <a:r>
                        <a:rPr sz="65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6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Court</a:t>
                      </a:r>
                      <a:endParaRPr sz="650">
                        <a:latin typeface="Arial"/>
                        <a:cs typeface="Arial"/>
                      </a:endParaRPr>
                    </a:p>
                    <a:p>
                      <a:pPr lvl="1">
                        <a:lnSpc>
                          <a:spcPct val="100000"/>
                        </a:lnSpc>
                        <a:buFont typeface="Arial"/>
                        <a:buAutoNum type="arabicPeriod" startAt="50"/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 lvl="1">
                        <a:lnSpc>
                          <a:spcPct val="100000"/>
                        </a:lnSpc>
                        <a:buFont typeface="Arial"/>
                        <a:buAutoNum type="arabicPeriod" startAt="50"/>
                      </a:pPr>
                      <a:endParaRPr sz="750">
                        <a:latin typeface="Times New Roman"/>
                        <a:cs typeface="Times New Roman"/>
                      </a:endParaRPr>
                    </a:p>
                    <a:p>
                      <a:pPr marL="231775">
                        <a:lnSpc>
                          <a:spcPct val="100000"/>
                        </a:lnSpc>
                      </a:pPr>
                      <a:r>
                        <a:rPr sz="650" spc="-15" dirty="0">
                          <a:latin typeface="Arial"/>
                          <a:cs typeface="Arial"/>
                        </a:rPr>
                        <a:t>1,187.50 </a:t>
                      </a:r>
                      <a:r>
                        <a:rPr sz="650" spc="-25" dirty="0">
                          <a:latin typeface="Arial"/>
                          <a:cs typeface="Arial"/>
                        </a:rPr>
                        <a:t>Review </a:t>
                      </a:r>
                      <a:r>
                        <a:rPr sz="650" spc="-85" dirty="0">
                          <a:latin typeface="Arial"/>
                          <a:cs typeface="Arial"/>
                        </a:rPr>
                        <a:t>CPIC </a:t>
                      </a:r>
                      <a:r>
                        <a:rPr sz="650" dirty="0">
                          <a:latin typeface="Arial"/>
                          <a:cs typeface="Arial"/>
                        </a:rPr>
                        <a:t>list; </a:t>
                      </a:r>
                      <a:r>
                        <a:rPr sz="650" spc="-5" dirty="0">
                          <a:latin typeface="Arial"/>
                          <a:cs typeface="Arial"/>
                        </a:rPr>
                        <a:t>review </a:t>
                      </a:r>
                      <a:r>
                        <a:rPr sz="650" spc="-20" dirty="0">
                          <a:latin typeface="Arial"/>
                          <a:cs typeface="Arial"/>
                        </a:rPr>
                        <a:t>Behavioral 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Health </a:t>
                      </a:r>
                      <a:r>
                        <a:rPr sz="650" spc="30" dirty="0">
                          <a:latin typeface="Arial"/>
                          <a:cs typeface="Arial"/>
                        </a:rPr>
                        <a:t>&amp; </a:t>
                      </a:r>
                      <a:r>
                        <a:rPr sz="650" spc="-35" dirty="0">
                          <a:latin typeface="Arial"/>
                          <a:cs typeface="Arial"/>
                        </a:rPr>
                        <a:t>Crisis</a:t>
                      </a:r>
                      <a:r>
                        <a:rPr sz="650" spc="-1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30" dirty="0">
                          <a:latin typeface="Arial"/>
                          <a:cs typeface="Arial"/>
                        </a:rPr>
                        <a:t>Policies</a:t>
                      </a:r>
                      <a:endParaRPr sz="650">
                        <a:latin typeface="Arial"/>
                        <a:cs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 marL="598170" marR="176530" lvl="2" indent="-172720">
                        <a:lnSpc>
                          <a:spcPct val="113900"/>
                        </a:lnSpc>
                        <a:spcBef>
                          <a:spcPts val="610"/>
                        </a:spcBef>
                        <a:buChar char="-"/>
                        <a:tabLst>
                          <a:tab pos="597535" algn="l"/>
                          <a:tab pos="598170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Prepare </a:t>
                      </a:r>
                      <a:r>
                        <a:rPr sz="650" spc="10" dirty="0">
                          <a:latin typeface="Arial"/>
                          <a:cs typeface="Arial"/>
                        </a:rPr>
                        <a:t>for 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650" dirty="0">
                          <a:latin typeface="Arial"/>
                          <a:cs typeface="Arial"/>
                        </a:rPr>
                        <a:t>work </a:t>
                      </a:r>
                      <a:r>
                        <a:rPr sz="650" spc="-5" dirty="0">
                          <a:latin typeface="Arial"/>
                          <a:cs typeface="Arial"/>
                        </a:rPr>
                        <a:t>on 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logistical </a:t>
                      </a:r>
                      <a:r>
                        <a:rPr sz="650" spc="-35" dirty="0">
                          <a:latin typeface="Arial"/>
                          <a:cs typeface="Arial"/>
                        </a:rPr>
                        <a:t>issues </a:t>
                      </a:r>
                      <a:r>
                        <a:rPr sz="650" spc="10" dirty="0">
                          <a:latin typeface="Arial"/>
                          <a:cs typeface="Arial"/>
                        </a:rPr>
                        <a:t>for </a:t>
                      </a:r>
                      <a:r>
                        <a:rPr sz="650" spc="-20" dirty="0">
                          <a:latin typeface="Arial"/>
                          <a:cs typeface="Arial"/>
                        </a:rPr>
                        <a:t>Thursday's </a:t>
                      </a:r>
                      <a:r>
                        <a:rPr sz="650" dirty="0">
                          <a:latin typeface="Arial"/>
                          <a:cs typeface="Arial"/>
                        </a:rPr>
                        <a:t>monthly </a:t>
                      </a:r>
                      <a:r>
                        <a:rPr sz="650" spc="-5" dirty="0">
                          <a:latin typeface="Arial"/>
                          <a:cs typeface="Arial"/>
                        </a:rPr>
                        <a:t>meeting;  review 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materials 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regarding </a:t>
                      </a:r>
                      <a:r>
                        <a:rPr sz="650" spc="-50" dirty="0">
                          <a:latin typeface="Arial"/>
                          <a:cs typeface="Arial"/>
                        </a:rPr>
                        <a:t>BPD's </a:t>
                      </a:r>
                      <a:r>
                        <a:rPr sz="650" spc="-35" dirty="0">
                          <a:latin typeface="Arial"/>
                          <a:cs typeface="Arial"/>
                        </a:rPr>
                        <a:t>Squeegee </a:t>
                      </a:r>
                      <a:r>
                        <a:rPr sz="650" spc="-20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panhandling 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plan 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and  Predictive </a:t>
                      </a:r>
                      <a:r>
                        <a:rPr sz="650" spc="-20" dirty="0">
                          <a:latin typeface="Arial"/>
                          <a:cs typeface="Arial"/>
                        </a:rPr>
                        <a:t>Policing</a:t>
                      </a:r>
                      <a:r>
                        <a:rPr sz="65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35" dirty="0">
                          <a:latin typeface="Arial"/>
                          <a:cs typeface="Arial"/>
                        </a:rPr>
                        <a:t>Issue</a:t>
                      </a:r>
                      <a:endParaRPr sz="650">
                        <a:latin typeface="Arial"/>
                        <a:cs typeface="Arial"/>
                      </a:endParaRPr>
                    </a:p>
                    <a:p>
                      <a:pPr lvl="2">
                        <a:lnSpc>
                          <a:spcPct val="100000"/>
                        </a:lnSpc>
                        <a:spcBef>
                          <a:spcPts val="15"/>
                        </a:spcBef>
                        <a:buFont typeface="Arial"/>
                        <a:buChar char="-"/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 marL="597535" marR="168910" indent="-366395">
                        <a:lnSpc>
                          <a:spcPct val="113999"/>
                        </a:lnSpc>
                      </a:pPr>
                      <a:r>
                        <a:rPr sz="650" spc="-15" dirty="0">
                          <a:latin typeface="Arial"/>
                          <a:cs typeface="Arial"/>
                        </a:rPr>
                        <a:t>1,425.00 </a:t>
                      </a:r>
                      <a:r>
                        <a:rPr sz="650" spc="-25" dirty="0">
                          <a:latin typeface="Arial"/>
                          <a:cs typeface="Arial"/>
                        </a:rPr>
                        <a:t>Review 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Behavioral 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Health </a:t>
                      </a:r>
                      <a:r>
                        <a:rPr sz="650" spc="-35" dirty="0">
                          <a:latin typeface="Arial"/>
                          <a:cs typeface="Arial"/>
                        </a:rPr>
                        <a:t>Crisis </a:t>
                      </a:r>
                      <a:r>
                        <a:rPr sz="650" spc="-30" dirty="0">
                          <a:latin typeface="Arial"/>
                          <a:cs typeface="Arial"/>
                        </a:rPr>
                        <a:t>Policies 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including </a:t>
                      </a:r>
                      <a:r>
                        <a:rPr sz="650" spc="-30" dirty="0">
                          <a:latin typeface="Arial"/>
                          <a:cs typeface="Arial"/>
                        </a:rPr>
                        <a:t>analysis </a:t>
                      </a:r>
                      <a:r>
                        <a:rPr sz="650" spc="10" dirty="0">
                          <a:latin typeface="Arial"/>
                          <a:cs typeface="Arial"/>
                        </a:rPr>
                        <a:t>from 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one </a:t>
                      </a:r>
                      <a:r>
                        <a:rPr sz="650" spc="10" dirty="0">
                          <a:latin typeface="Arial"/>
                          <a:cs typeface="Arial"/>
                        </a:rPr>
                        <a:t>of </a:t>
                      </a:r>
                      <a:r>
                        <a:rPr sz="650" dirty="0">
                          <a:latin typeface="Arial"/>
                          <a:cs typeface="Arial"/>
                        </a:rPr>
                        <a:t>the  </a:t>
                      </a:r>
                      <a:r>
                        <a:rPr sz="650" spc="-80" dirty="0">
                          <a:latin typeface="Arial"/>
                          <a:cs typeface="Arial"/>
                        </a:rPr>
                        <a:t>CPIC</a:t>
                      </a:r>
                      <a:r>
                        <a:rPr sz="6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members</a:t>
                      </a:r>
                      <a:endParaRPr sz="650">
                        <a:latin typeface="Arial"/>
                        <a:cs typeface="Arial"/>
                      </a:endParaRPr>
                    </a:p>
                    <a:p>
                      <a:pPr marL="598170" marR="53340" lvl="2" indent="-172720">
                        <a:lnSpc>
                          <a:spcPct val="113700"/>
                        </a:lnSpc>
                        <a:spcBef>
                          <a:spcPts val="600"/>
                        </a:spcBef>
                        <a:buChar char="-"/>
                        <a:tabLst>
                          <a:tab pos="597535" algn="l"/>
                          <a:tab pos="598170" algn="l"/>
                        </a:tabLst>
                      </a:pPr>
                      <a:r>
                        <a:rPr sz="650" spc="-5" dirty="0">
                          <a:latin typeface="Arial"/>
                          <a:cs typeface="Arial"/>
                        </a:rPr>
                        <a:t>Work on </a:t>
                      </a:r>
                      <a:r>
                        <a:rPr sz="650" spc="-20" dirty="0">
                          <a:latin typeface="Arial"/>
                          <a:cs typeface="Arial"/>
                        </a:rPr>
                        <a:t>logistics </a:t>
                      </a:r>
                      <a:r>
                        <a:rPr sz="650" spc="10" dirty="0">
                          <a:latin typeface="Arial"/>
                          <a:cs typeface="Arial"/>
                        </a:rPr>
                        <a:t>for </a:t>
                      </a:r>
                      <a:r>
                        <a:rPr sz="650" spc="-5" dirty="0">
                          <a:latin typeface="Arial"/>
                          <a:cs typeface="Arial"/>
                        </a:rPr>
                        <a:t>next 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week's </a:t>
                      </a:r>
                      <a:r>
                        <a:rPr sz="650" spc="-20" dirty="0">
                          <a:latin typeface="Arial"/>
                          <a:cs typeface="Arial"/>
                        </a:rPr>
                        <a:t>Public 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Hearing; </a:t>
                      </a:r>
                      <a:r>
                        <a:rPr sz="650" spc="-5" dirty="0">
                          <a:latin typeface="Arial"/>
                          <a:cs typeface="Arial"/>
                        </a:rPr>
                        <a:t>review 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Training 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materials </a:t>
                      </a:r>
                      <a:r>
                        <a:rPr sz="650" spc="-5" dirty="0">
                          <a:latin typeface="Arial"/>
                          <a:cs typeface="Arial"/>
                        </a:rPr>
                        <a:t>in  </a:t>
                      </a:r>
                      <a:r>
                        <a:rPr sz="650" spc="-65" dirty="0">
                          <a:latin typeface="Arial"/>
                          <a:cs typeface="Arial"/>
                        </a:rPr>
                        <a:t>BOX</a:t>
                      </a:r>
                      <a:endParaRPr sz="650">
                        <a:latin typeface="Arial"/>
                        <a:cs typeface="Arial"/>
                      </a:endParaRPr>
                    </a:p>
                    <a:p>
                      <a:pPr marL="425450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650" dirty="0">
                          <a:latin typeface="Arial"/>
                          <a:cs typeface="Arial"/>
                        </a:rPr>
                        <a:t>-</a:t>
                      </a:r>
                      <a:endParaRPr sz="650">
                        <a:latin typeface="Arial"/>
                        <a:cs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850">
                        <a:latin typeface="Times New Roman"/>
                        <a:cs typeface="Times New Roman"/>
                      </a:endParaRPr>
                    </a:p>
                    <a:p>
                      <a:pPr marL="425450">
                        <a:lnSpc>
                          <a:spcPct val="100000"/>
                        </a:lnSpc>
                      </a:pPr>
                      <a:r>
                        <a:rPr sz="650" dirty="0">
                          <a:latin typeface="Arial"/>
                          <a:cs typeface="Arial"/>
                        </a:rPr>
                        <a:t>-</a:t>
                      </a:r>
                      <a:endParaRPr sz="650">
                        <a:latin typeface="Arial"/>
                        <a:cs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750">
                        <a:latin typeface="Times New Roman"/>
                        <a:cs typeface="Times New Roman"/>
                      </a:endParaRPr>
                    </a:p>
                    <a:p>
                      <a:pPr marL="597535" marR="240029" indent="-300355">
                        <a:lnSpc>
                          <a:spcPct val="113700"/>
                        </a:lnSpc>
                      </a:pPr>
                      <a:r>
                        <a:rPr sz="650" spc="-15" dirty="0">
                          <a:latin typeface="Arial"/>
                          <a:cs typeface="Arial"/>
                        </a:rPr>
                        <a:t>807.50 </a:t>
                      </a:r>
                      <a:r>
                        <a:rPr sz="650" spc="-25" dirty="0">
                          <a:latin typeface="Arial"/>
                          <a:cs typeface="Arial"/>
                        </a:rPr>
                        <a:t>Review </a:t>
                      </a:r>
                      <a:r>
                        <a:rPr sz="650" spc="-5" dirty="0">
                          <a:latin typeface="Arial"/>
                          <a:cs typeface="Arial"/>
                        </a:rPr>
                        <a:t>Impartial </a:t>
                      </a:r>
                      <a:r>
                        <a:rPr sz="650" spc="-20" dirty="0">
                          <a:latin typeface="Arial"/>
                          <a:cs typeface="Arial"/>
                        </a:rPr>
                        <a:t>Policing </a:t>
                      </a:r>
                      <a:r>
                        <a:rPr sz="650" spc="-5" dirty="0">
                          <a:latin typeface="Arial"/>
                          <a:cs typeface="Arial"/>
                        </a:rPr>
                        <a:t>article 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sent 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by </a:t>
                      </a:r>
                      <a:r>
                        <a:rPr sz="650" spc="-40" dirty="0">
                          <a:latin typeface="Arial"/>
                          <a:cs typeface="Arial"/>
                        </a:rPr>
                        <a:t>T. 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Meares; </a:t>
                      </a:r>
                      <a:r>
                        <a:rPr sz="650" dirty="0">
                          <a:latin typeface="Arial"/>
                          <a:cs typeface="Arial"/>
                        </a:rPr>
                        <a:t>work </a:t>
                      </a:r>
                      <a:r>
                        <a:rPr sz="650" spc="-5" dirty="0">
                          <a:latin typeface="Arial"/>
                          <a:cs typeface="Arial"/>
                        </a:rPr>
                        <a:t>on </a:t>
                      </a:r>
                      <a:r>
                        <a:rPr sz="650" spc="-20" dirty="0">
                          <a:latin typeface="Arial"/>
                          <a:cs typeface="Arial"/>
                        </a:rPr>
                        <a:t>logistics </a:t>
                      </a:r>
                      <a:r>
                        <a:rPr sz="650" spc="10" dirty="0">
                          <a:latin typeface="Arial"/>
                          <a:cs typeface="Arial"/>
                        </a:rPr>
                        <a:t>for  </a:t>
                      </a:r>
                      <a:r>
                        <a:rPr sz="650" spc="-25" dirty="0">
                          <a:latin typeface="Arial"/>
                          <a:cs typeface="Arial"/>
                        </a:rPr>
                        <a:t>Wednesday </a:t>
                      </a:r>
                      <a:r>
                        <a:rPr sz="650" spc="-20" dirty="0">
                          <a:latin typeface="Arial"/>
                          <a:cs typeface="Arial"/>
                        </a:rPr>
                        <a:t>Public</a:t>
                      </a:r>
                      <a:r>
                        <a:rPr sz="6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20" dirty="0">
                          <a:latin typeface="Arial"/>
                          <a:cs typeface="Arial"/>
                        </a:rPr>
                        <a:t>Hearing</a:t>
                      </a:r>
                      <a:endParaRPr sz="650">
                        <a:latin typeface="Arial"/>
                        <a:cs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550">
                        <a:latin typeface="Times New Roman"/>
                        <a:cs typeface="Times New Roman"/>
                      </a:endParaRPr>
                    </a:p>
                    <a:p>
                      <a:pPr marL="231775">
                        <a:lnSpc>
                          <a:spcPct val="100000"/>
                        </a:lnSpc>
                      </a:pPr>
                      <a:r>
                        <a:rPr sz="650" spc="-15" dirty="0">
                          <a:latin typeface="Arial"/>
                          <a:cs typeface="Arial"/>
                        </a:rPr>
                        <a:t>1,900.00 </a:t>
                      </a:r>
                      <a:r>
                        <a:rPr sz="650" spc="-5" dirty="0">
                          <a:latin typeface="Arial"/>
                          <a:cs typeface="Arial"/>
                        </a:rPr>
                        <a:t>Work on </a:t>
                      </a:r>
                      <a:r>
                        <a:rPr sz="650" spc="-20" dirty="0">
                          <a:latin typeface="Arial"/>
                          <a:cs typeface="Arial"/>
                        </a:rPr>
                        <a:t>logistics and 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prepare </a:t>
                      </a:r>
                      <a:r>
                        <a:rPr sz="650" spc="10" dirty="0">
                          <a:latin typeface="Arial"/>
                          <a:cs typeface="Arial"/>
                        </a:rPr>
                        <a:t>for </a:t>
                      </a:r>
                      <a:r>
                        <a:rPr sz="650" spc="5" dirty="0">
                          <a:latin typeface="Arial"/>
                          <a:cs typeface="Arial"/>
                        </a:rPr>
                        <a:t>tomorrow's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5" dirty="0">
                          <a:latin typeface="Arial"/>
                          <a:cs typeface="Arial"/>
                        </a:rPr>
                        <a:t>meeting</a:t>
                      </a:r>
                      <a:endParaRPr sz="650">
                        <a:latin typeface="Arial"/>
                        <a:cs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850">
                        <a:latin typeface="Times New Roman"/>
                        <a:cs typeface="Times New Roman"/>
                      </a:endParaRPr>
                    </a:p>
                    <a:p>
                      <a:pPr marL="231775">
                        <a:lnSpc>
                          <a:spcPct val="100000"/>
                        </a:lnSpc>
                      </a:pPr>
                      <a:r>
                        <a:rPr sz="650" spc="-15" dirty="0">
                          <a:latin typeface="Arial"/>
                          <a:cs typeface="Arial"/>
                        </a:rPr>
                        <a:t>3,800.00</a:t>
                      </a:r>
                      <a:endParaRPr sz="650">
                        <a:latin typeface="Arial"/>
                        <a:cs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750">
                        <a:latin typeface="Times New Roman"/>
                        <a:cs typeface="Times New Roman"/>
                      </a:endParaRPr>
                    </a:p>
                    <a:p>
                      <a:pPr marL="597535" marR="80010" indent="-172720">
                        <a:lnSpc>
                          <a:spcPct val="113999"/>
                        </a:lnSpc>
                        <a:spcBef>
                          <a:spcPts val="5"/>
                        </a:spcBef>
                        <a:tabLst>
                          <a:tab pos="597535" algn="l"/>
                        </a:tabLst>
                      </a:pPr>
                      <a:r>
                        <a:rPr sz="650" spc="-10" dirty="0">
                          <a:latin typeface="Arial"/>
                          <a:cs typeface="Arial"/>
                        </a:rPr>
                        <a:t>-	</a:t>
                      </a:r>
                      <a:r>
                        <a:rPr sz="650" spc="-25" dirty="0">
                          <a:latin typeface="Arial"/>
                          <a:cs typeface="Arial"/>
                        </a:rPr>
                        <a:t>Review </a:t>
                      </a:r>
                      <a:r>
                        <a:rPr sz="650" spc="-5" dirty="0">
                          <a:latin typeface="Arial"/>
                          <a:cs typeface="Arial"/>
                        </a:rPr>
                        <a:t>additional 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materials </a:t>
                      </a:r>
                      <a:r>
                        <a:rPr sz="650" dirty="0">
                          <a:latin typeface="Arial"/>
                          <a:cs typeface="Arial"/>
                        </a:rPr>
                        <a:t>in </a:t>
                      </a:r>
                      <a:r>
                        <a:rPr sz="650" spc="-65" dirty="0">
                          <a:latin typeface="Arial"/>
                          <a:cs typeface="Arial"/>
                        </a:rPr>
                        <a:t>BOX </a:t>
                      </a:r>
                      <a:r>
                        <a:rPr sz="650" spc="-5" dirty="0">
                          <a:latin typeface="Arial"/>
                          <a:cs typeface="Arial"/>
                        </a:rPr>
                        <a:t>re: Interaction </a:t>
                      </a:r>
                      <a:r>
                        <a:rPr sz="650" spc="15" dirty="0">
                          <a:latin typeface="Arial"/>
                          <a:cs typeface="Arial"/>
                        </a:rPr>
                        <a:t>with 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Youth </a:t>
                      </a:r>
                      <a:r>
                        <a:rPr sz="650" dirty="0">
                          <a:latin typeface="Arial"/>
                          <a:cs typeface="Arial"/>
                        </a:rPr>
                        <a:t>in </a:t>
                      </a:r>
                      <a:r>
                        <a:rPr sz="650" spc="-5" dirty="0">
                          <a:latin typeface="Arial"/>
                          <a:cs typeface="Arial"/>
                        </a:rPr>
                        <a:t>preparation  </a:t>
                      </a:r>
                      <a:r>
                        <a:rPr sz="650" spc="10" dirty="0">
                          <a:latin typeface="Arial"/>
                          <a:cs typeface="Arial"/>
                        </a:rPr>
                        <a:t>for</a:t>
                      </a:r>
                      <a:r>
                        <a:rPr sz="6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5" dirty="0">
                          <a:latin typeface="Arial"/>
                          <a:cs typeface="Arial"/>
                        </a:rPr>
                        <a:t>next</a:t>
                      </a:r>
                      <a:r>
                        <a:rPr sz="6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dirty="0">
                          <a:latin typeface="Arial"/>
                          <a:cs typeface="Arial"/>
                        </a:rPr>
                        <a:t>month's</a:t>
                      </a:r>
                      <a:r>
                        <a:rPr sz="6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meeting</a:t>
                      </a:r>
                      <a:r>
                        <a:rPr sz="6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15" dirty="0">
                          <a:latin typeface="Arial"/>
                          <a:cs typeface="Arial"/>
                        </a:rPr>
                        <a:t>with</a:t>
                      </a:r>
                      <a:r>
                        <a:rPr sz="6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6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Court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rowSpan="11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4445" algn="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650" dirty="0">
                          <a:latin typeface="Arial"/>
                          <a:cs typeface="Arial"/>
                        </a:rPr>
                        <a:t>0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.</a:t>
                      </a:r>
                      <a:r>
                        <a:rPr sz="650" dirty="0">
                          <a:latin typeface="Arial"/>
                          <a:cs typeface="Arial"/>
                        </a:rPr>
                        <a:t>6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rowSpan="11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23495" algn="ct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650" dirty="0">
                          <a:latin typeface="Arial"/>
                          <a:cs typeface="Arial"/>
                        </a:rPr>
                        <a:t>April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81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423545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650" dirty="0">
                          <a:latin typeface="Arial"/>
                          <a:cs typeface="Arial"/>
                        </a:rPr>
                        <a:t>2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81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 marL="22860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650" spc="-25" dirty="0">
                          <a:latin typeface="Arial"/>
                          <a:cs typeface="Arial"/>
                        </a:rPr>
                        <a:t>Review 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materials </a:t>
                      </a:r>
                      <a:r>
                        <a:rPr sz="650" dirty="0">
                          <a:latin typeface="Arial"/>
                          <a:cs typeface="Arial"/>
                        </a:rPr>
                        <a:t>in 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connection </a:t>
                      </a:r>
                      <a:r>
                        <a:rPr sz="650" spc="15" dirty="0">
                          <a:latin typeface="Arial"/>
                          <a:cs typeface="Arial"/>
                        </a:rPr>
                        <a:t>with</a:t>
                      </a:r>
                      <a:r>
                        <a:rPr sz="650" spc="-1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100" dirty="0">
                          <a:latin typeface="Arial"/>
                          <a:cs typeface="Arial"/>
                        </a:rPr>
                        <a:t>SSA 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"guidance </a:t>
                      </a:r>
                      <a:r>
                        <a:rPr sz="650" spc="-5" dirty="0">
                          <a:latin typeface="Arial"/>
                          <a:cs typeface="Arial"/>
                        </a:rPr>
                        <a:t>document </a:t>
                      </a:r>
                      <a:r>
                        <a:rPr sz="650" spc="-25" dirty="0">
                          <a:latin typeface="Arial"/>
                          <a:cs typeface="Arial"/>
                        </a:rPr>
                        <a:t>issues"; </a:t>
                      </a:r>
                      <a:r>
                        <a:rPr sz="650" dirty="0">
                          <a:latin typeface="Arial"/>
                          <a:cs typeface="Arial"/>
                        </a:rPr>
                        <a:t>attend 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Community </a:t>
                      </a:r>
                      <a:r>
                        <a:rPr sz="650" spc="-20" dirty="0">
                          <a:latin typeface="Arial"/>
                          <a:cs typeface="Arial"/>
                        </a:rPr>
                        <a:t>Forum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81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540" algn="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650" dirty="0">
                          <a:latin typeface="Arial"/>
                          <a:cs typeface="Arial"/>
                        </a:rPr>
                        <a:t>2</a:t>
                      </a:r>
                      <a:r>
                        <a:rPr sz="650" spc="-5" dirty="0">
                          <a:latin typeface="Arial"/>
                          <a:cs typeface="Arial"/>
                        </a:rPr>
                        <a:t>.</a:t>
                      </a:r>
                      <a:r>
                        <a:rPr sz="650" dirty="0">
                          <a:latin typeface="Arial"/>
                          <a:cs typeface="Arial"/>
                        </a:rPr>
                        <a:t>5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81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30"/>
                        </a:spcBef>
                        <a:tabLst>
                          <a:tab pos="316230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475.00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810" marB="0"/>
                </a:tc>
                <a:tc>
                  <a:txBody>
                    <a:bodyPr/>
                    <a:lstStyle/>
                    <a:p>
                      <a:pPr marL="47625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650" dirty="0">
                          <a:latin typeface="Arial"/>
                          <a:cs typeface="Arial"/>
                        </a:rPr>
                        <a:t>$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810" marB="0"/>
                </a:tc>
                <a:tc gridSpan="2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445" marB="0"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4445" algn="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650" dirty="0">
                          <a:latin typeface="Arial"/>
                          <a:cs typeface="Arial"/>
                        </a:rPr>
                        <a:t>1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81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427990">
                <a:tc>
                  <a:txBody>
                    <a:bodyPr/>
                    <a:lstStyle/>
                    <a:p>
                      <a:pPr marL="23495" algn="ct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650" dirty="0">
                          <a:latin typeface="Arial"/>
                          <a:cs typeface="Arial"/>
                        </a:rPr>
                        <a:t>April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423545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650" dirty="0">
                          <a:latin typeface="Arial"/>
                          <a:cs typeface="Arial"/>
                        </a:rPr>
                        <a:t>3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25"/>
                        </a:spcBef>
                        <a:tabLst>
                          <a:tab pos="316230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475.00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/>
                </a:tc>
                <a:tc>
                  <a:txBody>
                    <a:bodyPr/>
                    <a:lstStyle/>
                    <a:p>
                      <a:pPr marL="47625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650" dirty="0">
                          <a:latin typeface="Arial"/>
                          <a:cs typeface="Arial"/>
                        </a:rPr>
                        <a:t>$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/>
                </a:tc>
                <a:tc gridSpan="2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445" marB="0"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4445" algn="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650" dirty="0">
                          <a:latin typeface="Arial"/>
                          <a:cs typeface="Arial"/>
                        </a:rPr>
                        <a:t>1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.</a:t>
                      </a:r>
                      <a:r>
                        <a:rPr sz="650" dirty="0">
                          <a:latin typeface="Arial"/>
                          <a:cs typeface="Arial"/>
                        </a:rPr>
                        <a:t>7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301625">
                <a:tc>
                  <a:txBody>
                    <a:bodyPr/>
                    <a:lstStyle/>
                    <a:p>
                      <a:pPr marL="23495" algn="ct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650" dirty="0">
                          <a:latin typeface="Arial"/>
                          <a:cs typeface="Arial"/>
                        </a:rPr>
                        <a:t>April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423545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650" dirty="0">
                          <a:latin typeface="Arial"/>
                          <a:cs typeface="Arial"/>
                        </a:rPr>
                        <a:t>4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 marL="22860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Prepare</a:t>
                      </a:r>
                      <a:r>
                        <a:rPr sz="6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10" dirty="0">
                          <a:latin typeface="Arial"/>
                          <a:cs typeface="Arial"/>
                        </a:rPr>
                        <a:t>for</a:t>
                      </a:r>
                      <a:r>
                        <a:rPr sz="6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6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dirty="0">
                          <a:latin typeface="Arial"/>
                          <a:cs typeface="Arial"/>
                        </a:rPr>
                        <a:t>attend</a:t>
                      </a:r>
                      <a:r>
                        <a:rPr sz="6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dirty="0">
                          <a:latin typeface="Arial"/>
                          <a:cs typeface="Arial"/>
                        </a:rPr>
                        <a:t>monthly</a:t>
                      </a:r>
                      <a:r>
                        <a:rPr sz="6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meeting</a:t>
                      </a:r>
                      <a:r>
                        <a:rPr sz="6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15" dirty="0">
                          <a:latin typeface="Arial"/>
                          <a:cs typeface="Arial"/>
                        </a:rPr>
                        <a:t>with</a:t>
                      </a:r>
                      <a:r>
                        <a:rPr sz="6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6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Court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540" algn="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650" dirty="0">
                          <a:latin typeface="Arial"/>
                          <a:cs typeface="Arial"/>
                        </a:rPr>
                        <a:t>3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25"/>
                        </a:spcBef>
                        <a:tabLst>
                          <a:tab pos="316230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475.00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/>
                </a:tc>
                <a:tc>
                  <a:txBody>
                    <a:bodyPr/>
                    <a:lstStyle/>
                    <a:p>
                      <a:pPr marL="47625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650" dirty="0">
                          <a:latin typeface="Arial"/>
                          <a:cs typeface="Arial"/>
                        </a:rPr>
                        <a:t>$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/>
                </a:tc>
                <a:tc gridSpan="2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445" marB="0"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4445" algn="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650" dirty="0">
                          <a:latin typeface="Arial"/>
                          <a:cs typeface="Arial"/>
                        </a:rPr>
                        <a:t>1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.</a:t>
                      </a:r>
                      <a:r>
                        <a:rPr sz="650" dirty="0">
                          <a:latin typeface="Arial"/>
                          <a:cs typeface="Arial"/>
                        </a:rPr>
                        <a:t>3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283210">
                <a:tc>
                  <a:txBody>
                    <a:bodyPr/>
                    <a:lstStyle/>
                    <a:p>
                      <a:pPr marL="23495" algn="ct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650" dirty="0">
                          <a:latin typeface="Arial"/>
                          <a:cs typeface="Arial"/>
                        </a:rPr>
                        <a:t>April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81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423545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650" dirty="0">
                          <a:latin typeface="Arial"/>
                          <a:cs typeface="Arial"/>
                        </a:rPr>
                        <a:t>5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81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30"/>
                        </a:spcBef>
                        <a:tabLst>
                          <a:tab pos="316230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475.00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810" marB="0"/>
                </a:tc>
                <a:tc>
                  <a:txBody>
                    <a:bodyPr/>
                    <a:lstStyle/>
                    <a:p>
                      <a:pPr marL="47625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650" dirty="0">
                          <a:latin typeface="Arial"/>
                          <a:cs typeface="Arial"/>
                        </a:rPr>
                        <a:t>$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810" marB="0"/>
                </a:tc>
                <a:tc gridSpan="2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445" marB="0"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4445" algn="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650" dirty="0">
                          <a:latin typeface="Arial"/>
                          <a:cs typeface="Arial"/>
                        </a:rPr>
                        <a:t>2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81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225425">
                <a:tc>
                  <a:txBody>
                    <a:bodyPr/>
                    <a:lstStyle/>
                    <a:p>
                      <a:pPr marL="23495" algn="ct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650" dirty="0">
                          <a:latin typeface="Arial"/>
                          <a:cs typeface="Arial"/>
                        </a:rPr>
                        <a:t>April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423545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650" dirty="0">
                          <a:latin typeface="Arial"/>
                          <a:cs typeface="Arial"/>
                        </a:rPr>
                        <a:t>6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25"/>
                        </a:spcBef>
                        <a:tabLst>
                          <a:tab pos="316230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475.00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/>
                </a:tc>
                <a:tc>
                  <a:txBody>
                    <a:bodyPr/>
                    <a:lstStyle/>
                    <a:p>
                      <a:pPr marL="47625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650" dirty="0">
                          <a:latin typeface="Arial"/>
                          <a:cs typeface="Arial"/>
                        </a:rPr>
                        <a:t>$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/>
                </a:tc>
                <a:tc gridSpan="2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445" marB="0"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225425">
                <a:tc>
                  <a:txBody>
                    <a:bodyPr/>
                    <a:lstStyle/>
                    <a:p>
                      <a:pPr marL="23495" algn="ct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650" dirty="0">
                          <a:latin typeface="Arial"/>
                          <a:cs typeface="Arial"/>
                        </a:rPr>
                        <a:t>April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423545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650" dirty="0">
                          <a:latin typeface="Arial"/>
                          <a:cs typeface="Arial"/>
                        </a:rPr>
                        <a:t>7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25"/>
                        </a:spcBef>
                        <a:tabLst>
                          <a:tab pos="316230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475.00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/>
                </a:tc>
                <a:tc>
                  <a:txBody>
                    <a:bodyPr/>
                    <a:lstStyle/>
                    <a:p>
                      <a:pPr marL="47625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650" dirty="0">
                          <a:latin typeface="Arial"/>
                          <a:cs typeface="Arial"/>
                        </a:rPr>
                        <a:t>$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/>
                </a:tc>
                <a:tc gridSpan="2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445" marB="0"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23495" algn="ct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650" dirty="0">
                          <a:latin typeface="Arial"/>
                          <a:cs typeface="Arial"/>
                        </a:rPr>
                        <a:t>April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81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423545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650" dirty="0">
                          <a:latin typeface="Arial"/>
                          <a:cs typeface="Arial"/>
                        </a:rPr>
                        <a:t>8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81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 marL="22860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650" spc="-25" dirty="0">
                          <a:latin typeface="Arial"/>
                          <a:cs typeface="Arial"/>
                        </a:rPr>
                        <a:t>Review </a:t>
                      </a:r>
                      <a:r>
                        <a:rPr sz="650" spc="10" dirty="0">
                          <a:latin typeface="Arial"/>
                          <a:cs typeface="Arial"/>
                        </a:rPr>
                        <a:t>draft </a:t>
                      </a:r>
                      <a:r>
                        <a:rPr sz="650" spc="-80" dirty="0">
                          <a:latin typeface="Arial"/>
                          <a:cs typeface="Arial"/>
                        </a:rPr>
                        <a:t>OPR 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Investigation</a:t>
                      </a:r>
                      <a:r>
                        <a:rPr sz="650" spc="-114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5" dirty="0">
                          <a:latin typeface="Arial"/>
                          <a:cs typeface="Arial"/>
                        </a:rPr>
                        <a:t>Manual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81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540" algn="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650" dirty="0">
                          <a:latin typeface="Arial"/>
                          <a:cs typeface="Arial"/>
                        </a:rPr>
                        <a:t>1</a:t>
                      </a:r>
                      <a:r>
                        <a:rPr sz="650" spc="-5" dirty="0">
                          <a:latin typeface="Arial"/>
                          <a:cs typeface="Arial"/>
                        </a:rPr>
                        <a:t>.</a:t>
                      </a:r>
                      <a:r>
                        <a:rPr sz="650" dirty="0">
                          <a:latin typeface="Arial"/>
                          <a:cs typeface="Arial"/>
                        </a:rPr>
                        <a:t>7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81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30"/>
                        </a:spcBef>
                        <a:tabLst>
                          <a:tab pos="316230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475.00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810" marB="0"/>
                </a:tc>
                <a:tc>
                  <a:txBody>
                    <a:bodyPr/>
                    <a:lstStyle/>
                    <a:p>
                      <a:pPr marL="47625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650" dirty="0">
                          <a:latin typeface="Arial"/>
                          <a:cs typeface="Arial"/>
                        </a:rPr>
                        <a:t>$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810" marB="0"/>
                </a:tc>
                <a:tc gridSpan="2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445" marB="0"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4445" algn="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650" dirty="0">
                          <a:latin typeface="Arial"/>
                          <a:cs typeface="Arial"/>
                        </a:rPr>
                        <a:t>1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.</a:t>
                      </a:r>
                      <a:r>
                        <a:rPr sz="650" dirty="0">
                          <a:latin typeface="Arial"/>
                          <a:cs typeface="Arial"/>
                        </a:rPr>
                        <a:t>2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81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225425">
                <a:tc>
                  <a:txBody>
                    <a:bodyPr/>
                    <a:lstStyle/>
                    <a:p>
                      <a:pPr marL="23495" algn="ct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650" dirty="0">
                          <a:latin typeface="Arial"/>
                          <a:cs typeface="Arial"/>
                        </a:rPr>
                        <a:t>April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423545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650" dirty="0">
                          <a:latin typeface="Arial"/>
                          <a:cs typeface="Arial"/>
                        </a:rPr>
                        <a:t>9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 marL="22860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650" dirty="0">
                          <a:latin typeface="Arial"/>
                          <a:cs typeface="Arial"/>
                        </a:rPr>
                        <a:t>Attend</a:t>
                      </a:r>
                      <a:r>
                        <a:rPr sz="6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dirty="0">
                          <a:latin typeface="Arial"/>
                          <a:cs typeface="Arial"/>
                        </a:rPr>
                        <a:t>training</a:t>
                      </a:r>
                      <a:r>
                        <a:rPr sz="6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Outcome</a:t>
                      </a:r>
                      <a:r>
                        <a:rPr sz="650" spc="-30" dirty="0">
                          <a:latin typeface="Arial"/>
                          <a:cs typeface="Arial"/>
                        </a:rPr>
                        <a:t> Assessment </a:t>
                      </a:r>
                      <a:r>
                        <a:rPr sz="650" dirty="0">
                          <a:latin typeface="Arial"/>
                          <a:cs typeface="Arial"/>
                        </a:rPr>
                        <a:t>Meeting</a:t>
                      </a:r>
                      <a:r>
                        <a:rPr sz="6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dirty="0">
                          <a:latin typeface="Arial"/>
                          <a:cs typeface="Arial"/>
                        </a:rPr>
                        <a:t>at</a:t>
                      </a:r>
                      <a:r>
                        <a:rPr sz="6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35" dirty="0">
                          <a:latin typeface="Arial"/>
                          <a:cs typeface="Arial"/>
                        </a:rPr>
                        <a:t>U</a:t>
                      </a:r>
                      <a:r>
                        <a:rPr sz="65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10" dirty="0">
                          <a:latin typeface="Arial"/>
                          <a:cs typeface="Arial"/>
                        </a:rPr>
                        <a:t>of</a:t>
                      </a:r>
                      <a:r>
                        <a:rPr sz="6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65" dirty="0">
                          <a:latin typeface="Arial"/>
                          <a:cs typeface="Arial"/>
                        </a:rPr>
                        <a:t>B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540" algn="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650" dirty="0">
                          <a:latin typeface="Arial"/>
                          <a:cs typeface="Arial"/>
                        </a:rPr>
                        <a:t>4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25"/>
                        </a:spcBef>
                        <a:tabLst>
                          <a:tab pos="316230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475.00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/>
                </a:tc>
                <a:tc>
                  <a:txBody>
                    <a:bodyPr/>
                    <a:lstStyle/>
                    <a:p>
                      <a:pPr marL="47625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650" dirty="0">
                          <a:latin typeface="Arial"/>
                          <a:cs typeface="Arial"/>
                        </a:rPr>
                        <a:t>$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/>
                </a:tc>
                <a:tc gridSpan="2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445" marB="0"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4445" algn="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650" dirty="0">
                          <a:latin typeface="Arial"/>
                          <a:cs typeface="Arial"/>
                        </a:rPr>
                        <a:t>1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.</a:t>
                      </a:r>
                      <a:r>
                        <a:rPr sz="650" dirty="0">
                          <a:latin typeface="Arial"/>
                          <a:cs typeface="Arial"/>
                        </a:rPr>
                        <a:t>6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225425">
                <a:tc>
                  <a:txBody>
                    <a:bodyPr/>
                    <a:lstStyle/>
                    <a:p>
                      <a:pPr marL="23495" algn="ct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650" dirty="0">
                          <a:latin typeface="Arial"/>
                          <a:cs typeface="Arial"/>
                        </a:rPr>
                        <a:t>April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402590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10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 marL="22860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Prepare</a:t>
                      </a:r>
                      <a:r>
                        <a:rPr sz="6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10" dirty="0">
                          <a:latin typeface="Arial"/>
                          <a:cs typeface="Arial"/>
                        </a:rPr>
                        <a:t>for</a:t>
                      </a:r>
                      <a:r>
                        <a:rPr sz="6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6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dirty="0">
                          <a:latin typeface="Arial"/>
                          <a:cs typeface="Arial"/>
                        </a:rPr>
                        <a:t>attend</a:t>
                      </a:r>
                      <a:r>
                        <a:rPr sz="6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20" dirty="0">
                          <a:latin typeface="Arial"/>
                          <a:cs typeface="Arial"/>
                        </a:rPr>
                        <a:t>Public</a:t>
                      </a:r>
                      <a:r>
                        <a:rPr sz="6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Hearing;</a:t>
                      </a:r>
                      <a:r>
                        <a:rPr sz="6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dirty="0">
                          <a:latin typeface="Arial"/>
                          <a:cs typeface="Arial"/>
                        </a:rPr>
                        <a:t>meet</a:t>
                      </a:r>
                      <a:r>
                        <a:rPr sz="6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15" dirty="0">
                          <a:latin typeface="Arial"/>
                          <a:cs typeface="Arial"/>
                        </a:rPr>
                        <a:t>with</a:t>
                      </a:r>
                      <a:r>
                        <a:rPr sz="65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Court</a:t>
                      </a:r>
                      <a:r>
                        <a:rPr sz="6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20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6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parties</a:t>
                      </a:r>
                      <a:r>
                        <a:rPr sz="6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dirty="0">
                          <a:latin typeface="Arial"/>
                          <a:cs typeface="Arial"/>
                        </a:rPr>
                        <a:t>after</a:t>
                      </a:r>
                      <a:r>
                        <a:rPr sz="6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20" dirty="0">
                          <a:latin typeface="Arial"/>
                          <a:cs typeface="Arial"/>
                        </a:rPr>
                        <a:t>Public</a:t>
                      </a:r>
                      <a:r>
                        <a:rPr sz="6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20" dirty="0">
                          <a:latin typeface="Arial"/>
                          <a:cs typeface="Arial"/>
                        </a:rPr>
                        <a:t>Hearing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540" algn="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650" dirty="0">
                          <a:latin typeface="Arial"/>
                          <a:cs typeface="Arial"/>
                        </a:rPr>
                        <a:t>8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25"/>
                        </a:spcBef>
                        <a:tabLst>
                          <a:tab pos="316230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475.00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/>
                </a:tc>
                <a:tc>
                  <a:txBody>
                    <a:bodyPr/>
                    <a:lstStyle/>
                    <a:p>
                      <a:pPr marL="47625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650" dirty="0">
                          <a:latin typeface="Arial"/>
                          <a:cs typeface="Arial"/>
                        </a:rPr>
                        <a:t>$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/>
                </a:tc>
                <a:tc gridSpan="2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445" marB="0"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23495" algn="ct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650" dirty="0">
                          <a:latin typeface="Arial"/>
                          <a:cs typeface="Arial"/>
                        </a:rPr>
                        <a:t>April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402590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11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25"/>
                        </a:spcBef>
                        <a:tabLst>
                          <a:tab pos="316230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475.00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/>
                </a:tc>
                <a:tc>
                  <a:txBody>
                    <a:bodyPr/>
                    <a:lstStyle/>
                    <a:p>
                      <a:pPr marL="47625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650" dirty="0">
                          <a:latin typeface="Arial"/>
                          <a:cs typeface="Arial"/>
                        </a:rPr>
                        <a:t>$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/>
                </a:tc>
                <a:tc gridSpan="2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445" marB="0"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4445" algn="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650" dirty="0">
                          <a:latin typeface="Arial"/>
                          <a:cs typeface="Arial"/>
                        </a:rPr>
                        <a:t>1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77900" y="635000"/>
            <a:ext cx="531495" cy="3587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ts val="1300"/>
              </a:lnSpc>
              <a:spcBef>
                <a:spcPts val="120"/>
              </a:spcBef>
            </a:pPr>
            <a:r>
              <a:rPr sz="1100" spc="10" dirty="0">
                <a:solidFill>
                  <a:srgbClr val="111B40"/>
                </a:solidFill>
                <a:latin typeface="Arial"/>
                <a:cs typeface="Arial"/>
              </a:rPr>
              <a:t>FLIGHT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ts val="1300"/>
              </a:lnSpc>
            </a:pPr>
            <a:r>
              <a:rPr sz="1100" b="1" spc="10" dirty="0">
                <a:solidFill>
                  <a:srgbClr val="111B40"/>
                </a:solidFill>
                <a:latin typeface="Arial"/>
                <a:cs typeface="Arial"/>
              </a:rPr>
              <a:t>#</a:t>
            </a:r>
            <a:r>
              <a:rPr sz="1100" b="1" spc="-30" dirty="0">
                <a:solidFill>
                  <a:srgbClr val="111B40"/>
                </a:solidFill>
                <a:latin typeface="Arial"/>
                <a:cs typeface="Arial"/>
              </a:rPr>
              <a:t> </a:t>
            </a:r>
            <a:r>
              <a:rPr sz="1100" b="1" spc="10" dirty="0">
                <a:solidFill>
                  <a:srgbClr val="111B40"/>
                </a:solidFill>
                <a:latin typeface="Arial"/>
                <a:cs typeface="Arial"/>
              </a:rPr>
              <a:t>2074</a:t>
            </a:r>
            <a:endParaRPr sz="11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882139" y="618066"/>
            <a:ext cx="1210310" cy="524510"/>
          </a:xfrm>
          <a:prstGeom prst="rect">
            <a:avLst/>
          </a:prstGeom>
        </p:spPr>
        <p:txBody>
          <a:bodyPr vert="horz" wrap="square" lIns="0" tIns="800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30"/>
              </a:spcBef>
            </a:pPr>
            <a:r>
              <a:rPr sz="1600" b="1" spc="-5" dirty="0">
                <a:solidFill>
                  <a:srgbClr val="13247C"/>
                </a:solidFill>
                <a:latin typeface="Arial"/>
                <a:cs typeface="Arial"/>
              </a:rPr>
              <a:t>BWI</a:t>
            </a:r>
            <a:r>
              <a:rPr sz="1600" b="1" spc="-70" dirty="0">
                <a:solidFill>
                  <a:srgbClr val="13247C"/>
                </a:solidFill>
                <a:latin typeface="Arial"/>
                <a:cs typeface="Arial"/>
              </a:rPr>
              <a:t> </a:t>
            </a:r>
            <a:r>
              <a:rPr sz="1600" b="1" dirty="0">
                <a:solidFill>
                  <a:srgbClr val="13247C"/>
                </a:solidFill>
                <a:latin typeface="Arial"/>
                <a:cs typeface="Arial"/>
              </a:rPr>
              <a:t>05:15</a:t>
            </a:r>
            <a:r>
              <a:rPr sz="1100" dirty="0">
                <a:solidFill>
                  <a:srgbClr val="13247C"/>
                </a:solidFill>
                <a:latin typeface="Arial"/>
                <a:cs typeface="Arial"/>
              </a:rPr>
              <a:t>PM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30"/>
              </a:spcBef>
            </a:pPr>
            <a:r>
              <a:rPr sz="950" dirty="0">
                <a:solidFill>
                  <a:srgbClr val="646464"/>
                </a:solidFill>
                <a:latin typeface="Arial"/>
                <a:cs typeface="Arial"/>
              </a:rPr>
              <a:t>Baltimore</a:t>
            </a:r>
            <a:endParaRPr sz="9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86859" y="618066"/>
            <a:ext cx="1195070" cy="524510"/>
          </a:xfrm>
          <a:prstGeom prst="rect">
            <a:avLst/>
          </a:prstGeom>
        </p:spPr>
        <p:txBody>
          <a:bodyPr vert="horz" wrap="square" lIns="0" tIns="800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30"/>
              </a:spcBef>
            </a:pPr>
            <a:r>
              <a:rPr sz="1600" b="1" dirty="0">
                <a:solidFill>
                  <a:srgbClr val="13247C"/>
                </a:solidFill>
                <a:latin typeface="Arial"/>
                <a:cs typeface="Arial"/>
              </a:rPr>
              <a:t>STL</a:t>
            </a:r>
            <a:r>
              <a:rPr sz="1600" b="1" spc="-100" dirty="0">
                <a:solidFill>
                  <a:srgbClr val="13247C"/>
                </a:solidFill>
                <a:latin typeface="Arial"/>
                <a:cs typeface="Arial"/>
              </a:rPr>
              <a:t> </a:t>
            </a:r>
            <a:r>
              <a:rPr sz="1600" b="1" dirty="0">
                <a:solidFill>
                  <a:srgbClr val="13247C"/>
                </a:solidFill>
                <a:latin typeface="Arial"/>
                <a:cs typeface="Arial"/>
              </a:rPr>
              <a:t>06:25</a:t>
            </a:r>
            <a:r>
              <a:rPr sz="1100" dirty="0">
                <a:solidFill>
                  <a:srgbClr val="13247C"/>
                </a:solidFill>
                <a:latin typeface="Arial"/>
                <a:cs typeface="Arial"/>
              </a:rPr>
              <a:t>PM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30"/>
              </a:spcBef>
            </a:pPr>
            <a:r>
              <a:rPr sz="950" dirty="0">
                <a:solidFill>
                  <a:srgbClr val="646464"/>
                </a:solidFill>
                <a:latin typeface="Arial"/>
                <a:cs typeface="Arial"/>
              </a:rPr>
              <a:t>St.</a:t>
            </a:r>
            <a:r>
              <a:rPr sz="950" spc="-5" dirty="0">
                <a:solidFill>
                  <a:srgbClr val="646464"/>
                </a:solidFill>
                <a:latin typeface="Arial"/>
                <a:cs typeface="Arial"/>
              </a:rPr>
              <a:t> Louis</a:t>
            </a:r>
            <a:endParaRPr sz="9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95680" y="7805419"/>
            <a:ext cx="1635760" cy="335280"/>
          </a:xfrm>
          <a:prstGeom prst="rect">
            <a:avLst/>
          </a:prstGeom>
          <a:ln w="10160">
            <a:solidFill>
              <a:srgbClr val="CCCCCC"/>
            </a:solidFill>
          </a:ln>
        </p:spPr>
        <p:txBody>
          <a:bodyPr vert="horz" wrap="square" lIns="0" tIns="78740" rIns="0" bIns="0" rtlCol="0">
            <a:spAutoFit/>
          </a:bodyPr>
          <a:lstStyle/>
          <a:p>
            <a:pPr marL="141605">
              <a:lnSpc>
                <a:spcPct val="100000"/>
              </a:lnSpc>
              <a:spcBef>
                <a:spcPts val="620"/>
              </a:spcBef>
            </a:pPr>
            <a:r>
              <a:rPr sz="1100" b="1" spc="10" dirty="0">
                <a:solidFill>
                  <a:srgbClr val="304CB2"/>
                </a:solidFill>
                <a:latin typeface="Arial"/>
                <a:cs typeface="Arial"/>
              </a:rPr>
              <a:t>See </a:t>
            </a:r>
            <a:r>
              <a:rPr sz="1100" b="1" spc="5" dirty="0">
                <a:solidFill>
                  <a:srgbClr val="304CB2"/>
                </a:solidFill>
                <a:latin typeface="Arial"/>
                <a:cs typeface="Arial"/>
              </a:rPr>
              <a:t>more travel</a:t>
            </a:r>
            <a:r>
              <a:rPr sz="1100" b="1" spc="-20" dirty="0">
                <a:solidFill>
                  <a:srgbClr val="304CB2"/>
                </a:solidFill>
                <a:latin typeface="Arial"/>
                <a:cs typeface="Arial"/>
              </a:rPr>
              <a:t> </a:t>
            </a:r>
            <a:r>
              <a:rPr sz="1100" b="1" spc="5" dirty="0">
                <a:solidFill>
                  <a:srgbClr val="304CB2"/>
                </a:solidFill>
                <a:latin typeface="Arial"/>
                <a:cs typeface="Arial"/>
              </a:rPr>
              <a:t>tips</a:t>
            </a:r>
            <a:endParaRPr sz="11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811020" y="8519159"/>
            <a:ext cx="4848860" cy="75501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900" b="1" spc="5" dirty="0">
                <a:solidFill>
                  <a:srgbClr val="ABABAB"/>
                </a:solidFill>
                <a:latin typeface="Arial"/>
                <a:cs typeface="Arial"/>
              </a:rPr>
              <a:t>Don't miss </a:t>
            </a:r>
            <a:r>
              <a:rPr sz="1900" b="1" spc="10" dirty="0">
                <a:solidFill>
                  <a:srgbClr val="ABABAB"/>
                </a:solidFill>
                <a:latin typeface="Arial"/>
                <a:cs typeface="Arial"/>
              </a:rPr>
              <a:t>out on </a:t>
            </a:r>
            <a:r>
              <a:rPr sz="1900" b="1" spc="5" dirty="0">
                <a:solidFill>
                  <a:srgbClr val="ABABAB"/>
                </a:solidFill>
                <a:latin typeface="Arial"/>
                <a:cs typeface="Arial"/>
              </a:rPr>
              <a:t>automatic</a:t>
            </a:r>
            <a:r>
              <a:rPr sz="1900" b="1" spc="-35" dirty="0">
                <a:solidFill>
                  <a:srgbClr val="ABABAB"/>
                </a:solidFill>
                <a:latin typeface="Arial"/>
                <a:cs typeface="Arial"/>
              </a:rPr>
              <a:t> </a:t>
            </a:r>
            <a:r>
              <a:rPr sz="1900" b="1" spc="5" dirty="0">
                <a:solidFill>
                  <a:srgbClr val="ABABAB"/>
                </a:solidFill>
                <a:latin typeface="Arial"/>
                <a:cs typeface="Arial"/>
              </a:rPr>
              <a:t>check-in</a:t>
            </a:r>
            <a:endParaRPr sz="1900">
              <a:latin typeface="Arial"/>
              <a:cs typeface="Arial"/>
            </a:endParaRPr>
          </a:p>
          <a:p>
            <a:pPr marL="12700" marR="5080">
              <a:lnSpc>
                <a:spcPts val="1280"/>
              </a:lnSpc>
              <a:spcBef>
                <a:spcPts val="915"/>
              </a:spcBef>
            </a:pPr>
            <a:r>
              <a:rPr sz="1100" spc="5" dirty="0">
                <a:solidFill>
                  <a:srgbClr val="ABABAB"/>
                </a:solidFill>
                <a:latin typeface="Arial"/>
                <a:cs typeface="Arial"/>
              </a:rPr>
              <a:t>EarlyBird Check-In® reserves your boarding </a:t>
            </a:r>
            <a:r>
              <a:rPr sz="1100" dirty="0">
                <a:solidFill>
                  <a:srgbClr val="ABABAB"/>
                </a:solidFill>
                <a:latin typeface="Arial"/>
                <a:cs typeface="Arial"/>
              </a:rPr>
              <a:t>position </a:t>
            </a:r>
            <a:r>
              <a:rPr sz="1100" spc="5" dirty="0">
                <a:solidFill>
                  <a:srgbClr val="ABABAB"/>
                </a:solidFill>
                <a:latin typeface="Arial"/>
                <a:cs typeface="Arial"/>
              </a:rPr>
              <a:t>at 36 hours before your  flight, </a:t>
            </a:r>
            <a:r>
              <a:rPr sz="1100" dirty="0">
                <a:solidFill>
                  <a:srgbClr val="ABABAB"/>
                </a:solidFill>
                <a:latin typeface="Arial"/>
                <a:cs typeface="Arial"/>
              </a:rPr>
              <a:t>earlier </a:t>
            </a:r>
            <a:r>
              <a:rPr sz="1100" spc="5" dirty="0">
                <a:solidFill>
                  <a:srgbClr val="ABABAB"/>
                </a:solidFill>
                <a:latin typeface="Arial"/>
                <a:cs typeface="Arial"/>
              </a:rPr>
              <a:t>than regular</a:t>
            </a:r>
            <a:r>
              <a:rPr sz="1100" spc="10" dirty="0">
                <a:solidFill>
                  <a:srgbClr val="ABABAB"/>
                </a:solidFill>
                <a:latin typeface="Arial"/>
                <a:cs typeface="Arial"/>
              </a:rPr>
              <a:t> </a:t>
            </a:r>
            <a:r>
              <a:rPr sz="1100" spc="5" dirty="0">
                <a:solidFill>
                  <a:srgbClr val="ABABAB"/>
                </a:solidFill>
                <a:latin typeface="Arial"/>
                <a:cs typeface="Arial"/>
              </a:rPr>
              <a:t>check-in.</a:t>
            </a:r>
            <a:endParaRPr sz="11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25500" y="1356360"/>
            <a:ext cx="2451100" cy="3181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900" b="1" spc="10" dirty="0">
                <a:solidFill>
                  <a:srgbClr val="111B40"/>
                </a:solidFill>
                <a:latin typeface="Arial"/>
                <a:cs typeface="Arial"/>
              </a:rPr>
              <a:t>Payment</a:t>
            </a:r>
            <a:r>
              <a:rPr sz="1900" b="1" spc="-70" dirty="0">
                <a:solidFill>
                  <a:srgbClr val="111B40"/>
                </a:solidFill>
                <a:latin typeface="Arial"/>
                <a:cs typeface="Arial"/>
              </a:rPr>
              <a:t> </a:t>
            </a:r>
            <a:r>
              <a:rPr sz="1900" b="1" spc="10" dirty="0">
                <a:solidFill>
                  <a:srgbClr val="111B40"/>
                </a:solidFill>
                <a:latin typeface="Arial"/>
                <a:cs typeface="Arial"/>
              </a:rPr>
              <a:t>information</a:t>
            </a:r>
            <a:endParaRPr sz="1900">
              <a:latin typeface="Arial"/>
              <a:cs typeface="Arial"/>
            </a:endParaRPr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984250" y="1775460"/>
          <a:ext cx="4642485" cy="1879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64664"/>
                <a:gridCol w="1087120"/>
                <a:gridCol w="102235"/>
                <a:gridCol w="140335"/>
                <a:gridCol w="1550670"/>
              </a:tblGrid>
              <a:tr h="610870">
                <a:tc>
                  <a:txBody>
                    <a:bodyPr/>
                    <a:lstStyle/>
                    <a:p>
                      <a:pPr marL="6350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100" b="1" spc="-10" dirty="0">
                          <a:solidFill>
                            <a:srgbClr val="ABABAB"/>
                          </a:solidFill>
                          <a:latin typeface="Arial"/>
                          <a:cs typeface="Arial"/>
                        </a:rPr>
                        <a:t>Total</a:t>
                      </a:r>
                      <a:r>
                        <a:rPr sz="1100" b="1" dirty="0">
                          <a:solidFill>
                            <a:srgbClr val="ABABAB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100" b="1" spc="5" dirty="0">
                          <a:solidFill>
                            <a:srgbClr val="ABABAB"/>
                          </a:solidFill>
                          <a:latin typeface="Arial"/>
                          <a:cs typeface="Arial"/>
                        </a:rPr>
                        <a:t>cost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318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E6E8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0795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100" b="1" spc="10" dirty="0">
                          <a:solidFill>
                            <a:srgbClr val="ABABAB"/>
                          </a:solidFill>
                          <a:latin typeface="Arial"/>
                          <a:cs typeface="Arial"/>
                        </a:rPr>
                        <a:t>Payment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3180" marB="0"/>
                </a:tc>
              </a:tr>
              <a:tr h="154305">
                <a:tc>
                  <a:txBody>
                    <a:bodyPr/>
                    <a:lstStyle/>
                    <a:p>
                      <a:pPr marL="6350">
                        <a:lnSpc>
                          <a:spcPts val="1060"/>
                        </a:lnSpc>
                      </a:pPr>
                      <a:r>
                        <a:rPr sz="950" spc="5" dirty="0">
                          <a:solidFill>
                            <a:srgbClr val="646464"/>
                          </a:solidFill>
                          <a:latin typeface="Arial"/>
                          <a:cs typeface="Arial"/>
                        </a:rPr>
                        <a:t>Base</a:t>
                      </a:r>
                      <a:r>
                        <a:rPr sz="950" spc="-5" dirty="0">
                          <a:solidFill>
                            <a:srgbClr val="646464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50" spc="5" dirty="0">
                          <a:solidFill>
                            <a:srgbClr val="646464"/>
                          </a:solidFill>
                          <a:latin typeface="Arial"/>
                          <a:cs typeface="Arial"/>
                        </a:rPr>
                        <a:t>Fare</a:t>
                      </a:r>
                      <a:endParaRPr sz="95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44780" algn="r">
                        <a:lnSpc>
                          <a:spcPts val="1060"/>
                        </a:lnSpc>
                        <a:tabLst>
                          <a:tab pos="327660" algn="l"/>
                        </a:tabLst>
                      </a:pPr>
                      <a:r>
                        <a:rPr sz="950" dirty="0">
                          <a:solidFill>
                            <a:srgbClr val="646464"/>
                          </a:solidFill>
                          <a:latin typeface="Arial"/>
                          <a:cs typeface="Arial"/>
                        </a:rPr>
                        <a:t>$	631.03</a:t>
                      </a:r>
                      <a:endParaRPr sz="95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E6E8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</a:tr>
              <a:tr h="172720">
                <a:tc>
                  <a:txBody>
                    <a:bodyPr/>
                    <a:lstStyle/>
                    <a:p>
                      <a:pPr marL="5715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950" dirty="0">
                          <a:solidFill>
                            <a:srgbClr val="646464"/>
                          </a:solidFill>
                          <a:latin typeface="Arial"/>
                          <a:cs typeface="Arial"/>
                        </a:rPr>
                        <a:t>U.S. Transportation</a:t>
                      </a:r>
                      <a:r>
                        <a:rPr sz="950" spc="-10" dirty="0">
                          <a:solidFill>
                            <a:srgbClr val="646464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50" spc="-35" dirty="0">
                          <a:solidFill>
                            <a:srgbClr val="646464"/>
                          </a:solidFill>
                          <a:latin typeface="Arial"/>
                          <a:cs typeface="Arial"/>
                        </a:rPr>
                        <a:t>Tax</a:t>
                      </a:r>
                      <a:endParaRPr sz="950">
                        <a:latin typeface="Arial"/>
                        <a:cs typeface="Arial"/>
                      </a:endParaRPr>
                    </a:p>
                  </a:txBody>
                  <a:tcPr marL="0" marR="0" marT="7620" marB="0"/>
                </a:tc>
                <a:tc>
                  <a:txBody>
                    <a:bodyPr/>
                    <a:lstStyle/>
                    <a:p>
                      <a:pPr marR="144780" algn="r">
                        <a:lnSpc>
                          <a:spcPct val="100000"/>
                        </a:lnSpc>
                        <a:spcBef>
                          <a:spcPts val="60"/>
                        </a:spcBef>
                        <a:tabLst>
                          <a:tab pos="395605" algn="l"/>
                        </a:tabLst>
                      </a:pPr>
                      <a:r>
                        <a:rPr sz="950" dirty="0">
                          <a:solidFill>
                            <a:srgbClr val="646464"/>
                          </a:solidFill>
                          <a:latin typeface="Arial"/>
                          <a:cs typeface="Arial"/>
                        </a:rPr>
                        <a:t>$	47.32</a:t>
                      </a:r>
                      <a:endParaRPr sz="950">
                        <a:latin typeface="Arial"/>
                        <a:cs typeface="Arial"/>
                      </a:endParaRPr>
                    </a:p>
                  </a:txBody>
                  <a:tcPr marL="0" marR="0" marT="762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E6E8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0160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950" b="1" spc="5" dirty="0">
                          <a:solidFill>
                            <a:srgbClr val="111B40"/>
                          </a:solidFill>
                          <a:latin typeface="Arial"/>
                          <a:cs typeface="Arial"/>
                        </a:rPr>
                        <a:t>Payment </a:t>
                      </a:r>
                      <a:r>
                        <a:rPr sz="950" b="1" dirty="0">
                          <a:solidFill>
                            <a:srgbClr val="111B40"/>
                          </a:solidFill>
                          <a:latin typeface="Arial"/>
                          <a:cs typeface="Arial"/>
                        </a:rPr>
                        <a:t>Amount:</a:t>
                      </a:r>
                      <a:r>
                        <a:rPr sz="950" b="1" spc="-60" dirty="0">
                          <a:solidFill>
                            <a:srgbClr val="111B4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50" b="1" dirty="0">
                          <a:solidFill>
                            <a:srgbClr val="111B40"/>
                          </a:solidFill>
                          <a:latin typeface="Arial"/>
                          <a:cs typeface="Arial"/>
                        </a:rPr>
                        <a:t>$706.95</a:t>
                      </a:r>
                      <a:endParaRPr sz="950">
                        <a:latin typeface="Arial"/>
                        <a:cs typeface="Arial"/>
                      </a:endParaRPr>
                    </a:p>
                  </a:txBody>
                  <a:tcPr marL="0" marR="0" marT="7620" marB="0"/>
                </a:tc>
              </a:tr>
              <a:tr h="172720">
                <a:tc>
                  <a:txBody>
                    <a:bodyPr/>
                    <a:lstStyle/>
                    <a:p>
                      <a:pPr marL="5715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950" dirty="0">
                          <a:solidFill>
                            <a:srgbClr val="646464"/>
                          </a:solidFill>
                          <a:latin typeface="Arial"/>
                          <a:cs typeface="Arial"/>
                        </a:rPr>
                        <a:t>U.S. </a:t>
                      </a:r>
                      <a:r>
                        <a:rPr sz="950" spc="-20" dirty="0">
                          <a:solidFill>
                            <a:srgbClr val="646464"/>
                          </a:solidFill>
                          <a:latin typeface="Arial"/>
                          <a:cs typeface="Arial"/>
                        </a:rPr>
                        <a:t>9/11 </a:t>
                      </a:r>
                      <a:r>
                        <a:rPr sz="950" dirty="0">
                          <a:solidFill>
                            <a:srgbClr val="646464"/>
                          </a:solidFill>
                          <a:latin typeface="Arial"/>
                          <a:cs typeface="Arial"/>
                        </a:rPr>
                        <a:t>Security</a:t>
                      </a:r>
                      <a:r>
                        <a:rPr sz="950" spc="10" dirty="0">
                          <a:solidFill>
                            <a:srgbClr val="646464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50" spc="5" dirty="0">
                          <a:solidFill>
                            <a:srgbClr val="646464"/>
                          </a:solidFill>
                          <a:latin typeface="Arial"/>
                          <a:cs typeface="Arial"/>
                        </a:rPr>
                        <a:t>Fee</a:t>
                      </a:r>
                      <a:endParaRPr sz="950">
                        <a:latin typeface="Arial"/>
                        <a:cs typeface="Arial"/>
                      </a:endParaRPr>
                    </a:p>
                  </a:txBody>
                  <a:tcPr marL="0" marR="0" marT="7620" marB="0"/>
                </a:tc>
                <a:tc>
                  <a:txBody>
                    <a:bodyPr/>
                    <a:lstStyle/>
                    <a:p>
                      <a:pPr marR="144780" algn="r">
                        <a:lnSpc>
                          <a:spcPct val="100000"/>
                        </a:lnSpc>
                        <a:spcBef>
                          <a:spcPts val="60"/>
                        </a:spcBef>
                        <a:tabLst>
                          <a:tab pos="404495" algn="l"/>
                        </a:tabLst>
                      </a:pPr>
                      <a:r>
                        <a:rPr sz="950" dirty="0">
                          <a:solidFill>
                            <a:srgbClr val="646464"/>
                          </a:solidFill>
                          <a:latin typeface="Arial"/>
                          <a:cs typeface="Arial"/>
                        </a:rPr>
                        <a:t>$	</a:t>
                      </a:r>
                      <a:r>
                        <a:rPr sz="950" spc="-75" dirty="0">
                          <a:solidFill>
                            <a:srgbClr val="646464"/>
                          </a:solidFill>
                          <a:latin typeface="Arial"/>
                          <a:cs typeface="Arial"/>
                        </a:rPr>
                        <a:t>1</a:t>
                      </a:r>
                      <a:r>
                        <a:rPr sz="950" spc="-5" dirty="0">
                          <a:solidFill>
                            <a:srgbClr val="646464"/>
                          </a:solidFill>
                          <a:latin typeface="Arial"/>
                          <a:cs typeface="Arial"/>
                        </a:rPr>
                        <a:t>1</a:t>
                      </a:r>
                      <a:r>
                        <a:rPr sz="950" dirty="0">
                          <a:solidFill>
                            <a:srgbClr val="646464"/>
                          </a:solidFill>
                          <a:latin typeface="Arial"/>
                          <a:cs typeface="Arial"/>
                        </a:rPr>
                        <a:t>.</a:t>
                      </a:r>
                      <a:r>
                        <a:rPr sz="950" spc="-5" dirty="0">
                          <a:solidFill>
                            <a:srgbClr val="646464"/>
                          </a:solidFill>
                          <a:latin typeface="Arial"/>
                          <a:cs typeface="Arial"/>
                        </a:rPr>
                        <a:t>2</a:t>
                      </a:r>
                      <a:r>
                        <a:rPr sz="950" dirty="0">
                          <a:solidFill>
                            <a:srgbClr val="646464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950">
                        <a:latin typeface="Arial"/>
                        <a:cs typeface="Arial"/>
                      </a:endParaRPr>
                    </a:p>
                  </a:txBody>
                  <a:tcPr marL="0" marR="0" marT="762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E6E8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</a:tr>
              <a:tr h="172720">
                <a:tc>
                  <a:txBody>
                    <a:bodyPr/>
                    <a:lstStyle/>
                    <a:p>
                      <a:pPr marL="5715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950" dirty="0">
                          <a:solidFill>
                            <a:srgbClr val="646464"/>
                          </a:solidFill>
                          <a:latin typeface="Arial"/>
                          <a:cs typeface="Arial"/>
                        </a:rPr>
                        <a:t>U.S. Flight </a:t>
                      </a:r>
                      <a:r>
                        <a:rPr sz="950" spc="5" dirty="0">
                          <a:solidFill>
                            <a:srgbClr val="646464"/>
                          </a:solidFill>
                          <a:latin typeface="Arial"/>
                          <a:cs typeface="Arial"/>
                        </a:rPr>
                        <a:t>Segment</a:t>
                      </a:r>
                      <a:r>
                        <a:rPr sz="950" spc="-15" dirty="0">
                          <a:solidFill>
                            <a:srgbClr val="646464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50" spc="-35" dirty="0">
                          <a:solidFill>
                            <a:srgbClr val="646464"/>
                          </a:solidFill>
                          <a:latin typeface="Arial"/>
                          <a:cs typeface="Arial"/>
                        </a:rPr>
                        <a:t>Tax</a:t>
                      </a:r>
                      <a:endParaRPr sz="950">
                        <a:latin typeface="Arial"/>
                        <a:cs typeface="Arial"/>
                      </a:endParaRPr>
                    </a:p>
                  </a:txBody>
                  <a:tcPr marL="0" marR="0" marT="7620" marB="0"/>
                </a:tc>
                <a:tc>
                  <a:txBody>
                    <a:bodyPr/>
                    <a:lstStyle/>
                    <a:p>
                      <a:pPr marR="144780" algn="r">
                        <a:lnSpc>
                          <a:spcPct val="100000"/>
                        </a:lnSpc>
                        <a:spcBef>
                          <a:spcPts val="60"/>
                        </a:spcBef>
                        <a:tabLst>
                          <a:tab pos="463550" algn="l"/>
                        </a:tabLst>
                      </a:pPr>
                      <a:r>
                        <a:rPr sz="950" dirty="0">
                          <a:solidFill>
                            <a:srgbClr val="646464"/>
                          </a:solidFill>
                          <a:latin typeface="Arial"/>
                          <a:cs typeface="Arial"/>
                        </a:rPr>
                        <a:t>$	8.40</a:t>
                      </a:r>
                      <a:endParaRPr sz="950">
                        <a:latin typeface="Arial"/>
                        <a:cs typeface="Arial"/>
                      </a:endParaRPr>
                    </a:p>
                  </a:txBody>
                  <a:tcPr marL="0" marR="0" marT="762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E6E8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</a:tr>
              <a:tr h="214629">
                <a:tc>
                  <a:txBody>
                    <a:bodyPr/>
                    <a:lstStyle/>
                    <a:p>
                      <a:pPr marL="5715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950" dirty="0">
                          <a:solidFill>
                            <a:srgbClr val="646464"/>
                          </a:solidFill>
                          <a:latin typeface="Arial"/>
                          <a:cs typeface="Arial"/>
                        </a:rPr>
                        <a:t>U.S. </a:t>
                      </a:r>
                      <a:r>
                        <a:rPr sz="950" spc="5" dirty="0">
                          <a:solidFill>
                            <a:srgbClr val="646464"/>
                          </a:solidFill>
                          <a:latin typeface="Arial"/>
                          <a:cs typeface="Arial"/>
                        </a:rPr>
                        <a:t>Passenger </a:t>
                      </a:r>
                      <a:r>
                        <a:rPr sz="950" dirty="0">
                          <a:solidFill>
                            <a:srgbClr val="646464"/>
                          </a:solidFill>
                          <a:latin typeface="Arial"/>
                          <a:cs typeface="Arial"/>
                        </a:rPr>
                        <a:t>Facility</a:t>
                      </a:r>
                      <a:r>
                        <a:rPr sz="950" spc="-25" dirty="0">
                          <a:solidFill>
                            <a:srgbClr val="646464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50" dirty="0">
                          <a:solidFill>
                            <a:srgbClr val="646464"/>
                          </a:solidFill>
                          <a:latin typeface="Arial"/>
                          <a:cs typeface="Arial"/>
                        </a:rPr>
                        <a:t>Chg</a:t>
                      </a:r>
                      <a:endParaRPr sz="950">
                        <a:latin typeface="Arial"/>
                        <a:cs typeface="Arial"/>
                      </a:endParaRPr>
                    </a:p>
                  </a:txBody>
                  <a:tcPr marL="0" marR="0" marT="7620" marB="0">
                    <a:lnB w="12700">
                      <a:solidFill>
                        <a:srgbClr val="111B4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44780" algn="r">
                        <a:lnSpc>
                          <a:spcPct val="100000"/>
                        </a:lnSpc>
                        <a:spcBef>
                          <a:spcPts val="60"/>
                        </a:spcBef>
                        <a:tabLst>
                          <a:tab pos="463550" algn="l"/>
                        </a:tabLst>
                      </a:pPr>
                      <a:r>
                        <a:rPr sz="950" dirty="0">
                          <a:solidFill>
                            <a:srgbClr val="646464"/>
                          </a:solidFill>
                          <a:latin typeface="Arial"/>
                          <a:cs typeface="Arial"/>
                        </a:rPr>
                        <a:t>$	9.00</a:t>
                      </a:r>
                      <a:endParaRPr sz="950">
                        <a:latin typeface="Arial"/>
                        <a:cs typeface="Arial"/>
                      </a:endParaRPr>
                    </a:p>
                  </a:txBody>
                  <a:tcPr marL="0" marR="0" marT="7620" marB="0">
                    <a:lnB w="12700">
                      <a:solidFill>
                        <a:srgbClr val="111B4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E6E8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</a:tr>
              <a:tr h="381000">
                <a:tc>
                  <a:txBody>
                    <a:bodyPr/>
                    <a:lstStyle/>
                    <a:p>
                      <a:pPr marL="5715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950" b="1" spc="-15" dirty="0">
                          <a:solidFill>
                            <a:srgbClr val="111B40"/>
                          </a:solidFill>
                          <a:latin typeface="Arial"/>
                          <a:cs typeface="Arial"/>
                        </a:rPr>
                        <a:t>Total</a:t>
                      </a:r>
                      <a:endParaRPr sz="950">
                        <a:latin typeface="Arial"/>
                        <a:cs typeface="Arial"/>
                      </a:endParaRPr>
                    </a:p>
                  </a:txBody>
                  <a:tcPr marL="0" marR="0" marT="46990" marB="0">
                    <a:lnT w="12700">
                      <a:solidFill>
                        <a:srgbClr val="111B4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R="144780" algn="r">
                        <a:lnSpc>
                          <a:spcPct val="100000"/>
                        </a:lnSpc>
                        <a:spcBef>
                          <a:spcPts val="370"/>
                        </a:spcBef>
                        <a:tabLst>
                          <a:tab pos="327660" algn="l"/>
                        </a:tabLst>
                      </a:pPr>
                      <a:r>
                        <a:rPr sz="950" b="1" dirty="0">
                          <a:solidFill>
                            <a:srgbClr val="111B40"/>
                          </a:solidFill>
                          <a:latin typeface="Arial"/>
                          <a:cs typeface="Arial"/>
                        </a:rPr>
                        <a:t>$	706.95</a:t>
                      </a:r>
                      <a:endParaRPr sz="950">
                        <a:latin typeface="Arial"/>
                        <a:cs typeface="Arial"/>
                      </a:endParaRPr>
                    </a:p>
                  </a:txBody>
                  <a:tcPr marL="0" marR="0" marT="46990" marB="0">
                    <a:lnT w="12700">
                      <a:solidFill>
                        <a:srgbClr val="111B4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E6E8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</a:tr>
            </a:tbl>
          </a:graphicData>
        </a:graphic>
      </p:graphicFrame>
      <p:sp>
        <p:nvSpPr>
          <p:cNvPr id="9" name="object 9"/>
          <p:cNvSpPr/>
          <p:nvPr/>
        </p:nvSpPr>
        <p:spPr>
          <a:xfrm>
            <a:off x="3672840" y="698500"/>
            <a:ext cx="274320" cy="254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90600" y="5097779"/>
            <a:ext cx="355600" cy="355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90600" y="5839459"/>
            <a:ext cx="355600" cy="3556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990600" y="6418579"/>
            <a:ext cx="355600" cy="3556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825500" y="3733800"/>
            <a:ext cx="6043930" cy="584200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12700" marR="5080">
              <a:lnSpc>
                <a:spcPts val="880"/>
              </a:lnSpc>
              <a:spcBef>
                <a:spcPts val="195"/>
              </a:spcBef>
            </a:pPr>
            <a:r>
              <a:rPr sz="800" dirty="0">
                <a:solidFill>
                  <a:srgbClr val="646464"/>
                </a:solidFill>
                <a:latin typeface="Arial"/>
                <a:cs typeface="Arial"/>
              </a:rPr>
              <a:t>Fare </a:t>
            </a:r>
            <a:r>
              <a:rPr sz="800" spc="-5" dirty="0">
                <a:solidFill>
                  <a:srgbClr val="646464"/>
                </a:solidFill>
                <a:latin typeface="Arial"/>
                <a:cs typeface="Arial"/>
              </a:rPr>
              <a:t>Rules: </a:t>
            </a:r>
            <a:r>
              <a:rPr sz="800" dirty="0">
                <a:solidFill>
                  <a:srgbClr val="646464"/>
                </a:solidFill>
                <a:latin typeface="Arial"/>
                <a:cs typeface="Arial"/>
              </a:rPr>
              <a:t>If you </a:t>
            </a:r>
            <a:r>
              <a:rPr sz="800" spc="-5" dirty="0">
                <a:solidFill>
                  <a:srgbClr val="646464"/>
                </a:solidFill>
                <a:latin typeface="Arial"/>
                <a:cs typeface="Arial"/>
              </a:rPr>
              <a:t>decide </a:t>
            </a:r>
            <a:r>
              <a:rPr sz="800" dirty="0">
                <a:solidFill>
                  <a:srgbClr val="646464"/>
                </a:solidFill>
                <a:latin typeface="Arial"/>
                <a:cs typeface="Arial"/>
              </a:rPr>
              <a:t>to make a change to your current </a:t>
            </a:r>
            <a:r>
              <a:rPr sz="800" spc="-5" dirty="0">
                <a:solidFill>
                  <a:srgbClr val="646464"/>
                </a:solidFill>
                <a:latin typeface="Arial"/>
                <a:cs typeface="Arial"/>
              </a:rPr>
              <a:t>itinerary it </a:t>
            </a:r>
            <a:r>
              <a:rPr sz="800" dirty="0">
                <a:solidFill>
                  <a:srgbClr val="646464"/>
                </a:solidFill>
                <a:latin typeface="Arial"/>
                <a:cs typeface="Arial"/>
              </a:rPr>
              <a:t>may result </a:t>
            </a:r>
            <a:r>
              <a:rPr sz="800" spc="-5" dirty="0">
                <a:solidFill>
                  <a:srgbClr val="646464"/>
                </a:solidFill>
                <a:latin typeface="Arial"/>
                <a:cs typeface="Arial"/>
              </a:rPr>
              <a:t>in </a:t>
            </a:r>
            <a:r>
              <a:rPr sz="800" dirty="0">
                <a:solidFill>
                  <a:srgbClr val="646464"/>
                </a:solidFill>
                <a:latin typeface="Arial"/>
                <a:cs typeface="Arial"/>
              </a:rPr>
              <a:t>a fare </a:t>
            </a:r>
            <a:r>
              <a:rPr sz="800" spc="-5" dirty="0">
                <a:solidFill>
                  <a:srgbClr val="646464"/>
                </a:solidFill>
                <a:latin typeface="Arial"/>
                <a:cs typeface="Arial"/>
              </a:rPr>
              <a:t>increase. </a:t>
            </a:r>
            <a:r>
              <a:rPr sz="800" dirty="0">
                <a:solidFill>
                  <a:srgbClr val="646464"/>
                </a:solidFill>
                <a:latin typeface="Arial"/>
                <a:cs typeface="Arial"/>
              </a:rPr>
              <a:t>In the case you're </a:t>
            </a:r>
            <a:r>
              <a:rPr sz="800" spc="-5" dirty="0">
                <a:solidFill>
                  <a:srgbClr val="646464"/>
                </a:solidFill>
                <a:latin typeface="Arial"/>
                <a:cs typeface="Arial"/>
              </a:rPr>
              <a:t>left with </a:t>
            </a:r>
            <a:r>
              <a:rPr sz="800" dirty="0">
                <a:solidFill>
                  <a:srgbClr val="646464"/>
                </a:solidFill>
                <a:latin typeface="Arial"/>
                <a:cs typeface="Arial"/>
              </a:rPr>
              <a:t>travel  funds from this confirmation </a:t>
            </a:r>
            <a:r>
              <a:rPr sz="800" spc="-10" dirty="0">
                <a:solidFill>
                  <a:srgbClr val="646464"/>
                </a:solidFill>
                <a:latin typeface="Arial"/>
                <a:cs typeface="Arial"/>
              </a:rPr>
              <a:t>number, </a:t>
            </a:r>
            <a:r>
              <a:rPr sz="800" dirty="0">
                <a:solidFill>
                  <a:srgbClr val="646464"/>
                </a:solidFill>
                <a:latin typeface="Arial"/>
                <a:cs typeface="Arial"/>
              </a:rPr>
              <a:t>you're </a:t>
            </a:r>
            <a:r>
              <a:rPr sz="800" spc="-5" dirty="0">
                <a:solidFill>
                  <a:srgbClr val="646464"/>
                </a:solidFill>
                <a:latin typeface="Arial"/>
                <a:cs typeface="Arial"/>
              </a:rPr>
              <a:t>in luck! </a:t>
            </a:r>
            <a:r>
              <a:rPr sz="800" spc="-10" dirty="0">
                <a:solidFill>
                  <a:srgbClr val="646464"/>
                </a:solidFill>
                <a:latin typeface="Arial"/>
                <a:cs typeface="Arial"/>
              </a:rPr>
              <a:t>We're </a:t>
            </a:r>
            <a:r>
              <a:rPr sz="800" spc="-5" dirty="0">
                <a:solidFill>
                  <a:srgbClr val="646464"/>
                </a:solidFill>
                <a:latin typeface="Arial"/>
                <a:cs typeface="Arial"/>
              </a:rPr>
              <a:t>happy </a:t>
            </a:r>
            <a:r>
              <a:rPr sz="800" dirty="0">
                <a:solidFill>
                  <a:srgbClr val="646464"/>
                </a:solidFill>
                <a:latin typeface="Arial"/>
                <a:cs typeface="Arial"/>
              </a:rPr>
              <a:t>to </a:t>
            </a:r>
            <a:r>
              <a:rPr sz="800" spc="-5" dirty="0">
                <a:solidFill>
                  <a:srgbClr val="646464"/>
                </a:solidFill>
                <a:latin typeface="Arial"/>
                <a:cs typeface="Arial"/>
              </a:rPr>
              <a:t>let </a:t>
            </a:r>
            <a:r>
              <a:rPr sz="800" dirty="0">
                <a:solidFill>
                  <a:srgbClr val="646464"/>
                </a:solidFill>
                <a:latin typeface="Arial"/>
                <a:cs typeface="Arial"/>
              </a:rPr>
              <a:t>you </a:t>
            </a:r>
            <a:r>
              <a:rPr sz="800" spc="-5" dirty="0">
                <a:solidFill>
                  <a:srgbClr val="646464"/>
                </a:solidFill>
                <a:latin typeface="Arial"/>
                <a:cs typeface="Arial"/>
              </a:rPr>
              <a:t>use </a:t>
            </a:r>
            <a:r>
              <a:rPr sz="800" dirty="0">
                <a:solidFill>
                  <a:srgbClr val="646464"/>
                </a:solidFill>
                <a:latin typeface="Arial"/>
                <a:cs typeface="Arial"/>
              </a:rPr>
              <a:t>them towards a future flight for the </a:t>
            </a:r>
            <a:r>
              <a:rPr sz="800" spc="-5" dirty="0">
                <a:solidFill>
                  <a:srgbClr val="646464"/>
                </a:solidFill>
                <a:latin typeface="Arial"/>
                <a:cs typeface="Arial"/>
              </a:rPr>
              <a:t>individual named on  </a:t>
            </a:r>
            <a:r>
              <a:rPr sz="800" dirty="0">
                <a:solidFill>
                  <a:srgbClr val="646464"/>
                </a:solidFill>
                <a:latin typeface="Arial"/>
                <a:cs typeface="Arial"/>
              </a:rPr>
              <a:t>the ticket, </a:t>
            </a:r>
            <a:r>
              <a:rPr sz="800" spc="-5" dirty="0">
                <a:solidFill>
                  <a:srgbClr val="646464"/>
                </a:solidFill>
                <a:latin typeface="Arial"/>
                <a:cs typeface="Arial"/>
              </a:rPr>
              <a:t>as long as </a:t>
            </a:r>
            <a:r>
              <a:rPr sz="800" dirty="0">
                <a:solidFill>
                  <a:srgbClr val="646464"/>
                </a:solidFill>
                <a:latin typeface="Arial"/>
                <a:cs typeface="Arial"/>
              </a:rPr>
              <a:t>the </a:t>
            </a:r>
            <a:r>
              <a:rPr sz="800" spc="-5" dirty="0">
                <a:solidFill>
                  <a:srgbClr val="646464"/>
                </a:solidFill>
                <a:latin typeface="Arial"/>
                <a:cs typeface="Arial"/>
              </a:rPr>
              <a:t>new </a:t>
            </a:r>
            <a:r>
              <a:rPr sz="800" dirty="0">
                <a:solidFill>
                  <a:srgbClr val="646464"/>
                </a:solidFill>
                <a:latin typeface="Arial"/>
                <a:cs typeface="Arial"/>
              </a:rPr>
              <a:t>travel </a:t>
            </a:r>
            <a:r>
              <a:rPr sz="800" spc="-5" dirty="0">
                <a:solidFill>
                  <a:srgbClr val="646464"/>
                </a:solidFill>
                <a:latin typeface="Arial"/>
                <a:cs typeface="Arial"/>
              </a:rPr>
              <a:t>is </a:t>
            </a:r>
            <a:r>
              <a:rPr sz="800" dirty="0">
                <a:solidFill>
                  <a:srgbClr val="646464"/>
                </a:solidFill>
                <a:latin typeface="Arial"/>
                <a:cs typeface="Arial"/>
              </a:rPr>
              <a:t>completed </a:t>
            </a:r>
            <a:r>
              <a:rPr sz="800" spc="-5" dirty="0">
                <a:solidFill>
                  <a:srgbClr val="646464"/>
                </a:solidFill>
                <a:latin typeface="Arial"/>
                <a:cs typeface="Arial"/>
              </a:rPr>
              <a:t>by </a:t>
            </a:r>
            <a:r>
              <a:rPr sz="800" dirty="0">
                <a:solidFill>
                  <a:srgbClr val="646464"/>
                </a:solidFill>
                <a:latin typeface="Arial"/>
                <a:cs typeface="Arial"/>
              </a:rPr>
              <a:t>the </a:t>
            </a:r>
            <a:r>
              <a:rPr sz="800" spc="-5" dirty="0">
                <a:solidFill>
                  <a:srgbClr val="646464"/>
                </a:solidFill>
                <a:latin typeface="Arial"/>
                <a:cs typeface="Arial"/>
              </a:rPr>
              <a:t>expiration</a:t>
            </a:r>
            <a:r>
              <a:rPr sz="800" spc="-15" dirty="0">
                <a:solidFill>
                  <a:srgbClr val="646464"/>
                </a:solidFill>
                <a:latin typeface="Arial"/>
                <a:cs typeface="Arial"/>
              </a:rPr>
              <a:t> </a:t>
            </a:r>
            <a:r>
              <a:rPr sz="800" spc="-5" dirty="0">
                <a:solidFill>
                  <a:srgbClr val="646464"/>
                </a:solidFill>
                <a:latin typeface="Arial"/>
                <a:cs typeface="Arial"/>
              </a:rPr>
              <a:t>date.</a:t>
            </a:r>
            <a:endParaRPr sz="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705"/>
              </a:spcBef>
            </a:pPr>
            <a:r>
              <a:rPr sz="800" spc="-25" dirty="0">
                <a:solidFill>
                  <a:srgbClr val="646464"/>
                </a:solidFill>
                <a:latin typeface="Arial"/>
                <a:cs typeface="Arial"/>
              </a:rPr>
              <a:t>Your </a:t>
            </a:r>
            <a:r>
              <a:rPr sz="800" dirty="0">
                <a:solidFill>
                  <a:srgbClr val="646464"/>
                </a:solidFill>
                <a:latin typeface="Arial"/>
                <a:cs typeface="Arial"/>
              </a:rPr>
              <a:t>ticket </a:t>
            </a:r>
            <a:r>
              <a:rPr sz="800" spc="-5" dirty="0">
                <a:solidFill>
                  <a:srgbClr val="646464"/>
                </a:solidFill>
                <a:latin typeface="Arial"/>
                <a:cs typeface="Arial"/>
              </a:rPr>
              <a:t>number:</a:t>
            </a:r>
            <a:r>
              <a:rPr sz="800" spc="10" dirty="0">
                <a:solidFill>
                  <a:srgbClr val="646464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646464"/>
                </a:solidFill>
                <a:latin typeface="Arial"/>
                <a:cs typeface="Arial"/>
              </a:rPr>
              <a:t>5262458304505</a:t>
            </a:r>
            <a:endParaRPr sz="8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25500" y="4475479"/>
            <a:ext cx="2193925" cy="3181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900" b="1" spc="10" dirty="0">
                <a:solidFill>
                  <a:srgbClr val="111B40"/>
                </a:solidFill>
                <a:latin typeface="Arial"/>
                <a:cs typeface="Arial"/>
              </a:rPr>
              <a:t>Prepare </a:t>
            </a:r>
            <a:r>
              <a:rPr sz="1900" b="1" spc="5" dirty="0">
                <a:solidFill>
                  <a:srgbClr val="111B40"/>
                </a:solidFill>
                <a:latin typeface="Arial"/>
                <a:cs typeface="Arial"/>
              </a:rPr>
              <a:t>for</a:t>
            </a:r>
            <a:r>
              <a:rPr sz="1900" b="1" spc="-50" dirty="0">
                <a:solidFill>
                  <a:srgbClr val="111B40"/>
                </a:solidFill>
                <a:latin typeface="Arial"/>
                <a:cs typeface="Arial"/>
              </a:rPr>
              <a:t> </a:t>
            </a:r>
            <a:r>
              <a:rPr sz="1900" b="1" spc="5" dirty="0">
                <a:solidFill>
                  <a:srgbClr val="111B40"/>
                </a:solidFill>
                <a:latin typeface="Arial"/>
                <a:cs typeface="Arial"/>
              </a:rPr>
              <a:t>takeoff</a:t>
            </a:r>
            <a:endParaRPr sz="190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4970488" y="7627619"/>
            <a:ext cx="24765" cy="8890"/>
          </a:xfrm>
          <a:custGeom>
            <a:avLst/>
            <a:gdLst/>
            <a:ahLst/>
            <a:cxnLst/>
            <a:rect l="l" t="t" r="r" b="b"/>
            <a:pathLst>
              <a:path w="24764" h="8890">
                <a:moveTo>
                  <a:pt x="24155" y="0"/>
                </a:moveTo>
                <a:lnTo>
                  <a:pt x="0" y="0"/>
                </a:lnTo>
                <a:lnTo>
                  <a:pt x="0" y="8889"/>
                </a:lnTo>
                <a:lnTo>
                  <a:pt x="24155" y="8889"/>
                </a:lnTo>
                <a:lnTo>
                  <a:pt x="24155" y="0"/>
                </a:lnTo>
                <a:close/>
              </a:path>
            </a:pathLst>
          </a:custGeom>
          <a:solidFill>
            <a:srgbClr val="304C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977900" y="4981468"/>
            <a:ext cx="5795645" cy="2677795"/>
          </a:xfrm>
          <a:prstGeom prst="rect">
            <a:avLst/>
          </a:prstGeom>
        </p:spPr>
        <p:txBody>
          <a:bodyPr vert="horz" wrap="square" lIns="0" tIns="108585" rIns="0" bIns="0" rtlCol="0">
            <a:spAutoFit/>
          </a:bodyPr>
          <a:lstStyle/>
          <a:p>
            <a:pPr marL="469900">
              <a:lnSpc>
                <a:spcPct val="100000"/>
              </a:lnSpc>
              <a:spcBef>
                <a:spcPts val="855"/>
              </a:spcBef>
            </a:pPr>
            <a:r>
              <a:rPr sz="1100" b="1" spc="5" dirty="0">
                <a:solidFill>
                  <a:srgbClr val="008522"/>
                </a:solidFill>
                <a:latin typeface="Arial"/>
                <a:cs typeface="Arial"/>
              </a:rPr>
              <a:t>24 </a:t>
            </a:r>
            <a:r>
              <a:rPr sz="1100" b="1" spc="10" dirty="0">
                <a:solidFill>
                  <a:srgbClr val="008522"/>
                </a:solidFill>
                <a:latin typeface="Arial"/>
                <a:cs typeface="Arial"/>
              </a:rPr>
              <a:t>hours </a:t>
            </a:r>
            <a:r>
              <a:rPr sz="1100" spc="5" dirty="0">
                <a:solidFill>
                  <a:srgbClr val="008522"/>
                </a:solidFill>
                <a:latin typeface="Arial"/>
                <a:cs typeface="Arial"/>
              </a:rPr>
              <a:t>before your</a:t>
            </a:r>
            <a:r>
              <a:rPr sz="1100" spc="-10" dirty="0">
                <a:solidFill>
                  <a:srgbClr val="00852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008522"/>
                </a:solidFill>
                <a:latin typeface="Arial"/>
                <a:cs typeface="Arial"/>
              </a:rPr>
              <a:t>departure:</a:t>
            </a:r>
            <a:endParaRPr sz="1100">
              <a:latin typeface="Arial"/>
              <a:cs typeface="Arial"/>
            </a:endParaRPr>
          </a:p>
          <a:p>
            <a:pPr marL="469900" marR="97790">
              <a:lnSpc>
                <a:spcPts val="1280"/>
              </a:lnSpc>
              <a:spcBef>
                <a:spcPts val="835"/>
              </a:spcBef>
            </a:pPr>
            <a:r>
              <a:rPr sz="1100" spc="5" dirty="0">
                <a:solidFill>
                  <a:srgbClr val="111B40"/>
                </a:solidFill>
                <a:latin typeface="Arial"/>
                <a:cs typeface="Arial"/>
              </a:rPr>
              <a:t>Check-in on </a:t>
            </a:r>
            <a:r>
              <a:rPr sz="1100" spc="10" dirty="0">
                <a:solidFill>
                  <a:srgbClr val="111B40"/>
                </a:solidFill>
                <a:latin typeface="Arial"/>
                <a:cs typeface="Arial"/>
              </a:rPr>
              <a:t>Southwest.com® </a:t>
            </a:r>
            <a:r>
              <a:rPr sz="1100" spc="5" dirty="0">
                <a:solidFill>
                  <a:srgbClr val="111B40"/>
                </a:solidFill>
                <a:latin typeface="Arial"/>
                <a:cs typeface="Arial"/>
              </a:rPr>
              <a:t>or using the </a:t>
            </a:r>
            <a:r>
              <a:rPr sz="1100" spc="10" dirty="0">
                <a:solidFill>
                  <a:srgbClr val="111B40"/>
                </a:solidFill>
                <a:latin typeface="Arial"/>
                <a:cs typeface="Arial"/>
              </a:rPr>
              <a:t>Southwest </a:t>
            </a:r>
            <a:r>
              <a:rPr sz="1100" spc="5" dirty="0">
                <a:solidFill>
                  <a:srgbClr val="111B40"/>
                </a:solidFill>
                <a:latin typeface="Arial"/>
                <a:cs typeface="Arial"/>
              </a:rPr>
              <a:t>Mobile </a:t>
            </a:r>
            <a:r>
              <a:rPr sz="1100" spc="10" dirty="0">
                <a:solidFill>
                  <a:srgbClr val="111B40"/>
                </a:solidFill>
                <a:latin typeface="Arial"/>
                <a:cs typeface="Arial"/>
              </a:rPr>
              <a:t>App. </a:t>
            </a:r>
            <a:r>
              <a:rPr sz="1100" spc="5" dirty="0">
                <a:solidFill>
                  <a:srgbClr val="111B40"/>
                </a:solidFill>
                <a:latin typeface="Arial"/>
                <a:cs typeface="Arial"/>
              </a:rPr>
              <a:t>Use your mobile  device and receive </a:t>
            </a:r>
            <a:r>
              <a:rPr sz="1100" spc="10" dirty="0">
                <a:solidFill>
                  <a:srgbClr val="111B40"/>
                </a:solidFill>
                <a:latin typeface="Arial"/>
                <a:cs typeface="Arial"/>
              </a:rPr>
              <a:t>a </a:t>
            </a:r>
            <a:r>
              <a:rPr sz="1100" spc="5" dirty="0">
                <a:solidFill>
                  <a:srgbClr val="111B40"/>
                </a:solidFill>
                <a:latin typeface="Arial"/>
                <a:cs typeface="Arial"/>
              </a:rPr>
              <a:t>mobile boarding</a:t>
            </a:r>
            <a:r>
              <a:rPr sz="1100" spc="-5" dirty="0">
                <a:solidFill>
                  <a:srgbClr val="111B40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111B40"/>
                </a:solidFill>
                <a:latin typeface="Arial"/>
                <a:cs typeface="Arial"/>
              </a:rPr>
              <a:t>pass.</a:t>
            </a:r>
            <a:endParaRPr sz="1100">
              <a:latin typeface="Arial"/>
              <a:cs typeface="Arial"/>
            </a:endParaRPr>
          </a:p>
          <a:p>
            <a:pPr marL="469900" marR="3024505">
              <a:lnSpc>
                <a:spcPct val="157600"/>
              </a:lnSpc>
              <a:spcBef>
                <a:spcPts val="365"/>
              </a:spcBef>
            </a:pPr>
            <a:r>
              <a:rPr sz="1100" b="1" spc="5" dirty="0">
                <a:solidFill>
                  <a:srgbClr val="002690"/>
                </a:solidFill>
                <a:latin typeface="Arial"/>
                <a:cs typeface="Arial"/>
              </a:rPr>
              <a:t>30 minutes </a:t>
            </a:r>
            <a:r>
              <a:rPr sz="1100" spc="5" dirty="0">
                <a:solidFill>
                  <a:srgbClr val="002690"/>
                </a:solidFill>
                <a:latin typeface="Arial"/>
                <a:cs typeface="Arial"/>
              </a:rPr>
              <a:t>before your </a:t>
            </a:r>
            <a:r>
              <a:rPr sz="1100" dirty="0">
                <a:solidFill>
                  <a:srgbClr val="002690"/>
                </a:solidFill>
                <a:latin typeface="Arial"/>
                <a:cs typeface="Arial"/>
              </a:rPr>
              <a:t>departure: </a:t>
            </a:r>
            <a:r>
              <a:rPr sz="1100" dirty="0">
                <a:solidFill>
                  <a:srgbClr val="111B40"/>
                </a:solidFill>
                <a:latin typeface="Arial"/>
                <a:cs typeface="Arial"/>
              </a:rPr>
              <a:t> </a:t>
            </a:r>
            <a:r>
              <a:rPr sz="1100" spc="5" dirty="0">
                <a:solidFill>
                  <a:srgbClr val="111B40"/>
                </a:solidFill>
                <a:latin typeface="Arial"/>
                <a:cs typeface="Arial"/>
              </a:rPr>
              <a:t>Arrive at the gate prepared to</a:t>
            </a:r>
            <a:r>
              <a:rPr sz="1100" spc="-15" dirty="0">
                <a:solidFill>
                  <a:srgbClr val="111B40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111B40"/>
                </a:solidFill>
                <a:latin typeface="Arial"/>
                <a:cs typeface="Arial"/>
              </a:rPr>
              <a:t>board.</a:t>
            </a:r>
            <a:endParaRPr sz="11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000">
              <a:latin typeface="Times New Roman"/>
              <a:cs typeface="Times New Roman"/>
            </a:endParaRPr>
          </a:p>
          <a:p>
            <a:pPr marL="469900">
              <a:lnSpc>
                <a:spcPct val="100000"/>
              </a:lnSpc>
            </a:pPr>
            <a:r>
              <a:rPr sz="1100" b="1" spc="5" dirty="0">
                <a:solidFill>
                  <a:srgbClr val="D5152E"/>
                </a:solidFill>
                <a:latin typeface="Arial"/>
                <a:cs typeface="Arial"/>
              </a:rPr>
              <a:t>10 minutes </a:t>
            </a:r>
            <a:r>
              <a:rPr sz="1100" spc="5" dirty="0">
                <a:solidFill>
                  <a:srgbClr val="D5152E"/>
                </a:solidFill>
                <a:latin typeface="Arial"/>
                <a:cs typeface="Arial"/>
              </a:rPr>
              <a:t>before your</a:t>
            </a:r>
            <a:r>
              <a:rPr sz="1100" dirty="0">
                <a:solidFill>
                  <a:srgbClr val="D5152E"/>
                </a:solidFill>
                <a:latin typeface="Arial"/>
                <a:cs typeface="Arial"/>
              </a:rPr>
              <a:t> departure:</a:t>
            </a:r>
            <a:endParaRPr sz="1100">
              <a:latin typeface="Arial"/>
              <a:cs typeface="Arial"/>
            </a:endParaRPr>
          </a:p>
          <a:p>
            <a:pPr marL="469900" marR="5080">
              <a:lnSpc>
                <a:spcPts val="1280"/>
              </a:lnSpc>
              <a:spcBef>
                <a:spcPts val="835"/>
              </a:spcBef>
            </a:pPr>
            <a:r>
              <a:rPr sz="1100" spc="5" dirty="0">
                <a:solidFill>
                  <a:srgbClr val="111B40"/>
                </a:solidFill>
                <a:latin typeface="Arial"/>
                <a:cs typeface="Arial"/>
              </a:rPr>
              <a:t>This </a:t>
            </a:r>
            <a:r>
              <a:rPr sz="1100" dirty="0">
                <a:solidFill>
                  <a:srgbClr val="111B40"/>
                </a:solidFill>
                <a:latin typeface="Arial"/>
                <a:cs typeface="Arial"/>
              </a:rPr>
              <a:t>is </a:t>
            </a:r>
            <a:r>
              <a:rPr sz="1100" spc="5" dirty="0">
                <a:solidFill>
                  <a:srgbClr val="111B40"/>
                </a:solidFill>
                <a:latin typeface="Arial"/>
                <a:cs typeface="Arial"/>
              </a:rPr>
              <a:t>the </a:t>
            </a:r>
            <a:r>
              <a:rPr sz="1100" dirty="0">
                <a:solidFill>
                  <a:srgbClr val="111B40"/>
                </a:solidFill>
                <a:latin typeface="Arial"/>
                <a:cs typeface="Arial"/>
              </a:rPr>
              <a:t>last opportunity </a:t>
            </a:r>
            <a:r>
              <a:rPr sz="1100" spc="5" dirty="0">
                <a:solidFill>
                  <a:srgbClr val="111B40"/>
                </a:solidFill>
                <a:latin typeface="Arial"/>
                <a:cs typeface="Arial"/>
              </a:rPr>
              <a:t>to board your flight </a:t>
            </a:r>
            <a:r>
              <a:rPr sz="1100" dirty="0">
                <a:solidFill>
                  <a:srgbClr val="111B40"/>
                </a:solidFill>
                <a:latin typeface="Arial"/>
                <a:cs typeface="Arial"/>
              </a:rPr>
              <a:t>if </a:t>
            </a:r>
            <a:r>
              <a:rPr sz="1100" spc="10" dirty="0">
                <a:solidFill>
                  <a:srgbClr val="111B40"/>
                </a:solidFill>
                <a:latin typeface="Arial"/>
                <a:cs typeface="Arial"/>
              </a:rPr>
              <a:t>you </a:t>
            </a:r>
            <a:r>
              <a:rPr sz="1100" spc="5" dirty="0">
                <a:solidFill>
                  <a:srgbClr val="111B40"/>
                </a:solidFill>
                <a:latin typeface="Arial"/>
                <a:cs typeface="Arial"/>
              </a:rPr>
              <a:t>are present in the gate area and  have </a:t>
            </a:r>
            <a:r>
              <a:rPr sz="1100" spc="10" dirty="0">
                <a:solidFill>
                  <a:srgbClr val="111B40"/>
                </a:solidFill>
                <a:latin typeface="Arial"/>
                <a:cs typeface="Arial"/>
              </a:rPr>
              <a:t>met </a:t>
            </a:r>
            <a:r>
              <a:rPr sz="1100" dirty="0">
                <a:solidFill>
                  <a:srgbClr val="111B40"/>
                </a:solidFill>
                <a:latin typeface="Arial"/>
                <a:cs typeface="Arial"/>
              </a:rPr>
              <a:t>all </a:t>
            </a:r>
            <a:r>
              <a:rPr sz="1100" spc="5" dirty="0">
                <a:solidFill>
                  <a:srgbClr val="111B40"/>
                </a:solidFill>
                <a:latin typeface="Arial"/>
                <a:cs typeface="Arial"/>
              </a:rPr>
              <a:t>check-in requirements.</a:t>
            </a:r>
            <a:endParaRPr sz="11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00">
              <a:latin typeface="Times New Roman"/>
              <a:cs typeface="Times New Roman"/>
            </a:endParaRPr>
          </a:p>
          <a:p>
            <a:pPr marL="12700" marR="75565" algn="just">
              <a:lnSpc>
                <a:spcPts val="1280"/>
              </a:lnSpc>
            </a:pPr>
            <a:r>
              <a:rPr sz="1100" b="1" spc="5" dirty="0">
                <a:solidFill>
                  <a:srgbClr val="111B40"/>
                </a:solidFill>
                <a:latin typeface="Arial"/>
                <a:cs typeface="Arial"/>
              </a:rPr>
              <a:t>If you </a:t>
            </a:r>
            <a:r>
              <a:rPr sz="1100" b="1" spc="10" dirty="0">
                <a:solidFill>
                  <a:srgbClr val="111B40"/>
                </a:solidFill>
                <a:latin typeface="Arial"/>
                <a:cs typeface="Arial"/>
              </a:rPr>
              <a:t>do not plan </a:t>
            </a:r>
            <a:r>
              <a:rPr sz="1100" b="1" spc="5" dirty="0">
                <a:solidFill>
                  <a:srgbClr val="111B40"/>
                </a:solidFill>
                <a:latin typeface="Arial"/>
                <a:cs typeface="Arial"/>
              </a:rPr>
              <a:t>to travel </a:t>
            </a:r>
            <a:r>
              <a:rPr sz="1100" b="1" spc="10" dirty="0">
                <a:solidFill>
                  <a:srgbClr val="111B40"/>
                </a:solidFill>
                <a:latin typeface="Arial"/>
                <a:cs typeface="Arial"/>
              </a:rPr>
              <a:t>on </a:t>
            </a:r>
            <a:r>
              <a:rPr sz="1100" b="1" spc="5" dirty="0">
                <a:solidFill>
                  <a:srgbClr val="111B40"/>
                </a:solidFill>
                <a:latin typeface="Arial"/>
                <a:cs typeface="Arial"/>
              </a:rPr>
              <a:t>your flight: </a:t>
            </a:r>
            <a:r>
              <a:rPr sz="1100" spc="10" dirty="0">
                <a:solidFill>
                  <a:srgbClr val="111B40"/>
                </a:solidFill>
                <a:latin typeface="Arial"/>
                <a:cs typeface="Arial"/>
              </a:rPr>
              <a:t>Things </a:t>
            </a:r>
            <a:r>
              <a:rPr sz="1100" spc="5" dirty="0">
                <a:solidFill>
                  <a:srgbClr val="111B40"/>
                </a:solidFill>
                <a:latin typeface="Arial"/>
                <a:cs typeface="Arial"/>
              </a:rPr>
              <a:t>happen, </a:t>
            </a:r>
            <a:r>
              <a:rPr sz="1100" spc="10" dirty="0">
                <a:solidFill>
                  <a:srgbClr val="111B40"/>
                </a:solidFill>
                <a:latin typeface="Arial"/>
                <a:cs typeface="Arial"/>
              </a:rPr>
              <a:t>we </a:t>
            </a:r>
            <a:r>
              <a:rPr sz="1100" spc="5" dirty="0">
                <a:solidFill>
                  <a:srgbClr val="111B40"/>
                </a:solidFill>
                <a:latin typeface="Arial"/>
                <a:cs typeface="Arial"/>
              </a:rPr>
              <a:t>understand! </a:t>
            </a:r>
            <a:r>
              <a:rPr sz="1100" spc="10" dirty="0">
                <a:solidFill>
                  <a:srgbClr val="111B40"/>
                </a:solidFill>
                <a:latin typeface="Arial"/>
                <a:cs typeface="Arial"/>
              </a:rPr>
              <a:t>Please </a:t>
            </a:r>
            <a:r>
              <a:rPr sz="1100" dirty="0">
                <a:solidFill>
                  <a:srgbClr val="111B40"/>
                </a:solidFill>
                <a:latin typeface="Arial"/>
                <a:cs typeface="Arial"/>
              </a:rPr>
              <a:t>let </a:t>
            </a:r>
            <a:r>
              <a:rPr sz="1100" spc="5" dirty="0">
                <a:solidFill>
                  <a:srgbClr val="111B40"/>
                </a:solidFill>
                <a:latin typeface="Arial"/>
                <a:cs typeface="Arial"/>
              </a:rPr>
              <a:t>us  </a:t>
            </a:r>
            <a:r>
              <a:rPr sz="1100" spc="10" dirty="0">
                <a:solidFill>
                  <a:srgbClr val="111B40"/>
                </a:solidFill>
                <a:latin typeface="Arial"/>
                <a:cs typeface="Arial"/>
              </a:rPr>
              <a:t>know </a:t>
            </a:r>
            <a:r>
              <a:rPr sz="1100" spc="5" dirty="0">
                <a:solidFill>
                  <a:srgbClr val="111B40"/>
                </a:solidFill>
                <a:latin typeface="Arial"/>
                <a:cs typeface="Arial"/>
              </a:rPr>
              <a:t>at </a:t>
            </a:r>
            <a:r>
              <a:rPr sz="1100" dirty="0">
                <a:solidFill>
                  <a:srgbClr val="111B40"/>
                </a:solidFill>
                <a:latin typeface="Arial"/>
                <a:cs typeface="Arial"/>
              </a:rPr>
              <a:t>least </a:t>
            </a:r>
            <a:r>
              <a:rPr sz="1100" spc="5" dirty="0">
                <a:solidFill>
                  <a:srgbClr val="111B40"/>
                </a:solidFill>
                <a:latin typeface="Arial"/>
                <a:cs typeface="Arial"/>
              </a:rPr>
              <a:t>10 </a:t>
            </a:r>
            <a:r>
              <a:rPr sz="1100" spc="10" dirty="0">
                <a:solidFill>
                  <a:srgbClr val="111B40"/>
                </a:solidFill>
                <a:latin typeface="Arial"/>
                <a:cs typeface="Arial"/>
              </a:rPr>
              <a:t>minutes </a:t>
            </a:r>
            <a:r>
              <a:rPr sz="1100" dirty="0">
                <a:solidFill>
                  <a:srgbClr val="111B40"/>
                </a:solidFill>
                <a:latin typeface="Arial"/>
                <a:cs typeface="Arial"/>
              </a:rPr>
              <a:t>prior </a:t>
            </a:r>
            <a:r>
              <a:rPr sz="1100" spc="5" dirty="0">
                <a:solidFill>
                  <a:srgbClr val="111B40"/>
                </a:solidFill>
                <a:latin typeface="Arial"/>
                <a:cs typeface="Arial"/>
              </a:rPr>
              <a:t>to your flight's </a:t>
            </a:r>
            <a:r>
              <a:rPr sz="1100" spc="10" dirty="0">
                <a:solidFill>
                  <a:srgbClr val="111B40"/>
                </a:solidFill>
                <a:latin typeface="Arial"/>
                <a:cs typeface="Arial"/>
              </a:rPr>
              <a:t>scheduled </a:t>
            </a:r>
            <a:r>
              <a:rPr sz="1100" spc="5" dirty="0">
                <a:solidFill>
                  <a:srgbClr val="111B40"/>
                </a:solidFill>
                <a:latin typeface="Arial"/>
                <a:cs typeface="Arial"/>
              </a:rPr>
              <a:t>departure </a:t>
            </a:r>
            <a:r>
              <a:rPr sz="1100" dirty="0">
                <a:solidFill>
                  <a:srgbClr val="111B40"/>
                </a:solidFill>
                <a:latin typeface="Arial"/>
                <a:cs typeface="Arial"/>
              </a:rPr>
              <a:t>if </a:t>
            </a:r>
            <a:r>
              <a:rPr sz="1100" spc="10" dirty="0">
                <a:solidFill>
                  <a:srgbClr val="111B40"/>
                </a:solidFill>
                <a:latin typeface="Arial"/>
                <a:cs typeface="Arial"/>
              </a:rPr>
              <a:t>you </a:t>
            </a:r>
            <a:r>
              <a:rPr sz="1100" spc="5" dirty="0">
                <a:solidFill>
                  <a:srgbClr val="111B40"/>
                </a:solidFill>
                <a:latin typeface="Arial"/>
                <a:cs typeface="Arial"/>
              </a:rPr>
              <a:t>won't be traveling.  If </a:t>
            </a:r>
            <a:r>
              <a:rPr sz="1100" spc="10" dirty="0">
                <a:solidFill>
                  <a:srgbClr val="111B40"/>
                </a:solidFill>
                <a:latin typeface="Arial"/>
                <a:cs typeface="Arial"/>
              </a:rPr>
              <a:t>you </a:t>
            </a:r>
            <a:r>
              <a:rPr sz="1100" dirty="0">
                <a:solidFill>
                  <a:srgbClr val="111B40"/>
                </a:solidFill>
                <a:latin typeface="Arial"/>
                <a:cs typeface="Arial"/>
              </a:rPr>
              <a:t>don't notify </a:t>
            </a:r>
            <a:r>
              <a:rPr sz="1100" spc="5" dirty="0">
                <a:solidFill>
                  <a:srgbClr val="111B40"/>
                </a:solidFill>
                <a:latin typeface="Arial"/>
                <a:cs typeface="Arial"/>
              </a:rPr>
              <a:t>us, </a:t>
            </a:r>
            <a:r>
              <a:rPr sz="1100" spc="10" dirty="0">
                <a:solidFill>
                  <a:srgbClr val="111B40"/>
                </a:solidFill>
                <a:latin typeface="Arial"/>
                <a:cs typeface="Arial"/>
              </a:rPr>
              <a:t>you may </a:t>
            </a:r>
            <a:r>
              <a:rPr sz="1100" spc="5" dirty="0">
                <a:solidFill>
                  <a:srgbClr val="111B40"/>
                </a:solidFill>
                <a:latin typeface="Arial"/>
                <a:cs typeface="Arial"/>
              </a:rPr>
              <a:t>be subject to our </a:t>
            </a:r>
            <a:r>
              <a:rPr sz="1100" u="sng" spc="10" dirty="0">
                <a:solidFill>
                  <a:srgbClr val="304CB2"/>
                </a:solidFill>
                <a:uFill>
                  <a:solidFill>
                    <a:srgbClr val="304CB2"/>
                  </a:solidFill>
                </a:uFill>
                <a:latin typeface="Arial"/>
                <a:cs typeface="Arial"/>
              </a:rPr>
              <a:t>No Show</a:t>
            </a:r>
            <a:r>
              <a:rPr sz="1100" u="sng" dirty="0">
                <a:solidFill>
                  <a:srgbClr val="304CB2"/>
                </a:solidFill>
                <a:uFill>
                  <a:solidFill>
                    <a:srgbClr val="304CB2"/>
                  </a:solidFill>
                </a:uFill>
                <a:latin typeface="Arial"/>
                <a:cs typeface="Arial"/>
              </a:rPr>
              <a:t> </a:t>
            </a:r>
            <a:r>
              <a:rPr sz="1100" u="sng" spc="5" dirty="0">
                <a:solidFill>
                  <a:srgbClr val="304CB2"/>
                </a:solidFill>
                <a:uFill>
                  <a:solidFill>
                    <a:srgbClr val="304CB2"/>
                  </a:solidFill>
                </a:uFill>
                <a:latin typeface="Arial"/>
                <a:cs typeface="Arial"/>
              </a:rPr>
              <a:t>Polic</a:t>
            </a:r>
            <a:r>
              <a:rPr sz="1100" spc="5" dirty="0">
                <a:solidFill>
                  <a:srgbClr val="304CB2"/>
                </a:solidFill>
                <a:latin typeface="Arial"/>
                <a:cs typeface="Arial"/>
              </a:rPr>
              <a:t>y</a:t>
            </a:r>
            <a:r>
              <a:rPr sz="1100" spc="5" dirty="0">
                <a:solidFill>
                  <a:srgbClr val="111B40"/>
                </a:solidFill>
                <a:latin typeface="Arial"/>
                <a:cs typeface="Arial"/>
              </a:rPr>
              <a:t>.</a:t>
            </a:r>
            <a:endParaRPr sz="110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990600" y="8887459"/>
            <a:ext cx="528319" cy="3556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977900" y="2192007"/>
            <a:ext cx="806450" cy="198755"/>
          </a:xfrm>
          <a:custGeom>
            <a:avLst/>
            <a:gdLst/>
            <a:ahLst/>
            <a:cxnLst/>
            <a:rect l="l" t="t" r="r" b="b"/>
            <a:pathLst>
              <a:path w="806450" h="198755">
                <a:moveTo>
                  <a:pt x="0" y="198272"/>
                </a:moveTo>
                <a:lnTo>
                  <a:pt x="806335" y="198272"/>
                </a:lnTo>
                <a:lnTo>
                  <a:pt x="806335" y="0"/>
                </a:lnTo>
                <a:lnTo>
                  <a:pt x="0" y="0"/>
                </a:lnTo>
                <a:lnTo>
                  <a:pt x="0" y="1982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076700" y="2192363"/>
            <a:ext cx="1130300" cy="144145"/>
          </a:xfrm>
          <a:custGeom>
            <a:avLst/>
            <a:gdLst/>
            <a:ahLst/>
            <a:cxnLst/>
            <a:rect l="l" t="t" r="r" b="b"/>
            <a:pathLst>
              <a:path w="1130300" h="144144">
                <a:moveTo>
                  <a:pt x="0" y="143700"/>
                </a:moveTo>
                <a:lnTo>
                  <a:pt x="1129766" y="143700"/>
                </a:lnTo>
                <a:lnTo>
                  <a:pt x="1129766" y="0"/>
                </a:lnTo>
                <a:lnTo>
                  <a:pt x="0" y="0"/>
                </a:lnTo>
                <a:lnTo>
                  <a:pt x="0" y="1437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076700" y="2336063"/>
            <a:ext cx="1172845" cy="162560"/>
          </a:xfrm>
          <a:custGeom>
            <a:avLst/>
            <a:gdLst/>
            <a:ahLst/>
            <a:cxnLst/>
            <a:rect l="l" t="t" r="r" b="b"/>
            <a:pathLst>
              <a:path w="1172845" h="162560">
                <a:moveTo>
                  <a:pt x="0" y="162280"/>
                </a:moveTo>
                <a:lnTo>
                  <a:pt x="1172476" y="162280"/>
                </a:lnTo>
                <a:lnTo>
                  <a:pt x="1172476" y="0"/>
                </a:lnTo>
                <a:lnTo>
                  <a:pt x="0" y="0"/>
                </a:lnTo>
                <a:lnTo>
                  <a:pt x="0" y="1622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85800" y="517893"/>
            <a:ext cx="856246" cy="6400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296659" y="977024"/>
            <a:ext cx="79883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5" dirty="0">
                <a:latin typeface="Arial"/>
                <a:cs typeface="Arial"/>
              </a:rPr>
              <a:t>GUEST</a:t>
            </a:r>
            <a:r>
              <a:rPr sz="900" b="1" spc="-70" dirty="0">
                <a:latin typeface="Arial"/>
                <a:cs typeface="Arial"/>
              </a:rPr>
              <a:t> </a:t>
            </a:r>
            <a:r>
              <a:rPr sz="900" b="1" spc="-5" dirty="0">
                <a:latin typeface="Arial"/>
                <a:cs typeface="Arial"/>
              </a:rPr>
              <a:t>FOLIO</a:t>
            </a:r>
            <a:endParaRPr sz="9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659405" y="977024"/>
            <a:ext cx="199580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15" dirty="0">
                <a:latin typeface="Arial"/>
                <a:cs typeface="Arial"/>
              </a:rPr>
              <a:t>BALTIMORE </a:t>
            </a:r>
            <a:r>
              <a:rPr sz="900" b="1" spc="-5" dirty="0">
                <a:latin typeface="Arial"/>
                <a:cs typeface="Arial"/>
              </a:rPr>
              <a:t>INNER HBR</a:t>
            </a:r>
            <a:r>
              <a:rPr sz="900" b="1" spc="-45" dirty="0">
                <a:latin typeface="Arial"/>
                <a:cs typeface="Arial"/>
              </a:rPr>
              <a:t> </a:t>
            </a:r>
            <a:r>
              <a:rPr sz="900" b="1" dirty="0">
                <a:latin typeface="Arial"/>
                <a:cs typeface="Arial"/>
              </a:rPr>
              <a:t>MARRIOTT</a:t>
            </a:r>
            <a:endParaRPr sz="9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816100" y="8385454"/>
            <a:ext cx="1748789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800" spc="-15" dirty="0">
                <a:latin typeface="Arial"/>
                <a:cs typeface="Arial"/>
              </a:rPr>
              <a:t>BALTIMORE </a:t>
            </a:r>
            <a:r>
              <a:rPr sz="800" spc="-5" dirty="0">
                <a:latin typeface="Arial"/>
                <a:cs typeface="Arial"/>
              </a:rPr>
              <a:t>INNER HBR </a:t>
            </a:r>
            <a:r>
              <a:rPr sz="800" dirty="0">
                <a:latin typeface="Arial"/>
                <a:cs typeface="Arial"/>
              </a:rPr>
              <a:t>MARRIOTT  </a:t>
            </a:r>
            <a:r>
              <a:rPr sz="800" spc="-25" dirty="0">
                <a:latin typeface="Arial"/>
                <a:cs typeface="Arial"/>
              </a:rPr>
              <a:t>110 </a:t>
            </a:r>
            <a:r>
              <a:rPr sz="800" spc="-5" dirty="0">
                <a:latin typeface="Arial"/>
                <a:cs typeface="Arial"/>
              </a:rPr>
              <a:t>S. </a:t>
            </a:r>
            <a:r>
              <a:rPr sz="800" spc="-25" dirty="0">
                <a:latin typeface="Arial"/>
                <a:cs typeface="Arial"/>
              </a:rPr>
              <a:t>EUTAW</a:t>
            </a:r>
            <a:r>
              <a:rPr sz="800" spc="10" dirty="0">
                <a:latin typeface="Arial"/>
                <a:cs typeface="Arial"/>
              </a:rPr>
              <a:t> </a:t>
            </a:r>
            <a:r>
              <a:rPr sz="800" spc="-35" dirty="0">
                <a:latin typeface="Arial"/>
                <a:cs typeface="Arial"/>
              </a:rPr>
              <a:t>ST.</a:t>
            </a:r>
            <a:endParaRPr sz="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800" spc="-15" dirty="0">
                <a:latin typeface="Arial"/>
                <a:cs typeface="Arial"/>
              </a:rPr>
              <a:t>BALTIMORE </a:t>
            </a:r>
            <a:r>
              <a:rPr sz="800" dirty="0">
                <a:latin typeface="Arial"/>
                <a:cs typeface="Arial"/>
              </a:rPr>
              <a:t>MD </a:t>
            </a:r>
            <a:r>
              <a:rPr sz="800" spc="-5" dirty="0">
                <a:latin typeface="Arial"/>
                <a:cs typeface="Arial"/>
              </a:rPr>
              <a:t>21201</a:t>
            </a:r>
            <a:endParaRPr sz="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800" spc="-5" dirty="0">
                <a:latin typeface="Arial"/>
                <a:cs typeface="Arial"/>
              </a:rPr>
              <a:t>410-962-0202</a:t>
            </a:r>
            <a:endParaRPr sz="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44500" y="9206624"/>
            <a:ext cx="6882130" cy="6883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32840">
              <a:lnSpc>
                <a:spcPct val="100000"/>
              </a:lnSpc>
              <a:spcBef>
                <a:spcPts val="100"/>
              </a:spcBef>
            </a:pPr>
            <a:r>
              <a:rPr sz="900" b="1" spc="-15" dirty="0">
                <a:latin typeface="Arial"/>
                <a:cs typeface="Arial"/>
              </a:rPr>
              <a:t>Treat </a:t>
            </a:r>
            <a:r>
              <a:rPr sz="900" b="1" spc="-5" dirty="0">
                <a:latin typeface="Arial"/>
                <a:cs typeface="Arial"/>
              </a:rPr>
              <a:t>yourself </a:t>
            </a:r>
            <a:r>
              <a:rPr sz="900" b="1" dirty="0">
                <a:latin typeface="Arial"/>
                <a:cs typeface="Arial"/>
              </a:rPr>
              <a:t>to the </a:t>
            </a:r>
            <a:r>
              <a:rPr sz="900" b="1" spc="-5" dirty="0">
                <a:latin typeface="Arial"/>
                <a:cs typeface="Arial"/>
              </a:rPr>
              <a:t>comfort of </a:t>
            </a:r>
            <a:r>
              <a:rPr sz="900" b="1" dirty="0">
                <a:latin typeface="Arial"/>
                <a:cs typeface="Arial"/>
              </a:rPr>
              <a:t>Marriott </a:t>
            </a:r>
            <a:r>
              <a:rPr sz="900" b="1" spc="-5" dirty="0">
                <a:latin typeface="Arial"/>
                <a:cs typeface="Arial"/>
              </a:rPr>
              <a:t>Hotels in your home. </a:t>
            </a:r>
            <a:r>
              <a:rPr sz="900" b="1" spc="-10" dirty="0">
                <a:latin typeface="Arial"/>
                <a:cs typeface="Arial"/>
              </a:rPr>
              <a:t>Visit</a:t>
            </a:r>
            <a:r>
              <a:rPr sz="900" b="1" spc="-25" dirty="0">
                <a:latin typeface="Arial"/>
                <a:cs typeface="Arial"/>
              </a:rPr>
              <a:t> </a:t>
            </a:r>
            <a:r>
              <a:rPr sz="900" b="1" spc="-5" dirty="0">
                <a:latin typeface="Arial"/>
                <a:cs typeface="Arial"/>
              </a:rPr>
              <a:t>ShopMarriott.com.</a:t>
            </a:r>
            <a:endParaRPr sz="900">
              <a:latin typeface="Arial"/>
              <a:cs typeface="Arial"/>
            </a:endParaRPr>
          </a:p>
          <a:p>
            <a:pPr marL="12700" marR="5080" algn="just">
              <a:lnSpc>
                <a:spcPct val="100000"/>
              </a:lnSpc>
              <a:spcBef>
                <a:spcPts val="415"/>
              </a:spcBef>
            </a:pPr>
            <a:r>
              <a:rPr sz="500" spc="-5" dirty="0">
                <a:latin typeface="Arial"/>
                <a:cs typeface="Arial"/>
              </a:rPr>
              <a:t>This </a:t>
            </a:r>
            <a:r>
              <a:rPr sz="500" dirty="0">
                <a:latin typeface="Arial"/>
                <a:cs typeface="Arial"/>
              </a:rPr>
              <a:t>statement </a:t>
            </a:r>
            <a:r>
              <a:rPr sz="500" spc="-5" dirty="0">
                <a:latin typeface="Arial"/>
                <a:cs typeface="Arial"/>
              </a:rPr>
              <a:t>is </a:t>
            </a:r>
            <a:r>
              <a:rPr sz="500" dirty="0">
                <a:latin typeface="Arial"/>
                <a:cs typeface="Arial"/>
              </a:rPr>
              <a:t>your </a:t>
            </a:r>
            <a:r>
              <a:rPr sz="500" spc="-5" dirty="0">
                <a:latin typeface="Arial"/>
                <a:cs typeface="Arial"/>
              </a:rPr>
              <a:t>only </a:t>
            </a:r>
            <a:r>
              <a:rPr sz="500" dirty="0">
                <a:latin typeface="Arial"/>
                <a:cs typeface="Arial"/>
              </a:rPr>
              <a:t>receipt. </a:t>
            </a:r>
            <a:r>
              <a:rPr sz="500" spc="-20" dirty="0">
                <a:latin typeface="Arial"/>
                <a:cs typeface="Arial"/>
              </a:rPr>
              <a:t>You </a:t>
            </a:r>
            <a:r>
              <a:rPr sz="500" spc="-5" dirty="0">
                <a:latin typeface="Arial"/>
                <a:cs typeface="Arial"/>
              </a:rPr>
              <a:t>have agreed to pay in </a:t>
            </a:r>
            <a:r>
              <a:rPr sz="500" dirty="0">
                <a:latin typeface="Arial"/>
                <a:cs typeface="Arial"/>
              </a:rPr>
              <a:t>cash </a:t>
            </a:r>
            <a:r>
              <a:rPr sz="500" spc="-5" dirty="0">
                <a:latin typeface="Arial"/>
                <a:cs typeface="Arial"/>
              </a:rPr>
              <a:t>or by approved personal </a:t>
            </a:r>
            <a:r>
              <a:rPr sz="500" dirty="0">
                <a:latin typeface="Arial"/>
                <a:cs typeface="Arial"/>
              </a:rPr>
              <a:t>check </a:t>
            </a:r>
            <a:r>
              <a:rPr sz="500" spc="-5" dirty="0">
                <a:latin typeface="Arial"/>
                <a:cs typeface="Arial"/>
              </a:rPr>
              <a:t>or to authorize us to </a:t>
            </a:r>
            <a:r>
              <a:rPr sz="500" dirty="0">
                <a:latin typeface="Arial"/>
                <a:cs typeface="Arial"/>
              </a:rPr>
              <a:t>charge your credit card </a:t>
            </a:r>
            <a:r>
              <a:rPr sz="500" spc="-5" dirty="0">
                <a:latin typeface="Arial"/>
                <a:cs typeface="Arial"/>
              </a:rPr>
              <a:t>for all amounts </a:t>
            </a:r>
            <a:r>
              <a:rPr sz="500" dirty="0">
                <a:latin typeface="Arial"/>
                <a:cs typeface="Arial"/>
              </a:rPr>
              <a:t>charged </a:t>
            </a:r>
            <a:r>
              <a:rPr sz="500" spc="-5" dirty="0">
                <a:latin typeface="Arial"/>
                <a:cs typeface="Arial"/>
              </a:rPr>
              <a:t>to </a:t>
            </a:r>
            <a:r>
              <a:rPr sz="500" dirty="0">
                <a:latin typeface="Arial"/>
                <a:cs typeface="Arial"/>
              </a:rPr>
              <a:t>you. </a:t>
            </a:r>
            <a:r>
              <a:rPr sz="500" spc="-5" dirty="0">
                <a:latin typeface="Arial"/>
                <a:cs typeface="Arial"/>
              </a:rPr>
              <a:t>The amounts </a:t>
            </a:r>
            <a:r>
              <a:rPr sz="500" dirty="0">
                <a:latin typeface="Arial"/>
                <a:cs typeface="Arial"/>
              </a:rPr>
              <a:t>shown </a:t>
            </a:r>
            <a:r>
              <a:rPr sz="500" spc="-5" dirty="0">
                <a:latin typeface="Arial"/>
                <a:cs typeface="Arial"/>
              </a:rPr>
              <a:t>in the </a:t>
            </a:r>
            <a:r>
              <a:rPr sz="500" dirty="0">
                <a:latin typeface="Arial"/>
                <a:cs typeface="Arial"/>
              </a:rPr>
              <a:t>credit column </a:t>
            </a:r>
            <a:r>
              <a:rPr sz="500" spc="-5" dirty="0">
                <a:latin typeface="Arial"/>
                <a:cs typeface="Arial"/>
              </a:rPr>
              <a:t>opposite any </a:t>
            </a:r>
            <a:r>
              <a:rPr sz="500" dirty="0">
                <a:latin typeface="Arial"/>
                <a:cs typeface="Arial"/>
              </a:rPr>
              <a:t>credit card  </a:t>
            </a:r>
            <a:r>
              <a:rPr sz="500" spc="-5" dirty="0">
                <a:latin typeface="Arial"/>
                <a:cs typeface="Arial"/>
              </a:rPr>
              <a:t>entry in the </a:t>
            </a:r>
            <a:r>
              <a:rPr sz="500" dirty="0">
                <a:latin typeface="Arial"/>
                <a:cs typeface="Arial"/>
              </a:rPr>
              <a:t>reference column </a:t>
            </a:r>
            <a:r>
              <a:rPr sz="500" spc="-5" dirty="0">
                <a:latin typeface="Arial"/>
                <a:cs typeface="Arial"/>
              </a:rPr>
              <a:t>above will be </a:t>
            </a:r>
            <a:r>
              <a:rPr sz="500" dirty="0">
                <a:latin typeface="Arial"/>
                <a:cs typeface="Arial"/>
              </a:rPr>
              <a:t>charged </a:t>
            </a:r>
            <a:r>
              <a:rPr sz="500" spc="-5" dirty="0">
                <a:latin typeface="Arial"/>
                <a:cs typeface="Arial"/>
              </a:rPr>
              <a:t>to the </a:t>
            </a:r>
            <a:r>
              <a:rPr sz="500" dirty="0">
                <a:latin typeface="Arial"/>
                <a:cs typeface="Arial"/>
              </a:rPr>
              <a:t>credit card </a:t>
            </a:r>
            <a:r>
              <a:rPr sz="500" spc="-5" dirty="0">
                <a:latin typeface="Arial"/>
                <a:cs typeface="Arial"/>
              </a:rPr>
              <a:t>number </a:t>
            </a:r>
            <a:r>
              <a:rPr sz="500" dirty="0">
                <a:latin typeface="Arial"/>
                <a:cs typeface="Arial"/>
              </a:rPr>
              <a:t>set </a:t>
            </a:r>
            <a:r>
              <a:rPr sz="500" spc="-5" dirty="0">
                <a:latin typeface="Arial"/>
                <a:cs typeface="Arial"/>
              </a:rPr>
              <a:t>forth above. </a:t>
            </a:r>
            <a:r>
              <a:rPr sz="500" dirty="0">
                <a:latin typeface="Arial"/>
                <a:cs typeface="Arial"/>
              </a:rPr>
              <a:t>(The credit card company </a:t>
            </a:r>
            <a:r>
              <a:rPr sz="500" spc="-5" dirty="0">
                <a:latin typeface="Arial"/>
                <a:cs typeface="Arial"/>
              </a:rPr>
              <a:t>will bill in the usual manner.) If for any </a:t>
            </a:r>
            <a:r>
              <a:rPr sz="500" dirty="0">
                <a:latin typeface="Arial"/>
                <a:cs typeface="Arial"/>
              </a:rPr>
              <a:t>reason </a:t>
            </a:r>
            <a:r>
              <a:rPr sz="500" spc="-5" dirty="0">
                <a:latin typeface="Arial"/>
                <a:cs typeface="Arial"/>
              </a:rPr>
              <a:t>the </a:t>
            </a:r>
            <a:r>
              <a:rPr sz="500" dirty="0">
                <a:latin typeface="Arial"/>
                <a:cs typeface="Arial"/>
              </a:rPr>
              <a:t>credit card company </a:t>
            </a:r>
            <a:r>
              <a:rPr sz="500" spc="-5" dirty="0">
                <a:latin typeface="Arial"/>
                <a:cs typeface="Arial"/>
              </a:rPr>
              <a:t>does not </a:t>
            </a:r>
            <a:r>
              <a:rPr sz="500" dirty="0">
                <a:latin typeface="Arial"/>
                <a:cs typeface="Arial"/>
              </a:rPr>
              <a:t>make </a:t>
            </a:r>
            <a:r>
              <a:rPr sz="500" spc="-5" dirty="0">
                <a:latin typeface="Arial"/>
                <a:cs typeface="Arial"/>
              </a:rPr>
              <a:t>payment on this account, </a:t>
            </a:r>
            <a:r>
              <a:rPr sz="500" dirty="0">
                <a:latin typeface="Arial"/>
                <a:cs typeface="Arial"/>
              </a:rPr>
              <a:t>you </a:t>
            </a:r>
            <a:r>
              <a:rPr sz="500" spc="-5" dirty="0">
                <a:latin typeface="Arial"/>
                <a:cs typeface="Arial"/>
              </a:rPr>
              <a:t>will  owe us </a:t>
            </a:r>
            <a:r>
              <a:rPr sz="500" dirty="0">
                <a:latin typeface="Arial"/>
                <a:cs typeface="Arial"/>
              </a:rPr>
              <a:t>such </a:t>
            </a:r>
            <a:r>
              <a:rPr sz="500" spc="-5" dirty="0">
                <a:latin typeface="Arial"/>
                <a:cs typeface="Arial"/>
              </a:rPr>
              <a:t>amount. If </a:t>
            </a:r>
            <a:r>
              <a:rPr sz="500" dirty="0">
                <a:latin typeface="Arial"/>
                <a:cs typeface="Arial"/>
              </a:rPr>
              <a:t>you </a:t>
            </a:r>
            <a:r>
              <a:rPr sz="500" spc="-5" dirty="0">
                <a:latin typeface="Arial"/>
                <a:cs typeface="Arial"/>
              </a:rPr>
              <a:t>are direct billed, in the event payment is not </a:t>
            </a:r>
            <a:r>
              <a:rPr sz="500" dirty="0">
                <a:latin typeface="Arial"/>
                <a:cs typeface="Arial"/>
              </a:rPr>
              <a:t>made </a:t>
            </a:r>
            <a:r>
              <a:rPr sz="500" spc="-5" dirty="0">
                <a:latin typeface="Arial"/>
                <a:cs typeface="Arial"/>
              </a:rPr>
              <a:t>within 25 days after </a:t>
            </a:r>
            <a:r>
              <a:rPr sz="500" dirty="0">
                <a:latin typeface="Arial"/>
                <a:cs typeface="Arial"/>
              </a:rPr>
              <a:t>check-out, you </a:t>
            </a:r>
            <a:r>
              <a:rPr sz="500" spc="-5" dirty="0">
                <a:latin typeface="Arial"/>
                <a:cs typeface="Arial"/>
              </a:rPr>
              <a:t>will owe us interest from the </a:t>
            </a:r>
            <a:r>
              <a:rPr sz="500" dirty="0">
                <a:latin typeface="Arial"/>
                <a:cs typeface="Arial"/>
              </a:rPr>
              <a:t>check-out </a:t>
            </a:r>
            <a:r>
              <a:rPr sz="500" spc="-5" dirty="0">
                <a:latin typeface="Arial"/>
                <a:cs typeface="Arial"/>
              </a:rPr>
              <a:t>date on any unpaid amount at the </a:t>
            </a:r>
            <a:r>
              <a:rPr sz="500" dirty="0">
                <a:latin typeface="Arial"/>
                <a:cs typeface="Arial"/>
              </a:rPr>
              <a:t>rate </a:t>
            </a:r>
            <a:r>
              <a:rPr sz="500" spc="-5" dirty="0">
                <a:latin typeface="Arial"/>
                <a:cs typeface="Arial"/>
              </a:rPr>
              <a:t>of 1.5% per </a:t>
            </a:r>
            <a:r>
              <a:rPr sz="500" dirty="0">
                <a:latin typeface="Arial"/>
                <a:cs typeface="Arial"/>
              </a:rPr>
              <a:t>month (ANNUAL </a:t>
            </a:r>
            <a:r>
              <a:rPr sz="500" spc="-15" dirty="0">
                <a:latin typeface="Arial"/>
                <a:cs typeface="Arial"/>
              </a:rPr>
              <a:t>RATE </a:t>
            </a:r>
            <a:r>
              <a:rPr sz="500" spc="-5" dirty="0">
                <a:latin typeface="Arial"/>
                <a:cs typeface="Arial"/>
              </a:rPr>
              <a:t>18%), or the  </a:t>
            </a:r>
            <a:r>
              <a:rPr sz="500" dirty="0">
                <a:latin typeface="Arial"/>
                <a:cs typeface="Arial"/>
              </a:rPr>
              <a:t>maximum </a:t>
            </a:r>
            <a:r>
              <a:rPr sz="500" spc="-5" dirty="0">
                <a:latin typeface="Arial"/>
                <a:cs typeface="Arial"/>
              </a:rPr>
              <a:t>allowed by </a:t>
            </a:r>
            <a:r>
              <a:rPr sz="500" spc="-10" dirty="0">
                <a:latin typeface="Arial"/>
                <a:cs typeface="Arial"/>
              </a:rPr>
              <a:t>law, </a:t>
            </a:r>
            <a:r>
              <a:rPr sz="500" spc="-5" dirty="0">
                <a:latin typeface="Arial"/>
                <a:cs typeface="Arial"/>
              </a:rPr>
              <a:t>plus the </a:t>
            </a:r>
            <a:r>
              <a:rPr sz="500" dirty="0">
                <a:latin typeface="Arial"/>
                <a:cs typeface="Arial"/>
              </a:rPr>
              <a:t>reasonable cost </a:t>
            </a:r>
            <a:r>
              <a:rPr sz="500" spc="-5" dirty="0">
                <a:latin typeface="Arial"/>
                <a:cs typeface="Arial"/>
              </a:rPr>
              <a:t>of </a:t>
            </a:r>
            <a:r>
              <a:rPr sz="500" dirty="0">
                <a:latin typeface="Arial"/>
                <a:cs typeface="Arial"/>
              </a:rPr>
              <a:t>collection, </a:t>
            </a:r>
            <a:r>
              <a:rPr sz="500" spc="-5" dirty="0">
                <a:latin typeface="Arial"/>
                <a:cs typeface="Arial"/>
              </a:rPr>
              <a:t>including attorney</a:t>
            </a:r>
            <a:r>
              <a:rPr sz="500" spc="-25" dirty="0">
                <a:latin typeface="Arial"/>
                <a:cs typeface="Arial"/>
              </a:rPr>
              <a:t> </a:t>
            </a:r>
            <a:r>
              <a:rPr sz="500" spc="-5" dirty="0">
                <a:latin typeface="Arial"/>
                <a:cs typeface="Arial"/>
              </a:rPr>
              <a:t>fees.</a:t>
            </a:r>
            <a:endParaRPr sz="5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600">
              <a:latin typeface="Times New Roman"/>
              <a:cs typeface="Times New Roman"/>
            </a:endParaRPr>
          </a:p>
          <a:p>
            <a:pPr marL="12700" algn="just">
              <a:lnSpc>
                <a:spcPct val="100000"/>
              </a:lnSpc>
            </a:pPr>
            <a:r>
              <a:rPr sz="500" spc="-5" dirty="0">
                <a:latin typeface="Arial"/>
                <a:cs typeface="Arial"/>
              </a:rPr>
              <a:t>Signature</a:t>
            </a:r>
            <a:r>
              <a:rPr sz="500" spc="-10" dirty="0">
                <a:latin typeface="Arial"/>
                <a:cs typeface="Arial"/>
              </a:rPr>
              <a:t> </a:t>
            </a:r>
            <a:r>
              <a:rPr sz="500" dirty="0">
                <a:latin typeface="Arial"/>
                <a:cs typeface="Arial"/>
              </a:rPr>
              <a:t>X</a:t>
            </a:r>
            <a:endParaRPr sz="5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439001" y="3386734"/>
            <a:ext cx="16700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5" dirty="0">
                <a:latin typeface="Arial"/>
                <a:cs typeface="Arial"/>
              </a:rPr>
              <a:t>.00</a:t>
            </a:r>
            <a:endParaRPr sz="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210714" y="4355731"/>
            <a:ext cx="299339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5" dirty="0">
                <a:latin typeface="Arial"/>
                <a:cs typeface="Arial"/>
              </a:rPr>
              <a:t>See our "Privacy </a:t>
            </a:r>
            <a:r>
              <a:rPr sz="900" b="1" dirty="0">
                <a:latin typeface="Arial"/>
                <a:cs typeface="Arial"/>
              </a:rPr>
              <a:t>&amp; </a:t>
            </a:r>
            <a:r>
              <a:rPr sz="900" b="1" spc="-5" dirty="0">
                <a:latin typeface="Arial"/>
                <a:cs typeface="Arial"/>
              </a:rPr>
              <a:t>Cookie Statement" on</a:t>
            </a:r>
            <a:r>
              <a:rPr sz="900" b="1" spc="-75" dirty="0">
                <a:latin typeface="Arial"/>
                <a:cs typeface="Arial"/>
              </a:rPr>
              <a:t> </a:t>
            </a:r>
            <a:r>
              <a:rPr sz="900" b="1" dirty="0">
                <a:latin typeface="Arial"/>
                <a:cs typeface="Arial"/>
              </a:rPr>
              <a:t>Marriott.com</a:t>
            </a:r>
            <a:endParaRPr sz="9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64540" y="7546987"/>
            <a:ext cx="6104890" cy="41910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 marR="5080" algn="just">
              <a:lnSpc>
                <a:spcPts val="1010"/>
              </a:lnSpc>
              <a:spcBef>
                <a:spcPts val="190"/>
              </a:spcBef>
            </a:pPr>
            <a:r>
              <a:rPr sz="900" b="1" spc="-20" dirty="0">
                <a:latin typeface="Arial"/>
                <a:cs typeface="Arial"/>
              </a:rPr>
              <a:t>Your </a:t>
            </a:r>
            <a:r>
              <a:rPr sz="900" b="1" dirty="0">
                <a:latin typeface="Arial"/>
                <a:cs typeface="Arial"/>
              </a:rPr>
              <a:t>Marriott </a:t>
            </a:r>
            <a:r>
              <a:rPr sz="900" b="1" spc="-5" dirty="0">
                <a:latin typeface="Arial"/>
                <a:cs typeface="Arial"/>
              </a:rPr>
              <a:t>Bonvoy points/miles earned on your eligible earnings will be credited </a:t>
            </a:r>
            <a:r>
              <a:rPr sz="900" b="1" dirty="0">
                <a:latin typeface="Arial"/>
                <a:cs typeface="Arial"/>
              </a:rPr>
              <a:t>to </a:t>
            </a:r>
            <a:r>
              <a:rPr sz="900" b="1" spc="-5" dirty="0">
                <a:latin typeface="Arial"/>
                <a:cs typeface="Arial"/>
              </a:rPr>
              <a:t>your account. Check your  </a:t>
            </a:r>
            <a:r>
              <a:rPr sz="900" b="1" dirty="0">
                <a:latin typeface="Arial"/>
                <a:cs typeface="Arial"/>
              </a:rPr>
              <a:t>Marriott </a:t>
            </a:r>
            <a:r>
              <a:rPr sz="900" b="1" spc="-5" dirty="0">
                <a:latin typeface="Arial"/>
                <a:cs typeface="Arial"/>
              </a:rPr>
              <a:t>Bonvoy Account Statement </a:t>
            </a:r>
            <a:r>
              <a:rPr sz="900" b="1" dirty="0">
                <a:latin typeface="Arial"/>
                <a:cs typeface="Arial"/>
              </a:rPr>
              <a:t>for </a:t>
            </a:r>
            <a:r>
              <a:rPr sz="900" b="1" spc="-5" dirty="0">
                <a:latin typeface="Arial"/>
                <a:cs typeface="Arial"/>
              </a:rPr>
              <a:t>updated </a:t>
            </a:r>
            <a:r>
              <a:rPr sz="900" b="1" spc="-15" dirty="0">
                <a:latin typeface="Arial"/>
                <a:cs typeface="Arial"/>
              </a:rPr>
              <a:t>activity. </a:t>
            </a:r>
            <a:r>
              <a:rPr sz="900" b="1" spc="-5" dirty="0">
                <a:latin typeface="Arial"/>
                <a:cs typeface="Arial"/>
              </a:rPr>
              <a:t>See members.marriott.com </a:t>
            </a:r>
            <a:r>
              <a:rPr sz="900" b="1" dirty="0">
                <a:latin typeface="Arial"/>
                <a:cs typeface="Arial"/>
              </a:rPr>
              <a:t>for </a:t>
            </a:r>
            <a:r>
              <a:rPr sz="900" b="1" spc="-5" dirty="0">
                <a:latin typeface="Arial"/>
                <a:cs typeface="Arial"/>
              </a:rPr>
              <a:t>new </a:t>
            </a:r>
            <a:r>
              <a:rPr sz="900" b="1" dirty="0">
                <a:latin typeface="Arial"/>
                <a:cs typeface="Arial"/>
              </a:rPr>
              <a:t>Marriott </a:t>
            </a:r>
            <a:r>
              <a:rPr sz="900" b="1" spc="-5" dirty="0">
                <a:latin typeface="Arial"/>
                <a:cs typeface="Arial"/>
              </a:rPr>
              <a:t>Bonvoy  benefits.</a:t>
            </a:r>
            <a:endParaRPr sz="900">
              <a:latin typeface="Arial"/>
              <a:cs typeface="Arial"/>
            </a:endParaRPr>
          </a:p>
        </p:txBody>
      </p:sp>
      <p:graphicFrame>
        <p:nvGraphicFramePr>
          <p:cNvPr id="10" name="object 10"/>
          <p:cNvGraphicFramePr>
            <a:graphicFrameLocks noGrp="1"/>
          </p:cNvGraphicFramePr>
          <p:nvPr/>
        </p:nvGraphicFramePr>
        <p:xfrm>
          <a:off x="685800" y="1290688"/>
          <a:ext cx="6403975" cy="216471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99109"/>
                <a:gridCol w="933450"/>
                <a:gridCol w="146684"/>
                <a:gridCol w="922655"/>
                <a:gridCol w="560705"/>
                <a:gridCol w="715009"/>
                <a:gridCol w="1611630"/>
                <a:gridCol w="299720"/>
                <a:gridCol w="28575"/>
                <a:gridCol w="124460"/>
                <a:gridCol w="564514"/>
              </a:tblGrid>
              <a:tr h="787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 rowSpan="2"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15570">
                <a:tc>
                  <a:txBody>
                    <a:bodyPr/>
                    <a:lstStyle/>
                    <a:p>
                      <a:pPr marR="173990" algn="r">
                        <a:lnSpc>
                          <a:spcPts val="810"/>
                        </a:lnSpc>
                      </a:pPr>
                      <a:r>
                        <a:rPr sz="800" spc="-5" dirty="0">
                          <a:latin typeface="Arial"/>
                          <a:cs typeface="Arial"/>
                        </a:rPr>
                        <a:t>571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86690">
                        <a:lnSpc>
                          <a:spcPts val="810"/>
                        </a:lnSpc>
                      </a:pPr>
                      <a:r>
                        <a:rPr sz="800" spc="-5" dirty="0">
                          <a:latin typeface="Arial"/>
                          <a:cs typeface="Arial"/>
                        </a:rPr>
                        <a:t>SMOOT/SEAN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810"/>
                        </a:lnSpc>
                      </a:pPr>
                      <a:r>
                        <a:rPr sz="800" spc="-5" dirty="0">
                          <a:latin typeface="Arial"/>
                          <a:cs typeface="Arial"/>
                        </a:rPr>
                        <a:t>349.00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37160">
                        <a:lnSpc>
                          <a:spcPts val="810"/>
                        </a:lnSpc>
                      </a:pPr>
                      <a:r>
                        <a:rPr sz="800" spc="-15" dirty="0">
                          <a:latin typeface="Arial"/>
                          <a:cs typeface="Arial"/>
                        </a:rPr>
                        <a:t>04/11/19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2230">
                        <a:lnSpc>
                          <a:spcPts val="810"/>
                        </a:lnSpc>
                      </a:pPr>
                      <a:r>
                        <a:rPr sz="800" spc="-5" dirty="0">
                          <a:latin typeface="Arial"/>
                          <a:cs typeface="Arial"/>
                        </a:rPr>
                        <a:t>10:55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0985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500" spc="-5" dirty="0">
                          <a:latin typeface="Arial"/>
                          <a:cs typeface="Arial"/>
                        </a:rPr>
                        <a:t>ROOM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8255" marB="0"/>
                </a:tc>
                <a:tc>
                  <a:txBody>
                    <a:bodyPr/>
                    <a:lstStyle/>
                    <a:p>
                      <a:pPr marL="292100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500" spc="-5" dirty="0">
                          <a:latin typeface="Arial"/>
                          <a:cs typeface="Arial"/>
                        </a:rPr>
                        <a:t>NAME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825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5405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500" spc="-15" dirty="0">
                          <a:latin typeface="Arial"/>
                          <a:cs typeface="Arial"/>
                        </a:rPr>
                        <a:t>RATE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8255" marB="0"/>
                </a:tc>
                <a:tc>
                  <a:txBody>
                    <a:bodyPr/>
                    <a:lstStyle/>
                    <a:p>
                      <a:pPr marL="207645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500" spc="-15" dirty="0">
                          <a:latin typeface="Arial"/>
                          <a:cs typeface="Arial"/>
                        </a:rPr>
                        <a:t>DEPART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8255" marB="0"/>
                </a:tc>
                <a:tc>
                  <a:txBody>
                    <a:bodyPr/>
                    <a:lstStyle/>
                    <a:p>
                      <a:pPr marL="115570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500" spc="-5" dirty="0">
                          <a:latin typeface="Arial"/>
                          <a:cs typeface="Arial"/>
                        </a:rPr>
                        <a:t>TIME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825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</a:tr>
              <a:tr h="124460">
                <a:tc>
                  <a:txBody>
                    <a:bodyPr/>
                    <a:lstStyle/>
                    <a:p>
                      <a:pPr marR="151130" algn="r">
                        <a:lnSpc>
                          <a:spcPts val="880"/>
                        </a:lnSpc>
                      </a:pPr>
                      <a:r>
                        <a:rPr sz="800" dirty="0">
                          <a:latin typeface="Arial"/>
                          <a:cs typeface="Arial"/>
                        </a:rPr>
                        <a:t>JSTE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37160">
                        <a:lnSpc>
                          <a:spcPts val="880"/>
                        </a:lnSpc>
                      </a:pPr>
                      <a:r>
                        <a:rPr sz="800" spc="-5" dirty="0">
                          <a:latin typeface="Arial"/>
                          <a:cs typeface="Arial"/>
                        </a:rPr>
                        <a:t>04/08/19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2230">
                        <a:lnSpc>
                          <a:spcPts val="880"/>
                        </a:lnSpc>
                      </a:pPr>
                      <a:r>
                        <a:rPr sz="800" spc="-5" dirty="0">
                          <a:latin typeface="Arial"/>
                          <a:cs typeface="Arial"/>
                        </a:rPr>
                        <a:t>12:09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</a:tr>
              <a:tr h="102870">
                <a:tc>
                  <a:txBody>
                    <a:bodyPr/>
                    <a:lstStyle/>
                    <a:p>
                      <a:pPr marL="91440">
                        <a:lnSpc>
                          <a:spcPts val="515"/>
                        </a:lnSpc>
                        <a:spcBef>
                          <a:spcPts val="195"/>
                        </a:spcBef>
                      </a:pPr>
                      <a:r>
                        <a:rPr sz="500" spc="-5" dirty="0">
                          <a:latin typeface="Arial"/>
                          <a:cs typeface="Arial"/>
                        </a:rPr>
                        <a:t>TYPE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2476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07645">
                        <a:lnSpc>
                          <a:spcPts val="515"/>
                        </a:lnSpc>
                        <a:spcBef>
                          <a:spcPts val="195"/>
                        </a:spcBef>
                      </a:pPr>
                      <a:r>
                        <a:rPr sz="500" spc="-5" dirty="0">
                          <a:latin typeface="Arial"/>
                          <a:cs typeface="Arial"/>
                        </a:rPr>
                        <a:t>ARRIVE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24765" marB="0"/>
                </a:tc>
                <a:tc>
                  <a:txBody>
                    <a:bodyPr/>
                    <a:lstStyle/>
                    <a:p>
                      <a:pPr marL="115570">
                        <a:lnSpc>
                          <a:spcPts val="515"/>
                        </a:lnSpc>
                        <a:spcBef>
                          <a:spcPts val="195"/>
                        </a:spcBef>
                      </a:pPr>
                      <a:r>
                        <a:rPr sz="500" spc="-5" dirty="0">
                          <a:latin typeface="Arial"/>
                          <a:cs typeface="Arial"/>
                        </a:rPr>
                        <a:t>TIME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2476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</a:tr>
              <a:tr h="140335">
                <a:tc>
                  <a:txBody>
                    <a:bodyPr/>
                    <a:lstStyle/>
                    <a:p>
                      <a:pPr marL="147320">
                        <a:lnSpc>
                          <a:spcPts val="890"/>
                        </a:lnSpc>
                      </a:pPr>
                      <a:r>
                        <a:rPr sz="800" spc="-5" dirty="0">
                          <a:latin typeface="Arial"/>
                          <a:cs typeface="Arial"/>
                        </a:rPr>
                        <a:t>34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</a:tr>
              <a:tr h="4508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</a:tr>
              <a:tr h="28638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500" spc="-5" dirty="0">
                          <a:latin typeface="Arial"/>
                          <a:cs typeface="Arial"/>
                        </a:rPr>
                        <a:t>ROOM</a:t>
                      </a:r>
                      <a:endParaRPr sz="500">
                        <a:latin typeface="Arial"/>
                        <a:cs typeface="Arial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500" spc="-5" dirty="0">
                          <a:latin typeface="Arial"/>
                          <a:cs typeface="Arial"/>
                        </a:rPr>
                        <a:t>CLERK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9525" marB="0"/>
                </a:tc>
                <a:tc>
                  <a:txBody>
                    <a:bodyPr/>
                    <a:lstStyle/>
                    <a:p>
                      <a:pPr marL="278130">
                        <a:lnSpc>
                          <a:spcPct val="100000"/>
                        </a:lnSpc>
                        <a:spcBef>
                          <a:spcPts val="434"/>
                        </a:spcBef>
                      </a:pPr>
                      <a:r>
                        <a:rPr sz="500" spc="-5" dirty="0">
                          <a:latin typeface="Arial"/>
                          <a:cs typeface="Arial"/>
                        </a:rPr>
                        <a:t>ADDRESS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55244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450">
                        <a:latin typeface="Times New Roman"/>
                        <a:cs typeface="Times New Roman"/>
                      </a:endParaRPr>
                    </a:p>
                    <a:p>
                      <a:pPr marL="65405">
                        <a:lnSpc>
                          <a:spcPct val="100000"/>
                        </a:lnSpc>
                      </a:pPr>
                      <a:r>
                        <a:rPr sz="500" spc="-15" dirty="0">
                          <a:latin typeface="Arial"/>
                          <a:cs typeface="Arial"/>
                        </a:rPr>
                        <a:t>PAYMENT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317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</a:tr>
              <a:tr h="208915">
                <a:tc>
                  <a:txBody>
                    <a:bodyPr/>
                    <a:lstStyle/>
                    <a:p>
                      <a:pPr marL="8890">
                        <a:lnSpc>
                          <a:spcPts val="785"/>
                        </a:lnSpc>
                        <a:spcBef>
                          <a:spcPts val="765"/>
                        </a:spcBef>
                      </a:pPr>
                      <a:r>
                        <a:rPr sz="800" spc="-5" dirty="0">
                          <a:latin typeface="Arial"/>
                          <a:cs typeface="Arial"/>
                        </a:rPr>
                        <a:t>04/08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97155" marB="0"/>
                </a:tc>
                <a:tc>
                  <a:txBody>
                    <a:bodyPr/>
                    <a:lstStyle/>
                    <a:p>
                      <a:pPr marL="104139">
                        <a:lnSpc>
                          <a:spcPts val="785"/>
                        </a:lnSpc>
                        <a:spcBef>
                          <a:spcPts val="765"/>
                        </a:spcBef>
                      </a:pPr>
                      <a:r>
                        <a:rPr sz="800" spc="-5" dirty="0">
                          <a:latin typeface="Arial"/>
                          <a:cs typeface="Arial"/>
                        </a:rPr>
                        <a:t>ROOM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9715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6360">
                        <a:lnSpc>
                          <a:spcPts val="785"/>
                        </a:lnSpc>
                        <a:spcBef>
                          <a:spcPts val="765"/>
                        </a:spcBef>
                      </a:pPr>
                      <a:r>
                        <a:rPr sz="800" spc="-5" dirty="0">
                          <a:latin typeface="Arial"/>
                          <a:cs typeface="Arial"/>
                        </a:rPr>
                        <a:t>571,</a:t>
                      </a:r>
                      <a:r>
                        <a:rPr sz="8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dirty="0">
                          <a:latin typeface="Arial"/>
                          <a:cs typeface="Arial"/>
                        </a:rPr>
                        <a:t>1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9715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7150" algn="r">
                        <a:lnSpc>
                          <a:spcPts val="785"/>
                        </a:lnSpc>
                        <a:spcBef>
                          <a:spcPts val="765"/>
                        </a:spcBef>
                      </a:pPr>
                      <a:r>
                        <a:rPr sz="800" spc="-5" dirty="0">
                          <a:latin typeface="Arial"/>
                          <a:cs typeface="Arial"/>
                        </a:rPr>
                        <a:t>149.00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9715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</a:tr>
              <a:tr h="90805">
                <a:tc>
                  <a:txBody>
                    <a:bodyPr/>
                    <a:lstStyle/>
                    <a:p>
                      <a:pPr marL="8890">
                        <a:lnSpc>
                          <a:spcPts val="620"/>
                        </a:lnSpc>
                      </a:pPr>
                      <a:r>
                        <a:rPr sz="800" spc="-5" dirty="0">
                          <a:latin typeface="Arial"/>
                          <a:cs typeface="Arial"/>
                        </a:rPr>
                        <a:t>04/08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04139">
                        <a:lnSpc>
                          <a:spcPts val="620"/>
                        </a:lnSpc>
                      </a:pPr>
                      <a:r>
                        <a:rPr sz="800" spc="-30" dirty="0">
                          <a:latin typeface="Arial"/>
                          <a:cs typeface="Arial"/>
                        </a:rPr>
                        <a:t>STATE</a:t>
                      </a:r>
                      <a:r>
                        <a:rPr sz="8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5" dirty="0">
                          <a:latin typeface="Arial"/>
                          <a:cs typeface="Arial"/>
                        </a:rPr>
                        <a:t>TX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6360">
                        <a:lnSpc>
                          <a:spcPts val="620"/>
                        </a:lnSpc>
                      </a:pPr>
                      <a:r>
                        <a:rPr sz="800" spc="-5" dirty="0">
                          <a:latin typeface="Arial"/>
                          <a:cs typeface="Arial"/>
                        </a:rPr>
                        <a:t>571,</a:t>
                      </a:r>
                      <a:r>
                        <a:rPr sz="8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dirty="0">
                          <a:latin typeface="Arial"/>
                          <a:cs typeface="Arial"/>
                        </a:rPr>
                        <a:t>1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7150" algn="r">
                        <a:lnSpc>
                          <a:spcPts val="620"/>
                        </a:lnSpc>
                      </a:pPr>
                      <a:r>
                        <a:rPr sz="800" spc="-5" dirty="0">
                          <a:latin typeface="Arial"/>
                          <a:cs typeface="Arial"/>
                        </a:rPr>
                        <a:t>8.94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</a:tr>
              <a:tr h="91440">
                <a:tc>
                  <a:txBody>
                    <a:bodyPr/>
                    <a:lstStyle/>
                    <a:p>
                      <a:pPr marL="8890">
                        <a:lnSpc>
                          <a:spcPts val="620"/>
                        </a:lnSpc>
                      </a:pPr>
                      <a:r>
                        <a:rPr sz="800" spc="-5" dirty="0">
                          <a:latin typeface="Arial"/>
                          <a:cs typeface="Arial"/>
                        </a:rPr>
                        <a:t>04/08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04139">
                        <a:lnSpc>
                          <a:spcPts val="620"/>
                        </a:lnSpc>
                      </a:pPr>
                      <a:r>
                        <a:rPr sz="800" spc="-5" dirty="0">
                          <a:latin typeface="Arial"/>
                          <a:cs typeface="Arial"/>
                        </a:rPr>
                        <a:t>CITY</a:t>
                      </a:r>
                      <a:r>
                        <a:rPr sz="8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25" dirty="0">
                          <a:latin typeface="Arial"/>
                          <a:cs typeface="Arial"/>
                        </a:rPr>
                        <a:t>TAX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6360">
                        <a:lnSpc>
                          <a:spcPts val="620"/>
                        </a:lnSpc>
                      </a:pPr>
                      <a:r>
                        <a:rPr sz="800" spc="-5" dirty="0">
                          <a:latin typeface="Arial"/>
                          <a:cs typeface="Arial"/>
                        </a:rPr>
                        <a:t>571,</a:t>
                      </a:r>
                      <a:r>
                        <a:rPr sz="8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dirty="0">
                          <a:latin typeface="Arial"/>
                          <a:cs typeface="Arial"/>
                        </a:rPr>
                        <a:t>1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7150" algn="r">
                        <a:lnSpc>
                          <a:spcPts val="620"/>
                        </a:lnSpc>
                      </a:pPr>
                      <a:r>
                        <a:rPr sz="800" spc="-5" dirty="0">
                          <a:latin typeface="Arial"/>
                          <a:cs typeface="Arial"/>
                        </a:rPr>
                        <a:t>14.16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</a:tr>
              <a:tr h="91440">
                <a:tc>
                  <a:txBody>
                    <a:bodyPr/>
                    <a:lstStyle/>
                    <a:p>
                      <a:pPr marL="8890">
                        <a:lnSpc>
                          <a:spcPts val="620"/>
                        </a:lnSpc>
                      </a:pPr>
                      <a:r>
                        <a:rPr sz="800" spc="-5" dirty="0">
                          <a:latin typeface="Arial"/>
                          <a:cs typeface="Arial"/>
                        </a:rPr>
                        <a:t>04/09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04139">
                        <a:lnSpc>
                          <a:spcPts val="620"/>
                        </a:lnSpc>
                      </a:pPr>
                      <a:r>
                        <a:rPr sz="800" spc="-5" dirty="0">
                          <a:latin typeface="Arial"/>
                          <a:cs typeface="Arial"/>
                        </a:rPr>
                        <a:t>ROOM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6360">
                        <a:lnSpc>
                          <a:spcPts val="620"/>
                        </a:lnSpc>
                      </a:pPr>
                      <a:r>
                        <a:rPr sz="800" spc="-5" dirty="0">
                          <a:latin typeface="Arial"/>
                          <a:cs typeface="Arial"/>
                        </a:rPr>
                        <a:t>571,</a:t>
                      </a:r>
                      <a:r>
                        <a:rPr sz="8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dirty="0">
                          <a:latin typeface="Arial"/>
                          <a:cs typeface="Arial"/>
                        </a:rPr>
                        <a:t>1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7150" algn="r">
                        <a:lnSpc>
                          <a:spcPts val="620"/>
                        </a:lnSpc>
                      </a:pPr>
                      <a:r>
                        <a:rPr sz="800" spc="-5" dirty="0">
                          <a:latin typeface="Arial"/>
                          <a:cs typeface="Arial"/>
                        </a:rPr>
                        <a:t>149.00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</a:tr>
              <a:tr h="91440">
                <a:tc>
                  <a:txBody>
                    <a:bodyPr/>
                    <a:lstStyle/>
                    <a:p>
                      <a:pPr marL="8890">
                        <a:lnSpc>
                          <a:spcPts val="620"/>
                        </a:lnSpc>
                      </a:pPr>
                      <a:r>
                        <a:rPr sz="800" spc="-5" dirty="0">
                          <a:latin typeface="Arial"/>
                          <a:cs typeface="Arial"/>
                        </a:rPr>
                        <a:t>04/09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04139">
                        <a:lnSpc>
                          <a:spcPts val="620"/>
                        </a:lnSpc>
                      </a:pPr>
                      <a:r>
                        <a:rPr sz="800" spc="-30" dirty="0">
                          <a:latin typeface="Arial"/>
                          <a:cs typeface="Arial"/>
                        </a:rPr>
                        <a:t>STATE</a:t>
                      </a:r>
                      <a:r>
                        <a:rPr sz="8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5" dirty="0">
                          <a:latin typeface="Arial"/>
                          <a:cs typeface="Arial"/>
                        </a:rPr>
                        <a:t>TX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6360">
                        <a:lnSpc>
                          <a:spcPts val="620"/>
                        </a:lnSpc>
                      </a:pPr>
                      <a:r>
                        <a:rPr sz="800" spc="-5" dirty="0">
                          <a:latin typeface="Arial"/>
                          <a:cs typeface="Arial"/>
                        </a:rPr>
                        <a:t>571,</a:t>
                      </a:r>
                      <a:r>
                        <a:rPr sz="8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dirty="0">
                          <a:latin typeface="Arial"/>
                          <a:cs typeface="Arial"/>
                        </a:rPr>
                        <a:t>1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7150" algn="r">
                        <a:lnSpc>
                          <a:spcPts val="620"/>
                        </a:lnSpc>
                      </a:pPr>
                      <a:r>
                        <a:rPr sz="800" spc="-5" dirty="0">
                          <a:latin typeface="Arial"/>
                          <a:cs typeface="Arial"/>
                        </a:rPr>
                        <a:t>8.94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</a:tr>
              <a:tr h="91440">
                <a:tc>
                  <a:txBody>
                    <a:bodyPr/>
                    <a:lstStyle/>
                    <a:p>
                      <a:pPr marL="8890">
                        <a:lnSpc>
                          <a:spcPts val="620"/>
                        </a:lnSpc>
                      </a:pPr>
                      <a:r>
                        <a:rPr sz="800" spc="-5" dirty="0">
                          <a:latin typeface="Arial"/>
                          <a:cs typeface="Arial"/>
                        </a:rPr>
                        <a:t>04/09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04139">
                        <a:lnSpc>
                          <a:spcPts val="620"/>
                        </a:lnSpc>
                      </a:pPr>
                      <a:r>
                        <a:rPr sz="800" spc="-5" dirty="0">
                          <a:latin typeface="Arial"/>
                          <a:cs typeface="Arial"/>
                        </a:rPr>
                        <a:t>OCCUP</a:t>
                      </a:r>
                      <a:r>
                        <a:rPr sz="8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5" dirty="0">
                          <a:latin typeface="Arial"/>
                          <a:cs typeface="Arial"/>
                        </a:rPr>
                        <a:t>TX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6360">
                        <a:lnSpc>
                          <a:spcPts val="620"/>
                        </a:lnSpc>
                      </a:pPr>
                      <a:r>
                        <a:rPr sz="800" spc="-5" dirty="0">
                          <a:latin typeface="Arial"/>
                          <a:cs typeface="Arial"/>
                        </a:rPr>
                        <a:t>571,</a:t>
                      </a:r>
                      <a:r>
                        <a:rPr sz="8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dirty="0">
                          <a:latin typeface="Arial"/>
                          <a:cs typeface="Arial"/>
                        </a:rPr>
                        <a:t>1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7150" algn="r">
                        <a:lnSpc>
                          <a:spcPts val="620"/>
                        </a:lnSpc>
                      </a:pPr>
                      <a:r>
                        <a:rPr sz="800" spc="-5" dirty="0">
                          <a:latin typeface="Arial"/>
                          <a:cs typeface="Arial"/>
                        </a:rPr>
                        <a:t>14.16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</a:tr>
              <a:tr h="90805">
                <a:tc>
                  <a:txBody>
                    <a:bodyPr/>
                    <a:lstStyle/>
                    <a:p>
                      <a:pPr marL="8890">
                        <a:lnSpc>
                          <a:spcPts val="620"/>
                        </a:lnSpc>
                      </a:pPr>
                      <a:r>
                        <a:rPr sz="800" spc="-5" dirty="0">
                          <a:latin typeface="Arial"/>
                          <a:cs typeface="Arial"/>
                        </a:rPr>
                        <a:t>04/10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04139">
                        <a:lnSpc>
                          <a:spcPts val="620"/>
                        </a:lnSpc>
                      </a:pPr>
                      <a:r>
                        <a:rPr sz="800" spc="-5" dirty="0">
                          <a:latin typeface="Arial"/>
                          <a:cs typeface="Arial"/>
                        </a:rPr>
                        <a:t>ROOM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6360">
                        <a:lnSpc>
                          <a:spcPts val="620"/>
                        </a:lnSpc>
                      </a:pPr>
                      <a:r>
                        <a:rPr sz="800" spc="-5" dirty="0">
                          <a:latin typeface="Arial"/>
                          <a:cs typeface="Arial"/>
                        </a:rPr>
                        <a:t>571,</a:t>
                      </a:r>
                      <a:r>
                        <a:rPr sz="8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dirty="0">
                          <a:latin typeface="Arial"/>
                          <a:cs typeface="Arial"/>
                        </a:rPr>
                        <a:t>1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7150" algn="r">
                        <a:lnSpc>
                          <a:spcPts val="620"/>
                        </a:lnSpc>
                      </a:pPr>
                      <a:r>
                        <a:rPr sz="800" spc="-5" dirty="0">
                          <a:latin typeface="Arial"/>
                          <a:cs typeface="Arial"/>
                        </a:rPr>
                        <a:t>349.00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</a:tr>
              <a:tr h="91440">
                <a:tc>
                  <a:txBody>
                    <a:bodyPr/>
                    <a:lstStyle/>
                    <a:p>
                      <a:pPr marL="8890">
                        <a:lnSpc>
                          <a:spcPts val="620"/>
                        </a:lnSpc>
                      </a:pPr>
                      <a:r>
                        <a:rPr sz="800" spc="-5" dirty="0">
                          <a:latin typeface="Arial"/>
                          <a:cs typeface="Arial"/>
                        </a:rPr>
                        <a:t>04/10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04139">
                        <a:lnSpc>
                          <a:spcPts val="620"/>
                        </a:lnSpc>
                      </a:pPr>
                      <a:r>
                        <a:rPr sz="800" spc="-30" dirty="0">
                          <a:latin typeface="Arial"/>
                          <a:cs typeface="Arial"/>
                        </a:rPr>
                        <a:t>STATE</a:t>
                      </a:r>
                      <a:r>
                        <a:rPr sz="8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5" dirty="0">
                          <a:latin typeface="Arial"/>
                          <a:cs typeface="Arial"/>
                        </a:rPr>
                        <a:t>TX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6360">
                        <a:lnSpc>
                          <a:spcPts val="620"/>
                        </a:lnSpc>
                      </a:pPr>
                      <a:r>
                        <a:rPr sz="800" spc="-5" dirty="0">
                          <a:latin typeface="Arial"/>
                          <a:cs typeface="Arial"/>
                        </a:rPr>
                        <a:t>571,</a:t>
                      </a:r>
                      <a:r>
                        <a:rPr sz="8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dirty="0">
                          <a:latin typeface="Arial"/>
                          <a:cs typeface="Arial"/>
                        </a:rPr>
                        <a:t>1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7150" algn="r">
                        <a:lnSpc>
                          <a:spcPts val="620"/>
                        </a:lnSpc>
                      </a:pPr>
                      <a:r>
                        <a:rPr sz="800" spc="-5" dirty="0">
                          <a:latin typeface="Arial"/>
                          <a:cs typeface="Arial"/>
                        </a:rPr>
                        <a:t>20.94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</a:tr>
              <a:tr h="91440">
                <a:tc>
                  <a:txBody>
                    <a:bodyPr/>
                    <a:lstStyle/>
                    <a:p>
                      <a:pPr marL="8890">
                        <a:lnSpc>
                          <a:spcPts val="620"/>
                        </a:lnSpc>
                      </a:pPr>
                      <a:r>
                        <a:rPr sz="800" spc="-5" dirty="0">
                          <a:latin typeface="Arial"/>
                          <a:cs typeface="Arial"/>
                        </a:rPr>
                        <a:t>04/10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04139">
                        <a:lnSpc>
                          <a:spcPts val="620"/>
                        </a:lnSpc>
                      </a:pPr>
                      <a:r>
                        <a:rPr sz="800" spc="-5" dirty="0">
                          <a:latin typeface="Arial"/>
                          <a:cs typeface="Arial"/>
                        </a:rPr>
                        <a:t>CITY</a:t>
                      </a:r>
                      <a:r>
                        <a:rPr sz="8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25" dirty="0">
                          <a:latin typeface="Arial"/>
                          <a:cs typeface="Arial"/>
                        </a:rPr>
                        <a:t>TAX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6360">
                        <a:lnSpc>
                          <a:spcPts val="620"/>
                        </a:lnSpc>
                      </a:pPr>
                      <a:r>
                        <a:rPr sz="800" spc="-5" dirty="0">
                          <a:latin typeface="Arial"/>
                          <a:cs typeface="Arial"/>
                        </a:rPr>
                        <a:t>571,</a:t>
                      </a:r>
                      <a:r>
                        <a:rPr sz="8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dirty="0">
                          <a:latin typeface="Arial"/>
                          <a:cs typeface="Arial"/>
                        </a:rPr>
                        <a:t>1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7150" algn="r">
                        <a:lnSpc>
                          <a:spcPts val="620"/>
                        </a:lnSpc>
                      </a:pPr>
                      <a:r>
                        <a:rPr sz="800" spc="-5" dirty="0">
                          <a:latin typeface="Arial"/>
                          <a:cs typeface="Arial"/>
                        </a:rPr>
                        <a:t>33.16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</a:tr>
              <a:tr h="102235">
                <a:tc>
                  <a:txBody>
                    <a:bodyPr/>
                    <a:lstStyle/>
                    <a:p>
                      <a:pPr marL="8890">
                        <a:lnSpc>
                          <a:spcPts val="705"/>
                        </a:lnSpc>
                      </a:pPr>
                      <a:r>
                        <a:rPr sz="800" spc="-15" dirty="0">
                          <a:latin typeface="Arial"/>
                          <a:cs typeface="Arial"/>
                        </a:rPr>
                        <a:t>04/11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3020" algn="ctr">
                        <a:lnSpc>
                          <a:spcPts val="705"/>
                        </a:lnSpc>
                      </a:pPr>
                      <a:r>
                        <a:rPr sz="800" spc="-5" dirty="0">
                          <a:latin typeface="Arial"/>
                          <a:cs typeface="Arial"/>
                        </a:rPr>
                        <a:t>747.30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</a:tr>
              <a:tr h="11493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</a:tr>
            </a:tbl>
          </a:graphicData>
        </a:graphic>
      </p:graphicFrame>
      <p:sp>
        <p:nvSpPr>
          <p:cNvPr id="11" name="object 11"/>
          <p:cNvSpPr/>
          <p:nvPr/>
        </p:nvSpPr>
        <p:spPr>
          <a:xfrm>
            <a:off x="685800" y="8427453"/>
            <a:ext cx="856246" cy="6400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40080" y="2198799"/>
            <a:ext cx="6507347" cy="13994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57200" y="9943718"/>
            <a:ext cx="6858000" cy="0"/>
          </a:xfrm>
          <a:custGeom>
            <a:avLst/>
            <a:gdLst/>
            <a:ahLst/>
            <a:cxnLst/>
            <a:rect l="l" t="t" r="r" b="b"/>
            <a:pathLst>
              <a:path w="6858000">
                <a:moveTo>
                  <a:pt x="0" y="0"/>
                </a:moveTo>
                <a:lnTo>
                  <a:pt x="685800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358900" y="1598066"/>
            <a:ext cx="906780" cy="121920"/>
          </a:xfrm>
          <a:custGeom>
            <a:avLst/>
            <a:gdLst/>
            <a:ahLst/>
            <a:cxnLst/>
            <a:rect l="l" t="t" r="r" b="b"/>
            <a:pathLst>
              <a:path w="906780" h="121919">
                <a:moveTo>
                  <a:pt x="0" y="121920"/>
                </a:moveTo>
                <a:lnTo>
                  <a:pt x="906373" y="121920"/>
                </a:lnTo>
                <a:lnTo>
                  <a:pt x="906373" y="0"/>
                </a:lnTo>
                <a:lnTo>
                  <a:pt x="0" y="0"/>
                </a:lnTo>
                <a:lnTo>
                  <a:pt x="0" y="1219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358900" y="1719986"/>
            <a:ext cx="1156970" cy="135255"/>
          </a:xfrm>
          <a:custGeom>
            <a:avLst/>
            <a:gdLst/>
            <a:ahLst/>
            <a:cxnLst/>
            <a:rect l="l" t="t" r="r" b="b"/>
            <a:pathLst>
              <a:path w="1156970" h="135255">
                <a:moveTo>
                  <a:pt x="0" y="135026"/>
                </a:moveTo>
                <a:lnTo>
                  <a:pt x="1156411" y="135026"/>
                </a:lnTo>
                <a:lnTo>
                  <a:pt x="1156411" y="0"/>
                </a:lnTo>
                <a:lnTo>
                  <a:pt x="0" y="0"/>
                </a:lnTo>
                <a:lnTo>
                  <a:pt x="0" y="13502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068060" y="1485290"/>
            <a:ext cx="333375" cy="135255"/>
          </a:xfrm>
          <a:custGeom>
            <a:avLst/>
            <a:gdLst/>
            <a:ahLst/>
            <a:cxnLst/>
            <a:rect l="l" t="t" r="r" b="b"/>
            <a:pathLst>
              <a:path w="333375" h="135255">
                <a:moveTo>
                  <a:pt x="0" y="135026"/>
                </a:moveTo>
                <a:lnTo>
                  <a:pt x="332841" y="135026"/>
                </a:lnTo>
                <a:lnTo>
                  <a:pt x="332841" y="0"/>
                </a:lnTo>
                <a:lnTo>
                  <a:pt x="0" y="0"/>
                </a:lnTo>
                <a:lnTo>
                  <a:pt x="0" y="13502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187700" y="1963826"/>
            <a:ext cx="1173480" cy="135255"/>
          </a:xfrm>
          <a:custGeom>
            <a:avLst/>
            <a:gdLst/>
            <a:ahLst/>
            <a:cxnLst/>
            <a:rect l="l" t="t" r="r" b="b"/>
            <a:pathLst>
              <a:path w="1173479" h="135255">
                <a:moveTo>
                  <a:pt x="0" y="135026"/>
                </a:moveTo>
                <a:lnTo>
                  <a:pt x="1173276" y="135026"/>
                </a:lnTo>
                <a:lnTo>
                  <a:pt x="1173276" y="0"/>
                </a:lnTo>
                <a:lnTo>
                  <a:pt x="0" y="0"/>
                </a:lnTo>
                <a:lnTo>
                  <a:pt x="0" y="13502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068060" y="2012594"/>
            <a:ext cx="304800" cy="135255"/>
          </a:xfrm>
          <a:custGeom>
            <a:avLst/>
            <a:gdLst/>
            <a:ahLst/>
            <a:cxnLst/>
            <a:rect l="l" t="t" r="r" b="b"/>
            <a:pathLst>
              <a:path w="304800" h="135255">
                <a:moveTo>
                  <a:pt x="0" y="135026"/>
                </a:moveTo>
                <a:lnTo>
                  <a:pt x="304596" y="135026"/>
                </a:lnTo>
                <a:lnTo>
                  <a:pt x="304596" y="0"/>
                </a:lnTo>
                <a:lnTo>
                  <a:pt x="0" y="0"/>
                </a:lnTo>
                <a:lnTo>
                  <a:pt x="0" y="13502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525259" y="2009546"/>
            <a:ext cx="564515" cy="135255"/>
          </a:xfrm>
          <a:custGeom>
            <a:avLst/>
            <a:gdLst/>
            <a:ahLst/>
            <a:cxnLst/>
            <a:rect l="l" t="t" r="r" b="b"/>
            <a:pathLst>
              <a:path w="564515" h="135255">
                <a:moveTo>
                  <a:pt x="0" y="135026"/>
                </a:moveTo>
                <a:lnTo>
                  <a:pt x="564286" y="135026"/>
                </a:lnTo>
                <a:lnTo>
                  <a:pt x="564286" y="0"/>
                </a:lnTo>
                <a:lnTo>
                  <a:pt x="0" y="0"/>
                </a:lnTo>
                <a:lnTo>
                  <a:pt x="0" y="13502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185165" y="3320186"/>
            <a:ext cx="652780" cy="135255"/>
          </a:xfrm>
          <a:custGeom>
            <a:avLst/>
            <a:gdLst/>
            <a:ahLst/>
            <a:cxnLst/>
            <a:rect l="l" t="t" r="r" b="b"/>
            <a:pathLst>
              <a:path w="652780" h="135254">
                <a:moveTo>
                  <a:pt x="0" y="135026"/>
                </a:moveTo>
                <a:lnTo>
                  <a:pt x="652170" y="135026"/>
                </a:lnTo>
                <a:lnTo>
                  <a:pt x="652170" y="0"/>
                </a:lnTo>
                <a:lnTo>
                  <a:pt x="0" y="0"/>
                </a:lnTo>
                <a:lnTo>
                  <a:pt x="0" y="13502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118754" y="3320186"/>
            <a:ext cx="2109470" cy="135255"/>
          </a:xfrm>
          <a:custGeom>
            <a:avLst/>
            <a:gdLst/>
            <a:ahLst/>
            <a:cxnLst/>
            <a:rect l="l" t="t" r="r" b="b"/>
            <a:pathLst>
              <a:path w="2109470" h="135254">
                <a:moveTo>
                  <a:pt x="0" y="135026"/>
                </a:moveTo>
                <a:lnTo>
                  <a:pt x="2109419" y="135026"/>
                </a:lnTo>
                <a:lnTo>
                  <a:pt x="2109419" y="0"/>
                </a:lnTo>
                <a:lnTo>
                  <a:pt x="0" y="0"/>
                </a:lnTo>
                <a:lnTo>
                  <a:pt x="0" y="13502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71550" y="965200"/>
            <a:ext cx="5829300" cy="812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153515" y="5313819"/>
            <a:ext cx="5461635" cy="1289050"/>
          </a:xfrm>
          <a:custGeom>
            <a:avLst/>
            <a:gdLst/>
            <a:ahLst/>
            <a:cxnLst/>
            <a:rect l="l" t="t" r="r" b="b"/>
            <a:pathLst>
              <a:path w="5461634" h="1289050">
                <a:moveTo>
                  <a:pt x="0" y="1288478"/>
                </a:moveTo>
                <a:lnTo>
                  <a:pt x="5461486" y="1288478"/>
                </a:lnTo>
                <a:lnTo>
                  <a:pt x="5461486" y="0"/>
                </a:lnTo>
                <a:lnTo>
                  <a:pt x="0" y="0"/>
                </a:lnTo>
                <a:lnTo>
                  <a:pt x="0" y="128847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9728" y="478536"/>
            <a:ext cx="7504176" cy="8991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01715" y="1514881"/>
            <a:ext cx="7506970" cy="3483610"/>
          </a:xfrm>
          <a:custGeom>
            <a:avLst/>
            <a:gdLst/>
            <a:ahLst/>
            <a:cxnLst/>
            <a:rect l="l" t="t" r="r" b="b"/>
            <a:pathLst>
              <a:path w="7506970" h="3483610">
                <a:moveTo>
                  <a:pt x="7506421" y="3483051"/>
                </a:moveTo>
                <a:lnTo>
                  <a:pt x="7506421" y="0"/>
                </a:lnTo>
                <a:lnTo>
                  <a:pt x="0" y="0"/>
                </a:lnTo>
                <a:lnTo>
                  <a:pt x="0" y="3483051"/>
                </a:lnTo>
                <a:lnTo>
                  <a:pt x="7506421" y="34830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8976" y="231647"/>
            <a:ext cx="7287768" cy="95951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4592" y="185928"/>
            <a:ext cx="7385304" cy="95646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050283" y="675297"/>
            <a:ext cx="1878964" cy="1529715"/>
          </a:xfrm>
          <a:custGeom>
            <a:avLst/>
            <a:gdLst/>
            <a:ahLst/>
            <a:cxnLst/>
            <a:rect l="l" t="t" r="r" b="b"/>
            <a:pathLst>
              <a:path w="1878964" h="1529714">
                <a:moveTo>
                  <a:pt x="1878672" y="1529549"/>
                </a:moveTo>
                <a:lnTo>
                  <a:pt x="1878672" y="0"/>
                </a:lnTo>
                <a:lnTo>
                  <a:pt x="0" y="0"/>
                </a:lnTo>
                <a:lnTo>
                  <a:pt x="0" y="1529549"/>
                </a:lnTo>
                <a:lnTo>
                  <a:pt x="1878672" y="15295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921194"/>
            <a:ext cx="10058400" cy="593001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658122" y="3855161"/>
            <a:ext cx="4888230" cy="715010"/>
          </a:xfrm>
          <a:custGeom>
            <a:avLst/>
            <a:gdLst/>
            <a:ahLst/>
            <a:cxnLst/>
            <a:rect l="l" t="t" r="r" b="b"/>
            <a:pathLst>
              <a:path w="4888230" h="715010">
                <a:moveTo>
                  <a:pt x="0" y="0"/>
                </a:moveTo>
                <a:lnTo>
                  <a:pt x="0" y="714895"/>
                </a:lnTo>
                <a:lnTo>
                  <a:pt x="4887899" y="714895"/>
                </a:lnTo>
                <a:lnTo>
                  <a:pt x="48878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265862" y="1627339"/>
            <a:ext cx="1130935" cy="291465"/>
          </a:xfrm>
          <a:custGeom>
            <a:avLst/>
            <a:gdLst/>
            <a:ahLst/>
            <a:cxnLst/>
            <a:rect l="l" t="t" r="r" b="b"/>
            <a:pathLst>
              <a:path w="1130934" h="291464">
                <a:moveTo>
                  <a:pt x="0" y="0"/>
                </a:moveTo>
                <a:lnTo>
                  <a:pt x="0" y="290944"/>
                </a:lnTo>
                <a:lnTo>
                  <a:pt x="1130528" y="290944"/>
                </a:lnTo>
                <a:lnTo>
                  <a:pt x="1130528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315735" y="5002326"/>
            <a:ext cx="1097915" cy="249554"/>
          </a:xfrm>
          <a:custGeom>
            <a:avLst/>
            <a:gdLst/>
            <a:ahLst/>
            <a:cxnLst/>
            <a:rect l="l" t="t" r="r" b="b"/>
            <a:pathLst>
              <a:path w="1097915" h="249554">
                <a:moveTo>
                  <a:pt x="0" y="0"/>
                </a:moveTo>
                <a:lnTo>
                  <a:pt x="0" y="249377"/>
                </a:lnTo>
                <a:lnTo>
                  <a:pt x="1097292" y="249377"/>
                </a:lnTo>
                <a:lnTo>
                  <a:pt x="1097292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39688" y="269163"/>
            <a:ext cx="800735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5" dirty="0">
                <a:latin typeface="Arial"/>
                <a:cs typeface="Arial"/>
              </a:rPr>
              <a:t>5/6/2019 </a:t>
            </a:r>
            <a:r>
              <a:rPr sz="700" spc="75" dirty="0">
                <a:latin typeface="Arial"/>
                <a:cs typeface="Arial"/>
              </a:rPr>
              <a:t>/</a:t>
            </a:r>
            <a:r>
              <a:rPr sz="700" spc="-130" dirty="0">
                <a:latin typeface="Arial"/>
                <a:cs typeface="Arial"/>
              </a:rPr>
              <a:t> </a:t>
            </a:r>
            <a:r>
              <a:rPr sz="700" spc="-30" dirty="0">
                <a:latin typeface="Arial"/>
                <a:cs typeface="Arial"/>
              </a:rPr>
              <a:t>11:37 </a:t>
            </a:r>
            <a:r>
              <a:rPr sz="700" spc="-20" dirty="0">
                <a:latin typeface="Arial"/>
                <a:cs typeface="Arial"/>
              </a:rPr>
              <a:t>AM</a:t>
            </a:r>
            <a:endParaRPr sz="7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749660" y="247523"/>
            <a:ext cx="1301750" cy="2603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98475" marR="5080" indent="-486409">
              <a:lnSpc>
                <a:spcPct val="110000"/>
              </a:lnSpc>
              <a:spcBef>
                <a:spcPts val="95"/>
              </a:spcBef>
            </a:pPr>
            <a:r>
              <a:rPr sz="700" spc="-20" dirty="0">
                <a:latin typeface="Arial"/>
                <a:cs typeface="Arial"/>
              </a:rPr>
              <a:t>Baltimore </a:t>
            </a:r>
            <a:r>
              <a:rPr sz="700" spc="-40" dirty="0">
                <a:latin typeface="Arial"/>
                <a:cs typeface="Arial"/>
              </a:rPr>
              <a:t>Consent Decree </a:t>
            </a:r>
            <a:r>
              <a:rPr sz="700" dirty="0">
                <a:latin typeface="Arial"/>
                <a:cs typeface="Arial"/>
              </a:rPr>
              <a:t>Monitor  </a:t>
            </a:r>
            <a:r>
              <a:rPr sz="700" spc="-75" dirty="0">
                <a:latin typeface="Arial"/>
                <a:cs typeface="Arial"/>
              </a:rPr>
              <a:t>INVOICE</a:t>
            </a:r>
            <a:endParaRPr sz="7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895939" y="269207"/>
            <a:ext cx="266065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65" dirty="0">
                <a:latin typeface="Arial"/>
                <a:cs typeface="Arial"/>
              </a:rPr>
              <a:t>Page</a:t>
            </a:r>
            <a:r>
              <a:rPr sz="700" spc="-100" dirty="0">
                <a:latin typeface="Arial"/>
                <a:cs typeface="Arial"/>
              </a:rPr>
              <a:t> </a:t>
            </a:r>
            <a:r>
              <a:rPr sz="700" spc="-35" dirty="0">
                <a:latin typeface="Arial"/>
                <a:cs typeface="Arial"/>
              </a:rPr>
              <a:t>1</a:t>
            </a:r>
            <a:endParaRPr sz="700">
              <a:latin typeface="Arial"/>
              <a:cs typeface="Arial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643244" y="856411"/>
          <a:ext cx="11386820" cy="6035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92480"/>
                <a:gridCol w="707390"/>
                <a:gridCol w="923925"/>
                <a:gridCol w="2820035"/>
                <a:gridCol w="854710"/>
                <a:gridCol w="661669"/>
                <a:gridCol w="603884"/>
                <a:gridCol w="2894329"/>
                <a:gridCol w="542925"/>
                <a:gridCol w="576579"/>
              </a:tblGrid>
              <a:tr h="178435">
                <a:tc gridSpan="3">
                  <a:txBody>
                    <a:bodyPr/>
                    <a:lstStyle/>
                    <a:p>
                      <a:pPr marL="31750">
                        <a:lnSpc>
                          <a:spcPts val="1305"/>
                        </a:lnSpc>
                      </a:pPr>
                      <a:r>
                        <a:rPr sz="1150" spc="-20" dirty="0">
                          <a:latin typeface="Arial"/>
                          <a:cs typeface="Arial"/>
                        </a:rPr>
                        <a:t>Baltimore </a:t>
                      </a:r>
                      <a:r>
                        <a:rPr sz="1150" spc="-80" dirty="0">
                          <a:latin typeface="Arial"/>
                          <a:cs typeface="Arial"/>
                        </a:rPr>
                        <a:t>Consent </a:t>
                      </a:r>
                      <a:r>
                        <a:rPr sz="1150" spc="-75" dirty="0">
                          <a:latin typeface="Arial"/>
                          <a:cs typeface="Arial"/>
                        </a:rPr>
                        <a:t>Decree</a:t>
                      </a:r>
                      <a:r>
                        <a:rPr sz="115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50" spc="-25" dirty="0">
                          <a:latin typeface="Arial"/>
                          <a:cs typeface="Arial"/>
                        </a:rPr>
                        <a:t>Monitor</a:t>
                      </a:r>
                      <a:endParaRPr sz="11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 marL="19685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700" b="1" spc="-30" dirty="0">
                          <a:latin typeface="Trebuchet MS"/>
                          <a:cs typeface="Trebuchet MS"/>
                        </a:rPr>
                        <a:t>INSTRUCTIONS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1905" marB="0"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A"/>
                    </a:solidFill>
                  </a:tcPr>
                </a:tc>
              </a:tr>
              <a:tr h="154940">
                <a:tc gridSpan="2">
                  <a:txBody>
                    <a:bodyPr/>
                    <a:lstStyle/>
                    <a:p>
                      <a:pPr marL="28575">
                        <a:lnSpc>
                          <a:spcPts val="1125"/>
                        </a:lnSpc>
                      </a:pPr>
                      <a:r>
                        <a:rPr sz="1000" spc="-50" dirty="0">
                          <a:latin typeface="Arial"/>
                          <a:cs typeface="Arial"/>
                        </a:rPr>
                        <a:t>750 </a:t>
                      </a:r>
                      <a:r>
                        <a:rPr sz="1000" spc="-90" dirty="0">
                          <a:latin typeface="Arial"/>
                          <a:cs typeface="Arial"/>
                        </a:rPr>
                        <a:t>E. </a:t>
                      </a:r>
                      <a:r>
                        <a:rPr sz="1000" spc="5" dirty="0">
                          <a:latin typeface="Arial"/>
                          <a:cs typeface="Arial"/>
                        </a:rPr>
                        <a:t>Pratt, </a:t>
                      </a:r>
                      <a:r>
                        <a:rPr sz="1000" spc="-65" dirty="0">
                          <a:latin typeface="Arial"/>
                          <a:cs typeface="Arial"/>
                        </a:rPr>
                        <a:t>Ste</a:t>
                      </a:r>
                      <a:r>
                        <a:rPr sz="1000" spc="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20" dirty="0">
                          <a:latin typeface="Arial"/>
                          <a:cs typeface="Arial"/>
                        </a:rPr>
                        <a:t>900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solidFill>
                      <a:srgbClr val="CCC0D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A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19685">
                        <a:lnSpc>
                          <a:spcPct val="100000"/>
                        </a:lnSpc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1.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Complete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blue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box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left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first.</a:t>
                      </a:r>
                      <a:r>
                        <a:rPr sz="700" spc="1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This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will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0" dirty="0">
                          <a:latin typeface="Arial"/>
                          <a:cs typeface="Arial"/>
                        </a:rPr>
                        <a:t>cause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month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and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rate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information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populate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spreadsheet.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CCC0D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80975">
                <a:tc gridSpan="2">
                  <a:txBody>
                    <a:bodyPr/>
                    <a:lstStyle/>
                    <a:p>
                      <a:pPr marL="31750">
                        <a:lnSpc>
                          <a:spcPts val="1315"/>
                        </a:lnSpc>
                      </a:pPr>
                      <a:r>
                        <a:rPr sz="1150" spc="-25" dirty="0">
                          <a:latin typeface="Arial"/>
                          <a:cs typeface="Arial"/>
                        </a:rPr>
                        <a:t>Baltimore, </a:t>
                      </a:r>
                      <a:r>
                        <a:rPr sz="1150" spc="-55" dirty="0">
                          <a:latin typeface="Arial"/>
                          <a:cs typeface="Arial"/>
                        </a:rPr>
                        <a:t>MD</a:t>
                      </a:r>
                      <a:r>
                        <a:rPr sz="1150" spc="-7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50" spc="-105" dirty="0">
                          <a:latin typeface="Arial"/>
                          <a:cs typeface="Arial"/>
                        </a:rPr>
                        <a:t>21202</a:t>
                      </a:r>
                      <a:endParaRPr sz="11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solidFill>
                      <a:srgbClr val="CCC0D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A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19685">
                        <a:lnSpc>
                          <a:spcPts val="815"/>
                        </a:lnSpc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2.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Enter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descriptions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and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hours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"Time"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portion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of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matrix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consistent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with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"Sample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Description"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below.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CCC0D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347980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solidFill>
                      <a:srgbClr val="CCC0D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A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19685">
                        <a:lnSpc>
                          <a:spcPts val="780"/>
                        </a:lnSpc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3.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5" dirty="0">
                          <a:latin typeface="Arial"/>
                          <a:cs typeface="Arial"/>
                        </a:rPr>
                        <a:t>You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may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not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bill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more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than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eight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(8)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hours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5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day, even </a:t>
                      </a:r>
                      <a:r>
                        <a:rPr sz="700" spc="15" dirty="0">
                          <a:latin typeface="Arial"/>
                          <a:cs typeface="Arial"/>
                        </a:rPr>
                        <a:t>if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you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work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more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than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eight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(8)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hours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5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day,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which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you</a:t>
                      </a:r>
                      <a:endParaRPr sz="700">
                        <a:latin typeface="Arial"/>
                        <a:cs typeface="Arial"/>
                      </a:endParaRPr>
                    </a:p>
                    <a:p>
                      <a:pPr marL="19685" marR="106045">
                        <a:lnSpc>
                          <a:spcPct val="110000"/>
                        </a:lnSpc>
                      </a:pPr>
                      <a:r>
                        <a:rPr sz="700" spc="-15" dirty="0">
                          <a:latin typeface="Arial"/>
                          <a:cs typeface="Arial"/>
                        </a:rPr>
                        <a:t>inevitably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will.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Leadership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must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authorize more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than eight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hours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billed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in </a:t>
                      </a:r>
                      <a:r>
                        <a:rPr sz="700" spc="-55" dirty="0">
                          <a:latin typeface="Arial"/>
                          <a:cs typeface="Arial"/>
                        </a:rPr>
                        <a:t>a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day,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itemized,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but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will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do </a:t>
                      </a:r>
                      <a:r>
                        <a:rPr sz="700" spc="-50" dirty="0">
                          <a:latin typeface="Arial"/>
                          <a:cs typeface="Arial"/>
                        </a:rPr>
                        <a:t>so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sparingly.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All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time 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above 8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hours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in </a:t>
                      </a:r>
                      <a:r>
                        <a:rPr sz="700" spc="-55" dirty="0">
                          <a:latin typeface="Arial"/>
                          <a:cs typeface="Arial"/>
                        </a:rPr>
                        <a:t>a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day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should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be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reflected</a:t>
                      </a:r>
                      <a:r>
                        <a:rPr sz="700" spc="-10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65" dirty="0">
                          <a:latin typeface="Arial"/>
                          <a:cs typeface="Arial"/>
                        </a:rPr>
                        <a:t>as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"unbilled."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CCC0D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06680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A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19685">
                        <a:lnSpc>
                          <a:spcPts val="745"/>
                        </a:lnSpc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4. </a:t>
                      </a:r>
                      <a:r>
                        <a:rPr sz="700" spc="-55" dirty="0">
                          <a:latin typeface="Arial"/>
                          <a:cs typeface="Arial"/>
                        </a:rPr>
                        <a:t>You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may </a:t>
                      </a:r>
                      <a:r>
                        <a:rPr sz="700" b="1" spc="-35" dirty="0">
                          <a:latin typeface="Trebuchet MS"/>
                          <a:cs typeface="Trebuchet MS"/>
                        </a:rPr>
                        <a:t>NOT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bill for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time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spent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traveling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or from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Baltimore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or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anywhere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else.</a:t>
                      </a:r>
                      <a:r>
                        <a:rPr sz="700" spc="-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Travel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time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is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non-reimbursable.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CCC0D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3525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9F0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324485">
                        <a:lnSpc>
                          <a:spcPts val="969"/>
                        </a:lnSpc>
                      </a:pPr>
                      <a:r>
                        <a:rPr sz="900" spc="-60" dirty="0">
                          <a:latin typeface="Arial"/>
                          <a:cs typeface="Arial"/>
                        </a:rPr>
                        <a:t>INVOICE </a:t>
                      </a:r>
                      <a:r>
                        <a:rPr sz="900" spc="-80" dirty="0">
                          <a:latin typeface="Arial"/>
                          <a:cs typeface="Arial"/>
                        </a:rPr>
                        <a:t>FOR 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MONTH</a:t>
                      </a:r>
                      <a:r>
                        <a:rPr sz="900" spc="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65" dirty="0">
                          <a:latin typeface="Arial"/>
                          <a:cs typeface="Arial"/>
                        </a:rPr>
                        <a:t>OF: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9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8255" algn="ctr">
                        <a:lnSpc>
                          <a:spcPts val="930"/>
                        </a:lnSpc>
                      </a:pPr>
                      <a:r>
                        <a:rPr sz="900" b="1" i="1" u="sng" spc="-5" dirty="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cs typeface="Arial"/>
                        </a:rPr>
                        <a:t>April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9F0"/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38735" marR="24130" indent="-3175" algn="ctr">
                        <a:lnSpc>
                          <a:spcPct val="118300"/>
                        </a:lnSpc>
                        <a:spcBef>
                          <a:spcPts val="335"/>
                        </a:spcBef>
                      </a:pPr>
                      <a:r>
                        <a:rPr sz="600" spc="-10" dirty="0">
                          <a:latin typeface="Arial"/>
                          <a:cs typeface="Arial"/>
                        </a:rPr>
                        <a:t>Complete</a:t>
                      </a:r>
                      <a:r>
                        <a:rPr sz="600" spc="-8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-10" dirty="0">
                          <a:latin typeface="Arial"/>
                          <a:cs typeface="Arial"/>
                        </a:rPr>
                        <a:t>these 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four </a:t>
                      </a:r>
                      <a:r>
                        <a:rPr sz="600" spc="-20" dirty="0">
                          <a:latin typeface="Arial"/>
                          <a:cs typeface="Arial"/>
                        </a:rPr>
                        <a:t>cells</a:t>
                      </a:r>
                      <a:r>
                        <a:rPr sz="600" spc="-1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dirty="0">
                          <a:latin typeface="Arial"/>
                          <a:cs typeface="Arial"/>
                        </a:rPr>
                        <a:t>before  starting  </a:t>
                      </a:r>
                      <a:r>
                        <a:rPr sz="600" spc="-15" dirty="0">
                          <a:latin typeface="Arial"/>
                          <a:cs typeface="Arial"/>
                        </a:rPr>
                        <a:t>spreadsheet.</a:t>
                      </a:r>
                      <a:endParaRPr sz="600">
                        <a:latin typeface="Arial"/>
                        <a:cs typeface="Arial"/>
                      </a:endParaRPr>
                    </a:p>
                    <a:p>
                      <a:pPr marL="44450" marR="32384" algn="ctr">
                        <a:lnSpc>
                          <a:spcPct val="118300"/>
                        </a:lnSpc>
                      </a:pPr>
                      <a:r>
                        <a:rPr sz="600" spc="-30" dirty="0">
                          <a:latin typeface="Arial"/>
                          <a:cs typeface="Arial"/>
                        </a:rPr>
                        <a:t>Rates </a:t>
                      </a:r>
                      <a:r>
                        <a:rPr sz="600" spc="-15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600" spc="-8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other  info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will </a:t>
                      </a:r>
                      <a:r>
                        <a:rPr sz="600" spc="-15" dirty="0">
                          <a:latin typeface="Arial"/>
                          <a:cs typeface="Arial"/>
                        </a:rPr>
                        <a:t>self-  </a:t>
                      </a:r>
                      <a:r>
                        <a:rPr sz="600" spc="-5" dirty="0">
                          <a:latin typeface="Arial"/>
                          <a:cs typeface="Arial"/>
                        </a:rPr>
                        <a:t>populate.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42545" marB="0" vert="vert27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9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solidFill>
                      <a:srgbClr val="CCC0DA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9685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5.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5" dirty="0">
                          <a:latin typeface="Arial"/>
                          <a:cs typeface="Arial"/>
                        </a:rPr>
                        <a:t>Please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make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sure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all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expenses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meet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Guidelines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listed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Billing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Guidelines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tab.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solidFill>
                      <a:srgbClr val="CCC0D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CCC0DA"/>
                    </a:solidFill>
                  </a:tcPr>
                </a:tc>
              </a:tr>
              <a:tr h="1416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9F0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393065">
                        <a:lnSpc>
                          <a:spcPts val="965"/>
                        </a:lnSpc>
                      </a:pPr>
                      <a:r>
                        <a:rPr sz="900" spc="-60" dirty="0">
                          <a:latin typeface="Arial"/>
                          <a:cs typeface="Arial"/>
                        </a:rPr>
                        <a:t>INVOICE </a:t>
                      </a:r>
                      <a:r>
                        <a:rPr sz="900" spc="-80" dirty="0">
                          <a:latin typeface="Arial"/>
                          <a:cs typeface="Arial"/>
                        </a:rPr>
                        <a:t>SUBMITTED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70" dirty="0">
                          <a:latin typeface="Arial"/>
                          <a:cs typeface="Arial"/>
                        </a:rPr>
                        <a:t>BY: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9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ts val="950"/>
                        </a:lnSpc>
                      </a:pPr>
                      <a:r>
                        <a:rPr sz="1000" spc="-30" dirty="0">
                          <a:latin typeface="Arial"/>
                          <a:cs typeface="Arial"/>
                        </a:rPr>
                        <a:t>Villasenor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9F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2545" marB="0" vert="vert27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9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solidFill>
                      <a:srgbClr val="CCC0DA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19685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6.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0" dirty="0">
                          <a:latin typeface="Arial"/>
                          <a:cs typeface="Arial"/>
                        </a:rPr>
                        <a:t>Do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not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forget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initial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box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attesting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accuracy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of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this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statement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before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you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submit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it.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905" marB="0">
                    <a:solidFill>
                      <a:srgbClr val="CCC0D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CCC0DA"/>
                    </a:solidFill>
                  </a:tcPr>
                </a:tc>
              </a:tr>
              <a:tr h="1644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9F0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708660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900" spc="-70" dirty="0">
                          <a:latin typeface="Arial"/>
                          <a:cs typeface="Arial"/>
                        </a:rPr>
                        <a:t>DATE</a:t>
                      </a:r>
                      <a:r>
                        <a:rPr sz="900" spc="-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80" dirty="0">
                          <a:latin typeface="Arial"/>
                          <a:cs typeface="Arial"/>
                        </a:rPr>
                        <a:t>SUBMITTED: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825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9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ts val="1130"/>
                        </a:lnSpc>
                      </a:pPr>
                      <a:r>
                        <a:rPr sz="1000" spc="-5" dirty="0">
                          <a:latin typeface="Arial"/>
                          <a:cs typeface="Arial"/>
                        </a:rPr>
                        <a:t>5/1/2019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9F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2545" marB="0" vert="vert27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9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solidFill>
                      <a:srgbClr val="CCC0DA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9685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7. </a:t>
                      </a:r>
                      <a:r>
                        <a:rPr sz="700" spc="-50" dirty="0">
                          <a:latin typeface="Arial"/>
                          <a:cs typeface="Arial"/>
                        </a:rPr>
                        <a:t>Do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not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hesitate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call Deputy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Monitors </a:t>
                      </a:r>
                      <a:r>
                        <a:rPr sz="700" spc="-60" dirty="0">
                          <a:latin typeface="Arial"/>
                          <a:cs typeface="Arial"/>
                        </a:rPr>
                        <a:t>Hassan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Aden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or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Seth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Rosenthal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with</a:t>
                      </a:r>
                      <a:r>
                        <a:rPr sz="700" spc="-1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any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questions.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solidFill>
                      <a:srgbClr val="CCC0D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CCC0DA"/>
                    </a:solidFill>
                  </a:tcPr>
                </a:tc>
              </a:tr>
              <a:tr h="1644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9F0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R="17145" algn="r">
                        <a:lnSpc>
                          <a:spcPts val="1165"/>
                        </a:lnSpc>
                      </a:pPr>
                      <a:r>
                        <a:rPr sz="1000" dirty="0">
                          <a:latin typeface="Arial"/>
                          <a:cs typeface="Arial"/>
                        </a:rPr>
                        <a:t>YE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1000" spc="5" dirty="0">
                          <a:latin typeface="Arial"/>
                          <a:cs typeface="Arial"/>
                        </a:rPr>
                        <a:t>R</a:t>
                      </a:r>
                      <a:r>
                        <a:rPr sz="1000" dirty="0">
                          <a:latin typeface="Arial"/>
                          <a:cs typeface="Arial"/>
                        </a:rPr>
                        <a:t>: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9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ts val="1130"/>
                        </a:lnSpc>
                      </a:pPr>
                      <a:r>
                        <a:rPr sz="1000" spc="-45" dirty="0">
                          <a:latin typeface="Arial"/>
                          <a:cs typeface="Arial"/>
                        </a:rPr>
                        <a:t>2019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9F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2545" marB="0" vert="vert27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9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A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A"/>
                    </a:solidFill>
                  </a:tcPr>
                </a:tc>
              </a:tr>
              <a:tr h="3168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550">
                        <a:latin typeface="Times New Roman"/>
                        <a:cs typeface="Times New Roman"/>
                      </a:endParaRPr>
                    </a:p>
                    <a:p>
                      <a:pPr marR="7620" algn="ctr">
                        <a:lnSpc>
                          <a:spcPct val="100000"/>
                        </a:lnSpc>
                      </a:pPr>
                      <a:r>
                        <a:rPr sz="750" b="1" i="1" spc="-35" dirty="0">
                          <a:latin typeface="Trebuchet MS"/>
                          <a:cs typeface="Trebuchet MS"/>
                        </a:rPr>
                        <a:t>Sample</a:t>
                      </a:r>
                      <a:r>
                        <a:rPr sz="750" b="1" i="1" spc="-7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b="1" i="1" spc="-45" dirty="0">
                          <a:latin typeface="Trebuchet MS"/>
                          <a:cs typeface="Trebuchet MS"/>
                        </a:rPr>
                        <a:t>Description:</a:t>
                      </a:r>
                      <a:endParaRPr sz="75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603250">
                <a:tc gridSpan="10">
                  <a:txBody>
                    <a:bodyPr/>
                    <a:lstStyle/>
                    <a:p>
                      <a:pPr marL="1520825">
                        <a:lnSpc>
                          <a:spcPts val="840"/>
                        </a:lnSpc>
                      </a:pPr>
                      <a:r>
                        <a:rPr sz="750" i="1" spc="-30" dirty="0">
                          <a:latin typeface="Trebuchet MS"/>
                          <a:cs typeface="Trebuchet MS"/>
                        </a:rPr>
                        <a:t>Prepare</a:t>
                      </a:r>
                      <a:r>
                        <a:rPr sz="750" i="1" spc="-5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40" dirty="0">
                          <a:latin typeface="Trebuchet MS"/>
                          <a:cs typeface="Trebuchet MS"/>
                        </a:rPr>
                        <a:t>for</a:t>
                      </a:r>
                      <a:r>
                        <a:rPr sz="750" i="1" spc="-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15" dirty="0">
                          <a:latin typeface="Trebuchet MS"/>
                          <a:cs typeface="Trebuchet MS"/>
                        </a:rPr>
                        <a:t>and</a:t>
                      </a:r>
                      <a:r>
                        <a:rPr sz="750" i="1" spc="-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35" dirty="0">
                          <a:latin typeface="Trebuchet MS"/>
                          <a:cs typeface="Trebuchet MS"/>
                        </a:rPr>
                        <a:t>attend</a:t>
                      </a:r>
                      <a:r>
                        <a:rPr sz="750" i="1" spc="-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30" dirty="0">
                          <a:latin typeface="Trebuchet MS"/>
                          <a:cs typeface="Trebuchet MS"/>
                        </a:rPr>
                        <a:t>meeting</a:t>
                      </a:r>
                      <a:r>
                        <a:rPr sz="750" i="1" spc="-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40" dirty="0">
                          <a:latin typeface="Trebuchet MS"/>
                          <a:cs typeface="Trebuchet MS"/>
                        </a:rPr>
                        <a:t>with</a:t>
                      </a:r>
                      <a:r>
                        <a:rPr sz="750" i="1" spc="-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5" dirty="0">
                          <a:latin typeface="Trebuchet MS"/>
                          <a:cs typeface="Trebuchet MS"/>
                        </a:rPr>
                        <a:t>BPD</a:t>
                      </a:r>
                      <a:r>
                        <a:rPr sz="750" i="1" spc="-6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30" dirty="0">
                          <a:latin typeface="Trebuchet MS"/>
                          <a:cs typeface="Trebuchet MS"/>
                        </a:rPr>
                        <a:t>North</a:t>
                      </a:r>
                      <a:r>
                        <a:rPr sz="750" i="1" spc="-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30" dirty="0">
                          <a:latin typeface="Trebuchet MS"/>
                          <a:cs typeface="Trebuchet MS"/>
                        </a:rPr>
                        <a:t>Division</a:t>
                      </a:r>
                      <a:r>
                        <a:rPr sz="750" i="1" spc="-5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40" dirty="0">
                          <a:latin typeface="Trebuchet MS"/>
                          <a:cs typeface="Trebuchet MS"/>
                        </a:rPr>
                        <a:t>DC;</a:t>
                      </a:r>
                      <a:r>
                        <a:rPr sz="750" i="1" spc="-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35" dirty="0">
                          <a:latin typeface="Trebuchet MS"/>
                          <a:cs typeface="Trebuchet MS"/>
                        </a:rPr>
                        <a:t>prepare</a:t>
                      </a:r>
                      <a:r>
                        <a:rPr sz="750" i="1" spc="-5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40" dirty="0">
                          <a:latin typeface="Trebuchet MS"/>
                          <a:cs typeface="Trebuchet MS"/>
                        </a:rPr>
                        <a:t>checklist</a:t>
                      </a:r>
                      <a:r>
                        <a:rPr sz="750" i="1" spc="-6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40" dirty="0">
                          <a:latin typeface="Trebuchet MS"/>
                          <a:cs typeface="Trebuchet MS"/>
                        </a:rPr>
                        <a:t>for</a:t>
                      </a:r>
                      <a:r>
                        <a:rPr sz="750" i="1" spc="-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35" dirty="0">
                          <a:latin typeface="Trebuchet MS"/>
                          <a:cs typeface="Trebuchet MS"/>
                        </a:rPr>
                        <a:t>review</a:t>
                      </a:r>
                      <a:r>
                        <a:rPr sz="750" i="1" spc="-5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40" dirty="0">
                          <a:latin typeface="Trebuchet MS"/>
                          <a:cs typeface="Trebuchet MS"/>
                        </a:rPr>
                        <a:t>of</a:t>
                      </a:r>
                      <a:r>
                        <a:rPr sz="750" i="1" spc="-5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35" dirty="0">
                          <a:latin typeface="Trebuchet MS"/>
                          <a:cs typeface="Trebuchet MS"/>
                        </a:rPr>
                        <a:t>in-service</a:t>
                      </a:r>
                      <a:r>
                        <a:rPr sz="750" i="1" spc="-5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35" dirty="0">
                          <a:latin typeface="Trebuchet MS"/>
                          <a:cs typeface="Trebuchet MS"/>
                        </a:rPr>
                        <a:t>training;</a:t>
                      </a:r>
                      <a:r>
                        <a:rPr sz="750" i="1" spc="-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35" dirty="0">
                          <a:latin typeface="Trebuchet MS"/>
                          <a:cs typeface="Trebuchet MS"/>
                        </a:rPr>
                        <a:t>meet</a:t>
                      </a:r>
                      <a:r>
                        <a:rPr sz="750" i="1" spc="-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40" dirty="0">
                          <a:latin typeface="Trebuchet MS"/>
                          <a:cs typeface="Trebuchet MS"/>
                        </a:rPr>
                        <a:t>with</a:t>
                      </a:r>
                      <a:r>
                        <a:rPr sz="750" i="1" spc="-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5" dirty="0">
                          <a:latin typeface="Trebuchet MS"/>
                          <a:cs typeface="Trebuchet MS"/>
                        </a:rPr>
                        <a:t>Ms.</a:t>
                      </a:r>
                      <a:endParaRPr sz="750">
                        <a:latin typeface="Trebuchet MS"/>
                        <a:cs typeface="Trebuchet MS"/>
                      </a:endParaRPr>
                    </a:p>
                    <a:p>
                      <a:pPr marL="1520825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750" i="1" spc="-30" dirty="0">
                          <a:latin typeface="Trebuchet MS"/>
                          <a:cs typeface="Trebuchet MS"/>
                        </a:rPr>
                        <a:t>Williams</a:t>
                      </a:r>
                      <a:r>
                        <a:rPr sz="750" i="1" spc="-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45" dirty="0">
                          <a:latin typeface="Trebuchet MS"/>
                          <a:cs typeface="Trebuchet MS"/>
                        </a:rPr>
                        <a:t>re</a:t>
                      </a:r>
                      <a:r>
                        <a:rPr sz="750" i="1" spc="-5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15" dirty="0">
                          <a:latin typeface="Trebuchet MS"/>
                          <a:cs typeface="Trebuchet MS"/>
                        </a:rPr>
                        <a:t>changes</a:t>
                      </a:r>
                      <a:r>
                        <a:rPr sz="750" i="1" spc="-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40" dirty="0">
                          <a:latin typeface="Trebuchet MS"/>
                          <a:cs typeface="Trebuchet MS"/>
                        </a:rPr>
                        <a:t>to</a:t>
                      </a:r>
                      <a:r>
                        <a:rPr sz="750" i="1" spc="-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30" dirty="0">
                          <a:latin typeface="Trebuchet MS"/>
                          <a:cs typeface="Trebuchet MS"/>
                        </a:rPr>
                        <a:t>compliance</a:t>
                      </a:r>
                      <a:r>
                        <a:rPr sz="750" i="1" spc="-5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45" dirty="0">
                          <a:latin typeface="Trebuchet MS"/>
                          <a:cs typeface="Trebuchet MS"/>
                        </a:rPr>
                        <a:t>matrix;</a:t>
                      </a:r>
                      <a:r>
                        <a:rPr sz="750" i="1" spc="-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30" dirty="0">
                          <a:latin typeface="Trebuchet MS"/>
                          <a:cs typeface="Trebuchet MS"/>
                        </a:rPr>
                        <a:t>copied</a:t>
                      </a:r>
                      <a:r>
                        <a:rPr sz="750" i="1" spc="-5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25" dirty="0">
                          <a:latin typeface="Trebuchet MS"/>
                          <a:cs typeface="Trebuchet MS"/>
                        </a:rPr>
                        <a:t>use</a:t>
                      </a:r>
                      <a:r>
                        <a:rPr sz="750" i="1" spc="-5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40" dirty="0">
                          <a:latin typeface="Trebuchet MS"/>
                          <a:cs typeface="Trebuchet MS"/>
                        </a:rPr>
                        <a:t>of</a:t>
                      </a:r>
                      <a:r>
                        <a:rPr sz="750" i="1" spc="-5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40" dirty="0">
                          <a:latin typeface="Trebuchet MS"/>
                          <a:cs typeface="Trebuchet MS"/>
                        </a:rPr>
                        <a:t>force</a:t>
                      </a:r>
                      <a:r>
                        <a:rPr sz="750" i="1" spc="-5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40" dirty="0">
                          <a:latin typeface="Trebuchet MS"/>
                          <a:cs typeface="Trebuchet MS"/>
                        </a:rPr>
                        <a:t>reports;</a:t>
                      </a:r>
                      <a:r>
                        <a:rPr sz="750" i="1" spc="-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35" dirty="0">
                          <a:latin typeface="Trebuchet MS"/>
                          <a:cs typeface="Trebuchet MS"/>
                        </a:rPr>
                        <a:t>reviewed</a:t>
                      </a:r>
                      <a:r>
                        <a:rPr sz="750" i="1" spc="-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10" dirty="0">
                          <a:latin typeface="Trebuchet MS"/>
                          <a:cs typeface="Trebuchet MS"/>
                        </a:rPr>
                        <a:t>UNDF</a:t>
                      </a:r>
                      <a:r>
                        <a:rPr sz="750" i="1" spc="-6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35" dirty="0">
                          <a:latin typeface="Trebuchet MS"/>
                          <a:cs typeface="Trebuchet MS"/>
                        </a:rPr>
                        <a:t>reports</a:t>
                      </a:r>
                      <a:r>
                        <a:rPr sz="750" i="1" spc="-5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15" dirty="0">
                          <a:latin typeface="Trebuchet MS"/>
                          <a:cs typeface="Trebuchet MS"/>
                        </a:rPr>
                        <a:t>1123454</a:t>
                      </a:r>
                      <a:r>
                        <a:rPr sz="750" i="1" spc="-6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15" dirty="0">
                          <a:latin typeface="Trebuchet MS"/>
                          <a:cs typeface="Trebuchet MS"/>
                        </a:rPr>
                        <a:t>and</a:t>
                      </a:r>
                      <a:r>
                        <a:rPr sz="750" i="1" spc="-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25" dirty="0">
                          <a:latin typeface="Trebuchet MS"/>
                          <a:cs typeface="Trebuchet MS"/>
                        </a:rPr>
                        <a:t>1123455.</a:t>
                      </a:r>
                      <a:endParaRPr sz="75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05104">
                <a:tc gridSpan="10">
                  <a:txBody>
                    <a:bodyPr/>
                    <a:lstStyle/>
                    <a:p>
                      <a:pPr marL="29845">
                        <a:lnSpc>
                          <a:spcPts val="1490"/>
                        </a:lnSpc>
                      </a:pPr>
                      <a:r>
                        <a:rPr sz="1250" spc="-85" dirty="0">
                          <a:solidFill>
                            <a:srgbClr val="006000"/>
                          </a:solidFill>
                          <a:latin typeface="Arial"/>
                          <a:cs typeface="Arial"/>
                        </a:rPr>
                        <a:t>TIME</a:t>
                      </a:r>
                      <a:endParaRPr sz="12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52729"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900" b="1" spc="-15" dirty="0">
                          <a:latin typeface="Trebuchet MS"/>
                          <a:cs typeface="Trebuchet MS"/>
                        </a:rPr>
                        <a:t>Month</a:t>
                      </a:r>
                      <a:r>
                        <a:rPr sz="900" b="1" spc="-8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00" b="1" spc="-40" dirty="0">
                          <a:latin typeface="Trebuchet MS"/>
                          <a:cs typeface="Trebuchet MS"/>
                        </a:rPr>
                        <a:t>of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T="52069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620" algn="ctr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900" b="1" spc="-40" dirty="0">
                          <a:latin typeface="Trebuchet MS"/>
                          <a:cs typeface="Trebuchet MS"/>
                        </a:rPr>
                        <a:t>Day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T="52069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900" b="1" spc="-50" dirty="0">
                          <a:latin typeface="Trebuchet MS"/>
                          <a:cs typeface="Trebuchet MS"/>
                        </a:rPr>
                        <a:t>Description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T="4635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900" b="1" spc="-50" dirty="0">
                          <a:latin typeface="Trebuchet MS"/>
                          <a:cs typeface="Trebuchet MS"/>
                        </a:rPr>
                        <a:t>Hours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T="52069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2384" algn="ctr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900" b="1" spc="-50" dirty="0">
                          <a:latin typeface="Trebuchet MS"/>
                          <a:cs typeface="Trebuchet MS"/>
                        </a:rPr>
                        <a:t>Rate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T="52069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" algn="ctr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sz="700" b="1" spc="-45" dirty="0">
                          <a:latin typeface="Trebuchet MS"/>
                          <a:cs typeface="Trebuchet MS"/>
                        </a:rPr>
                        <a:t>Total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6858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715" algn="ctr">
                        <a:lnSpc>
                          <a:spcPct val="100000"/>
                        </a:lnSpc>
                        <a:spcBef>
                          <a:spcPts val="490"/>
                        </a:spcBef>
                      </a:pPr>
                      <a:r>
                        <a:rPr sz="700" b="1" spc="-35" dirty="0">
                          <a:latin typeface="Trebuchet MS"/>
                          <a:cs typeface="Trebuchet MS"/>
                        </a:rPr>
                        <a:t>Comments (Unbilled</a:t>
                      </a:r>
                      <a:r>
                        <a:rPr sz="700" b="1" spc="-7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50" dirty="0">
                          <a:latin typeface="Trebuchet MS"/>
                          <a:cs typeface="Trebuchet MS"/>
                        </a:rPr>
                        <a:t>Time)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6223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2560" marR="104775" indent="-47625">
                        <a:lnSpc>
                          <a:spcPct val="110000"/>
                        </a:lnSpc>
                      </a:pPr>
                      <a:r>
                        <a:rPr sz="700" b="1" spc="5" dirty="0">
                          <a:latin typeface="Trebuchet MS"/>
                          <a:cs typeface="Trebuchet MS"/>
                        </a:rPr>
                        <a:t>U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nb</a:t>
                      </a:r>
                      <a:r>
                        <a:rPr sz="700" b="1" spc="-10" dirty="0">
                          <a:latin typeface="Trebuchet MS"/>
                          <a:cs typeface="Trebuchet MS"/>
                        </a:rPr>
                        <a:t>ill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ed  </a:t>
                      </a:r>
                      <a:r>
                        <a:rPr sz="700" b="1" spc="-35" dirty="0">
                          <a:latin typeface="Trebuchet MS"/>
                          <a:cs typeface="Trebuchet MS"/>
                        </a:rPr>
                        <a:t>Hours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36220">
                <a:tc>
                  <a:txBody>
                    <a:bodyPr/>
                    <a:lstStyle/>
                    <a:p>
                      <a:pPr marL="17145" algn="ctr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April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9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2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9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20955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Work on </a:t>
                      </a:r>
                      <a:r>
                        <a:rPr sz="700" spc="-60" dirty="0">
                          <a:latin typeface="Arial"/>
                          <a:cs typeface="Arial"/>
                        </a:rPr>
                        <a:t>Use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of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Force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policies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700" spc="-1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emails.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9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8255" algn="r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9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15"/>
                        </a:spcBef>
                        <a:tabLst>
                          <a:tab pos="32194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235.00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9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  <a:spcBef>
                          <a:spcPts val="15"/>
                        </a:spcBef>
                        <a:tabLst>
                          <a:tab pos="30797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235.00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9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35585">
                <a:tc>
                  <a:txBody>
                    <a:bodyPr/>
                    <a:lstStyle/>
                    <a:p>
                      <a:pPr marL="17145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April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3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20955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Work on </a:t>
                      </a:r>
                      <a:r>
                        <a:rPr sz="700" spc="-50" dirty="0">
                          <a:latin typeface="Arial"/>
                          <a:cs typeface="Arial"/>
                        </a:rPr>
                        <a:t>UoF/FIP </a:t>
                      </a:r>
                      <a:r>
                        <a:rPr sz="700" spc="-55" dirty="0">
                          <a:latin typeface="Arial"/>
                          <a:cs typeface="Arial"/>
                        </a:rPr>
                        <a:t>Lesson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plans and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review </a:t>
                      </a:r>
                      <a:r>
                        <a:rPr sz="700" spc="-95" dirty="0">
                          <a:latin typeface="Arial"/>
                          <a:cs typeface="Arial"/>
                        </a:rPr>
                        <a:t>DOJ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comments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in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preparation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for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Friday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Training</a:t>
                      </a:r>
                      <a:r>
                        <a:rPr sz="700" spc="-1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call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8255"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2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10"/>
                        </a:spcBef>
                        <a:tabLst>
                          <a:tab pos="32194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235.00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  <a:spcBef>
                          <a:spcPts val="10"/>
                        </a:spcBef>
                        <a:tabLst>
                          <a:tab pos="30797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470.00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35585">
                <a:tc>
                  <a:txBody>
                    <a:bodyPr/>
                    <a:lstStyle/>
                    <a:p>
                      <a:pPr marL="17145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April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4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10"/>
                        </a:spcBef>
                        <a:tabLst>
                          <a:tab pos="32194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235.00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  <a:spcBef>
                          <a:spcPts val="10"/>
                        </a:spcBef>
                        <a:tabLst>
                          <a:tab pos="4400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45" dirty="0">
                          <a:latin typeface="Arial"/>
                          <a:cs typeface="Arial"/>
                        </a:rPr>
                        <a:t>Reading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in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prep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for</a:t>
                      </a:r>
                      <a:r>
                        <a:rPr sz="700" spc="-1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call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on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April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5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 marR="9525" algn="r">
                        <a:lnSpc>
                          <a:spcPts val="819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9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36220">
                <a:tc>
                  <a:txBody>
                    <a:bodyPr/>
                    <a:lstStyle/>
                    <a:p>
                      <a:pPr marL="17145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April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5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20955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50" dirty="0">
                          <a:latin typeface="Arial"/>
                          <a:cs typeface="Arial"/>
                        </a:rPr>
                        <a:t>UoF/FIP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Training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curriculum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Collaboration</a:t>
                      </a:r>
                      <a:r>
                        <a:rPr sz="700" spc="-8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call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8255"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4.5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10"/>
                        </a:spcBef>
                        <a:tabLst>
                          <a:tab pos="32194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235.00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7625">
                        <a:lnSpc>
                          <a:spcPct val="100000"/>
                        </a:lnSpc>
                        <a:spcBef>
                          <a:spcPts val="10"/>
                        </a:spcBef>
                        <a:tabLst>
                          <a:tab pos="23939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1,057.50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35585">
                <a:tc>
                  <a:txBody>
                    <a:bodyPr/>
                    <a:lstStyle/>
                    <a:p>
                      <a:pPr marL="17145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April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8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20955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Officer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Safety/Wellness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Recruitment/Retention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phone</a:t>
                      </a:r>
                      <a:r>
                        <a:rPr sz="700" spc="-10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call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8255"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2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10"/>
                        </a:spcBef>
                        <a:tabLst>
                          <a:tab pos="32194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235.00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7625">
                        <a:lnSpc>
                          <a:spcPct val="100000"/>
                        </a:lnSpc>
                        <a:spcBef>
                          <a:spcPts val="10"/>
                        </a:spcBef>
                        <a:tabLst>
                          <a:tab pos="30797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470.00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36220">
                <a:tc>
                  <a:txBody>
                    <a:bodyPr/>
                    <a:lstStyle/>
                    <a:p>
                      <a:pPr marL="17145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April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9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20955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Training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Plan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conference</a:t>
                      </a:r>
                      <a:r>
                        <a:rPr sz="700" spc="-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call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9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8255"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10"/>
                        </a:spcBef>
                        <a:tabLst>
                          <a:tab pos="32194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235.00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7625">
                        <a:lnSpc>
                          <a:spcPct val="100000"/>
                        </a:lnSpc>
                        <a:spcBef>
                          <a:spcPts val="10"/>
                        </a:spcBef>
                        <a:tabLst>
                          <a:tab pos="30797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235.00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36220">
                <a:tc>
                  <a:txBody>
                    <a:bodyPr/>
                    <a:lstStyle/>
                    <a:p>
                      <a:pPr marL="17145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April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11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20955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Work on </a:t>
                      </a:r>
                      <a:r>
                        <a:rPr sz="700" spc="-100" dirty="0">
                          <a:latin typeface="Arial"/>
                          <a:cs typeface="Arial"/>
                        </a:rPr>
                        <a:t>CEW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Policy </a:t>
                      </a:r>
                      <a:r>
                        <a:rPr sz="700" spc="-50" dirty="0">
                          <a:latin typeface="Arial"/>
                          <a:cs typeface="Arial"/>
                        </a:rPr>
                        <a:t>issues </a:t>
                      </a:r>
                      <a:r>
                        <a:rPr sz="700" spc="-65" dirty="0">
                          <a:latin typeface="Arial"/>
                          <a:cs typeface="Arial"/>
                        </a:rPr>
                        <a:t>as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well </a:t>
                      </a:r>
                      <a:r>
                        <a:rPr sz="700" spc="-65" dirty="0">
                          <a:latin typeface="Arial"/>
                          <a:cs typeface="Arial"/>
                        </a:rPr>
                        <a:t>as </a:t>
                      </a:r>
                      <a:r>
                        <a:rPr sz="700" spc="-90" dirty="0">
                          <a:latin typeface="Arial"/>
                          <a:cs typeface="Arial"/>
                        </a:rPr>
                        <a:t>BPD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draft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of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Transportation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Meeting</a:t>
                      </a:r>
                      <a:r>
                        <a:rPr sz="700" spc="-1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notes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8255"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1.5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10"/>
                        </a:spcBef>
                        <a:tabLst>
                          <a:tab pos="32194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235.00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7625">
                        <a:lnSpc>
                          <a:spcPct val="100000"/>
                        </a:lnSpc>
                        <a:spcBef>
                          <a:spcPts val="10"/>
                        </a:spcBef>
                        <a:tabLst>
                          <a:tab pos="30797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352.50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35585">
                <a:tc>
                  <a:txBody>
                    <a:bodyPr/>
                    <a:lstStyle/>
                    <a:p>
                      <a:pPr marL="17145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April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12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20955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40" dirty="0">
                          <a:latin typeface="Arial"/>
                          <a:cs typeface="Arial"/>
                        </a:rPr>
                        <a:t>Prep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participate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in </a:t>
                      </a:r>
                      <a:r>
                        <a:rPr sz="700" spc="-50" dirty="0">
                          <a:latin typeface="Arial"/>
                          <a:cs typeface="Arial"/>
                        </a:rPr>
                        <a:t>DOJ/MT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internal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call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on Qualified </a:t>
                      </a:r>
                      <a:r>
                        <a:rPr sz="700" spc="-50" dirty="0">
                          <a:latin typeface="Arial"/>
                          <a:cs typeface="Arial"/>
                        </a:rPr>
                        <a:t>Legal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Instructor</a:t>
                      </a:r>
                      <a:r>
                        <a:rPr sz="700" spc="-1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definition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8255"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10"/>
                        </a:spcBef>
                        <a:tabLst>
                          <a:tab pos="32194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235.00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7625">
                        <a:lnSpc>
                          <a:spcPct val="100000"/>
                        </a:lnSpc>
                        <a:spcBef>
                          <a:spcPts val="10"/>
                        </a:spcBef>
                        <a:tabLst>
                          <a:tab pos="30797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235.00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35585"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April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15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20955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Policy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Call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and associated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prep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and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follow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through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actions.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Review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of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draft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of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Offense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Report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65" dirty="0">
                          <a:latin typeface="Arial"/>
                          <a:cs typeface="Arial"/>
                        </a:rPr>
                        <a:t>as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well</a:t>
                      </a:r>
                      <a:endParaRPr sz="700">
                        <a:latin typeface="Arial"/>
                        <a:cs typeface="Arial"/>
                      </a:endParaRPr>
                    </a:p>
                    <a:p>
                      <a:pPr marL="20955">
                        <a:lnSpc>
                          <a:spcPts val="819"/>
                        </a:lnSpc>
                        <a:spcBef>
                          <a:spcPts val="85"/>
                        </a:spcBef>
                      </a:pPr>
                      <a:r>
                        <a:rPr sz="700" spc="-65" dirty="0">
                          <a:latin typeface="Arial"/>
                          <a:cs typeface="Arial"/>
                        </a:rPr>
                        <a:t>as </a:t>
                      </a:r>
                      <a:r>
                        <a:rPr sz="700" spc="-100" dirty="0">
                          <a:latin typeface="Arial"/>
                          <a:cs typeface="Arial"/>
                        </a:rPr>
                        <a:t>CPIC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2nd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Yr.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Plan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Draft.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Provide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feedback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on </a:t>
                      </a:r>
                      <a:r>
                        <a:rPr sz="700" spc="-50" dirty="0">
                          <a:latin typeface="Arial"/>
                          <a:cs typeface="Arial"/>
                        </a:rPr>
                        <a:t>UoF/FIP TI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Training </a:t>
                      </a:r>
                      <a:r>
                        <a:rPr sz="700" spc="-55" dirty="0">
                          <a:latin typeface="Arial"/>
                          <a:cs typeface="Arial"/>
                        </a:rPr>
                        <a:t>Lesson</a:t>
                      </a:r>
                      <a:r>
                        <a:rPr sz="700" spc="-1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Plan.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8255"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2.5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10"/>
                        </a:spcBef>
                        <a:tabLst>
                          <a:tab pos="32194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235.00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7625">
                        <a:lnSpc>
                          <a:spcPct val="100000"/>
                        </a:lnSpc>
                        <a:spcBef>
                          <a:spcPts val="10"/>
                        </a:spcBef>
                        <a:tabLst>
                          <a:tab pos="30797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587.50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36220"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April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17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20955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700" spc="-40" dirty="0">
                          <a:latin typeface="Arial"/>
                          <a:cs typeface="Arial"/>
                        </a:rPr>
                        <a:t>Review </a:t>
                      </a:r>
                      <a:r>
                        <a:rPr sz="700" spc="-50" dirty="0">
                          <a:latin typeface="Arial"/>
                          <a:cs typeface="Arial"/>
                        </a:rPr>
                        <a:t>UoF/FIP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Community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feedback </a:t>
                      </a:r>
                      <a:r>
                        <a:rPr sz="700" spc="-65" dirty="0">
                          <a:latin typeface="Arial"/>
                          <a:cs typeface="Arial"/>
                        </a:rPr>
                        <a:t>as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well </a:t>
                      </a:r>
                      <a:r>
                        <a:rPr sz="700" spc="-65" dirty="0">
                          <a:latin typeface="Arial"/>
                          <a:cs typeface="Arial"/>
                        </a:rPr>
                        <a:t>as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review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provide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feedback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on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definition</a:t>
                      </a:r>
                      <a:r>
                        <a:rPr sz="700" spc="-8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of</a:t>
                      </a:r>
                      <a:endParaRPr sz="700">
                        <a:latin typeface="Arial"/>
                        <a:cs typeface="Arial"/>
                      </a:endParaRPr>
                    </a:p>
                    <a:p>
                      <a:pPr marL="20955">
                        <a:lnSpc>
                          <a:spcPts val="819"/>
                        </a:lnSpc>
                        <a:spcBef>
                          <a:spcPts val="80"/>
                        </a:spcBef>
                      </a:pPr>
                      <a:r>
                        <a:rPr sz="700" spc="-15" dirty="0">
                          <a:latin typeface="Arial"/>
                          <a:cs typeface="Arial"/>
                        </a:rPr>
                        <a:t>"Qualified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0" dirty="0">
                          <a:latin typeface="Arial"/>
                          <a:cs typeface="Arial"/>
                        </a:rPr>
                        <a:t>Legal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Instructor"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required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for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portions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of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0" dirty="0">
                          <a:latin typeface="Arial"/>
                          <a:cs typeface="Arial"/>
                        </a:rPr>
                        <a:t>UoF/FIP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training.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9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8255"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10"/>
                        </a:spcBef>
                        <a:tabLst>
                          <a:tab pos="32258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235.00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7625">
                        <a:lnSpc>
                          <a:spcPct val="100000"/>
                        </a:lnSpc>
                        <a:spcBef>
                          <a:spcPts val="10"/>
                        </a:spcBef>
                        <a:tabLst>
                          <a:tab pos="30797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235.00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35585"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April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18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20955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Work on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revised </a:t>
                      </a:r>
                      <a:r>
                        <a:rPr sz="700" spc="-100" dirty="0">
                          <a:latin typeface="Arial"/>
                          <a:cs typeface="Arial"/>
                        </a:rPr>
                        <a:t>CEW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policy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track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down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information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on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operation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of </a:t>
                      </a:r>
                      <a:r>
                        <a:rPr sz="700" spc="-50" dirty="0">
                          <a:latin typeface="Arial"/>
                          <a:cs typeface="Arial"/>
                        </a:rPr>
                        <a:t>Taser </a:t>
                      </a:r>
                      <a:r>
                        <a:rPr sz="700" spc="-60" dirty="0">
                          <a:latin typeface="Arial"/>
                          <a:cs typeface="Arial"/>
                        </a:rPr>
                        <a:t>T7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incorrect</a:t>
                      </a:r>
                      <a:r>
                        <a:rPr sz="700" spc="-7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info</a:t>
                      </a:r>
                      <a:endParaRPr sz="700">
                        <a:latin typeface="Arial"/>
                        <a:cs typeface="Arial"/>
                      </a:endParaRPr>
                    </a:p>
                    <a:p>
                      <a:pPr marL="20955">
                        <a:lnSpc>
                          <a:spcPts val="819"/>
                        </a:lnSpc>
                        <a:spcBef>
                          <a:spcPts val="85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in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Policy. Required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calls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Axon </a:t>
                      </a:r>
                      <a:r>
                        <a:rPr sz="700" spc="-65" dirty="0">
                          <a:latin typeface="Arial"/>
                          <a:cs typeface="Arial"/>
                        </a:rPr>
                        <a:t>as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well </a:t>
                      </a:r>
                      <a:r>
                        <a:rPr sz="700" spc="-65" dirty="0">
                          <a:latin typeface="Arial"/>
                          <a:cs typeface="Arial"/>
                        </a:rPr>
                        <a:t>as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discussion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with</a:t>
                      </a:r>
                      <a:r>
                        <a:rPr sz="700" spc="-9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90" dirty="0">
                          <a:latin typeface="Arial"/>
                          <a:cs typeface="Arial"/>
                        </a:rPr>
                        <a:t>BPD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personnel.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8255"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2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445" algn="ctr">
                        <a:lnSpc>
                          <a:spcPct val="100000"/>
                        </a:lnSpc>
                        <a:spcBef>
                          <a:spcPts val="10"/>
                        </a:spcBef>
                        <a:tabLst>
                          <a:tab pos="32258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235.00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7625">
                        <a:lnSpc>
                          <a:spcPct val="100000"/>
                        </a:lnSpc>
                        <a:spcBef>
                          <a:spcPts val="10"/>
                        </a:spcBef>
                        <a:tabLst>
                          <a:tab pos="30797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470.00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36220"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April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22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20955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Officer Recruitment Retention</a:t>
                      </a:r>
                      <a:r>
                        <a:rPr sz="700" spc="-8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call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7620"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445" algn="ctr">
                        <a:lnSpc>
                          <a:spcPct val="100000"/>
                        </a:lnSpc>
                        <a:spcBef>
                          <a:spcPts val="10"/>
                        </a:spcBef>
                        <a:tabLst>
                          <a:tab pos="3232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235.00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ct val="100000"/>
                        </a:lnSpc>
                        <a:spcBef>
                          <a:spcPts val="10"/>
                        </a:spcBef>
                        <a:tabLst>
                          <a:tab pos="3086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235.00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36220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April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23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20955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Training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Plan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conference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call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 prep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700" spc="-114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participation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7620"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1.5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10"/>
                        </a:spcBef>
                        <a:tabLst>
                          <a:tab pos="3232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235.00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ct val="100000"/>
                        </a:lnSpc>
                        <a:spcBef>
                          <a:spcPts val="10"/>
                        </a:spcBef>
                        <a:tabLst>
                          <a:tab pos="3086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352.50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39688" y="269163"/>
            <a:ext cx="800735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5" dirty="0">
                <a:latin typeface="Arial"/>
                <a:cs typeface="Arial"/>
              </a:rPr>
              <a:t>5/6/2019 </a:t>
            </a:r>
            <a:r>
              <a:rPr sz="700" spc="75" dirty="0">
                <a:latin typeface="Arial"/>
                <a:cs typeface="Arial"/>
              </a:rPr>
              <a:t>/</a:t>
            </a:r>
            <a:r>
              <a:rPr sz="700" spc="-130" dirty="0">
                <a:latin typeface="Arial"/>
                <a:cs typeface="Arial"/>
              </a:rPr>
              <a:t> </a:t>
            </a:r>
            <a:r>
              <a:rPr sz="700" spc="-30" dirty="0">
                <a:latin typeface="Arial"/>
                <a:cs typeface="Arial"/>
              </a:rPr>
              <a:t>11:37 </a:t>
            </a:r>
            <a:r>
              <a:rPr sz="700" spc="-20" dirty="0">
                <a:latin typeface="Arial"/>
                <a:cs typeface="Arial"/>
              </a:rPr>
              <a:t>AM</a:t>
            </a:r>
            <a:endParaRPr sz="7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749660" y="247523"/>
            <a:ext cx="1301750" cy="2603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98475" marR="5080" indent="-486409">
              <a:lnSpc>
                <a:spcPct val="110000"/>
              </a:lnSpc>
              <a:spcBef>
                <a:spcPts val="95"/>
              </a:spcBef>
            </a:pPr>
            <a:r>
              <a:rPr sz="700" spc="-20" dirty="0">
                <a:latin typeface="Arial"/>
                <a:cs typeface="Arial"/>
              </a:rPr>
              <a:t>Baltimore </a:t>
            </a:r>
            <a:r>
              <a:rPr sz="700" spc="-40" dirty="0">
                <a:latin typeface="Arial"/>
                <a:cs typeface="Arial"/>
              </a:rPr>
              <a:t>Consent Decree </a:t>
            </a:r>
            <a:r>
              <a:rPr sz="700" dirty="0">
                <a:latin typeface="Arial"/>
                <a:cs typeface="Arial"/>
              </a:rPr>
              <a:t>Monitor  </a:t>
            </a:r>
            <a:r>
              <a:rPr sz="700" spc="-75" dirty="0">
                <a:latin typeface="Arial"/>
                <a:cs typeface="Arial"/>
              </a:rPr>
              <a:t>INVOICE</a:t>
            </a:r>
            <a:endParaRPr sz="7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895939" y="269207"/>
            <a:ext cx="266065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65" dirty="0">
                <a:latin typeface="Arial"/>
                <a:cs typeface="Arial"/>
              </a:rPr>
              <a:t>Page</a:t>
            </a:r>
            <a:r>
              <a:rPr sz="700" spc="-100" dirty="0">
                <a:latin typeface="Arial"/>
                <a:cs typeface="Arial"/>
              </a:rPr>
              <a:t> </a:t>
            </a:r>
            <a:r>
              <a:rPr sz="700" spc="-35" dirty="0">
                <a:latin typeface="Arial"/>
                <a:cs typeface="Arial"/>
              </a:rPr>
              <a:t>2</a:t>
            </a:r>
            <a:endParaRPr sz="700">
              <a:latin typeface="Arial"/>
              <a:cs typeface="Arial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643244" y="856411"/>
          <a:ext cx="11386820" cy="39154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92480"/>
                <a:gridCol w="707390"/>
                <a:gridCol w="923925"/>
                <a:gridCol w="2816860"/>
                <a:gridCol w="858520"/>
                <a:gridCol w="661670"/>
                <a:gridCol w="603884"/>
                <a:gridCol w="687704"/>
                <a:gridCol w="878204"/>
                <a:gridCol w="1329054"/>
                <a:gridCol w="542925"/>
                <a:gridCol w="576579"/>
              </a:tblGrid>
              <a:tr h="236220">
                <a:tc>
                  <a:txBody>
                    <a:bodyPr/>
                    <a:lstStyle/>
                    <a:p>
                      <a:pPr marL="17145" algn="ctr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April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9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25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9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20955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Work on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emails concerning </a:t>
                      </a:r>
                      <a:r>
                        <a:rPr sz="700" spc="-80" dirty="0">
                          <a:latin typeface="Arial"/>
                          <a:cs typeface="Arial"/>
                        </a:rPr>
                        <a:t>CEW, </a:t>
                      </a:r>
                      <a:r>
                        <a:rPr sz="700" spc="-100" dirty="0">
                          <a:latin typeface="Arial"/>
                          <a:cs typeface="Arial"/>
                        </a:rPr>
                        <a:t>CPIC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Training</a:t>
                      </a:r>
                      <a:r>
                        <a:rPr sz="700" spc="-10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0" dirty="0">
                          <a:latin typeface="Arial"/>
                          <a:cs typeface="Arial"/>
                        </a:rPr>
                        <a:t>issues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9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8890" algn="r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0.8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9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  <a:spcBef>
                          <a:spcPts val="15"/>
                        </a:spcBef>
                        <a:tabLst>
                          <a:tab pos="36512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235.00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9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5"/>
                        </a:spcBef>
                        <a:tabLst>
                          <a:tab pos="26162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188.00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9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36220">
                <a:tc>
                  <a:txBody>
                    <a:bodyPr/>
                    <a:lstStyle/>
                    <a:p>
                      <a:pPr marL="17145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April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26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20955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40" dirty="0">
                          <a:latin typeface="Arial"/>
                          <a:cs typeface="Arial"/>
                        </a:rPr>
                        <a:t>Comments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phone call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concerning </a:t>
                      </a:r>
                      <a:r>
                        <a:rPr sz="700" spc="-100" dirty="0">
                          <a:latin typeface="Arial"/>
                          <a:cs typeface="Arial"/>
                        </a:rPr>
                        <a:t>CEW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policy</a:t>
                      </a:r>
                      <a:r>
                        <a:rPr sz="700" spc="-1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modifications.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8890"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  <a:spcBef>
                          <a:spcPts val="10"/>
                        </a:spcBef>
                        <a:tabLst>
                          <a:tab pos="36512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235.00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10"/>
                        </a:spcBef>
                        <a:tabLst>
                          <a:tab pos="2622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235.00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35585">
                <a:tc>
                  <a:txBody>
                    <a:bodyPr/>
                    <a:lstStyle/>
                    <a:p>
                      <a:pPr marL="17145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April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29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20955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40" dirty="0">
                          <a:latin typeface="Arial"/>
                          <a:cs typeface="Arial"/>
                        </a:rPr>
                        <a:t>Prep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participate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in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Bi-weekly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Policy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Call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700" spc="-55" dirty="0">
                          <a:latin typeface="Arial"/>
                          <a:cs typeface="Arial"/>
                        </a:rPr>
                        <a:t>a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second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call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on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review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of </a:t>
                      </a:r>
                      <a:r>
                        <a:rPr sz="700" spc="-50" dirty="0">
                          <a:latin typeface="Arial"/>
                          <a:cs typeface="Arial"/>
                        </a:rPr>
                        <a:t>UoF/FIP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Curriculum</a:t>
                      </a:r>
                      <a:r>
                        <a:rPr sz="700" spc="-7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Public</a:t>
                      </a:r>
                      <a:endParaRPr sz="700">
                        <a:latin typeface="Arial"/>
                        <a:cs typeface="Arial"/>
                      </a:endParaRPr>
                    </a:p>
                    <a:p>
                      <a:pPr marL="20955">
                        <a:lnSpc>
                          <a:spcPts val="819"/>
                        </a:lnSpc>
                        <a:spcBef>
                          <a:spcPts val="85"/>
                        </a:spcBef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and Public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Defender </a:t>
                      </a:r>
                      <a:r>
                        <a:rPr sz="700" spc="-50" dirty="0">
                          <a:latin typeface="Arial"/>
                          <a:cs typeface="Arial"/>
                        </a:rPr>
                        <a:t>Feedback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.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Also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participated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in </a:t>
                      </a:r>
                      <a:r>
                        <a:rPr sz="700" spc="-55" dirty="0">
                          <a:latin typeface="Arial"/>
                          <a:cs typeface="Arial"/>
                        </a:rPr>
                        <a:t>a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call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on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aggressive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panhandling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5" dirty="0">
                          <a:latin typeface="Arial"/>
                          <a:cs typeface="Arial"/>
                        </a:rPr>
                        <a:t>Squeegee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8890"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3.5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  <a:spcBef>
                          <a:spcPts val="10"/>
                        </a:spcBef>
                        <a:tabLst>
                          <a:tab pos="36512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235.00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10"/>
                        </a:spcBef>
                        <a:tabLst>
                          <a:tab pos="2622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822.50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35585"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April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30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20955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700" spc="-50" dirty="0">
                          <a:latin typeface="Arial"/>
                          <a:cs typeface="Arial"/>
                        </a:rPr>
                        <a:t>Calls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ref. </a:t>
                      </a:r>
                      <a:r>
                        <a:rPr sz="700" spc="-55" dirty="0">
                          <a:latin typeface="Arial"/>
                          <a:cs typeface="Arial"/>
                        </a:rPr>
                        <a:t>Process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change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already approved </a:t>
                      </a:r>
                      <a:r>
                        <a:rPr sz="700" spc="-100" dirty="0">
                          <a:latin typeface="Arial"/>
                          <a:cs typeface="Arial"/>
                        </a:rPr>
                        <a:t>CEW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policies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beginning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the work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on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writing</a:t>
                      </a:r>
                      <a:r>
                        <a:rPr sz="700" spc="-1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the</a:t>
                      </a:r>
                      <a:endParaRPr sz="700">
                        <a:latin typeface="Arial"/>
                        <a:cs typeface="Arial"/>
                      </a:endParaRPr>
                    </a:p>
                    <a:p>
                      <a:pPr marL="20955">
                        <a:lnSpc>
                          <a:spcPts val="819"/>
                        </a:lnSpc>
                        <a:spcBef>
                          <a:spcPts val="80"/>
                        </a:spcBef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court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communique.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Also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follow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up on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continuing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discussion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concerning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function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settings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of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10" dirty="0">
                          <a:latin typeface="Arial"/>
                          <a:cs typeface="Arial"/>
                        </a:rPr>
                        <a:t>ARC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9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8890"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1.5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  <a:spcBef>
                          <a:spcPts val="10"/>
                        </a:spcBef>
                        <a:tabLst>
                          <a:tab pos="36512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235.00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10"/>
                        </a:spcBef>
                        <a:tabLst>
                          <a:tab pos="2622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352.50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700" spc="-30" dirty="0">
                          <a:latin typeface="Arial"/>
                          <a:cs typeface="Arial"/>
                        </a:rPr>
                        <a:t>Numerous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articles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read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during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the month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Baltimore </a:t>
                      </a:r>
                      <a:r>
                        <a:rPr sz="700" spc="-65" dirty="0">
                          <a:latin typeface="Arial"/>
                          <a:cs typeface="Arial"/>
                        </a:rPr>
                        <a:t>Sun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concerning </a:t>
                      </a:r>
                      <a:r>
                        <a:rPr sz="700" spc="-50" dirty="0">
                          <a:latin typeface="Arial"/>
                          <a:cs typeface="Arial"/>
                        </a:rPr>
                        <a:t>issues</a:t>
                      </a:r>
                      <a:r>
                        <a:rPr sz="700" spc="-1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in</a:t>
                      </a:r>
                      <a:endParaRPr sz="700">
                        <a:latin typeface="Arial"/>
                        <a:cs typeface="Arial"/>
                      </a:endParaRPr>
                    </a:p>
                    <a:p>
                      <a:pPr marL="3810" algn="ctr">
                        <a:lnSpc>
                          <a:spcPts val="819"/>
                        </a:lnSpc>
                        <a:spcBef>
                          <a:spcPts val="80"/>
                        </a:spcBef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Baltimore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surrounding</a:t>
                      </a:r>
                      <a:r>
                        <a:rPr sz="700" spc="-10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area.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9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 marR="10795" algn="r">
                        <a:lnSpc>
                          <a:spcPts val="819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5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9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1683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R="5080" algn="r">
                        <a:lnSpc>
                          <a:spcPts val="819"/>
                        </a:lnSpc>
                      </a:pPr>
                      <a:r>
                        <a:rPr sz="700" b="1" spc="-60" dirty="0">
                          <a:latin typeface="Trebuchet MS"/>
                          <a:cs typeface="Trebuchet MS"/>
                        </a:rPr>
                        <a:t>TOTAL</a:t>
                      </a:r>
                      <a:r>
                        <a:rPr sz="700" b="1" spc="-13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30" dirty="0">
                          <a:latin typeface="Trebuchet MS"/>
                          <a:cs typeface="Trebuchet MS"/>
                        </a:rPr>
                        <a:t>HOURS: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8890" algn="r">
                        <a:lnSpc>
                          <a:spcPts val="819"/>
                        </a:lnSpc>
                      </a:pPr>
                      <a:r>
                        <a:rPr sz="700" b="1" dirty="0">
                          <a:latin typeface="Trebuchet MS"/>
                          <a:cs typeface="Trebuchet MS"/>
                        </a:rPr>
                        <a:t>27.8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ts val="819"/>
                        </a:lnSpc>
                      </a:pPr>
                      <a:r>
                        <a:rPr sz="700" b="1" spc="-60" dirty="0">
                          <a:latin typeface="Trebuchet MS"/>
                          <a:cs typeface="Trebuchet MS"/>
                        </a:rPr>
                        <a:t>TOTAL: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AEDF3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ts val="819"/>
                        </a:lnSpc>
                        <a:tabLst>
                          <a:tab pos="191770" algn="l"/>
                        </a:tabLst>
                      </a:pPr>
                      <a:r>
                        <a:rPr sz="700" b="1" spc="-55" dirty="0">
                          <a:latin typeface="Trebuchet MS"/>
                          <a:cs typeface="Trebuchet MS"/>
                        </a:rPr>
                        <a:t>$	</a:t>
                      </a:r>
                      <a:r>
                        <a:rPr sz="700" b="1" spc="-60" dirty="0">
                          <a:latin typeface="Trebuchet MS"/>
                          <a:cs typeface="Trebuchet MS"/>
                        </a:rPr>
                        <a:t>6,533.00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AEDF3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R="10160" algn="r">
                        <a:lnSpc>
                          <a:spcPts val="819"/>
                        </a:lnSpc>
                      </a:pPr>
                      <a:r>
                        <a:rPr sz="700" b="1" spc="-60" dirty="0">
                          <a:latin typeface="Trebuchet MS"/>
                          <a:cs typeface="Trebuchet MS"/>
                        </a:rPr>
                        <a:t>TOTAL </a:t>
                      </a:r>
                      <a:r>
                        <a:rPr sz="700" b="1" spc="-35" dirty="0">
                          <a:latin typeface="Trebuchet MS"/>
                          <a:cs typeface="Trebuchet MS"/>
                        </a:rPr>
                        <a:t>UNBILLED</a:t>
                      </a:r>
                      <a:r>
                        <a:rPr sz="700" b="1" spc="-12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30" dirty="0">
                          <a:latin typeface="Trebuchet MS"/>
                          <a:cs typeface="Trebuchet MS"/>
                        </a:rPr>
                        <a:t>HOURS: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0795" algn="r">
                        <a:lnSpc>
                          <a:spcPts val="819"/>
                        </a:lnSpc>
                      </a:pPr>
                      <a:r>
                        <a:rPr sz="700" b="1" dirty="0">
                          <a:latin typeface="Trebuchet MS"/>
                          <a:cs typeface="Trebuchet MS"/>
                        </a:rPr>
                        <a:t>6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05740">
                <a:tc gridSpan="12">
                  <a:txBody>
                    <a:bodyPr/>
                    <a:lstStyle/>
                    <a:p>
                      <a:pPr marL="29845">
                        <a:lnSpc>
                          <a:spcPts val="1490"/>
                        </a:lnSpc>
                      </a:pPr>
                      <a:r>
                        <a:rPr sz="1250" spc="-195" dirty="0">
                          <a:solidFill>
                            <a:srgbClr val="006000"/>
                          </a:solidFill>
                          <a:latin typeface="Arial"/>
                          <a:cs typeface="Arial"/>
                        </a:rPr>
                        <a:t>EXPENSES</a:t>
                      </a:r>
                      <a:endParaRPr sz="12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1683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342900">
                        <a:lnSpc>
                          <a:spcPts val="819"/>
                        </a:lnSpc>
                      </a:pPr>
                      <a:r>
                        <a:rPr sz="700" b="1" spc="-20" dirty="0">
                          <a:latin typeface="Trebuchet MS"/>
                          <a:cs typeface="Trebuchet MS"/>
                        </a:rPr>
                        <a:t>MEALS </a:t>
                      </a:r>
                      <a:r>
                        <a:rPr sz="700" b="1" spc="-60" dirty="0">
                          <a:latin typeface="Trebuchet MS"/>
                          <a:cs typeface="Trebuchet MS"/>
                        </a:rPr>
                        <a:t>+</a:t>
                      </a:r>
                      <a:r>
                        <a:rPr sz="700" b="1" spc="-10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35" dirty="0">
                          <a:latin typeface="Trebuchet MS"/>
                          <a:cs typeface="Trebuchet MS"/>
                        </a:rPr>
                        <a:t>INCIDENTALS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9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418465">
                        <a:lnSpc>
                          <a:spcPts val="819"/>
                        </a:lnSpc>
                      </a:pPr>
                      <a:r>
                        <a:rPr sz="700" b="1" spc="-10" dirty="0">
                          <a:latin typeface="Trebuchet MS"/>
                          <a:cs typeface="Trebuchet MS"/>
                        </a:rPr>
                        <a:t>NON</a:t>
                      </a:r>
                      <a:r>
                        <a:rPr sz="700" b="1" spc="-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20" dirty="0">
                          <a:latin typeface="Trebuchet MS"/>
                          <a:cs typeface="Trebuchet MS"/>
                        </a:rPr>
                        <a:t>MEALS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8"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 rowSpan="8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8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6076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950">
                        <a:latin typeface="Times New Roman"/>
                        <a:cs typeface="Times New Roman"/>
                      </a:endParaRPr>
                    </a:p>
                    <a:p>
                      <a:pPr marL="7620" algn="ctr">
                        <a:lnSpc>
                          <a:spcPct val="100000"/>
                        </a:lnSpc>
                      </a:pPr>
                      <a:r>
                        <a:rPr sz="700" b="1" spc="-35" dirty="0">
                          <a:latin typeface="Trebuchet MS"/>
                          <a:cs typeface="Trebuchet MS"/>
                        </a:rPr>
                        <a:t>Date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950">
                        <a:latin typeface="Times New Roman"/>
                        <a:cs typeface="Times New Roman"/>
                      </a:endParaRPr>
                    </a:p>
                    <a:p>
                      <a:pPr marL="190500">
                        <a:lnSpc>
                          <a:spcPct val="100000"/>
                        </a:lnSpc>
                      </a:pPr>
                      <a:r>
                        <a:rPr sz="700" b="1" spc="-40" dirty="0">
                          <a:latin typeface="Trebuchet MS"/>
                          <a:cs typeface="Trebuchet MS"/>
                        </a:rPr>
                        <a:t>Category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950">
                        <a:latin typeface="Times New Roman"/>
                        <a:cs typeface="Times New Roman"/>
                      </a:endParaRPr>
                    </a:p>
                    <a:p>
                      <a:pPr marL="7620" algn="ctr">
                        <a:lnSpc>
                          <a:spcPct val="100000"/>
                        </a:lnSpc>
                      </a:pPr>
                      <a:r>
                        <a:rPr sz="700" b="1" spc="-35" dirty="0">
                          <a:latin typeface="Trebuchet MS"/>
                          <a:cs typeface="Trebuchet MS"/>
                        </a:rPr>
                        <a:t>Vendor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950">
                        <a:latin typeface="Times New Roman"/>
                        <a:cs typeface="Times New Roman"/>
                      </a:endParaRPr>
                    </a:p>
                    <a:p>
                      <a:pPr marL="5715" algn="ctr">
                        <a:lnSpc>
                          <a:spcPct val="100000"/>
                        </a:lnSpc>
                      </a:pPr>
                      <a:r>
                        <a:rPr sz="700" b="1" spc="-35" dirty="0">
                          <a:latin typeface="Trebuchet MS"/>
                          <a:cs typeface="Trebuchet MS"/>
                        </a:rPr>
                        <a:t>Comments </a:t>
                      </a:r>
                      <a:r>
                        <a:rPr sz="700" b="1" spc="-45" dirty="0">
                          <a:latin typeface="Trebuchet MS"/>
                          <a:cs typeface="Trebuchet MS"/>
                        </a:rPr>
                        <a:t>(if</a:t>
                      </a:r>
                      <a:r>
                        <a:rPr sz="700" b="1" spc="-7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40" dirty="0">
                          <a:latin typeface="Trebuchet MS"/>
                          <a:cs typeface="Trebuchet MS"/>
                        </a:rPr>
                        <a:t>necessary)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950">
                        <a:latin typeface="Times New Roman"/>
                        <a:cs typeface="Times New Roman"/>
                      </a:endParaRPr>
                    </a:p>
                    <a:p>
                      <a:pPr marL="234950">
                        <a:lnSpc>
                          <a:spcPct val="100000"/>
                        </a:lnSpc>
                      </a:pPr>
                      <a:r>
                        <a:rPr sz="700" b="1" spc="-50" dirty="0">
                          <a:latin typeface="Trebuchet MS"/>
                          <a:cs typeface="Trebuchet MS"/>
                        </a:rPr>
                        <a:t>Travel</a:t>
                      </a:r>
                      <a:r>
                        <a:rPr sz="700" b="1" spc="-7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30" dirty="0">
                          <a:latin typeface="Trebuchet MS"/>
                          <a:cs typeface="Trebuchet MS"/>
                        </a:rPr>
                        <a:t>Day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9F0"/>
                    </a:solidFill>
                  </a:tcPr>
                </a:tc>
                <a:tc>
                  <a:txBody>
                    <a:bodyPr/>
                    <a:lstStyle/>
                    <a:p>
                      <a:pPr marL="36195" marR="23495" indent="1270" algn="ctr">
                        <a:lnSpc>
                          <a:spcPct val="110000"/>
                        </a:lnSpc>
                        <a:spcBef>
                          <a:spcPts val="15"/>
                        </a:spcBef>
                      </a:pPr>
                      <a:r>
                        <a:rPr sz="700" b="1" spc="-45" dirty="0">
                          <a:latin typeface="Trebuchet MS"/>
                          <a:cs typeface="Trebuchet MS"/>
                        </a:rPr>
                        <a:t>Total </a:t>
                      </a:r>
                      <a:r>
                        <a:rPr sz="700" b="1" spc="-5" dirty="0">
                          <a:latin typeface="Trebuchet MS"/>
                          <a:cs typeface="Trebuchet MS"/>
                        </a:rPr>
                        <a:t>Meal </a:t>
                      </a:r>
                      <a:r>
                        <a:rPr sz="700" b="1" spc="-60" dirty="0">
                          <a:latin typeface="Trebuchet MS"/>
                          <a:cs typeface="Trebuchet MS"/>
                        </a:rPr>
                        <a:t>+  </a:t>
                      </a:r>
                      <a:r>
                        <a:rPr sz="700" b="1" spc="-35" dirty="0">
                          <a:latin typeface="Trebuchet MS"/>
                          <a:cs typeface="Trebuchet MS"/>
                        </a:rPr>
                        <a:t>Incidentals</a:t>
                      </a:r>
                      <a:r>
                        <a:rPr sz="700" b="1" spc="-11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45" dirty="0">
                          <a:latin typeface="Trebuchet MS"/>
                          <a:cs typeface="Trebuchet MS"/>
                        </a:rPr>
                        <a:t>(per  </a:t>
                      </a:r>
                      <a:r>
                        <a:rPr sz="700" b="1" spc="-40" dirty="0">
                          <a:latin typeface="Trebuchet MS"/>
                          <a:cs typeface="Trebuchet MS"/>
                        </a:rPr>
                        <a:t>daily</a:t>
                      </a:r>
                      <a:r>
                        <a:rPr sz="700" b="1" spc="-8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40" dirty="0">
                          <a:latin typeface="Trebuchet MS"/>
                          <a:cs typeface="Trebuchet MS"/>
                        </a:rPr>
                        <a:t>Guidelines  cap </a:t>
                      </a:r>
                      <a:r>
                        <a:rPr sz="700" b="1" spc="-30" dirty="0">
                          <a:latin typeface="Trebuchet MS"/>
                          <a:cs typeface="Trebuchet MS"/>
                        </a:rPr>
                        <a:t>of </a:t>
                      </a:r>
                      <a:r>
                        <a:rPr sz="700" b="1" spc="-55" dirty="0">
                          <a:latin typeface="Trebuchet MS"/>
                          <a:cs typeface="Trebuchet MS"/>
                        </a:rPr>
                        <a:t>$69 </a:t>
                      </a:r>
                      <a:r>
                        <a:rPr sz="700" b="1" spc="-45" dirty="0">
                          <a:latin typeface="Trebuchet MS"/>
                          <a:cs typeface="Trebuchet MS"/>
                        </a:rPr>
                        <a:t>per  </a:t>
                      </a:r>
                      <a:r>
                        <a:rPr sz="700" b="1" spc="-35" dirty="0">
                          <a:latin typeface="Trebuchet MS"/>
                          <a:cs typeface="Trebuchet MS"/>
                        </a:rPr>
                        <a:t>day)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19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9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 marL="89535" marR="78740" indent="27305">
                        <a:lnSpc>
                          <a:spcPct val="110000"/>
                        </a:lnSpc>
                        <a:spcBef>
                          <a:spcPts val="590"/>
                        </a:spcBef>
                      </a:pPr>
                      <a:r>
                        <a:rPr sz="700" b="1" spc="-15" dirty="0">
                          <a:latin typeface="Trebuchet MS"/>
                          <a:cs typeface="Trebuchet MS"/>
                        </a:rPr>
                        <a:t>Non-Meal  </a:t>
                      </a:r>
                      <a:r>
                        <a:rPr sz="700" b="1" spc="-5" dirty="0">
                          <a:latin typeface="Trebuchet MS"/>
                          <a:cs typeface="Trebuchet MS"/>
                        </a:rPr>
                        <a:t>D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e</a:t>
                      </a:r>
                      <a:r>
                        <a:rPr sz="700" b="1" spc="5" dirty="0">
                          <a:latin typeface="Trebuchet MS"/>
                          <a:cs typeface="Trebuchet MS"/>
                        </a:rPr>
                        <a:t>s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cr</a:t>
                      </a:r>
                      <a:r>
                        <a:rPr sz="700" b="1" spc="-10" dirty="0">
                          <a:latin typeface="Trebuchet MS"/>
                          <a:cs typeface="Trebuchet MS"/>
                        </a:rPr>
                        <a:t>i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p</a:t>
                      </a:r>
                      <a:r>
                        <a:rPr sz="700" b="1" spc="-10" dirty="0">
                          <a:latin typeface="Trebuchet MS"/>
                          <a:cs typeface="Trebuchet MS"/>
                        </a:rPr>
                        <a:t>ti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on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 marL="189230" marR="146685" indent="-32384">
                        <a:lnSpc>
                          <a:spcPct val="110000"/>
                        </a:lnSpc>
                        <a:spcBef>
                          <a:spcPts val="590"/>
                        </a:spcBef>
                      </a:pPr>
                      <a:r>
                        <a:rPr sz="700" b="1" dirty="0">
                          <a:latin typeface="Trebuchet MS"/>
                          <a:cs typeface="Trebuchet MS"/>
                        </a:rPr>
                        <a:t>Non</a:t>
                      </a:r>
                      <a:r>
                        <a:rPr sz="700" b="1" spc="-5" dirty="0">
                          <a:latin typeface="Trebuchet MS"/>
                          <a:cs typeface="Trebuchet MS"/>
                        </a:rPr>
                        <a:t>-</a:t>
                      </a:r>
                      <a:r>
                        <a:rPr sz="700" b="1" spc="5" dirty="0">
                          <a:latin typeface="Trebuchet MS"/>
                          <a:cs typeface="Trebuchet MS"/>
                        </a:rPr>
                        <a:t>M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e</a:t>
                      </a:r>
                      <a:r>
                        <a:rPr sz="700" b="1" spc="-5" dirty="0">
                          <a:latin typeface="Trebuchet MS"/>
                          <a:cs typeface="Trebuchet MS"/>
                        </a:rPr>
                        <a:t>a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l  </a:t>
                      </a:r>
                      <a:r>
                        <a:rPr sz="700" b="1" spc="-45" dirty="0">
                          <a:latin typeface="Trebuchet MS"/>
                          <a:cs typeface="Trebuchet MS"/>
                        </a:rPr>
                        <a:t>Expense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950">
                        <a:latin typeface="Times New Roman"/>
                        <a:cs typeface="Times New Roman"/>
                      </a:endParaRPr>
                    </a:p>
                    <a:p>
                      <a:pPr marL="3810" algn="ctr">
                        <a:lnSpc>
                          <a:spcPct val="100000"/>
                        </a:lnSpc>
                      </a:pPr>
                      <a:r>
                        <a:rPr sz="700" b="1" spc="-45" dirty="0">
                          <a:latin typeface="Trebuchet MS"/>
                          <a:cs typeface="Trebuchet MS"/>
                        </a:rPr>
                        <a:t>Total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885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 marR="83185" algn="ctr">
                        <a:lnSpc>
                          <a:spcPts val="819"/>
                        </a:lnSpc>
                        <a:spcBef>
                          <a:spcPts val="565"/>
                        </a:spcBef>
                        <a:tabLst>
                          <a:tab pos="6673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7175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885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 marR="83185" algn="ctr">
                        <a:lnSpc>
                          <a:spcPts val="819"/>
                        </a:lnSpc>
                        <a:spcBef>
                          <a:spcPts val="565"/>
                        </a:spcBef>
                        <a:tabLst>
                          <a:tab pos="6673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7175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885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 marR="83185" algn="ctr">
                        <a:lnSpc>
                          <a:spcPts val="819"/>
                        </a:lnSpc>
                        <a:spcBef>
                          <a:spcPts val="565"/>
                        </a:spcBef>
                        <a:tabLst>
                          <a:tab pos="6673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7175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885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 marR="83185" algn="ctr">
                        <a:lnSpc>
                          <a:spcPts val="819"/>
                        </a:lnSpc>
                        <a:spcBef>
                          <a:spcPts val="565"/>
                        </a:spcBef>
                        <a:tabLst>
                          <a:tab pos="6673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7175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885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 marR="83185" algn="ctr">
                        <a:lnSpc>
                          <a:spcPts val="819"/>
                        </a:lnSpc>
                        <a:spcBef>
                          <a:spcPts val="565"/>
                        </a:spcBef>
                        <a:tabLst>
                          <a:tab pos="6673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7175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1683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9050">
                        <a:lnSpc>
                          <a:spcPts val="819"/>
                        </a:lnSpc>
                      </a:pPr>
                      <a:r>
                        <a:rPr sz="700" spc="-70" dirty="0">
                          <a:latin typeface="Arial"/>
                          <a:cs typeface="Arial"/>
                        </a:rPr>
                        <a:t>TOTAL: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AEDF3"/>
                    </a:solidFill>
                  </a:tcPr>
                </a:tc>
                <a:tc>
                  <a:txBody>
                    <a:bodyPr/>
                    <a:lstStyle/>
                    <a:p>
                      <a:pPr marR="83185" algn="ctr">
                        <a:lnSpc>
                          <a:spcPts val="819"/>
                        </a:lnSpc>
                        <a:tabLst>
                          <a:tab pos="6673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AEDF3"/>
                    </a:solidFill>
                  </a:tcPr>
                </a:tc>
                <a:tc gridSpan="3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1683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5" gridSpan="10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rowSpan="5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5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5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5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5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5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5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5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5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16839">
                <a:tc>
                  <a:txBody>
                    <a:bodyPr/>
                    <a:lstStyle/>
                    <a:p>
                      <a:pPr marR="6985" algn="r">
                        <a:lnSpc>
                          <a:spcPts val="819"/>
                        </a:lnSpc>
                      </a:pPr>
                      <a:r>
                        <a:rPr sz="700" b="1" spc="-35" dirty="0">
                          <a:latin typeface="Trebuchet MS"/>
                          <a:cs typeface="Trebuchet MS"/>
                        </a:rPr>
                        <a:t>Subtotal</a:t>
                      </a:r>
                      <a:r>
                        <a:rPr sz="700" b="1" spc="-12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55" dirty="0">
                          <a:latin typeface="Trebuchet MS"/>
                          <a:cs typeface="Trebuchet MS"/>
                        </a:rPr>
                        <a:t>Time: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AEDF3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19"/>
                        </a:lnSpc>
                        <a:tabLst>
                          <a:tab pos="342265" algn="l"/>
                        </a:tabLst>
                      </a:pPr>
                      <a:r>
                        <a:rPr sz="700" b="1" spc="-55" dirty="0">
                          <a:latin typeface="Trebuchet MS"/>
                          <a:cs typeface="Trebuchet MS"/>
                        </a:rPr>
                        <a:t>$	</a:t>
                      </a:r>
                      <a:r>
                        <a:rPr sz="700" b="1" spc="-60" dirty="0">
                          <a:latin typeface="Trebuchet MS"/>
                          <a:cs typeface="Trebuchet MS"/>
                        </a:rPr>
                        <a:t>6,533.00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AEDF3"/>
                    </a:solidFill>
                  </a:tcPr>
                </a:tc>
                <a:tc gridSpan="10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16839">
                <a:tc>
                  <a:txBody>
                    <a:bodyPr/>
                    <a:lstStyle/>
                    <a:p>
                      <a:pPr marR="6985" algn="r">
                        <a:lnSpc>
                          <a:spcPts val="819"/>
                        </a:lnSpc>
                      </a:pPr>
                      <a:r>
                        <a:rPr sz="700" b="1" spc="-35" dirty="0">
                          <a:latin typeface="Trebuchet MS"/>
                          <a:cs typeface="Trebuchet MS"/>
                        </a:rPr>
                        <a:t>Subtotal</a:t>
                      </a:r>
                      <a:r>
                        <a:rPr sz="700" b="1" spc="-9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45" dirty="0">
                          <a:latin typeface="Trebuchet MS"/>
                          <a:cs typeface="Trebuchet MS"/>
                        </a:rPr>
                        <a:t>Expenses: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AEDF3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19"/>
                        </a:lnSpc>
                        <a:tabLst>
                          <a:tab pos="545465" algn="l"/>
                        </a:tabLst>
                      </a:pPr>
                      <a:r>
                        <a:rPr sz="700" b="1" spc="-55" dirty="0">
                          <a:latin typeface="Trebuchet MS"/>
                          <a:cs typeface="Trebuchet MS"/>
                        </a:rPr>
                        <a:t>$	</a:t>
                      </a:r>
                      <a:r>
                        <a:rPr sz="700" b="1" spc="-45" dirty="0">
                          <a:latin typeface="Trebuchet MS"/>
                          <a:cs typeface="Trebuchet MS"/>
                        </a:rPr>
                        <a:t>-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AEDF3"/>
                    </a:solidFill>
                  </a:tcPr>
                </a:tc>
                <a:tc gridSpan="10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16839">
                <a:tc>
                  <a:txBody>
                    <a:bodyPr/>
                    <a:lstStyle/>
                    <a:p>
                      <a:pPr marR="6985" algn="r">
                        <a:lnSpc>
                          <a:spcPts val="819"/>
                        </a:lnSpc>
                      </a:pPr>
                      <a:r>
                        <a:rPr sz="700" b="1" spc="-5" dirty="0">
                          <a:latin typeface="Trebuchet MS"/>
                          <a:cs typeface="Trebuchet MS"/>
                        </a:rPr>
                        <a:t>T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O</a:t>
                      </a:r>
                      <a:r>
                        <a:rPr sz="700" b="1" spc="-5" dirty="0">
                          <a:latin typeface="Trebuchet MS"/>
                          <a:cs typeface="Trebuchet MS"/>
                        </a:rPr>
                        <a:t>T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AL: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AEDF3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19"/>
                        </a:lnSpc>
                        <a:tabLst>
                          <a:tab pos="342265" algn="l"/>
                        </a:tabLst>
                      </a:pPr>
                      <a:r>
                        <a:rPr sz="700" b="1" spc="-55" dirty="0">
                          <a:latin typeface="Trebuchet MS"/>
                          <a:cs typeface="Trebuchet MS"/>
                        </a:rPr>
                        <a:t>$	</a:t>
                      </a:r>
                      <a:r>
                        <a:rPr sz="700" b="1" spc="-60" dirty="0">
                          <a:latin typeface="Trebuchet MS"/>
                          <a:cs typeface="Trebuchet MS"/>
                        </a:rPr>
                        <a:t>6,533.00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AEDF3"/>
                    </a:solidFill>
                  </a:tcPr>
                </a:tc>
                <a:tc gridSpan="10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16839">
                <a:tc>
                  <a:txBody>
                    <a:bodyPr/>
                    <a:lstStyle/>
                    <a:p>
                      <a:pPr marR="8255" algn="r">
                        <a:lnSpc>
                          <a:spcPts val="819"/>
                        </a:lnSpc>
                      </a:pPr>
                      <a:r>
                        <a:rPr sz="700" b="1" spc="-35" dirty="0">
                          <a:latin typeface="Trebuchet MS"/>
                          <a:cs typeface="Trebuchet MS"/>
                        </a:rPr>
                        <a:t>Unbilled</a:t>
                      </a:r>
                      <a:r>
                        <a:rPr sz="700" b="1" spc="-12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35" dirty="0">
                          <a:latin typeface="Trebuchet MS"/>
                          <a:cs typeface="Trebuchet MS"/>
                        </a:rPr>
                        <a:t>Hours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AEDF3"/>
                    </a:solidFill>
                  </a:tcPr>
                </a:tc>
                <a:tc>
                  <a:txBody>
                    <a:bodyPr/>
                    <a:lstStyle/>
                    <a:p>
                      <a:pPr marR="7620" algn="r">
                        <a:lnSpc>
                          <a:spcPts val="819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6.00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10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2827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 marL="180975">
                        <a:lnSpc>
                          <a:spcPct val="100000"/>
                        </a:lnSpc>
                      </a:pPr>
                      <a:r>
                        <a:rPr sz="700" b="1" spc="-30" dirty="0">
                          <a:latin typeface="Trebuchet MS"/>
                          <a:cs typeface="Trebuchet MS"/>
                        </a:rPr>
                        <a:t>INITIALS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A"/>
                    </a:solidFill>
                  </a:tcPr>
                </a:tc>
                <a:tc rowSpan="2" gridSpan="6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36525">
                <a:tc gridSpan="4">
                  <a:txBody>
                    <a:bodyPr/>
                    <a:lstStyle/>
                    <a:p>
                      <a:pPr marL="24130">
                        <a:lnSpc>
                          <a:spcPts val="975"/>
                        </a:lnSpc>
                      </a:pPr>
                      <a:r>
                        <a:rPr sz="900" spc="-50" dirty="0">
                          <a:latin typeface="Arial"/>
                          <a:cs typeface="Arial"/>
                        </a:rPr>
                        <a:t>Your </a:t>
                      </a:r>
                      <a:r>
                        <a:rPr sz="900" spc="-20" dirty="0">
                          <a:latin typeface="Arial"/>
                          <a:cs typeface="Arial"/>
                        </a:rPr>
                        <a:t>initials </a:t>
                      </a:r>
                      <a:r>
                        <a:rPr sz="900" spc="-35" dirty="0">
                          <a:latin typeface="Arial"/>
                          <a:cs typeface="Arial"/>
                        </a:rPr>
                        <a:t>here signify </a:t>
                      </a:r>
                      <a:r>
                        <a:rPr sz="900" spc="-5" dirty="0">
                          <a:latin typeface="Arial"/>
                          <a:cs typeface="Arial"/>
                        </a:rPr>
                        <a:t>that </a:t>
                      </a:r>
                      <a:r>
                        <a:rPr sz="900" spc="-15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900" spc="-60" dirty="0">
                          <a:latin typeface="Arial"/>
                          <a:cs typeface="Arial"/>
                        </a:rPr>
                        <a:t>charges 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on this </a:t>
                      </a:r>
                      <a:r>
                        <a:rPr sz="900" spc="-35" dirty="0">
                          <a:latin typeface="Arial"/>
                          <a:cs typeface="Arial"/>
                        </a:rPr>
                        <a:t>invoice 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are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accurate: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A"/>
                    </a:solidFill>
                  </a:tcPr>
                </a:tc>
                <a:tc gridSpan="6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</a:tbl>
          </a:graphicData>
        </a:graphic>
      </p:graphicFrame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5043" y="264668"/>
            <a:ext cx="100266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15" dirty="0">
                <a:latin typeface="Arial"/>
                <a:cs typeface="Arial"/>
              </a:rPr>
              <a:t>5/21/2019 </a:t>
            </a:r>
            <a:r>
              <a:rPr sz="900" spc="95" dirty="0">
                <a:latin typeface="Arial"/>
                <a:cs typeface="Arial"/>
              </a:rPr>
              <a:t>/</a:t>
            </a:r>
            <a:r>
              <a:rPr sz="900" spc="-150" dirty="0">
                <a:latin typeface="Arial"/>
                <a:cs typeface="Arial"/>
              </a:rPr>
              <a:t> </a:t>
            </a:r>
            <a:r>
              <a:rPr sz="900" spc="-40" dirty="0">
                <a:latin typeface="Arial"/>
                <a:cs typeface="Arial"/>
              </a:rPr>
              <a:t>4:17 </a:t>
            </a:r>
            <a:r>
              <a:rPr sz="900" spc="-60" dirty="0">
                <a:latin typeface="Arial"/>
                <a:cs typeface="Arial"/>
              </a:rPr>
              <a:t>PM</a:t>
            </a:r>
            <a:endParaRPr sz="9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575808" y="244855"/>
            <a:ext cx="1649095" cy="3213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29285" marR="5080" indent="-617220">
              <a:lnSpc>
                <a:spcPct val="107800"/>
              </a:lnSpc>
              <a:spcBef>
                <a:spcPts val="100"/>
              </a:spcBef>
            </a:pPr>
            <a:r>
              <a:rPr sz="900" spc="-30" dirty="0">
                <a:latin typeface="Arial"/>
                <a:cs typeface="Arial"/>
              </a:rPr>
              <a:t>Baltimore </a:t>
            </a:r>
            <a:r>
              <a:rPr sz="900" spc="-55" dirty="0">
                <a:latin typeface="Arial"/>
                <a:cs typeface="Arial"/>
              </a:rPr>
              <a:t>Consent Decree </a:t>
            </a:r>
            <a:r>
              <a:rPr sz="900" dirty="0">
                <a:latin typeface="Arial"/>
                <a:cs typeface="Arial"/>
              </a:rPr>
              <a:t>Monitor  </a:t>
            </a:r>
            <a:r>
              <a:rPr sz="900" spc="-95" dirty="0">
                <a:latin typeface="Arial"/>
                <a:cs typeface="Arial"/>
              </a:rPr>
              <a:t>INVOICE</a:t>
            </a:r>
            <a:endParaRPr sz="9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243307" y="264668"/>
            <a:ext cx="33337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85" dirty="0">
                <a:latin typeface="Arial"/>
                <a:cs typeface="Arial"/>
              </a:rPr>
              <a:t>Page</a:t>
            </a:r>
            <a:r>
              <a:rPr sz="900" spc="-114" dirty="0">
                <a:latin typeface="Arial"/>
                <a:cs typeface="Arial"/>
              </a:rPr>
              <a:t> </a:t>
            </a:r>
            <a:r>
              <a:rPr sz="900" spc="-45" dirty="0">
                <a:latin typeface="Arial"/>
                <a:cs typeface="Arial"/>
              </a:rPr>
              <a:t>1</a:t>
            </a:r>
            <a:endParaRPr sz="900">
              <a:latin typeface="Arial"/>
              <a:cs typeface="Arial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224027" y="681355"/>
          <a:ext cx="12171045" cy="63931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01394"/>
                <a:gridCol w="899159"/>
                <a:gridCol w="3426460"/>
                <a:gridCol w="1083944"/>
                <a:gridCol w="828040"/>
                <a:gridCol w="760729"/>
                <a:gridCol w="2738754"/>
                <a:gridCol w="687704"/>
                <a:gridCol w="719454"/>
              </a:tblGrid>
              <a:tr h="1216025">
                <a:tc gridSpan="9">
                  <a:txBody>
                    <a:bodyPr/>
                    <a:lstStyle/>
                    <a:p>
                      <a:pPr marL="42545">
                        <a:lnSpc>
                          <a:spcPts val="1505"/>
                        </a:lnSpc>
                        <a:tabLst>
                          <a:tab pos="7266305" algn="l"/>
                        </a:tabLst>
                      </a:pPr>
                      <a:r>
                        <a:rPr sz="1450" spc="-10" dirty="0">
                          <a:latin typeface="Arial"/>
                          <a:cs typeface="Arial"/>
                        </a:rPr>
                        <a:t>Baltimore </a:t>
                      </a:r>
                      <a:r>
                        <a:rPr sz="1450" spc="-85" dirty="0">
                          <a:latin typeface="Arial"/>
                          <a:cs typeface="Arial"/>
                        </a:rPr>
                        <a:t>Consent</a:t>
                      </a:r>
                      <a:r>
                        <a:rPr sz="145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50" spc="-80" dirty="0">
                          <a:latin typeface="Arial"/>
                          <a:cs typeface="Arial"/>
                        </a:rPr>
                        <a:t>Decree</a:t>
                      </a:r>
                      <a:r>
                        <a:rPr sz="14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50" spc="-15" dirty="0">
                          <a:latin typeface="Arial"/>
                          <a:cs typeface="Arial"/>
                        </a:rPr>
                        <a:t>Monitor	</a:t>
                      </a:r>
                      <a:r>
                        <a:rPr sz="1350" b="1" spc="-67" baseline="30864" dirty="0">
                          <a:latin typeface="Trebuchet MS"/>
                          <a:cs typeface="Trebuchet MS"/>
                        </a:rPr>
                        <a:t>INSTRUCTIONS</a:t>
                      </a:r>
                      <a:endParaRPr sz="1350" baseline="30864">
                        <a:latin typeface="Trebuchet MS"/>
                        <a:cs typeface="Trebuchet MS"/>
                      </a:endParaRPr>
                    </a:p>
                    <a:p>
                      <a:pPr marL="39370">
                        <a:lnSpc>
                          <a:spcPts val="1285"/>
                        </a:lnSpc>
                        <a:tabLst>
                          <a:tab pos="7266305" algn="l"/>
                        </a:tabLst>
                      </a:pPr>
                      <a:r>
                        <a:rPr sz="1950" spc="-97" baseline="-14957" dirty="0">
                          <a:latin typeface="Arial"/>
                          <a:cs typeface="Arial"/>
                        </a:rPr>
                        <a:t>750 </a:t>
                      </a:r>
                      <a:r>
                        <a:rPr sz="1950" spc="-187" baseline="-14957" dirty="0">
                          <a:latin typeface="Arial"/>
                          <a:cs typeface="Arial"/>
                        </a:rPr>
                        <a:t>E.  </a:t>
                      </a:r>
                      <a:r>
                        <a:rPr sz="1950" baseline="-14957" dirty="0">
                          <a:latin typeface="Arial"/>
                          <a:cs typeface="Arial"/>
                        </a:rPr>
                        <a:t>Pratt,</a:t>
                      </a:r>
                      <a:r>
                        <a:rPr sz="1950" spc="-240" baseline="-14957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950" spc="-135" baseline="-14957" dirty="0">
                          <a:latin typeface="Arial"/>
                          <a:cs typeface="Arial"/>
                        </a:rPr>
                        <a:t>Ste</a:t>
                      </a:r>
                      <a:r>
                        <a:rPr sz="1950" spc="-37" baseline="-14957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950" spc="22" baseline="-14957" dirty="0">
                          <a:latin typeface="Arial"/>
                          <a:cs typeface="Arial"/>
                        </a:rPr>
                        <a:t>900	</a:t>
                      </a:r>
                      <a:r>
                        <a:rPr sz="900" spc="-35" dirty="0">
                          <a:latin typeface="Arial"/>
                          <a:cs typeface="Arial"/>
                        </a:rPr>
                        <a:t>1.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Complete </a:t>
                      </a:r>
                      <a:r>
                        <a:rPr sz="900" spc="-1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30" dirty="0">
                          <a:latin typeface="Arial"/>
                          <a:cs typeface="Arial"/>
                        </a:rPr>
                        <a:t>blue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box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1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1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5" dirty="0">
                          <a:latin typeface="Arial"/>
                          <a:cs typeface="Arial"/>
                        </a:rPr>
                        <a:t>left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10" dirty="0">
                          <a:latin typeface="Arial"/>
                          <a:cs typeface="Arial"/>
                        </a:rPr>
                        <a:t>first.</a:t>
                      </a:r>
                      <a:r>
                        <a:rPr sz="900" spc="1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60" dirty="0">
                          <a:latin typeface="Arial"/>
                          <a:cs typeface="Arial"/>
                        </a:rPr>
                        <a:t>This</a:t>
                      </a:r>
                      <a:r>
                        <a:rPr sz="9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dirty="0">
                          <a:latin typeface="Arial"/>
                          <a:cs typeface="Arial"/>
                        </a:rPr>
                        <a:t>will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70" dirty="0">
                          <a:latin typeface="Arial"/>
                          <a:cs typeface="Arial"/>
                        </a:rPr>
                        <a:t>cause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15" dirty="0">
                          <a:latin typeface="Arial"/>
                          <a:cs typeface="Arial"/>
                        </a:rPr>
                        <a:t>month</a:t>
                      </a:r>
                      <a:r>
                        <a:rPr sz="9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20" dirty="0">
                          <a:latin typeface="Arial"/>
                          <a:cs typeface="Arial"/>
                        </a:rPr>
                        <a:t>rate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15" dirty="0">
                          <a:latin typeface="Arial"/>
                          <a:cs typeface="Arial"/>
                        </a:rPr>
                        <a:t>information</a:t>
                      </a:r>
                      <a:r>
                        <a:rPr sz="9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1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populate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15" dirty="0">
                          <a:latin typeface="Arial"/>
                          <a:cs typeface="Arial"/>
                        </a:rPr>
                        <a:t>the</a:t>
                      </a:r>
                      <a:endParaRPr sz="900">
                        <a:latin typeface="Arial"/>
                        <a:cs typeface="Arial"/>
                      </a:endParaRPr>
                    </a:p>
                    <a:p>
                      <a:pPr marL="42545">
                        <a:lnSpc>
                          <a:spcPts val="1639"/>
                        </a:lnSpc>
                        <a:tabLst>
                          <a:tab pos="7266305" algn="l"/>
                        </a:tabLst>
                      </a:pPr>
                      <a:r>
                        <a:rPr sz="2175" spc="-30" baseline="-19157" dirty="0">
                          <a:latin typeface="Arial"/>
                          <a:cs typeface="Arial"/>
                        </a:rPr>
                        <a:t>Baltimore,</a:t>
                      </a:r>
                      <a:r>
                        <a:rPr sz="2175" spc="-15" baseline="-19157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175" spc="-75" baseline="-19157" dirty="0">
                          <a:latin typeface="Arial"/>
                          <a:cs typeface="Arial"/>
                        </a:rPr>
                        <a:t>MD</a:t>
                      </a:r>
                      <a:r>
                        <a:rPr sz="2175" spc="-22" baseline="-19157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175" spc="-187" baseline="-19157" dirty="0">
                          <a:latin typeface="Arial"/>
                          <a:cs typeface="Arial"/>
                        </a:rPr>
                        <a:t>21202	</a:t>
                      </a:r>
                      <a:r>
                        <a:rPr sz="900" spc="-35" dirty="0">
                          <a:latin typeface="Arial"/>
                          <a:cs typeface="Arial"/>
                        </a:rPr>
                        <a:t>2.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Enter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35" dirty="0">
                          <a:latin typeface="Arial"/>
                          <a:cs typeface="Arial"/>
                        </a:rPr>
                        <a:t>descriptions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9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35" dirty="0">
                          <a:latin typeface="Arial"/>
                          <a:cs typeface="Arial"/>
                        </a:rPr>
                        <a:t>hours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15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9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1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20" dirty="0">
                          <a:latin typeface="Arial"/>
                          <a:cs typeface="Arial"/>
                        </a:rPr>
                        <a:t>"Time"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10" dirty="0">
                          <a:latin typeface="Arial"/>
                          <a:cs typeface="Arial"/>
                        </a:rPr>
                        <a:t>portion</a:t>
                      </a:r>
                      <a:r>
                        <a:rPr sz="9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dirty="0">
                          <a:latin typeface="Arial"/>
                          <a:cs typeface="Arial"/>
                        </a:rPr>
                        <a:t>of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1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20" dirty="0">
                          <a:latin typeface="Arial"/>
                          <a:cs typeface="Arial"/>
                        </a:rPr>
                        <a:t>matrix</a:t>
                      </a:r>
                      <a:r>
                        <a:rPr sz="9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35" dirty="0">
                          <a:latin typeface="Arial"/>
                          <a:cs typeface="Arial"/>
                        </a:rPr>
                        <a:t>consistent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dirty="0">
                          <a:latin typeface="Arial"/>
                          <a:cs typeface="Arial"/>
                        </a:rPr>
                        <a:t>with</a:t>
                      </a:r>
                      <a:r>
                        <a:rPr sz="9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1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"Sample</a:t>
                      </a:r>
                      <a:endParaRPr sz="900">
                        <a:latin typeface="Arial"/>
                        <a:cs typeface="Arial"/>
                      </a:endParaRPr>
                    </a:p>
                    <a:p>
                      <a:pPr marL="7266305" marR="180340">
                        <a:lnSpc>
                          <a:spcPct val="107800"/>
                        </a:lnSpc>
                        <a:spcBef>
                          <a:spcPts val="465"/>
                        </a:spcBef>
                        <a:buAutoNum type="arabicPeriod" startAt="3"/>
                        <a:tabLst>
                          <a:tab pos="7379334" algn="l"/>
                        </a:tabLst>
                      </a:pPr>
                      <a:r>
                        <a:rPr sz="900" spc="-70" dirty="0">
                          <a:latin typeface="Arial"/>
                          <a:cs typeface="Arial"/>
                        </a:rPr>
                        <a:t>You</a:t>
                      </a:r>
                      <a:r>
                        <a:rPr sz="9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may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latin typeface="Arial"/>
                          <a:cs typeface="Arial"/>
                        </a:rPr>
                        <a:t>not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10" dirty="0">
                          <a:latin typeface="Arial"/>
                          <a:cs typeface="Arial"/>
                        </a:rPr>
                        <a:t>bill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more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than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eight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35" dirty="0">
                          <a:latin typeface="Arial"/>
                          <a:cs typeface="Arial"/>
                        </a:rPr>
                        <a:t>(8)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35" dirty="0">
                          <a:latin typeface="Arial"/>
                          <a:cs typeface="Arial"/>
                        </a:rPr>
                        <a:t>hours</a:t>
                      </a:r>
                      <a:r>
                        <a:rPr sz="9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15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70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day,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even </a:t>
                      </a:r>
                      <a:r>
                        <a:rPr sz="900" spc="10" dirty="0">
                          <a:latin typeface="Arial"/>
                          <a:cs typeface="Arial"/>
                        </a:rPr>
                        <a:t>if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35" dirty="0">
                          <a:latin typeface="Arial"/>
                          <a:cs typeface="Arial"/>
                        </a:rPr>
                        <a:t>you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15" dirty="0">
                          <a:latin typeface="Arial"/>
                          <a:cs typeface="Arial"/>
                        </a:rPr>
                        <a:t>work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more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than</a:t>
                      </a:r>
                      <a:r>
                        <a:rPr sz="9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eight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35" dirty="0">
                          <a:latin typeface="Arial"/>
                          <a:cs typeface="Arial"/>
                        </a:rPr>
                        <a:t>(8)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35" dirty="0">
                          <a:latin typeface="Arial"/>
                          <a:cs typeface="Arial"/>
                        </a:rPr>
                        <a:t>hours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15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9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70" dirty="0">
                          <a:latin typeface="Arial"/>
                          <a:cs typeface="Arial"/>
                        </a:rPr>
                        <a:t>a  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day, </a:t>
                      </a:r>
                      <a:r>
                        <a:rPr sz="900" spc="-30" dirty="0">
                          <a:latin typeface="Arial"/>
                          <a:cs typeface="Arial"/>
                        </a:rPr>
                        <a:t>which </a:t>
                      </a:r>
                      <a:r>
                        <a:rPr sz="900" spc="-35" dirty="0">
                          <a:latin typeface="Arial"/>
                          <a:cs typeface="Arial"/>
                        </a:rPr>
                        <a:t>you 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inevitably </a:t>
                      </a:r>
                      <a:r>
                        <a:rPr sz="900" spc="-5" dirty="0">
                          <a:latin typeface="Arial"/>
                          <a:cs typeface="Arial"/>
                        </a:rPr>
                        <a:t>will. 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Leadership </a:t>
                      </a:r>
                      <a:r>
                        <a:rPr sz="900" spc="-30" dirty="0">
                          <a:latin typeface="Arial"/>
                          <a:cs typeface="Arial"/>
                        </a:rPr>
                        <a:t>must authorize 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more than eight </a:t>
                      </a:r>
                      <a:r>
                        <a:rPr sz="900" spc="-35" dirty="0">
                          <a:latin typeface="Arial"/>
                          <a:cs typeface="Arial"/>
                        </a:rPr>
                        <a:t>hours </a:t>
                      </a:r>
                      <a:r>
                        <a:rPr sz="900" spc="-20" dirty="0">
                          <a:latin typeface="Arial"/>
                          <a:cs typeface="Arial"/>
                        </a:rPr>
                        <a:t>billed </a:t>
                      </a:r>
                      <a:r>
                        <a:rPr sz="900" spc="-15" dirty="0">
                          <a:latin typeface="Arial"/>
                          <a:cs typeface="Arial"/>
                        </a:rPr>
                        <a:t>in </a:t>
                      </a:r>
                      <a:r>
                        <a:rPr sz="900" spc="-70" dirty="0">
                          <a:latin typeface="Arial"/>
                          <a:cs typeface="Arial"/>
                        </a:rPr>
                        <a:t>a 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day,  </a:t>
                      </a:r>
                      <a:r>
                        <a:rPr sz="900" spc="-30" dirty="0">
                          <a:latin typeface="Arial"/>
                          <a:cs typeface="Arial"/>
                        </a:rPr>
                        <a:t>itemized, </a:t>
                      </a:r>
                      <a:r>
                        <a:rPr sz="900" spc="-5" dirty="0">
                          <a:latin typeface="Arial"/>
                          <a:cs typeface="Arial"/>
                        </a:rPr>
                        <a:t>but </a:t>
                      </a:r>
                      <a:r>
                        <a:rPr sz="900" dirty="0">
                          <a:latin typeface="Arial"/>
                          <a:cs typeface="Arial"/>
                        </a:rPr>
                        <a:t>will </a:t>
                      </a:r>
                      <a:r>
                        <a:rPr sz="900" spc="-30" dirty="0">
                          <a:latin typeface="Arial"/>
                          <a:cs typeface="Arial"/>
                        </a:rPr>
                        <a:t>do </a:t>
                      </a:r>
                      <a:r>
                        <a:rPr sz="900" spc="-65" dirty="0">
                          <a:latin typeface="Arial"/>
                          <a:cs typeface="Arial"/>
                        </a:rPr>
                        <a:t>so 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sparingly. </a:t>
                      </a:r>
                      <a:r>
                        <a:rPr sz="900" spc="-30" dirty="0">
                          <a:latin typeface="Arial"/>
                          <a:cs typeface="Arial"/>
                        </a:rPr>
                        <a:t>All </a:t>
                      </a:r>
                      <a:r>
                        <a:rPr sz="900" spc="-10" dirty="0">
                          <a:latin typeface="Arial"/>
                          <a:cs typeface="Arial"/>
                        </a:rPr>
                        <a:t>time 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above 8 </a:t>
                      </a:r>
                      <a:r>
                        <a:rPr sz="900" spc="-35" dirty="0">
                          <a:latin typeface="Arial"/>
                          <a:cs typeface="Arial"/>
                        </a:rPr>
                        <a:t>hours </a:t>
                      </a:r>
                      <a:r>
                        <a:rPr sz="900" spc="-15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900" spc="-19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70" dirty="0">
                          <a:latin typeface="Arial"/>
                          <a:cs typeface="Arial"/>
                        </a:rPr>
                        <a:t>a 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day 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should 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be 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reflected </a:t>
                      </a:r>
                      <a:r>
                        <a:rPr sz="900" spc="-85" dirty="0">
                          <a:latin typeface="Arial"/>
                          <a:cs typeface="Arial"/>
                        </a:rPr>
                        <a:t>as </a:t>
                      </a:r>
                      <a:r>
                        <a:rPr sz="900" spc="-15" dirty="0">
                          <a:latin typeface="Arial"/>
                          <a:cs typeface="Arial"/>
                        </a:rPr>
                        <a:t>"unbilled."</a:t>
                      </a:r>
                      <a:endParaRPr sz="900">
                        <a:latin typeface="Arial"/>
                        <a:cs typeface="Arial"/>
                      </a:endParaRPr>
                    </a:p>
                    <a:p>
                      <a:pPr marL="7404734" indent="-138430">
                        <a:lnSpc>
                          <a:spcPts val="1070"/>
                        </a:lnSpc>
                        <a:buAutoNum type="arabicPeriod" startAt="3"/>
                        <a:tabLst>
                          <a:tab pos="7405370" algn="l"/>
                        </a:tabLst>
                      </a:pPr>
                      <a:r>
                        <a:rPr sz="900" spc="-70" dirty="0">
                          <a:latin typeface="Arial"/>
                          <a:cs typeface="Arial"/>
                        </a:rPr>
                        <a:t>You</a:t>
                      </a:r>
                      <a:r>
                        <a:rPr sz="9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may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b="1" spc="-50" dirty="0">
                          <a:latin typeface="Trebuchet MS"/>
                          <a:cs typeface="Trebuchet MS"/>
                        </a:rPr>
                        <a:t>NOT</a:t>
                      </a:r>
                      <a:r>
                        <a:rPr sz="900" b="1" spc="-6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00" spc="-10" dirty="0">
                          <a:latin typeface="Arial"/>
                          <a:cs typeface="Arial"/>
                        </a:rPr>
                        <a:t>bill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5" dirty="0">
                          <a:latin typeface="Arial"/>
                          <a:cs typeface="Arial"/>
                        </a:rPr>
                        <a:t>for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10" dirty="0">
                          <a:latin typeface="Arial"/>
                          <a:cs typeface="Arial"/>
                        </a:rPr>
                        <a:t>time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35" dirty="0">
                          <a:latin typeface="Arial"/>
                          <a:cs typeface="Arial"/>
                        </a:rPr>
                        <a:t>spent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traveling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1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latin typeface="Arial"/>
                          <a:cs typeface="Arial"/>
                        </a:rPr>
                        <a:t>or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latin typeface="Arial"/>
                          <a:cs typeface="Arial"/>
                        </a:rPr>
                        <a:t>from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30" dirty="0">
                          <a:latin typeface="Arial"/>
                          <a:cs typeface="Arial"/>
                        </a:rPr>
                        <a:t>Baltimore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latin typeface="Arial"/>
                          <a:cs typeface="Arial"/>
                        </a:rPr>
                        <a:t>or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anywhere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else.</a:t>
                      </a:r>
                      <a:r>
                        <a:rPr sz="9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Travel </a:t>
                      </a:r>
                      <a:r>
                        <a:rPr sz="900" spc="-10" dirty="0">
                          <a:latin typeface="Arial"/>
                          <a:cs typeface="Arial"/>
                        </a:rPr>
                        <a:t>time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is</a:t>
                      </a:r>
                      <a:r>
                        <a:rPr sz="9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30" dirty="0">
                          <a:latin typeface="Arial"/>
                          <a:cs typeface="Arial"/>
                        </a:rPr>
                        <a:t>non-re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solidFill>
                      <a:srgbClr val="CCBFD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68910">
                <a:tc gridSpan="2">
                  <a:txBody>
                    <a:bodyPr/>
                    <a:lstStyle/>
                    <a:p>
                      <a:pPr marL="243840">
                        <a:lnSpc>
                          <a:spcPts val="1215"/>
                        </a:lnSpc>
                      </a:pPr>
                      <a:r>
                        <a:rPr sz="1150" spc="-75" dirty="0">
                          <a:latin typeface="Arial"/>
                          <a:cs typeface="Arial"/>
                        </a:rPr>
                        <a:t>INVOICE </a:t>
                      </a:r>
                      <a:r>
                        <a:rPr sz="1150" spc="-105" dirty="0">
                          <a:latin typeface="Arial"/>
                          <a:cs typeface="Arial"/>
                        </a:rPr>
                        <a:t>FOR </a:t>
                      </a:r>
                      <a:r>
                        <a:rPr sz="1150" spc="-55" dirty="0">
                          <a:latin typeface="Arial"/>
                          <a:cs typeface="Arial"/>
                        </a:rPr>
                        <a:t>MONTH</a:t>
                      </a:r>
                      <a:r>
                        <a:rPr sz="1150" spc="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50" spc="-85" dirty="0">
                          <a:latin typeface="Arial"/>
                          <a:cs typeface="Arial"/>
                        </a:rPr>
                        <a:t>OF:</a:t>
                      </a:r>
                      <a:endParaRPr sz="11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15"/>
                        </a:lnSpc>
                      </a:pPr>
                      <a:r>
                        <a:rPr sz="1150" b="1" i="1" u="heavy" spc="-5" dirty="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cs typeface="Arial"/>
                        </a:rPr>
                        <a:t>April</a:t>
                      </a:r>
                      <a:endParaRPr sz="11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38100" marR="27305" algn="ctr">
                        <a:lnSpc>
                          <a:spcPct val="111200"/>
                        </a:lnSpc>
                        <a:spcBef>
                          <a:spcPts val="480"/>
                        </a:spcBef>
                      </a:pPr>
                      <a:r>
                        <a:rPr sz="800" spc="-30" dirty="0">
                          <a:latin typeface="Arial"/>
                          <a:cs typeface="Arial"/>
                        </a:rPr>
                        <a:t>Complete </a:t>
                      </a:r>
                      <a:r>
                        <a:rPr sz="800" spc="-25" dirty="0">
                          <a:latin typeface="Arial"/>
                          <a:cs typeface="Arial"/>
                        </a:rPr>
                        <a:t>these  </a:t>
                      </a:r>
                      <a:r>
                        <a:rPr sz="800" dirty="0">
                          <a:latin typeface="Arial"/>
                          <a:cs typeface="Arial"/>
                        </a:rPr>
                        <a:t>four </a:t>
                      </a:r>
                      <a:r>
                        <a:rPr sz="800" spc="-35" dirty="0">
                          <a:latin typeface="Arial"/>
                          <a:cs typeface="Arial"/>
                        </a:rPr>
                        <a:t>cells</a:t>
                      </a:r>
                      <a:r>
                        <a:rPr sz="800" spc="-1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15" dirty="0">
                          <a:latin typeface="Arial"/>
                          <a:cs typeface="Arial"/>
                        </a:rPr>
                        <a:t>before  </a:t>
                      </a:r>
                      <a:r>
                        <a:rPr sz="800" spc="-10" dirty="0">
                          <a:latin typeface="Arial"/>
                          <a:cs typeface="Arial"/>
                        </a:rPr>
                        <a:t>starting  </a:t>
                      </a:r>
                      <a:r>
                        <a:rPr sz="800" spc="-30" dirty="0">
                          <a:latin typeface="Arial"/>
                          <a:cs typeface="Arial"/>
                        </a:rPr>
                        <a:t>spreadsheet.</a:t>
                      </a:r>
                      <a:endParaRPr sz="800">
                        <a:latin typeface="Arial"/>
                        <a:cs typeface="Arial"/>
                      </a:endParaRPr>
                    </a:p>
                    <a:p>
                      <a:pPr marL="46990" marR="36830" algn="ctr">
                        <a:lnSpc>
                          <a:spcPct val="111300"/>
                        </a:lnSpc>
                      </a:pPr>
                      <a:r>
                        <a:rPr sz="800" spc="-55" dirty="0">
                          <a:latin typeface="Arial"/>
                          <a:cs typeface="Arial"/>
                        </a:rPr>
                        <a:t>Rates </a:t>
                      </a:r>
                      <a:r>
                        <a:rPr sz="800" spc="-30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800" spc="-7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5" dirty="0">
                          <a:latin typeface="Arial"/>
                          <a:cs typeface="Arial"/>
                        </a:rPr>
                        <a:t>other  </a:t>
                      </a:r>
                      <a:r>
                        <a:rPr sz="800" dirty="0">
                          <a:latin typeface="Arial"/>
                          <a:cs typeface="Arial"/>
                        </a:rPr>
                        <a:t>info </a:t>
                      </a:r>
                      <a:r>
                        <a:rPr sz="800" spc="5" dirty="0">
                          <a:latin typeface="Arial"/>
                          <a:cs typeface="Arial"/>
                        </a:rPr>
                        <a:t>will </a:t>
                      </a:r>
                      <a:r>
                        <a:rPr sz="800" spc="-20" dirty="0">
                          <a:latin typeface="Arial"/>
                          <a:cs typeface="Arial"/>
                        </a:rPr>
                        <a:t>self-  </a:t>
                      </a:r>
                      <a:r>
                        <a:rPr sz="800" spc="-15" dirty="0">
                          <a:latin typeface="Arial"/>
                          <a:cs typeface="Arial"/>
                        </a:rPr>
                        <a:t>populate.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60960" marB="0" vert="vert27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855344">
                        <a:lnSpc>
                          <a:spcPts val="1070"/>
                        </a:lnSpc>
                      </a:pPr>
                      <a:r>
                        <a:rPr sz="900" spc="-35" dirty="0">
                          <a:latin typeface="Arial"/>
                          <a:cs typeface="Arial"/>
                        </a:rPr>
                        <a:t>5.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70" dirty="0">
                          <a:latin typeface="Arial"/>
                          <a:cs typeface="Arial"/>
                        </a:rPr>
                        <a:t>Please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 make 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sure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all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65" dirty="0">
                          <a:latin typeface="Arial"/>
                          <a:cs typeface="Arial"/>
                        </a:rPr>
                        <a:t>expenses</a:t>
                      </a:r>
                      <a:r>
                        <a:rPr sz="9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meet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1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Guidelines</a:t>
                      </a:r>
                      <a:r>
                        <a:rPr sz="9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listed</a:t>
                      </a:r>
                      <a:r>
                        <a:rPr sz="9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15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9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1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35" dirty="0">
                          <a:latin typeface="Arial"/>
                          <a:cs typeface="Arial"/>
                        </a:rPr>
                        <a:t>Billing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Guidelines</a:t>
                      </a:r>
                      <a:r>
                        <a:rPr sz="9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20" dirty="0">
                          <a:latin typeface="Arial"/>
                          <a:cs typeface="Arial"/>
                        </a:rPr>
                        <a:t>tab.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solidFill>
                      <a:srgbClr val="CCBFD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76530">
                <a:tc gridSpan="2">
                  <a:txBody>
                    <a:bodyPr/>
                    <a:lstStyle/>
                    <a:p>
                      <a:pPr marL="335280">
                        <a:lnSpc>
                          <a:spcPts val="1215"/>
                        </a:lnSpc>
                      </a:pPr>
                      <a:r>
                        <a:rPr sz="1150" spc="-75" dirty="0">
                          <a:latin typeface="Arial"/>
                          <a:cs typeface="Arial"/>
                        </a:rPr>
                        <a:t>INVOICE </a:t>
                      </a:r>
                      <a:r>
                        <a:rPr sz="1150" spc="-105" dirty="0">
                          <a:latin typeface="Arial"/>
                          <a:cs typeface="Arial"/>
                        </a:rPr>
                        <a:t>SUBMITTED</a:t>
                      </a:r>
                      <a:r>
                        <a:rPr sz="11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50" spc="-85" dirty="0">
                          <a:latin typeface="Arial"/>
                          <a:cs typeface="Arial"/>
                        </a:rPr>
                        <a:t>BY:</a:t>
                      </a:r>
                      <a:endParaRPr sz="11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016000">
                        <a:lnSpc>
                          <a:spcPts val="1245"/>
                        </a:lnSpc>
                      </a:pPr>
                      <a:r>
                        <a:rPr sz="1300" spc="-114" dirty="0">
                          <a:latin typeface="Arial"/>
                          <a:cs typeface="Arial"/>
                        </a:rPr>
                        <a:t>CMPI </a:t>
                      </a:r>
                      <a:r>
                        <a:rPr sz="1300" spc="-135" dirty="0">
                          <a:latin typeface="Arial"/>
                          <a:cs typeface="Arial"/>
                        </a:rPr>
                        <a:t>(BCMC </a:t>
                      </a:r>
                      <a:r>
                        <a:rPr sz="1300" spc="-75" dirty="0">
                          <a:latin typeface="Arial"/>
                          <a:cs typeface="Arial"/>
                        </a:rPr>
                        <a:t>–</a:t>
                      </a:r>
                      <a:r>
                        <a:rPr sz="1300" spc="1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-60" dirty="0">
                          <a:latin typeface="Arial"/>
                          <a:cs typeface="Arial"/>
                        </a:rPr>
                        <a:t>Kelly)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0960" marB="0" vert="vert27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855344">
                        <a:lnSpc>
                          <a:spcPts val="1070"/>
                        </a:lnSpc>
                      </a:pPr>
                      <a:r>
                        <a:rPr sz="900" spc="-35" dirty="0">
                          <a:latin typeface="Arial"/>
                          <a:cs typeface="Arial"/>
                        </a:rPr>
                        <a:t>6.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65" dirty="0">
                          <a:latin typeface="Arial"/>
                          <a:cs typeface="Arial"/>
                        </a:rPr>
                        <a:t>Do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latin typeface="Arial"/>
                          <a:cs typeface="Arial"/>
                        </a:rPr>
                        <a:t>not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15" dirty="0">
                          <a:latin typeface="Arial"/>
                          <a:cs typeface="Arial"/>
                        </a:rPr>
                        <a:t>forget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1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10" dirty="0">
                          <a:latin typeface="Arial"/>
                          <a:cs typeface="Arial"/>
                        </a:rPr>
                        <a:t>initial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1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box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attesting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1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1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5" dirty="0">
                          <a:latin typeface="Arial"/>
                          <a:cs typeface="Arial"/>
                        </a:rPr>
                        <a:t>accuracy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dirty="0">
                          <a:latin typeface="Arial"/>
                          <a:cs typeface="Arial"/>
                        </a:rPr>
                        <a:t>of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this</a:t>
                      </a:r>
                      <a:r>
                        <a:rPr sz="9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statement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before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35" dirty="0">
                          <a:latin typeface="Arial"/>
                          <a:cs typeface="Arial"/>
                        </a:rPr>
                        <a:t>you</a:t>
                      </a:r>
                      <a:r>
                        <a:rPr sz="9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submit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5" dirty="0">
                          <a:latin typeface="Arial"/>
                          <a:cs typeface="Arial"/>
                        </a:rPr>
                        <a:t>it.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solidFill>
                      <a:srgbClr val="CCBFD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05740">
                <a:tc gridSpan="2">
                  <a:txBody>
                    <a:bodyPr/>
                    <a:lstStyle/>
                    <a:p>
                      <a:pPr marL="735965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1150" spc="-85" dirty="0">
                          <a:latin typeface="Arial"/>
                          <a:cs typeface="Arial"/>
                        </a:rPr>
                        <a:t>DATE</a:t>
                      </a:r>
                      <a:r>
                        <a:rPr sz="1150" spc="-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50" spc="-105" dirty="0">
                          <a:latin typeface="Arial"/>
                          <a:cs typeface="Arial"/>
                        </a:rPr>
                        <a:t>SUBMITTED:</a:t>
                      </a:r>
                      <a:endParaRPr sz="1150">
                        <a:latin typeface="Arial"/>
                        <a:cs typeface="Arial"/>
                      </a:endParaRPr>
                    </a:p>
                  </a:txBody>
                  <a:tcPr marL="0" marR="0" marT="762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6034" algn="ctr">
                        <a:lnSpc>
                          <a:spcPts val="1470"/>
                        </a:lnSpc>
                      </a:pPr>
                      <a:r>
                        <a:rPr sz="1300" spc="-15" dirty="0">
                          <a:latin typeface="Arial"/>
                          <a:cs typeface="Arial"/>
                        </a:rPr>
                        <a:t>5/2/2019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0960" marB="0" vert="vert27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855344">
                        <a:lnSpc>
                          <a:spcPts val="1070"/>
                        </a:lnSpc>
                      </a:pPr>
                      <a:r>
                        <a:rPr sz="900" spc="-35" dirty="0">
                          <a:latin typeface="Arial"/>
                          <a:cs typeface="Arial"/>
                        </a:rPr>
                        <a:t>7.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65" dirty="0">
                          <a:latin typeface="Arial"/>
                          <a:cs typeface="Arial"/>
                        </a:rPr>
                        <a:t>Do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latin typeface="Arial"/>
                          <a:cs typeface="Arial"/>
                        </a:rPr>
                        <a:t>not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30" dirty="0">
                          <a:latin typeface="Arial"/>
                          <a:cs typeface="Arial"/>
                        </a:rPr>
                        <a:t>hesitate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1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35" dirty="0">
                          <a:latin typeface="Arial"/>
                          <a:cs typeface="Arial"/>
                        </a:rPr>
                        <a:t>call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Deputy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15" dirty="0">
                          <a:latin typeface="Arial"/>
                          <a:cs typeface="Arial"/>
                        </a:rPr>
                        <a:t>Monitors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80" dirty="0">
                          <a:latin typeface="Arial"/>
                          <a:cs typeface="Arial"/>
                        </a:rPr>
                        <a:t>Hassan</a:t>
                      </a:r>
                      <a:r>
                        <a:rPr sz="900" spc="-55" dirty="0">
                          <a:latin typeface="Arial"/>
                          <a:cs typeface="Arial"/>
                        </a:rPr>
                        <a:t> Aden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latin typeface="Arial"/>
                          <a:cs typeface="Arial"/>
                        </a:rPr>
                        <a:t>or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60" dirty="0">
                          <a:latin typeface="Arial"/>
                          <a:cs typeface="Arial"/>
                        </a:rPr>
                        <a:t>Seth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 Rosenthal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dirty="0">
                          <a:latin typeface="Arial"/>
                          <a:cs typeface="Arial"/>
                        </a:rPr>
                        <a:t>with</a:t>
                      </a:r>
                      <a:r>
                        <a:rPr sz="9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any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questions.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solidFill>
                      <a:srgbClr val="CCBFD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133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>
                  <a:txBody>
                    <a:bodyPr/>
                    <a:lstStyle/>
                    <a:p>
                      <a:pPr marL="447675">
                        <a:lnSpc>
                          <a:spcPts val="1460"/>
                        </a:lnSpc>
                      </a:pPr>
                      <a:r>
                        <a:rPr sz="1300" spc="-110" dirty="0">
                          <a:latin typeface="Arial"/>
                          <a:cs typeface="Arial"/>
                        </a:rPr>
                        <a:t>YEAR: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>
                  <a:txBody>
                    <a:bodyPr/>
                    <a:lstStyle/>
                    <a:p>
                      <a:pPr marL="26670" algn="ctr">
                        <a:lnSpc>
                          <a:spcPts val="1460"/>
                        </a:lnSpc>
                      </a:pPr>
                      <a:r>
                        <a:rPr sz="1300" spc="-65" dirty="0">
                          <a:latin typeface="Arial"/>
                          <a:cs typeface="Arial"/>
                        </a:rPr>
                        <a:t>2019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0960" marB="0" vert="vert27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 grid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CBFD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150620">
                <a:tc gridSpan="9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marL="3101340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950" b="1" i="1" spc="-40" dirty="0">
                          <a:latin typeface="Trebuchet MS"/>
                          <a:cs typeface="Trebuchet MS"/>
                        </a:rPr>
                        <a:t>Sample</a:t>
                      </a:r>
                      <a:r>
                        <a:rPr sz="950" b="1" i="1" spc="-7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50" b="1" i="1" spc="-55" dirty="0">
                          <a:latin typeface="Trebuchet MS"/>
                          <a:cs typeface="Trebuchet MS"/>
                        </a:rPr>
                        <a:t>Description:</a:t>
                      </a:r>
                      <a:endParaRPr sz="950">
                        <a:latin typeface="Trebuchet MS"/>
                        <a:cs typeface="Trebuchet MS"/>
                      </a:endParaRPr>
                    </a:p>
                    <a:p>
                      <a:pPr marL="1924685" marR="4959985">
                        <a:lnSpc>
                          <a:spcPts val="1270"/>
                        </a:lnSpc>
                        <a:spcBef>
                          <a:spcPts val="55"/>
                        </a:spcBef>
                      </a:pPr>
                      <a:r>
                        <a:rPr sz="950" i="1" spc="-40" dirty="0">
                          <a:latin typeface="Trebuchet MS"/>
                          <a:cs typeface="Trebuchet MS"/>
                        </a:rPr>
                        <a:t>Prepare </a:t>
                      </a:r>
                      <a:r>
                        <a:rPr sz="950" i="1" spc="-55" dirty="0">
                          <a:latin typeface="Trebuchet MS"/>
                          <a:cs typeface="Trebuchet MS"/>
                        </a:rPr>
                        <a:t>for </a:t>
                      </a:r>
                      <a:r>
                        <a:rPr sz="950" i="1" spc="-15" dirty="0">
                          <a:latin typeface="Trebuchet MS"/>
                          <a:cs typeface="Trebuchet MS"/>
                        </a:rPr>
                        <a:t>and </a:t>
                      </a:r>
                      <a:r>
                        <a:rPr sz="950" i="1" spc="-45" dirty="0">
                          <a:latin typeface="Trebuchet MS"/>
                          <a:cs typeface="Trebuchet MS"/>
                        </a:rPr>
                        <a:t>attend </a:t>
                      </a:r>
                      <a:r>
                        <a:rPr sz="950" i="1" spc="-35" dirty="0">
                          <a:latin typeface="Trebuchet MS"/>
                          <a:cs typeface="Trebuchet MS"/>
                        </a:rPr>
                        <a:t>meeting </a:t>
                      </a:r>
                      <a:r>
                        <a:rPr sz="950" i="1" spc="-45" dirty="0">
                          <a:latin typeface="Trebuchet MS"/>
                          <a:cs typeface="Trebuchet MS"/>
                        </a:rPr>
                        <a:t>with </a:t>
                      </a:r>
                      <a:r>
                        <a:rPr sz="950" i="1" dirty="0">
                          <a:latin typeface="Trebuchet MS"/>
                          <a:cs typeface="Trebuchet MS"/>
                        </a:rPr>
                        <a:t>BPD </a:t>
                      </a:r>
                      <a:r>
                        <a:rPr sz="950" i="1" spc="-35" dirty="0">
                          <a:latin typeface="Trebuchet MS"/>
                          <a:cs typeface="Trebuchet MS"/>
                        </a:rPr>
                        <a:t>North </a:t>
                      </a:r>
                      <a:r>
                        <a:rPr sz="950" i="1" spc="-30" dirty="0">
                          <a:latin typeface="Trebuchet MS"/>
                          <a:cs typeface="Trebuchet MS"/>
                        </a:rPr>
                        <a:t>Division </a:t>
                      </a:r>
                      <a:r>
                        <a:rPr sz="950" i="1" spc="-45" dirty="0">
                          <a:latin typeface="Trebuchet MS"/>
                          <a:cs typeface="Trebuchet MS"/>
                        </a:rPr>
                        <a:t>DC; </a:t>
                      </a:r>
                      <a:r>
                        <a:rPr sz="950" i="1" spc="-40" dirty="0">
                          <a:latin typeface="Trebuchet MS"/>
                          <a:cs typeface="Trebuchet MS"/>
                        </a:rPr>
                        <a:t>prepare </a:t>
                      </a:r>
                      <a:r>
                        <a:rPr sz="950" i="1" spc="-45" dirty="0">
                          <a:latin typeface="Trebuchet MS"/>
                          <a:cs typeface="Trebuchet MS"/>
                        </a:rPr>
                        <a:t>checklist </a:t>
                      </a:r>
                      <a:r>
                        <a:rPr sz="950" i="1" spc="-55" dirty="0">
                          <a:latin typeface="Trebuchet MS"/>
                          <a:cs typeface="Trebuchet MS"/>
                        </a:rPr>
                        <a:t>for </a:t>
                      </a:r>
                      <a:r>
                        <a:rPr sz="950" i="1" spc="-45" dirty="0">
                          <a:latin typeface="Trebuchet MS"/>
                          <a:cs typeface="Trebuchet MS"/>
                        </a:rPr>
                        <a:t>review </a:t>
                      </a:r>
                      <a:r>
                        <a:rPr sz="950" i="1" spc="-50" dirty="0">
                          <a:latin typeface="Trebuchet MS"/>
                          <a:cs typeface="Trebuchet MS"/>
                        </a:rPr>
                        <a:t>of </a:t>
                      </a:r>
                      <a:r>
                        <a:rPr sz="950" i="1" spc="-45" dirty="0">
                          <a:latin typeface="Trebuchet MS"/>
                          <a:cs typeface="Trebuchet MS"/>
                        </a:rPr>
                        <a:t>in-service  training;</a:t>
                      </a:r>
                      <a:r>
                        <a:rPr sz="950" i="1" spc="-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50" i="1" spc="-45" dirty="0">
                          <a:latin typeface="Trebuchet MS"/>
                          <a:cs typeface="Trebuchet MS"/>
                        </a:rPr>
                        <a:t>meet</a:t>
                      </a:r>
                      <a:r>
                        <a:rPr sz="950" i="1" spc="-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50" i="1" spc="-45" dirty="0">
                          <a:latin typeface="Trebuchet MS"/>
                          <a:cs typeface="Trebuchet MS"/>
                        </a:rPr>
                        <a:t>with</a:t>
                      </a:r>
                      <a:r>
                        <a:rPr sz="950" i="1" spc="-6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50" i="1" dirty="0">
                          <a:latin typeface="Trebuchet MS"/>
                          <a:cs typeface="Trebuchet MS"/>
                        </a:rPr>
                        <a:t>Ms.</a:t>
                      </a:r>
                      <a:r>
                        <a:rPr sz="950" i="1" spc="-5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50" i="1" spc="-30" dirty="0">
                          <a:latin typeface="Trebuchet MS"/>
                          <a:cs typeface="Trebuchet MS"/>
                        </a:rPr>
                        <a:t>Williams</a:t>
                      </a:r>
                      <a:r>
                        <a:rPr sz="950" i="1" spc="-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50" i="1" spc="-55" dirty="0">
                          <a:latin typeface="Trebuchet MS"/>
                          <a:cs typeface="Trebuchet MS"/>
                        </a:rPr>
                        <a:t>re</a:t>
                      </a:r>
                      <a:r>
                        <a:rPr sz="950" i="1" spc="-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50" i="1" spc="-15" dirty="0">
                          <a:latin typeface="Trebuchet MS"/>
                          <a:cs typeface="Trebuchet MS"/>
                        </a:rPr>
                        <a:t>changes</a:t>
                      </a:r>
                      <a:r>
                        <a:rPr sz="950" i="1" spc="-5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50" i="1" spc="-45" dirty="0">
                          <a:latin typeface="Trebuchet MS"/>
                          <a:cs typeface="Trebuchet MS"/>
                        </a:rPr>
                        <a:t>to</a:t>
                      </a:r>
                      <a:r>
                        <a:rPr sz="950" i="1" spc="-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50" i="1" spc="-35" dirty="0">
                          <a:latin typeface="Trebuchet MS"/>
                          <a:cs typeface="Trebuchet MS"/>
                        </a:rPr>
                        <a:t>compliance</a:t>
                      </a:r>
                      <a:r>
                        <a:rPr sz="950" i="1" spc="-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50" i="1" spc="-50" dirty="0">
                          <a:latin typeface="Trebuchet MS"/>
                          <a:cs typeface="Trebuchet MS"/>
                        </a:rPr>
                        <a:t>matrix;</a:t>
                      </a:r>
                      <a:r>
                        <a:rPr sz="950" i="1" spc="-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50" i="1" spc="-35" dirty="0">
                          <a:latin typeface="Trebuchet MS"/>
                          <a:cs typeface="Trebuchet MS"/>
                        </a:rPr>
                        <a:t>copied</a:t>
                      </a:r>
                      <a:r>
                        <a:rPr sz="950" i="1" spc="-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50" i="1" spc="-25" dirty="0">
                          <a:latin typeface="Trebuchet MS"/>
                          <a:cs typeface="Trebuchet MS"/>
                        </a:rPr>
                        <a:t>use</a:t>
                      </a:r>
                      <a:r>
                        <a:rPr sz="950" i="1" spc="-6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50" i="1" spc="-50" dirty="0">
                          <a:latin typeface="Trebuchet MS"/>
                          <a:cs typeface="Trebuchet MS"/>
                        </a:rPr>
                        <a:t>of</a:t>
                      </a:r>
                      <a:r>
                        <a:rPr sz="950" i="1" spc="-5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50" i="1" spc="-50" dirty="0">
                          <a:latin typeface="Trebuchet MS"/>
                          <a:cs typeface="Trebuchet MS"/>
                        </a:rPr>
                        <a:t>force</a:t>
                      </a:r>
                      <a:r>
                        <a:rPr sz="950" i="1" spc="-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50" i="1" spc="-50" dirty="0">
                          <a:latin typeface="Trebuchet MS"/>
                          <a:cs typeface="Trebuchet MS"/>
                        </a:rPr>
                        <a:t>reports;</a:t>
                      </a:r>
                      <a:r>
                        <a:rPr sz="950" i="1" spc="-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50" i="1" spc="-40" dirty="0">
                          <a:latin typeface="Trebuchet MS"/>
                          <a:cs typeface="Trebuchet MS"/>
                        </a:rPr>
                        <a:t>reviewed  </a:t>
                      </a:r>
                      <a:r>
                        <a:rPr sz="950" i="1" dirty="0">
                          <a:latin typeface="Trebuchet MS"/>
                          <a:cs typeface="Trebuchet MS"/>
                        </a:rPr>
                        <a:t>UNDF </a:t>
                      </a:r>
                      <a:r>
                        <a:rPr sz="950" i="1" spc="-45" dirty="0">
                          <a:latin typeface="Trebuchet MS"/>
                          <a:cs typeface="Trebuchet MS"/>
                        </a:rPr>
                        <a:t>reports </a:t>
                      </a:r>
                      <a:r>
                        <a:rPr sz="950" i="1" dirty="0">
                          <a:latin typeface="Trebuchet MS"/>
                          <a:cs typeface="Trebuchet MS"/>
                        </a:rPr>
                        <a:t>1123454 </a:t>
                      </a:r>
                      <a:r>
                        <a:rPr sz="950" i="1" spc="-15" dirty="0">
                          <a:latin typeface="Trebuchet MS"/>
                          <a:cs typeface="Trebuchet MS"/>
                        </a:rPr>
                        <a:t>and</a:t>
                      </a:r>
                      <a:r>
                        <a:rPr sz="950" i="1" spc="-19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50" i="1" spc="-10" dirty="0">
                          <a:latin typeface="Trebuchet MS"/>
                          <a:cs typeface="Trebuchet MS"/>
                        </a:rPr>
                        <a:t>1123455.</a:t>
                      </a:r>
                      <a:endParaRPr sz="95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64795">
                <a:tc gridSpan="9">
                  <a:txBody>
                    <a:bodyPr/>
                    <a:lstStyle/>
                    <a:p>
                      <a:pPr marL="40640">
                        <a:lnSpc>
                          <a:spcPts val="1875"/>
                        </a:lnSpc>
                      </a:pPr>
                      <a:r>
                        <a:rPr sz="1650" spc="-130" dirty="0">
                          <a:solidFill>
                            <a:srgbClr val="006000"/>
                          </a:solidFill>
                          <a:latin typeface="Arial"/>
                          <a:cs typeface="Arial"/>
                        </a:rPr>
                        <a:t>TIME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CBFD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316865"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sz="1150" b="1" spc="-15" dirty="0">
                          <a:latin typeface="Trebuchet MS"/>
                          <a:cs typeface="Trebuchet MS"/>
                        </a:rPr>
                        <a:t>Month</a:t>
                      </a:r>
                      <a:r>
                        <a:rPr sz="1150" b="1" spc="-9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150" b="1" spc="-50" dirty="0">
                          <a:latin typeface="Trebuchet MS"/>
                          <a:cs typeface="Trebuchet MS"/>
                        </a:rPr>
                        <a:t>of</a:t>
                      </a:r>
                      <a:endParaRPr sz="1150">
                        <a:latin typeface="Trebuchet MS"/>
                        <a:cs typeface="Trebuchet MS"/>
                      </a:endParaRPr>
                    </a:p>
                  </a:txBody>
                  <a:tcPr marL="0" marR="0" marT="6096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970" algn="ctr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sz="1150" b="1" spc="-45" dirty="0">
                          <a:latin typeface="Trebuchet MS"/>
                          <a:cs typeface="Trebuchet MS"/>
                        </a:rPr>
                        <a:t>Day</a:t>
                      </a:r>
                      <a:endParaRPr sz="1150">
                        <a:latin typeface="Trebuchet MS"/>
                        <a:cs typeface="Trebuchet MS"/>
                      </a:endParaRPr>
                    </a:p>
                  </a:txBody>
                  <a:tcPr marL="0" marR="0" marT="6096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150" b="1" spc="-60" dirty="0">
                          <a:latin typeface="Trebuchet MS"/>
                          <a:cs typeface="Trebuchet MS"/>
                        </a:rPr>
                        <a:t>Description</a:t>
                      </a:r>
                      <a:endParaRPr sz="1150">
                        <a:latin typeface="Trebuchet MS"/>
                        <a:cs typeface="Trebuchet MS"/>
                      </a:endParaRPr>
                    </a:p>
                  </a:txBody>
                  <a:tcPr marL="0" marR="0" marT="5651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69570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sz="1150" b="1" spc="-55" dirty="0">
                          <a:latin typeface="Trebuchet MS"/>
                          <a:cs typeface="Trebuchet MS"/>
                        </a:rPr>
                        <a:t>Hours</a:t>
                      </a:r>
                      <a:endParaRPr sz="1150">
                        <a:latin typeface="Trebuchet MS"/>
                        <a:cs typeface="Trebuchet MS"/>
                      </a:endParaRPr>
                    </a:p>
                  </a:txBody>
                  <a:tcPr marL="0" marR="0" marT="6096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0800" algn="ctr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sz="1150" b="1" spc="-65" dirty="0">
                          <a:latin typeface="Trebuchet MS"/>
                          <a:cs typeface="Trebuchet MS"/>
                        </a:rPr>
                        <a:t>Rate</a:t>
                      </a:r>
                      <a:endParaRPr sz="1150">
                        <a:latin typeface="Trebuchet MS"/>
                        <a:cs typeface="Trebuchet MS"/>
                      </a:endParaRPr>
                    </a:p>
                  </a:txBody>
                  <a:tcPr marL="0" marR="0" marT="6096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7970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900" b="1" spc="-55" dirty="0">
                          <a:latin typeface="Trebuchet MS"/>
                          <a:cs typeface="Trebuchet MS"/>
                        </a:rPr>
                        <a:t>Total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T="8191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42950">
                        <a:lnSpc>
                          <a:spcPct val="100000"/>
                        </a:lnSpc>
                        <a:spcBef>
                          <a:spcPts val="610"/>
                        </a:spcBef>
                      </a:pPr>
                      <a:r>
                        <a:rPr sz="900" b="1" spc="-50" dirty="0">
                          <a:latin typeface="Trebuchet MS"/>
                          <a:cs typeface="Trebuchet MS"/>
                        </a:rPr>
                        <a:t>Comments (Unbilled</a:t>
                      </a:r>
                      <a:r>
                        <a:rPr sz="900" b="1" spc="-10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00" b="1" spc="-65" dirty="0">
                          <a:latin typeface="Trebuchet MS"/>
                          <a:cs typeface="Trebuchet MS"/>
                        </a:rPr>
                        <a:t>Time)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T="774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10820" marR="129539" indent="-59690">
                        <a:lnSpc>
                          <a:spcPts val="1160"/>
                        </a:lnSpc>
                        <a:spcBef>
                          <a:spcPts val="40"/>
                        </a:spcBef>
                      </a:pPr>
                      <a:r>
                        <a:rPr sz="900" b="1" dirty="0">
                          <a:latin typeface="Trebuchet MS"/>
                          <a:cs typeface="Trebuchet MS"/>
                        </a:rPr>
                        <a:t>U</a:t>
                      </a:r>
                      <a:r>
                        <a:rPr sz="900" b="1" spc="-5" dirty="0">
                          <a:latin typeface="Trebuchet MS"/>
                          <a:cs typeface="Trebuchet MS"/>
                        </a:rPr>
                        <a:t>nbill</a:t>
                      </a:r>
                      <a:r>
                        <a:rPr sz="900" b="1" dirty="0">
                          <a:latin typeface="Trebuchet MS"/>
                          <a:cs typeface="Trebuchet MS"/>
                        </a:rPr>
                        <a:t>ed  </a:t>
                      </a:r>
                      <a:r>
                        <a:rPr sz="900" b="1" spc="-50" dirty="0">
                          <a:latin typeface="Trebuchet MS"/>
                          <a:cs typeface="Trebuchet MS"/>
                        </a:rPr>
                        <a:t>Hours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T="508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47320">
                <a:tc>
                  <a:txBody>
                    <a:bodyPr/>
                    <a:lstStyle/>
                    <a:p>
                      <a:pPr marL="26034" algn="ctr">
                        <a:lnSpc>
                          <a:spcPts val="1065"/>
                        </a:lnSpc>
                      </a:pPr>
                      <a:r>
                        <a:rPr sz="900" spc="-20" dirty="0">
                          <a:latin typeface="Arial"/>
                          <a:cs typeface="Arial"/>
                        </a:rPr>
                        <a:t>April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20955" algn="ctr">
                        <a:lnSpc>
                          <a:spcPts val="1065"/>
                        </a:lnSpc>
                      </a:pPr>
                      <a:r>
                        <a:rPr sz="900" dirty="0">
                          <a:latin typeface="Arial"/>
                          <a:cs typeface="Arial"/>
                        </a:rPr>
                        <a:t>1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ts val="1065"/>
                        </a:lnSpc>
                        <a:tabLst>
                          <a:tab pos="414655" algn="l"/>
                        </a:tabLst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$	235.00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gridSpan="4">
                  <a:txBody>
                    <a:bodyPr/>
                    <a:lstStyle/>
                    <a:p>
                      <a:pPr marL="62230">
                        <a:lnSpc>
                          <a:spcPts val="1065"/>
                        </a:lnSpc>
                        <a:tabLst>
                          <a:tab pos="561975" algn="l"/>
                        </a:tabLst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-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57480">
                <a:tc>
                  <a:txBody>
                    <a:bodyPr/>
                    <a:lstStyle/>
                    <a:p>
                      <a:pPr marL="26034" algn="ctr">
                        <a:lnSpc>
                          <a:spcPts val="1070"/>
                        </a:lnSpc>
                      </a:pPr>
                      <a:r>
                        <a:rPr sz="900" spc="-20" dirty="0">
                          <a:latin typeface="Arial"/>
                          <a:cs typeface="Arial"/>
                        </a:rPr>
                        <a:t>April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0955" algn="ctr">
                        <a:lnSpc>
                          <a:spcPts val="1070"/>
                        </a:lnSpc>
                      </a:pPr>
                      <a:r>
                        <a:rPr sz="900" dirty="0">
                          <a:latin typeface="Arial"/>
                          <a:cs typeface="Arial"/>
                        </a:rPr>
                        <a:t>2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9845">
                        <a:lnSpc>
                          <a:spcPts val="1070"/>
                        </a:lnSpc>
                      </a:pPr>
                      <a:r>
                        <a:rPr sz="900" spc="-15" dirty="0">
                          <a:latin typeface="Arial"/>
                          <a:cs typeface="Arial"/>
                        </a:rPr>
                        <a:t>Monitoring </a:t>
                      </a:r>
                      <a:r>
                        <a:rPr sz="900" spc="-70" dirty="0">
                          <a:latin typeface="Arial"/>
                          <a:cs typeface="Arial"/>
                        </a:rPr>
                        <a:t>Team 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Weekly </a:t>
                      </a:r>
                      <a:r>
                        <a:rPr sz="900" spc="-55" dirty="0">
                          <a:latin typeface="Arial"/>
                          <a:cs typeface="Arial"/>
                        </a:rPr>
                        <a:t>check </a:t>
                      </a:r>
                      <a:r>
                        <a:rPr sz="900" spc="-15" dirty="0">
                          <a:latin typeface="Arial"/>
                          <a:cs typeface="Arial"/>
                        </a:rPr>
                        <a:t>in </a:t>
                      </a:r>
                      <a:r>
                        <a:rPr sz="900" spc="-30" dirty="0">
                          <a:latin typeface="Arial"/>
                          <a:cs typeface="Arial"/>
                        </a:rPr>
                        <a:t>call/Community</a:t>
                      </a:r>
                      <a:r>
                        <a:rPr sz="900" spc="-8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60" dirty="0">
                          <a:latin typeface="Arial"/>
                          <a:cs typeface="Arial"/>
                        </a:rPr>
                        <a:t>Engagement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R="3810" algn="r">
                        <a:lnSpc>
                          <a:spcPts val="1070"/>
                        </a:lnSpc>
                      </a:pPr>
                      <a:r>
                        <a:rPr sz="900" dirty="0">
                          <a:latin typeface="Arial"/>
                          <a:cs typeface="Arial"/>
                        </a:rPr>
                        <a:t>2.5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ts val="1070"/>
                        </a:lnSpc>
                        <a:tabLst>
                          <a:tab pos="414655" algn="l"/>
                        </a:tabLst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$	235.00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62230">
                        <a:lnSpc>
                          <a:spcPts val="1070"/>
                        </a:lnSpc>
                        <a:tabLst>
                          <a:tab pos="394335" algn="l"/>
                        </a:tabLst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$	587.50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371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9845">
                        <a:lnSpc>
                          <a:spcPts val="985"/>
                        </a:lnSpc>
                      </a:pPr>
                      <a:r>
                        <a:rPr sz="900" spc="-30" dirty="0">
                          <a:latin typeface="Arial"/>
                          <a:cs typeface="Arial"/>
                        </a:rPr>
                        <a:t>Quarterly 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Public</a:t>
                      </a:r>
                      <a:r>
                        <a:rPr sz="900" spc="-7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Forum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47320">
                <a:tc>
                  <a:txBody>
                    <a:bodyPr/>
                    <a:lstStyle/>
                    <a:p>
                      <a:pPr marL="26034" algn="ctr">
                        <a:lnSpc>
                          <a:spcPts val="1065"/>
                        </a:lnSpc>
                      </a:pPr>
                      <a:r>
                        <a:rPr sz="900" spc="-20" dirty="0">
                          <a:latin typeface="Arial"/>
                          <a:cs typeface="Arial"/>
                        </a:rPr>
                        <a:t>April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0955" algn="ctr">
                        <a:lnSpc>
                          <a:spcPts val="1065"/>
                        </a:lnSpc>
                      </a:pPr>
                      <a:r>
                        <a:rPr sz="900" dirty="0">
                          <a:latin typeface="Arial"/>
                          <a:cs typeface="Arial"/>
                        </a:rPr>
                        <a:t>3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ts val="1065"/>
                        </a:lnSpc>
                        <a:tabLst>
                          <a:tab pos="414655" algn="l"/>
                        </a:tabLst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$	235.00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62230">
                        <a:lnSpc>
                          <a:spcPts val="1065"/>
                        </a:lnSpc>
                        <a:tabLst>
                          <a:tab pos="561975" algn="l"/>
                        </a:tabLst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-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47320">
                <a:tc>
                  <a:txBody>
                    <a:bodyPr/>
                    <a:lstStyle/>
                    <a:p>
                      <a:pPr marL="26034" algn="ctr">
                        <a:lnSpc>
                          <a:spcPts val="1065"/>
                        </a:lnSpc>
                      </a:pPr>
                      <a:r>
                        <a:rPr sz="900" spc="-20" dirty="0">
                          <a:latin typeface="Arial"/>
                          <a:cs typeface="Arial"/>
                        </a:rPr>
                        <a:t>April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0955" algn="ctr">
                        <a:lnSpc>
                          <a:spcPts val="1065"/>
                        </a:lnSpc>
                      </a:pPr>
                      <a:r>
                        <a:rPr sz="900" dirty="0">
                          <a:latin typeface="Arial"/>
                          <a:cs typeface="Arial"/>
                        </a:rPr>
                        <a:t>4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ts val="1065"/>
                        </a:lnSpc>
                        <a:tabLst>
                          <a:tab pos="414655" algn="l"/>
                        </a:tabLst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$	235.00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62230">
                        <a:lnSpc>
                          <a:spcPts val="1065"/>
                        </a:lnSpc>
                        <a:tabLst>
                          <a:tab pos="561975" algn="l"/>
                        </a:tabLst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-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47320">
                <a:tc>
                  <a:txBody>
                    <a:bodyPr/>
                    <a:lstStyle/>
                    <a:p>
                      <a:pPr marL="26034" algn="ctr">
                        <a:lnSpc>
                          <a:spcPts val="1065"/>
                        </a:lnSpc>
                      </a:pPr>
                      <a:r>
                        <a:rPr sz="900" spc="-20" dirty="0">
                          <a:latin typeface="Arial"/>
                          <a:cs typeface="Arial"/>
                        </a:rPr>
                        <a:t>April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0955" algn="ctr">
                        <a:lnSpc>
                          <a:spcPts val="1065"/>
                        </a:lnSpc>
                      </a:pPr>
                      <a:r>
                        <a:rPr sz="900" dirty="0">
                          <a:latin typeface="Arial"/>
                          <a:cs typeface="Arial"/>
                        </a:rPr>
                        <a:t>5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ts val="1065"/>
                        </a:lnSpc>
                        <a:tabLst>
                          <a:tab pos="414655" algn="l"/>
                        </a:tabLst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$	235.00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47320">
                <a:tc>
                  <a:txBody>
                    <a:bodyPr/>
                    <a:lstStyle/>
                    <a:p>
                      <a:pPr marL="26034" algn="ctr">
                        <a:lnSpc>
                          <a:spcPts val="1065"/>
                        </a:lnSpc>
                      </a:pPr>
                      <a:r>
                        <a:rPr sz="900" spc="-20" dirty="0">
                          <a:latin typeface="Arial"/>
                          <a:cs typeface="Arial"/>
                        </a:rPr>
                        <a:t>April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0955" algn="ctr">
                        <a:lnSpc>
                          <a:spcPts val="1065"/>
                        </a:lnSpc>
                      </a:pPr>
                      <a:r>
                        <a:rPr sz="900" dirty="0">
                          <a:latin typeface="Arial"/>
                          <a:cs typeface="Arial"/>
                        </a:rPr>
                        <a:t>6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ts val="1065"/>
                        </a:lnSpc>
                        <a:tabLst>
                          <a:tab pos="414655" algn="l"/>
                        </a:tabLst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$	235.00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62230">
                        <a:lnSpc>
                          <a:spcPts val="1065"/>
                        </a:lnSpc>
                        <a:tabLst>
                          <a:tab pos="561975" algn="l"/>
                        </a:tabLst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-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47320">
                <a:tc>
                  <a:txBody>
                    <a:bodyPr/>
                    <a:lstStyle/>
                    <a:p>
                      <a:pPr marL="26034" algn="ctr">
                        <a:lnSpc>
                          <a:spcPts val="1065"/>
                        </a:lnSpc>
                      </a:pPr>
                      <a:r>
                        <a:rPr sz="900" spc="-20" dirty="0">
                          <a:latin typeface="Arial"/>
                          <a:cs typeface="Arial"/>
                        </a:rPr>
                        <a:t>April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0955" algn="ctr">
                        <a:lnSpc>
                          <a:spcPts val="1065"/>
                        </a:lnSpc>
                      </a:pPr>
                      <a:r>
                        <a:rPr sz="900" dirty="0">
                          <a:latin typeface="Arial"/>
                          <a:cs typeface="Arial"/>
                        </a:rPr>
                        <a:t>7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ts val="1065"/>
                        </a:lnSpc>
                        <a:tabLst>
                          <a:tab pos="414655" algn="l"/>
                        </a:tabLst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$	235.00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62230">
                        <a:lnSpc>
                          <a:spcPts val="1065"/>
                        </a:lnSpc>
                        <a:tabLst>
                          <a:tab pos="561975" algn="l"/>
                        </a:tabLst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-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47320">
                <a:tc>
                  <a:txBody>
                    <a:bodyPr/>
                    <a:lstStyle/>
                    <a:p>
                      <a:pPr marL="26034" algn="ctr">
                        <a:lnSpc>
                          <a:spcPts val="1065"/>
                        </a:lnSpc>
                      </a:pPr>
                      <a:r>
                        <a:rPr sz="900" spc="-20" dirty="0">
                          <a:latin typeface="Arial"/>
                          <a:cs typeface="Arial"/>
                        </a:rPr>
                        <a:t>April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0955" algn="ctr">
                        <a:lnSpc>
                          <a:spcPts val="1065"/>
                        </a:lnSpc>
                      </a:pPr>
                      <a:r>
                        <a:rPr sz="900" dirty="0">
                          <a:latin typeface="Arial"/>
                          <a:cs typeface="Arial"/>
                        </a:rPr>
                        <a:t>8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ts val="1065"/>
                        </a:lnSpc>
                        <a:tabLst>
                          <a:tab pos="414655" algn="l"/>
                        </a:tabLst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$	235.00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62230">
                        <a:lnSpc>
                          <a:spcPts val="1065"/>
                        </a:lnSpc>
                        <a:tabLst>
                          <a:tab pos="561975" algn="l"/>
                        </a:tabLst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-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47320">
                <a:tc>
                  <a:txBody>
                    <a:bodyPr/>
                    <a:lstStyle/>
                    <a:p>
                      <a:pPr marL="26034" algn="ctr">
                        <a:lnSpc>
                          <a:spcPts val="1065"/>
                        </a:lnSpc>
                      </a:pPr>
                      <a:r>
                        <a:rPr sz="900" spc="-20" dirty="0">
                          <a:latin typeface="Arial"/>
                          <a:cs typeface="Arial"/>
                        </a:rPr>
                        <a:t>April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0955" algn="ctr">
                        <a:lnSpc>
                          <a:spcPts val="1065"/>
                        </a:lnSpc>
                      </a:pPr>
                      <a:r>
                        <a:rPr sz="900" dirty="0">
                          <a:latin typeface="Arial"/>
                          <a:cs typeface="Arial"/>
                        </a:rPr>
                        <a:t>9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9845">
                        <a:lnSpc>
                          <a:spcPts val="1065"/>
                        </a:lnSpc>
                      </a:pPr>
                      <a:r>
                        <a:rPr sz="900" spc="-15" dirty="0">
                          <a:latin typeface="Arial"/>
                          <a:cs typeface="Arial"/>
                        </a:rPr>
                        <a:t>Monitoring </a:t>
                      </a:r>
                      <a:r>
                        <a:rPr sz="900" spc="-70" dirty="0">
                          <a:latin typeface="Arial"/>
                          <a:cs typeface="Arial"/>
                        </a:rPr>
                        <a:t>Team </a:t>
                      </a:r>
                      <a:r>
                        <a:rPr sz="900" spc="-35" dirty="0">
                          <a:latin typeface="Arial"/>
                          <a:cs typeface="Arial"/>
                        </a:rPr>
                        <a:t>weekly </a:t>
                      </a:r>
                      <a:r>
                        <a:rPr sz="900" spc="-55" dirty="0">
                          <a:latin typeface="Arial"/>
                          <a:cs typeface="Arial"/>
                        </a:rPr>
                        <a:t>check </a:t>
                      </a:r>
                      <a:r>
                        <a:rPr sz="900" spc="-15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900" spc="-8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35" dirty="0">
                          <a:latin typeface="Arial"/>
                          <a:cs typeface="Arial"/>
                        </a:rPr>
                        <a:t>call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3810" algn="r">
                        <a:lnSpc>
                          <a:spcPts val="1065"/>
                        </a:lnSpc>
                      </a:pPr>
                      <a:r>
                        <a:rPr sz="900" dirty="0">
                          <a:latin typeface="Arial"/>
                          <a:cs typeface="Arial"/>
                        </a:rPr>
                        <a:t>0.5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ts val="1065"/>
                        </a:lnSpc>
                        <a:tabLst>
                          <a:tab pos="414655" algn="l"/>
                        </a:tabLst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$	235.00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62230">
                        <a:lnSpc>
                          <a:spcPts val="1065"/>
                        </a:lnSpc>
                        <a:tabLst>
                          <a:tab pos="394335" algn="l"/>
                        </a:tabLst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$	117.50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47320">
                <a:tc>
                  <a:txBody>
                    <a:bodyPr/>
                    <a:lstStyle/>
                    <a:p>
                      <a:pPr marL="26034" algn="ctr">
                        <a:lnSpc>
                          <a:spcPts val="1065"/>
                        </a:lnSpc>
                      </a:pPr>
                      <a:r>
                        <a:rPr sz="900" spc="-20" dirty="0">
                          <a:latin typeface="Arial"/>
                          <a:cs typeface="Arial"/>
                        </a:rPr>
                        <a:t>April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0955" algn="ctr">
                        <a:lnSpc>
                          <a:spcPts val="1065"/>
                        </a:lnSpc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10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9845">
                        <a:lnSpc>
                          <a:spcPts val="1065"/>
                        </a:lnSpc>
                      </a:pPr>
                      <a:r>
                        <a:rPr sz="900" spc="-55" dirty="0">
                          <a:latin typeface="Arial"/>
                          <a:cs typeface="Arial"/>
                        </a:rPr>
                        <a:t>Consent Decree </a:t>
                      </a:r>
                      <a:r>
                        <a:rPr sz="900" spc="-35" dirty="0">
                          <a:latin typeface="Arial"/>
                          <a:cs typeface="Arial"/>
                        </a:rPr>
                        <a:t>Quartely 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Public Hearing </a:t>
                      </a:r>
                      <a:r>
                        <a:rPr sz="900" spc="-10" dirty="0">
                          <a:latin typeface="Arial"/>
                          <a:cs typeface="Arial"/>
                        </a:rPr>
                        <a:t>at 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Federal</a:t>
                      </a:r>
                      <a:r>
                        <a:rPr sz="900" spc="-1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35" dirty="0">
                          <a:latin typeface="Arial"/>
                          <a:cs typeface="Arial"/>
                        </a:rPr>
                        <a:t>Court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3810" algn="r">
                        <a:lnSpc>
                          <a:spcPts val="1065"/>
                        </a:lnSpc>
                      </a:pPr>
                      <a:r>
                        <a:rPr sz="900" dirty="0">
                          <a:latin typeface="Arial"/>
                          <a:cs typeface="Arial"/>
                        </a:rPr>
                        <a:t>2.5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ts val="1065"/>
                        </a:lnSpc>
                        <a:tabLst>
                          <a:tab pos="414655" algn="l"/>
                        </a:tabLst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$	235.00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62230">
                        <a:lnSpc>
                          <a:spcPts val="1065"/>
                        </a:lnSpc>
                        <a:tabLst>
                          <a:tab pos="394335" algn="l"/>
                        </a:tabLst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$	587.50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47320">
                <a:tc>
                  <a:txBody>
                    <a:bodyPr/>
                    <a:lstStyle/>
                    <a:p>
                      <a:pPr marL="26034" algn="ctr">
                        <a:lnSpc>
                          <a:spcPts val="1065"/>
                        </a:lnSpc>
                      </a:pPr>
                      <a:r>
                        <a:rPr sz="900" spc="-20" dirty="0">
                          <a:latin typeface="Arial"/>
                          <a:cs typeface="Arial"/>
                        </a:rPr>
                        <a:t>April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0955" algn="ctr">
                        <a:lnSpc>
                          <a:spcPts val="1065"/>
                        </a:lnSpc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11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9845">
                        <a:lnSpc>
                          <a:spcPts val="1065"/>
                        </a:lnSpc>
                      </a:pPr>
                      <a:r>
                        <a:rPr sz="900" dirty="0">
                          <a:latin typeface="Arial"/>
                          <a:cs typeface="Arial"/>
                        </a:rPr>
                        <a:t>.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ts val="1065"/>
                        </a:lnSpc>
                        <a:tabLst>
                          <a:tab pos="414655" algn="l"/>
                        </a:tabLst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$	235.00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62230">
                        <a:lnSpc>
                          <a:spcPts val="1065"/>
                        </a:lnSpc>
                        <a:tabLst>
                          <a:tab pos="561975" algn="l"/>
                        </a:tabLst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-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47320">
                <a:tc>
                  <a:txBody>
                    <a:bodyPr/>
                    <a:lstStyle/>
                    <a:p>
                      <a:pPr marL="26034" algn="ctr">
                        <a:lnSpc>
                          <a:spcPts val="1065"/>
                        </a:lnSpc>
                      </a:pPr>
                      <a:r>
                        <a:rPr sz="900" spc="-20" dirty="0">
                          <a:latin typeface="Arial"/>
                          <a:cs typeface="Arial"/>
                        </a:rPr>
                        <a:t>April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0955" algn="ctr">
                        <a:lnSpc>
                          <a:spcPts val="1065"/>
                        </a:lnSpc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12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ts val="1065"/>
                        </a:lnSpc>
                        <a:tabLst>
                          <a:tab pos="414655" algn="l"/>
                        </a:tabLst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$	235.00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62230">
                        <a:lnSpc>
                          <a:spcPts val="1065"/>
                        </a:lnSpc>
                        <a:tabLst>
                          <a:tab pos="561975" algn="l"/>
                        </a:tabLst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-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47320">
                <a:tc>
                  <a:txBody>
                    <a:bodyPr/>
                    <a:lstStyle/>
                    <a:p>
                      <a:pPr marL="26034" algn="ctr">
                        <a:lnSpc>
                          <a:spcPts val="1065"/>
                        </a:lnSpc>
                      </a:pPr>
                      <a:r>
                        <a:rPr sz="900" spc="-20" dirty="0">
                          <a:latin typeface="Arial"/>
                          <a:cs typeface="Arial"/>
                        </a:rPr>
                        <a:t>April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0955" algn="ctr">
                        <a:lnSpc>
                          <a:spcPts val="1065"/>
                        </a:lnSpc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13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ts val="1065"/>
                        </a:lnSpc>
                        <a:tabLst>
                          <a:tab pos="414655" algn="l"/>
                        </a:tabLst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$	235.00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62230">
                        <a:lnSpc>
                          <a:spcPts val="1065"/>
                        </a:lnSpc>
                        <a:tabLst>
                          <a:tab pos="561975" algn="l"/>
                        </a:tabLst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-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47320">
                <a:tc>
                  <a:txBody>
                    <a:bodyPr/>
                    <a:lstStyle/>
                    <a:p>
                      <a:pPr marL="26034" algn="ctr">
                        <a:lnSpc>
                          <a:spcPts val="1065"/>
                        </a:lnSpc>
                      </a:pPr>
                      <a:r>
                        <a:rPr sz="900" spc="-20" dirty="0">
                          <a:latin typeface="Arial"/>
                          <a:cs typeface="Arial"/>
                        </a:rPr>
                        <a:t>April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0955" algn="ctr">
                        <a:lnSpc>
                          <a:spcPts val="1065"/>
                        </a:lnSpc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14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ts val="1065"/>
                        </a:lnSpc>
                        <a:tabLst>
                          <a:tab pos="414655" algn="l"/>
                        </a:tabLst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$	235.00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62230">
                        <a:lnSpc>
                          <a:spcPts val="1065"/>
                        </a:lnSpc>
                        <a:tabLst>
                          <a:tab pos="561975" algn="l"/>
                        </a:tabLst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-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47320">
                <a:tc>
                  <a:txBody>
                    <a:bodyPr/>
                    <a:lstStyle/>
                    <a:p>
                      <a:pPr marL="26034" algn="ctr">
                        <a:lnSpc>
                          <a:spcPts val="1065"/>
                        </a:lnSpc>
                      </a:pPr>
                      <a:r>
                        <a:rPr sz="900" spc="-20" dirty="0">
                          <a:latin typeface="Arial"/>
                          <a:cs typeface="Arial"/>
                        </a:rPr>
                        <a:t>April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0955" algn="ctr">
                        <a:lnSpc>
                          <a:spcPts val="1065"/>
                        </a:lnSpc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15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9845">
                        <a:lnSpc>
                          <a:spcPts val="1065"/>
                        </a:lnSpc>
                      </a:pPr>
                      <a:r>
                        <a:rPr sz="900" spc="-35" dirty="0">
                          <a:latin typeface="Arial"/>
                          <a:cs typeface="Arial"/>
                        </a:rPr>
                        <a:t>Neighborhood 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Liaison </a:t>
                      </a:r>
                      <a:r>
                        <a:rPr sz="900" spc="-10" dirty="0">
                          <a:latin typeface="Arial"/>
                          <a:cs typeface="Arial"/>
                        </a:rPr>
                        <a:t>Monthly</a:t>
                      </a:r>
                      <a:r>
                        <a:rPr sz="900" spc="-8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30" dirty="0">
                          <a:latin typeface="Arial"/>
                          <a:cs typeface="Arial"/>
                        </a:rPr>
                        <a:t>meeting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3810" algn="r">
                        <a:lnSpc>
                          <a:spcPts val="1065"/>
                        </a:lnSpc>
                      </a:pPr>
                      <a:r>
                        <a:rPr sz="900" dirty="0">
                          <a:latin typeface="Arial"/>
                          <a:cs typeface="Arial"/>
                        </a:rPr>
                        <a:t>1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ts val="1065"/>
                        </a:lnSpc>
                        <a:tabLst>
                          <a:tab pos="414655" algn="l"/>
                        </a:tabLst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$	235.00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62230">
                        <a:lnSpc>
                          <a:spcPts val="1065"/>
                        </a:lnSpc>
                        <a:tabLst>
                          <a:tab pos="394335" algn="l"/>
                        </a:tabLst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$	235.00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47320">
                <a:tc>
                  <a:txBody>
                    <a:bodyPr/>
                    <a:lstStyle/>
                    <a:p>
                      <a:pPr marL="26034" algn="ctr">
                        <a:lnSpc>
                          <a:spcPts val="1065"/>
                        </a:lnSpc>
                      </a:pPr>
                      <a:r>
                        <a:rPr sz="900" spc="-20" dirty="0">
                          <a:latin typeface="Arial"/>
                          <a:cs typeface="Arial"/>
                        </a:rPr>
                        <a:t>April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0955" algn="ctr">
                        <a:lnSpc>
                          <a:spcPts val="1065"/>
                        </a:lnSpc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16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9845">
                        <a:lnSpc>
                          <a:spcPts val="1065"/>
                        </a:lnSpc>
                      </a:pPr>
                      <a:r>
                        <a:rPr sz="900" spc="-15" dirty="0">
                          <a:latin typeface="Arial"/>
                          <a:cs typeface="Arial"/>
                        </a:rPr>
                        <a:t>Monitoring </a:t>
                      </a:r>
                      <a:r>
                        <a:rPr sz="900" spc="-70" dirty="0">
                          <a:latin typeface="Arial"/>
                          <a:cs typeface="Arial"/>
                        </a:rPr>
                        <a:t>Team </a:t>
                      </a:r>
                      <a:r>
                        <a:rPr sz="900" spc="-35" dirty="0">
                          <a:latin typeface="Arial"/>
                          <a:cs typeface="Arial"/>
                        </a:rPr>
                        <a:t>weekly </a:t>
                      </a:r>
                      <a:r>
                        <a:rPr sz="900" spc="-55" dirty="0">
                          <a:latin typeface="Arial"/>
                          <a:cs typeface="Arial"/>
                        </a:rPr>
                        <a:t>check </a:t>
                      </a:r>
                      <a:r>
                        <a:rPr sz="900" spc="-15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900" spc="-8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35" dirty="0">
                          <a:latin typeface="Arial"/>
                          <a:cs typeface="Arial"/>
                        </a:rPr>
                        <a:t>call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3810" algn="r">
                        <a:lnSpc>
                          <a:spcPts val="1065"/>
                        </a:lnSpc>
                      </a:pPr>
                      <a:r>
                        <a:rPr sz="900" dirty="0">
                          <a:latin typeface="Arial"/>
                          <a:cs typeface="Arial"/>
                        </a:rPr>
                        <a:t>0.5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ts val="1065"/>
                        </a:lnSpc>
                        <a:tabLst>
                          <a:tab pos="414655" algn="l"/>
                        </a:tabLst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$	235.00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62230">
                        <a:lnSpc>
                          <a:spcPts val="1065"/>
                        </a:lnSpc>
                        <a:tabLst>
                          <a:tab pos="394335" algn="l"/>
                        </a:tabLst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$	117.50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47320">
                <a:tc>
                  <a:txBody>
                    <a:bodyPr/>
                    <a:lstStyle/>
                    <a:p>
                      <a:pPr marL="26034" algn="ctr">
                        <a:lnSpc>
                          <a:spcPts val="1065"/>
                        </a:lnSpc>
                      </a:pPr>
                      <a:r>
                        <a:rPr sz="900" spc="-20" dirty="0">
                          <a:latin typeface="Arial"/>
                          <a:cs typeface="Arial"/>
                        </a:rPr>
                        <a:t>April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0955" algn="ctr">
                        <a:lnSpc>
                          <a:spcPts val="1065"/>
                        </a:lnSpc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17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ts val="1065"/>
                        </a:lnSpc>
                        <a:tabLst>
                          <a:tab pos="414655" algn="l"/>
                        </a:tabLst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$	235.00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62230">
                        <a:lnSpc>
                          <a:spcPts val="1065"/>
                        </a:lnSpc>
                        <a:tabLst>
                          <a:tab pos="561975" algn="l"/>
                        </a:tabLst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-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35000" y="264794"/>
            <a:ext cx="819150" cy="12953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" spc="5" dirty="0">
                <a:latin typeface="Arial"/>
                <a:cs typeface="Arial"/>
              </a:rPr>
              <a:t>6/12/2019 </a:t>
            </a:r>
            <a:r>
              <a:rPr sz="650" spc="80" dirty="0">
                <a:latin typeface="Arial"/>
                <a:cs typeface="Arial"/>
              </a:rPr>
              <a:t>/</a:t>
            </a:r>
            <a:r>
              <a:rPr sz="650" spc="-130" dirty="0">
                <a:latin typeface="Arial"/>
                <a:cs typeface="Arial"/>
              </a:rPr>
              <a:t> </a:t>
            </a:r>
            <a:r>
              <a:rPr sz="650" spc="-15" dirty="0">
                <a:latin typeface="Arial"/>
                <a:cs typeface="Arial"/>
              </a:rPr>
              <a:t>10:33 </a:t>
            </a:r>
            <a:r>
              <a:rPr sz="650" dirty="0">
                <a:latin typeface="Arial"/>
                <a:cs typeface="Arial"/>
              </a:rPr>
              <a:t>AM</a:t>
            </a:r>
            <a:endParaRPr sz="65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770753" y="248361"/>
            <a:ext cx="1258570" cy="25146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481965" marR="5080" indent="-469900">
              <a:lnSpc>
                <a:spcPct val="113999"/>
              </a:lnSpc>
              <a:spcBef>
                <a:spcPts val="90"/>
              </a:spcBef>
            </a:pPr>
            <a:r>
              <a:rPr sz="650" spc="-5" dirty="0">
                <a:latin typeface="Arial"/>
                <a:cs typeface="Arial"/>
              </a:rPr>
              <a:t>Baltimore </a:t>
            </a:r>
            <a:r>
              <a:rPr sz="650" spc="-25" dirty="0">
                <a:latin typeface="Arial"/>
                <a:cs typeface="Arial"/>
              </a:rPr>
              <a:t>Consent Decree</a:t>
            </a:r>
            <a:r>
              <a:rPr sz="650" spc="-125" dirty="0">
                <a:latin typeface="Arial"/>
                <a:cs typeface="Arial"/>
              </a:rPr>
              <a:t> </a:t>
            </a:r>
            <a:r>
              <a:rPr sz="650" spc="15" dirty="0">
                <a:latin typeface="Arial"/>
                <a:cs typeface="Arial"/>
              </a:rPr>
              <a:t>Monitor  </a:t>
            </a:r>
            <a:r>
              <a:rPr sz="650" spc="-55" dirty="0">
                <a:latin typeface="Arial"/>
                <a:cs typeface="Arial"/>
              </a:rPr>
              <a:t>INVOICE</a:t>
            </a:r>
            <a:endParaRPr sz="6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908028" y="264794"/>
            <a:ext cx="258445" cy="12953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" spc="-50" dirty="0">
                <a:latin typeface="Arial"/>
                <a:cs typeface="Arial"/>
              </a:rPr>
              <a:t>Page</a:t>
            </a:r>
            <a:r>
              <a:rPr sz="650" spc="-80" dirty="0">
                <a:latin typeface="Arial"/>
                <a:cs typeface="Arial"/>
              </a:rPr>
              <a:t> </a:t>
            </a:r>
            <a:r>
              <a:rPr sz="650" spc="-20" dirty="0">
                <a:latin typeface="Arial"/>
                <a:cs typeface="Arial"/>
              </a:rPr>
              <a:t>2</a:t>
            </a:r>
            <a:endParaRPr sz="6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32052" y="844041"/>
            <a:ext cx="192405" cy="12953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" spc="-25" dirty="0">
                <a:latin typeface="Arial"/>
                <a:cs typeface="Arial"/>
              </a:rPr>
              <a:t>Ap</a:t>
            </a:r>
            <a:r>
              <a:rPr sz="650" spc="15" dirty="0">
                <a:latin typeface="Arial"/>
                <a:cs typeface="Arial"/>
              </a:rPr>
              <a:t>ri</a:t>
            </a:r>
            <a:r>
              <a:rPr sz="650" spc="10" dirty="0">
                <a:latin typeface="Arial"/>
                <a:cs typeface="Arial"/>
              </a:rPr>
              <a:t>l</a:t>
            </a:r>
            <a:endParaRPr sz="6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788541" y="844041"/>
            <a:ext cx="114300" cy="12953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" spc="-20" dirty="0">
                <a:latin typeface="Arial"/>
                <a:cs typeface="Arial"/>
              </a:rPr>
              <a:t>12</a:t>
            </a:r>
            <a:endParaRPr sz="6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738619" y="844041"/>
            <a:ext cx="69850" cy="12953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" spc="-20" dirty="0">
                <a:latin typeface="Arial"/>
                <a:cs typeface="Arial"/>
              </a:rPr>
              <a:t>$</a:t>
            </a:r>
            <a:endParaRPr sz="65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043419" y="844041"/>
            <a:ext cx="395605" cy="12953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" spc="-15" dirty="0">
                <a:latin typeface="Arial"/>
                <a:cs typeface="Arial"/>
              </a:rPr>
              <a:t>475.00</a:t>
            </a:r>
            <a:r>
              <a:rPr sz="650" spc="60" dirty="0">
                <a:latin typeface="Arial"/>
                <a:cs typeface="Arial"/>
              </a:rPr>
              <a:t> </a:t>
            </a:r>
            <a:r>
              <a:rPr sz="650" spc="-20" dirty="0">
                <a:latin typeface="Arial"/>
                <a:cs typeface="Arial"/>
              </a:rPr>
              <a:t>$</a:t>
            </a:r>
            <a:endParaRPr sz="65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400408" y="844041"/>
            <a:ext cx="135255" cy="12953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" spc="-20" dirty="0">
                <a:latin typeface="Arial"/>
                <a:cs typeface="Arial"/>
              </a:rPr>
              <a:t>1.2</a:t>
            </a:r>
            <a:endParaRPr sz="65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32052" y="1272158"/>
            <a:ext cx="192405" cy="12953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" spc="-25" dirty="0">
                <a:latin typeface="Arial"/>
                <a:cs typeface="Arial"/>
              </a:rPr>
              <a:t>Ap</a:t>
            </a:r>
            <a:r>
              <a:rPr sz="650" spc="15" dirty="0">
                <a:latin typeface="Arial"/>
                <a:cs typeface="Arial"/>
              </a:rPr>
              <a:t>ri</a:t>
            </a:r>
            <a:r>
              <a:rPr sz="650" spc="10" dirty="0">
                <a:latin typeface="Arial"/>
                <a:cs typeface="Arial"/>
              </a:rPr>
              <a:t>l</a:t>
            </a:r>
            <a:endParaRPr sz="6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788541" y="1272158"/>
            <a:ext cx="114300" cy="12953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" spc="-20" dirty="0">
                <a:latin typeface="Arial"/>
                <a:cs typeface="Arial"/>
              </a:rPr>
              <a:t>13</a:t>
            </a:r>
            <a:endParaRPr sz="65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738619" y="1272158"/>
            <a:ext cx="69850" cy="12953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" spc="-20" dirty="0">
                <a:latin typeface="Arial"/>
                <a:cs typeface="Arial"/>
              </a:rPr>
              <a:t>$</a:t>
            </a:r>
            <a:endParaRPr sz="65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061452" y="1272158"/>
            <a:ext cx="52069" cy="12953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" spc="-10" dirty="0">
                <a:latin typeface="Arial"/>
                <a:cs typeface="Arial"/>
              </a:rPr>
              <a:t>-</a:t>
            </a:r>
            <a:endParaRPr sz="65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043419" y="1272158"/>
            <a:ext cx="395605" cy="12953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" spc="-15" dirty="0">
                <a:latin typeface="Arial"/>
                <a:cs typeface="Arial"/>
              </a:rPr>
              <a:t>475.00</a:t>
            </a:r>
            <a:r>
              <a:rPr sz="650" spc="60" dirty="0">
                <a:latin typeface="Arial"/>
                <a:cs typeface="Arial"/>
              </a:rPr>
              <a:t> </a:t>
            </a:r>
            <a:r>
              <a:rPr sz="650" spc="-20" dirty="0">
                <a:latin typeface="Arial"/>
                <a:cs typeface="Arial"/>
              </a:rPr>
              <a:t>$</a:t>
            </a:r>
            <a:endParaRPr sz="65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932052" y="1497837"/>
            <a:ext cx="192405" cy="12953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" spc="-25" dirty="0">
                <a:latin typeface="Arial"/>
                <a:cs typeface="Arial"/>
              </a:rPr>
              <a:t>Ap</a:t>
            </a:r>
            <a:r>
              <a:rPr sz="650" spc="15" dirty="0">
                <a:latin typeface="Arial"/>
                <a:cs typeface="Arial"/>
              </a:rPr>
              <a:t>ri</a:t>
            </a:r>
            <a:r>
              <a:rPr sz="650" spc="10" dirty="0">
                <a:latin typeface="Arial"/>
                <a:cs typeface="Arial"/>
              </a:rPr>
              <a:t>l</a:t>
            </a:r>
            <a:endParaRPr sz="65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788541" y="1497837"/>
            <a:ext cx="114300" cy="12953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" spc="-20" dirty="0">
                <a:latin typeface="Arial"/>
                <a:cs typeface="Arial"/>
              </a:rPr>
              <a:t>14</a:t>
            </a:r>
            <a:endParaRPr sz="65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738619" y="1497837"/>
            <a:ext cx="69850" cy="12953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" spc="-20" dirty="0">
                <a:latin typeface="Arial"/>
                <a:cs typeface="Arial"/>
              </a:rPr>
              <a:t>$</a:t>
            </a:r>
            <a:endParaRPr sz="65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8061452" y="1497837"/>
            <a:ext cx="52069" cy="12953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" spc="-10" dirty="0">
                <a:latin typeface="Arial"/>
                <a:cs typeface="Arial"/>
              </a:rPr>
              <a:t>-</a:t>
            </a:r>
            <a:endParaRPr sz="65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043419" y="1497837"/>
            <a:ext cx="395605" cy="12953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" spc="-15" dirty="0">
                <a:latin typeface="Arial"/>
                <a:cs typeface="Arial"/>
              </a:rPr>
              <a:t>475.00</a:t>
            </a:r>
            <a:r>
              <a:rPr sz="650" spc="60" dirty="0">
                <a:latin typeface="Arial"/>
                <a:cs typeface="Arial"/>
              </a:rPr>
              <a:t> </a:t>
            </a:r>
            <a:r>
              <a:rPr sz="650" spc="-20" dirty="0">
                <a:latin typeface="Arial"/>
                <a:cs typeface="Arial"/>
              </a:rPr>
              <a:t>$</a:t>
            </a:r>
            <a:endParaRPr sz="65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932052" y="1723262"/>
            <a:ext cx="192405" cy="12953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" spc="-25" dirty="0">
                <a:latin typeface="Arial"/>
                <a:cs typeface="Arial"/>
              </a:rPr>
              <a:t>Ap</a:t>
            </a:r>
            <a:r>
              <a:rPr sz="650" spc="15" dirty="0">
                <a:latin typeface="Arial"/>
                <a:cs typeface="Arial"/>
              </a:rPr>
              <a:t>ri</a:t>
            </a:r>
            <a:r>
              <a:rPr sz="650" spc="10" dirty="0">
                <a:latin typeface="Arial"/>
                <a:cs typeface="Arial"/>
              </a:rPr>
              <a:t>l</a:t>
            </a:r>
            <a:endParaRPr sz="65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788541" y="1723262"/>
            <a:ext cx="114300" cy="12953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" spc="-20" dirty="0">
                <a:latin typeface="Arial"/>
                <a:cs typeface="Arial"/>
              </a:rPr>
              <a:t>15</a:t>
            </a:r>
            <a:endParaRPr sz="65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738619" y="1723262"/>
            <a:ext cx="69850" cy="12953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" spc="-20" dirty="0">
                <a:latin typeface="Arial"/>
                <a:cs typeface="Arial"/>
              </a:rPr>
              <a:t>$</a:t>
            </a:r>
            <a:endParaRPr sz="65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7043419" y="1723262"/>
            <a:ext cx="395605" cy="12953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" spc="-15" dirty="0">
                <a:latin typeface="Arial"/>
                <a:cs typeface="Arial"/>
              </a:rPr>
              <a:t>475.00</a:t>
            </a:r>
            <a:r>
              <a:rPr sz="650" spc="60" dirty="0">
                <a:latin typeface="Arial"/>
                <a:cs typeface="Arial"/>
              </a:rPr>
              <a:t> </a:t>
            </a:r>
            <a:r>
              <a:rPr sz="650" spc="-20" dirty="0">
                <a:latin typeface="Arial"/>
                <a:cs typeface="Arial"/>
              </a:rPr>
              <a:t>$</a:t>
            </a:r>
            <a:endParaRPr sz="65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1400408" y="1723262"/>
            <a:ext cx="135255" cy="12953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" spc="-20" dirty="0">
                <a:latin typeface="Arial"/>
                <a:cs typeface="Arial"/>
              </a:rPr>
              <a:t>0.8</a:t>
            </a:r>
            <a:endParaRPr sz="65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932052" y="2214118"/>
            <a:ext cx="192405" cy="12953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" spc="-25" dirty="0">
                <a:latin typeface="Arial"/>
                <a:cs typeface="Arial"/>
              </a:rPr>
              <a:t>Ap</a:t>
            </a:r>
            <a:r>
              <a:rPr sz="650" spc="15" dirty="0">
                <a:latin typeface="Arial"/>
                <a:cs typeface="Arial"/>
              </a:rPr>
              <a:t>ri</a:t>
            </a:r>
            <a:r>
              <a:rPr sz="650" spc="10" dirty="0">
                <a:latin typeface="Arial"/>
                <a:cs typeface="Arial"/>
              </a:rPr>
              <a:t>l</a:t>
            </a:r>
            <a:endParaRPr sz="65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788541" y="2214118"/>
            <a:ext cx="114300" cy="12953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" spc="-20" dirty="0">
                <a:latin typeface="Arial"/>
                <a:cs typeface="Arial"/>
              </a:rPr>
              <a:t>16</a:t>
            </a:r>
            <a:endParaRPr sz="65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6570853" y="2214118"/>
            <a:ext cx="237490" cy="12953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" spc="-15" dirty="0">
                <a:latin typeface="Arial"/>
                <a:cs typeface="Arial"/>
              </a:rPr>
              <a:t>0.5</a:t>
            </a:r>
            <a:r>
              <a:rPr sz="650" spc="30" dirty="0">
                <a:latin typeface="Arial"/>
                <a:cs typeface="Arial"/>
              </a:rPr>
              <a:t> </a:t>
            </a:r>
            <a:r>
              <a:rPr sz="650" spc="-20" dirty="0">
                <a:latin typeface="Arial"/>
                <a:cs typeface="Arial"/>
              </a:rPr>
              <a:t>$</a:t>
            </a:r>
            <a:endParaRPr sz="65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7043419" y="2214118"/>
            <a:ext cx="395605" cy="12953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" spc="-15" dirty="0">
                <a:latin typeface="Arial"/>
                <a:cs typeface="Arial"/>
              </a:rPr>
              <a:t>475.00</a:t>
            </a:r>
            <a:r>
              <a:rPr sz="650" spc="60" dirty="0">
                <a:latin typeface="Arial"/>
                <a:cs typeface="Arial"/>
              </a:rPr>
              <a:t> </a:t>
            </a:r>
            <a:r>
              <a:rPr sz="650" spc="-20" dirty="0">
                <a:latin typeface="Arial"/>
                <a:cs typeface="Arial"/>
              </a:rPr>
              <a:t>$</a:t>
            </a:r>
            <a:endParaRPr sz="65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1400408" y="2214118"/>
            <a:ext cx="135255" cy="12953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" spc="-20" dirty="0">
                <a:latin typeface="Arial"/>
                <a:cs typeface="Arial"/>
              </a:rPr>
              <a:t>1.2</a:t>
            </a:r>
            <a:endParaRPr sz="65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932052" y="2506599"/>
            <a:ext cx="192405" cy="12953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" spc="-25" dirty="0">
                <a:latin typeface="Arial"/>
                <a:cs typeface="Arial"/>
              </a:rPr>
              <a:t>Ap</a:t>
            </a:r>
            <a:r>
              <a:rPr sz="650" spc="15" dirty="0">
                <a:latin typeface="Arial"/>
                <a:cs typeface="Arial"/>
              </a:rPr>
              <a:t>ri</a:t>
            </a:r>
            <a:r>
              <a:rPr sz="650" spc="10" dirty="0">
                <a:latin typeface="Arial"/>
                <a:cs typeface="Arial"/>
              </a:rPr>
              <a:t>l</a:t>
            </a:r>
            <a:endParaRPr sz="65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788541" y="2506599"/>
            <a:ext cx="114300" cy="12953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" spc="-20" dirty="0">
                <a:latin typeface="Arial"/>
                <a:cs typeface="Arial"/>
              </a:rPr>
              <a:t>17</a:t>
            </a:r>
            <a:endParaRPr sz="65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6738619" y="2506599"/>
            <a:ext cx="69850" cy="12953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" spc="-20" dirty="0">
                <a:latin typeface="Arial"/>
                <a:cs typeface="Arial"/>
              </a:rPr>
              <a:t>$</a:t>
            </a:r>
            <a:endParaRPr sz="650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8061452" y="2506599"/>
            <a:ext cx="52069" cy="12953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" spc="-10" dirty="0">
                <a:latin typeface="Arial"/>
                <a:cs typeface="Arial"/>
              </a:rPr>
              <a:t>-</a:t>
            </a:r>
            <a:endParaRPr sz="650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7043419" y="2506599"/>
            <a:ext cx="395605" cy="12953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" spc="-15" dirty="0">
                <a:latin typeface="Arial"/>
                <a:cs typeface="Arial"/>
              </a:rPr>
              <a:t>475.00</a:t>
            </a:r>
            <a:r>
              <a:rPr sz="650" spc="60" dirty="0">
                <a:latin typeface="Arial"/>
                <a:cs typeface="Arial"/>
              </a:rPr>
              <a:t> </a:t>
            </a:r>
            <a:r>
              <a:rPr sz="650" spc="-20" dirty="0">
                <a:latin typeface="Arial"/>
                <a:cs typeface="Arial"/>
              </a:rPr>
              <a:t>$</a:t>
            </a:r>
            <a:endParaRPr sz="65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932052" y="2732277"/>
            <a:ext cx="192405" cy="12953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" spc="-25" dirty="0">
                <a:latin typeface="Arial"/>
                <a:cs typeface="Arial"/>
              </a:rPr>
              <a:t>Ap</a:t>
            </a:r>
            <a:r>
              <a:rPr sz="650" spc="15" dirty="0">
                <a:latin typeface="Arial"/>
                <a:cs typeface="Arial"/>
              </a:rPr>
              <a:t>ri</a:t>
            </a:r>
            <a:r>
              <a:rPr sz="650" spc="10" dirty="0">
                <a:latin typeface="Arial"/>
                <a:cs typeface="Arial"/>
              </a:rPr>
              <a:t>l</a:t>
            </a:r>
            <a:endParaRPr sz="650"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788541" y="2732277"/>
            <a:ext cx="114300" cy="12953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" spc="-20" dirty="0">
                <a:latin typeface="Arial"/>
                <a:cs typeface="Arial"/>
              </a:rPr>
              <a:t>18</a:t>
            </a:r>
            <a:endParaRPr sz="650"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6738619" y="2732277"/>
            <a:ext cx="69850" cy="12953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" spc="-20" dirty="0">
                <a:latin typeface="Arial"/>
                <a:cs typeface="Arial"/>
              </a:rPr>
              <a:t>$</a:t>
            </a:r>
            <a:endParaRPr sz="650"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8061452" y="2732277"/>
            <a:ext cx="52069" cy="12953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" spc="-10" dirty="0">
                <a:latin typeface="Arial"/>
                <a:cs typeface="Arial"/>
              </a:rPr>
              <a:t>-</a:t>
            </a:r>
            <a:endParaRPr sz="650">
              <a:latin typeface="Arial"/>
              <a:cs typeface="Aria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7043419" y="2732277"/>
            <a:ext cx="395605" cy="12953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" spc="-15" dirty="0">
                <a:latin typeface="Arial"/>
                <a:cs typeface="Arial"/>
              </a:rPr>
              <a:t>475.00</a:t>
            </a:r>
            <a:r>
              <a:rPr sz="650" spc="60" dirty="0">
                <a:latin typeface="Arial"/>
                <a:cs typeface="Arial"/>
              </a:rPr>
              <a:t> </a:t>
            </a:r>
            <a:r>
              <a:rPr sz="650" spc="-20" dirty="0">
                <a:latin typeface="Arial"/>
                <a:cs typeface="Arial"/>
              </a:rPr>
              <a:t>$</a:t>
            </a:r>
            <a:endParaRPr sz="650">
              <a:latin typeface="Arial"/>
              <a:cs typeface="Aria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932052" y="2957702"/>
            <a:ext cx="192405" cy="12953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" spc="-25" dirty="0">
                <a:latin typeface="Arial"/>
                <a:cs typeface="Arial"/>
              </a:rPr>
              <a:t>Ap</a:t>
            </a:r>
            <a:r>
              <a:rPr sz="650" spc="15" dirty="0">
                <a:latin typeface="Arial"/>
                <a:cs typeface="Arial"/>
              </a:rPr>
              <a:t>ri</a:t>
            </a:r>
            <a:r>
              <a:rPr sz="650" spc="10" dirty="0">
                <a:latin typeface="Arial"/>
                <a:cs typeface="Arial"/>
              </a:rPr>
              <a:t>l</a:t>
            </a:r>
            <a:endParaRPr sz="650">
              <a:latin typeface="Arial"/>
              <a:cs typeface="Arial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1788541" y="2957702"/>
            <a:ext cx="114300" cy="12953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" spc="-20" dirty="0">
                <a:latin typeface="Arial"/>
                <a:cs typeface="Arial"/>
              </a:rPr>
              <a:t>19</a:t>
            </a:r>
            <a:endParaRPr sz="650">
              <a:latin typeface="Arial"/>
              <a:cs typeface="Arial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6570853" y="2957702"/>
            <a:ext cx="237490" cy="12953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" spc="-15" dirty="0">
                <a:latin typeface="Arial"/>
                <a:cs typeface="Arial"/>
              </a:rPr>
              <a:t>1.5</a:t>
            </a:r>
            <a:r>
              <a:rPr sz="650" spc="30" dirty="0">
                <a:latin typeface="Arial"/>
                <a:cs typeface="Arial"/>
              </a:rPr>
              <a:t> </a:t>
            </a:r>
            <a:r>
              <a:rPr sz="650" spc="-20" dirty="0">
                <a:latin typeface="Arial"/>
                <a:cs typeface="Arial"/>
              </a:rPr>
              <a:t>$</a:t>
            </a:r>
            <a:endParaRPr sz="650">
              <a:latin typeface="Arial"/>
              <a:cs typeface="Arial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7933308" y="2957702"/>
            <a:ext cx="267970" cy="12953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" spc="-20" dirty="0">
                <a:latin typeface="Arial"/>
                <a:cs typeface="Arial"/>
              </a:rPr>
              <a:t>712</a:t>
            </a:r>
            <a:r>
              <a:rPr sz="650" spc="-15" dirty="0">
                <a:latin typeface="Arial"/>
                <a:cs typeface="Arial"/>
              </a:rPr>
              <a:t>.</a:t>
            </a:r>
            <a:r>
              <a:rPr sz="650" spc="-20" dirty="0">
                <a:latin typeface="Arial"/>
                <a:cs typeface="Arial"/>
              </a:rPr>
              <a:t>50</a:t>
            </a:r>
            <a:endParaRPr sz="650">
              <a:latin typeface="Arial"/>
              <a:cs typeface="Arial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7043419" y="2957702"/>
            <a:ext cx="395605" cy="12953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" spc="-15" dirty="0">
                <a:latin typeface="Arial"/>
                <a:cs typeface="Arial"/>
              </a:rPr>
              <a:t>475.00</a:t>
            </a:r>
            <a:r>
              <a:rPr sz="650" spc="60" dirty="0">
                <a:latin typeface="Arial"/>
                <a:cs typeface="Arial"/>
              </a:rPr>
              <a:t> </a:t>
            </a:r>
            <a:r>
              <a:rPr sz="650" spc="-20" dirty="0">
                <a:latin typeface="Arial"/>
                <a:cs typeface="Arial"/>
              </a:rPr>
              <a:t>$</a:t>
            </a:r>
            <a:endParaRPr sz="650">
              <a:latin typeface="Arial"/>
              <a:cs typeface="Arial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932052" y="3183381"/>
            <a:ext cx="192405" cy="12953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" spc="-25" dirty="0">
                <a:latin typeface="Arial"/>
                <a:cs typeface="Arial"/>
              </a:rPr>
              <a:t>Ap</a:t>
            </a:r>
            <a:r>
              <a:rPr sz="650" spc="15" dirty="0">
                <a:latin typeface="Arial"/>
                <a:cs typeface="Arial"/>
              </a:rPr>
              <a:t>ri</a:t>
            </a:r>
            <a:r>
              <a:rPr sz="650" spc="10" dirty="0">
                <a:latin typeface="Arial"/>
                <a:cs typeface="Arial"/>
              </a:rPr>
              <a:t>l</a:t>
            </a:r>
            <a:endParaRPr sz="650">
              <a:latin typeface="Arial"/>
              <a:cs typeface="Arial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1788541" y="3183381"/>
            <a:ext cx="114300" cy="12953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" spc="-20" dirty="0">
                <a:latin typeface="Arial"/>
                <a:cs typeface="Arial"/>
              </a:rPr>
              <a:t>20</a:t>
            </a:r>
            <a:endParaRPr sz="650">
              <a:latin typeface="Arial"/>
              <a:cs typeface="Arial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6738619" y="3183381"/>
            <a:ext cx="69850" cy="12953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" spc="-20" dirty="0">
                <a:latin typeface="Arial"/>
                <a:cs typeface="Arial"/>
              </a:rPr>
              <a:t>$</a:t>
            </a:r>
            <a:endParaRPr sz="650">
              <a:latin typeface="Arial"/>
              <a:cs typeface="Arial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8061452" y="3183381"/>
            <a:ext cx="52069" cy="12953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" spc="-10" dirty="0">
                <a:latin typeface="Arial"/>
                <a:cs typeface="Arial"/>
              </a:rPr>
              <a:t>-</a:t>
            </a:r>
            <a:endParaRPr sz="650">
              <a:latin typeface="Arial"/>
              <a:cs typeface="Arial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7043419" y="3183381"/>
            <a:ext cx="395605" cy="12953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" spc="-15" dirty="0">
                <a:latin typeface="Arial"/>
                <a:cs typeface="Arial"/>
              </a:rPr>
              <a:t>475.00</a:t>
            </a:r>
            <a:r>
              <a:rPr sz="650" spc="60" dirty="0">
                <a:latin typeface="Arial"/>
                <a:cs typeface="Arial"/>
              </a:rPr>
              <a:t> </a:t>
            </a:r>
            <a:r>
              <a:rPr sz="650" spc="-20" dirty="0">
                <a:latin typeface="Arial"/>
                <a:cs typeface="Arial"/>
              </a:rPr>
              <a:t>$</a:t>
            </a:r>
            <a:endParaRPr sz="650">
              <a:latin typeface="Arial"/>
              <a:cs typeface="Arial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932052" y="3408807"/>
            <a:ext cx="192405" cy="12953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" spc="-25" dirty="0">
                <a:latin typeface="Arial"/>
                <a:cs typeface="Arial"/>
              </a:rPr>
              <a:t>Ap</a:t>
            </a:r>
            <a:r>
              <a:rPr sz="650" spc="15" dirty="0">
                <a:latin typeface="Arial"/>
                <a:cs typeface="Arial"/>
              </a:rPr>
              <a:t>ri</a:t>
            </a:r>
            <a:r>
              <a:rPr sz="650" spc="10" dirty="0">
                <a:latin typeface="Arial"/>
                <a:cs typeface="Arial"/>
              </a:rPr>
              <a:t>l</a:t>
            </a:r>
            <a:endParaRPr sz="650">
              <a:latin typeface="Arial"/>
              <a:cs typeface="Arial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1788541" y="3408807"/>
            <a:ext cx="114300" cy="12953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" spc="-20" dirty="0">
                <a:latin typeface="Arial"/>
                <a:cs typeface="Arial"/>
              </a:rPr>
              <a:t>21</a:t>
            </a:r>
            <a:endParaRPr sz="650">
              <a:latin typeface="Arial"/>
              <a:cs typeface="Arial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6738619" y="3408807"/>
            <a:ext cx="69850" cy="12953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" spc="-20" dirty="0">
                <a:latin typeface="Arial"/>
                <a:cs typeface="Arial"/>
              </a:rPr>
              <a:t>$</a:t>
            </a:r>
            <a:endParaRPr sz="650">
              <a:latin typeface="Arial"/>
              <a:cs typeface="Arial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8061452" y="3408807"/>
            <a:ext cx="52069" cy="12953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" spc="-10" dirty="0">
                <a:latin typeface="Arial"/>
                <a:cs typeface="Arial"/>
              </a:rPr>
              <a:t>-</a:t>
            </a:r>
            <a:endParaRPr sz="650">
              <a:latin typeface="Arial"/>
              <a:cs typeface="Arial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7043419" y="3408807"/>
            <a:ext cx="395605" cy="12953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" spc="-15" dirty="0">
                <a:latin typeface="Arial"/>
                <a:cs typeface="Arial"/>
              </a:rPr>
              <a:t>475.00</a:t>
            </a:r>
            <a:r>
              <a:rPr sz="650" spc="60" dirty="0">
                <a:latin typeface="Arial"/>
                <a:cs typeface="Arial"/>
              </a:rPr>
              <a:t> </a:t>
            </a:r>
            <a:r>
              <a:rPr sz="650" spc="-20" dirty="0">
                <a:latin typeface="Arial"/>
                <a:cs typeface="Arial"/>
              </a:rPr>
              <a:t>$</a:t>
            </a:r>
            <a:endParaRPr sz="650">
              <a:latin typeface="Arial"/>
              <a:cs typeface="Arial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932052" y="3634359"/>
            <a:ext cx="192405" cy="12953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" spc="-25" dirty="0">
                <a:latin typeface="Arial"/>
                <a:cs typeface="Arial"/>
              </a:rPr>
              <a:t>Ap</a:t>
            </a:r>
            <a:r>
              <a:rPr sz="650" spc="15" dirty="0">
                <a:latin typeface="Arial"/>
                <a:cs typeface="Arial"/>
              </a:rPr>
              <a:t>ri</a:t>
            </a:r>
            <a:r>
              <a:rPr sz="650" spc="10" dirty="0">
                <a:latin typeface="Arial"/>
                <a:cs typeface="Arial"/>
              </a:rPr>
              <a:t>l</a:t>
            </a:r>
            <a:endParaRPr sz="650">
              <a:latin typeface="Arial"/>
              <a:cs typeface="Arial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1788541" y="3634359"/>
            <a:ext cx="114300" cy="12953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" spc="-20" dirty="0">
                <a:latin typeface="Arial"/>
                <a:cs typeface="Arial"/>
              </a:rPr>
              <a:t>22</a:t>
            </a:r>
            <a:endParaRPr sz="650">
              <a:latin typeface="Arial"/>
              <a:cs typeface="Arial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6738619" y="3634359"/>
            <a:ext cx="69850" cy="12953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" spc="-20" dirty="0">
                <a:latin typeface="Arial"/>
                <a:cs typeface="Arial"/>
              </a:rPr>
              <a:t>$</a:t>
            </a:r>
            <a:endParaRPr sz="650">
              <a:latin typeface="Arial"/>
              <a:cs typeface="Arial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7043419" y="3634359"/>
            <a:ext cx="395605" cy="12953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" spc="-15" dirty="0">
                <a:latin typeface="Arial"/>
                <a:cs typeface="Arial"/>
              </a:rPr>
              <a:t>475.00</a:t>
            </a:r>
            <a:r>
              <a:rPr sz="650" spc="60" dirty="0">
                <a:latin typeface="Arial"/>
                <a:cs typeface="Arial"/>
              </a:rPr>
              <a:t> </a:t>
            </a:r>
            <a:r>
              <a:rPr sz="650" spc="-20" dirty="0">
                <a:latin typeface="Arial"/>
                <a:cs typeface="Arial"/>
              </a:rPr>
              <a:t>$</a:t>
            </a:r>
            <a:endParaRPr sz="650">
              <a:latin typeface="Arial"/>
              <a:cs typeface="Arial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11465941" y="3634359"/>
            <a:ext cx="69850" cy="12953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" spc="-20" dirty="0">
                <a:latin typeface="Arial"/>
                <a:cs typeface="Arial"/>
              </a:rPr>
              <a:t>2</a:t>
            </a:r>
            <a:endParaRPr sz="650">
              <a:latin typeface="Arial"/>
              <a:cs typeface="Arial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932052" y="3936238"/>
            <a:ext cx="192405" cy="12953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" spc="-25" dirty="0">
                <a:latin typeface="Arial"/>
                <a:cs typeface="Arial"/>
              </a:rPr>
              <a:t>Ap</a:t>
            </a:r>
            <a:r>
              <a:rPr sz="650" spc="15" dirty="0">
                <a:latin typeface="Arial"/>
                <a:cs typeface="Arial"/>
              </a:rPr>
              <a:t>ri</a:t>
            </a:r>
            <a:r>
              <a:rPr sz="650" spc="10" dirty="0">
                <a:latin typeface="Arial"/>
                <a:cs typeface="Arial"/>
              </a:rPr>
              <a:t>l</a:t>
            </a:r>
            <a:endParaRPr sz="650">
              <a:latin typeface="Arial"/>
              <a:cs typeface="Arial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1788541" y="3936238"/>
            <a:ext cx="114300" cy="12953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" spc="-20" dirty="0">
                <a:latin typeface="Arial"/>
                <a:cs typeface="Arial"/>
              </a:rPr>
              <a:t>23</a:t>
            </a:r>
            <a:endParaRPr sz="650">
              <a:latin typeface="Arial"/>
              <a:cs typeface="Arial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6738619" y="3936238"/>
            <a:ext cx="69850" cy="12953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" spc="-20" dirty="0">
                <a:latin typeface="Arial"/>
                <a:cs typeface="Arial"/>
              </a:rPr>
              <a:t>$</a:t>
            </a:r>
            <a:endParaRPr sz="650">
              <a:latin typeface="Arial"/>
              <a:cs typeface="Arial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7043419" y="3936238"/>
            <a:ext cx="395605" cy="12953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" spc="-15" dirty="0">
                <a:latin typeface="Arial"/>
                <a:cs typeface="Arial"/>
              </a:rPr>
              <a:t>475.00</a:t>
            </a:r>
            <a:r>
              <a:rPr sz="650" spc="60" dirty="0">
                <a:latin typeface="Arial"/>
                <a:cs typeface="Arial"/>
              </a:rPr>
              <a:t> </a:t>
            </a:r>
            <a:r>
              <a:rPr sz="650" spc="-20" dirty="0">
                <a:latin typeface="Arial"/>
                <a:cs typeface="Arial"/>
              </a:rPr>
              <a:t>$</a:t>
            </a:r>
            <a:endParaRPr sz="650">
              <a:latin typeface="Arial"/>
              <a:cs typeface="Arial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11400408" y="3936238"/>
            <a:ext cx="135255" cy="12953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" spc="-20" dirty="0">
                <a:latin typeface="Arial"/>
                <a:cs typeface="Arial"/>
              </a:rPr>
              <a:t>2.2</a:t>
            </a:r>
            <a:endParaRPr sz="650">
              <a:latin typeface="Arial"/>
              <a:cs typeface="Arial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932052" y="4288282"/>
            <a:ext cx="192405" cy="12953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" spc="-25" dirty="0">
                <a:latin typeface="Arial"/>
                <a:cs typeface="Arial"/>
              </a:rPr>
              <a:t>Ap</a:t>
            </a:r>
            <a:r>
              <a:rPr sz="650" spc="15" dirty="0">
                <a:latin typeface="Arial"/>
                <a:cs typeface="Arial"/>
              </a:rPr>
              <a:t>ri</a:t>
            </a:r>
            <a:r>
              <a:rPr sz="650" spc="10" dirty="0">
                <a:latin typeface="Arial"/>
                <a:cs typeface="Arial"/>
              </a:rPr>
              <a:t>l</a:t>
            </a:r>
            <a:endParaRPr sz="650">
              <a:latin typeface="Arial"/>
              <a:cs typeface="Arial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1788541" y="4288282"/>
            <a:ext cx="114300" cy="12953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" spc="-20" dirty="0">
                <a:latin typeface="Arial"/>
                <a:cs typeface="Arial"/>
              </a:rPr>
              <a:t>24</a:t>
            </a:r>
            <a:endParaRPr sz="650">
              <a:latin typeface="Arial"/>
              <a:cs typeface="Arial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6570853" y="4288282"/>
            <a:ext cx="237490" cy="12953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" spc="-15" dirty="0">
                <a:latin typeface="Arial"/>
                <a:cs typeface="Arial"/>
              </a:rPr>
              <a:t>0.6</a:t>
            </a:r>
            <a:r>
              <a:rPr sz="650" spc="30" dirty="0">
                <a:latin typeface="Arial"/>
                <a:cs typeface="Arial"/>
              </a:rPr>
              <a:t> </a:t>
            </a:r>
            <a:r>
              <a:rPr sz="650" spc="-20" dirty="0">
                <a:latin typeface="Arial"/>
                <a:cs typeface="Arial"/>
              </a:rPr>
              <a:t>$</a:t>
            </a:r>
            <a:endParaRPr sz="650">
              <a:latin typeface="Arial"/>
              <a:cs typeface="Arial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7043419" y="4288282"/>
            <a:ext cx="395605" cy="12953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" spc="-15" dirty="0">
                <a:latin typeface="Arial"/>
                <a:cs typeface="Arial"/>
              </a:rPr>
              <a:t>475.00</a:t>
            </a:r>
            <a:r>
              <a:rPr sz="650" spc="60" dirty="0">
                <a:latin typeface="Arial"/>
                <a:cs typeface="Arial"/>
              </a:rPr>
              <a:t> </a:t>
            </a:r>
            <a:r>
              <a:rPr sz="650" spc="-20" dirty="0">
                <a:latin typeface="Arial"/>
                <a:cs typeface="Arial"/>
              </a:rPr>
              <a:t>$</a:t>
            </a:r>
            <a:endParaRPr sz="650">
              <a:latin typeface="Arial"/>
              <a:cs typeface="Arial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11400408" y="4288282"/>
            <a:ext cx="135255" cy="12953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" spc="-20" dirty="0">
                <a:latin typeface="Arial"/>
                <a:cs typeface="Arial"/>
              </a:rPr>
              <a:t>2.2</a:t>
            </a:r>
            <a:endParaRPr sz="650">
              <a:latin typeface="Arial"/>
              <a:cs typeface="Arial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932052" y="4611370"/>
            <a:ext cx="192405" cy="12953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" spc="-25" dirty="0">
                <a:latin typeface="Arial"/>
                <a:cs typeface="Arial"/>
              </a:rPr>
              <a:t>Ap</a:t>
            </a:r>
            <a:r>
              <a:rPr sz="650" spc="15" dirty="0">
                <a:latin typeface="Arial"/>
                <a:cs typeface="Arial"/>
              </a:rPr>
              <a:t>ri</a:t>
            </a:r>
            <a:r>
              <a:rPr sz="650" spc="10" dirty="0">
                <a:latin typeface="Arial"/>
                <a:cs typeface="Arial"/>
              </a:rPr>
              <a:t>l</a:t>
            </a:r>
            <a:endParaRPr sz="650">
              <a:latin typeface="Arial"/>
              <a:cs typeface="Arial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1788541" y="4611370"/>
            <a:ext cx="114300" cy="12953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" spc="-20" dirty="0">
                <a:latin typeface="Arial"/>
                <a:cs typeface="Arial"/>
              </a:rPr>
              <a:t>25</a:t>
            </a:r>
            <a:endParaRPr sz="650">
              <a:latin typeface="Arial"/>
              <a:cs typeface="Arial"/>
            </a:endParaRPr>
          </a:p>
        </p:txBody>
      </p:sp>
      <p:sp>
        <p:nvSpPr>
          <p:cNvPr id="72" name="object 72"/>
          <p:cNvSpPr txBox="1"/>
          <p:nvPr/>
        </p:nvSpPr>
        <p:spPr>
          <a:xfrm>
            <a:off x="6570853" y="4611370"/>
            <a:ext cx="237490" cy="12953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" spc="-15" dirty="0">
                <a:latin typeface="Arial"/>
                <a:cs typeface="Arial"/>
              </a:rPr>
              <a:t>1.5</a:t>
            </a:r>
            <a:r>
              <a:rPr sz="650" spc="30" dirty="0">
                <a:latin typeface="Arial"/>
                <a:cs typeface="Arial"/>
              </a:rPr>
              <a:t> </a:t>
            </a:r>
            <a:r>
              <a:rPr sz="650" spc="-20" dirty="0">
                <a:latin typeface="Arial"/>
                <a:cs typeface="Arial"/>
              </a:rPr>
              <a:t>$</a:t>
            </a:r>
            <a:endParaRPr sz="650">
              <a:latin typeface="Arial"/>
              <a:cs typeface="Arial"/>
            </a:endParaRPr>
          </a:p>
        </p:txBody>
      </p:sp>
      <p:sp>
        <p:nvSpPr>
          <p:cNvPr id="73" name="object 73"/>
          <p:cNvSpPr txBox="1"/>
          <p:nvPr/>
        </p:nvSpPr>
        <p:spPr>
          <a:xfrm>
            <a:off x="7043419" y="4611370"/>
            <a:ext cx="395605" cy="12953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" spc="-15" dirty="0">
                <a:latin typeface="Arial"/>
                <a:cs typeface="Arial"/>
              </a:rPr>
              <a:t>475.00</a:t>
            </a:r>
            <a:r>
              <a:rPr sz="650" spc="60" dirty="0">
                <a:latin typeface="Arial"/>
                <a:cs typeface="Arial"/>
              </a:rPr>
              <a:t> </a:t>
            </a:r>
            <a:r>
              <a:rPr sz="650" spc="-20" dirty="0">
                <a:latin typeface="Arial"/>
                <a:cs typeface="Arial"/>
              </a:rPr>
              <a:t>$</a:t>
            </a:r>
            <a:endParaRPr sz="650">
              <a:latin typeface="Arial"/>
              <a:cs typeface="Arial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11465941" y="4611370"/>
            <a:ext cx="69850" cy="12953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" spc="-20" dirty="0">
                <a:latin typeface="Arial"/>
                <a:cs typeface="Arial"/>
              </a:rPr>
              <a:t>1</a:t>
            </a:r>
            <a:endParaRPr sz="650">
              <a:latin typeface="Arial"/>
              <a:cs typeface="Arial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932052" y="4836795"/>
            <a:ext cx="192405" cy="12953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" spc="-25" dirty="0">
                <a:latin typeface="Arial"/>
                <a:cs typeface="Arial"/>
              </a:rPr>
              <a:t>Ap</a:t>
            </a:r>
            <a:r>
              <a:rPr sz="650" spc="15" dirty="0">
                <a:latin typeface="Arial"/>
                <a:cs typeface="Arial"/>
              </a:rPr>
              <a:t>ri</a:t>
            </a:r>
            <a:r>
              <a:rPr sz="650" spc="10" dirty="0">
                <a:latin typeface="Arial"/>
                <a:cs typeface="Arial"/>
              </a:rPr>
              <a:t>l</a:t>
            </a:r>
            <a:endParaRPr sz="650">
              <a:latin typeface="Arial"/>
              <a:cs typeface="Arial"/>
            </a:endParaRPr>
          </a:p>
        </p:txBody>
      </p:sp>
      <p:sp>
        <p:nvSpPr>
          <p:cNvPr id="76" name="object 76"/>
          <p:cNvSpPr txBox="1"/>
          <p:nvPr/>
        </p:nvSpPr>
        <p:spPr>
          <a:xfrm>
            <a:off x="1788541" y="4836795"/>
            <a:ext cx="114300" cy="12953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" spc="-20" dirty="0">
                <a:latin typeface="Arial"/>
                <a:cs typeface="Arial"/>
              </a:rPr>
              <a:t>26</a:t>
            </a:r>
            <a:endParaRPr sz="650">
              <a:latin typeface="Arial"/>
              <a:cs typeface="Arial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6738619" y="4836795"/>
            <a:ext cx="69850" cy="12953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" spc="-20" dirty="0">
                <a:latin typeface="Arial"/>
                <a:cs typeface="Arial"/>
              </a:rPr>
              <a:t>$</a:t>
            </a:r>
            <a:endParaRPr sz="650">
              <a:latin typeface="Arial"/>
              <a:cs typeface="Arial"/>
            </a:endParaRPr>
          </a:p>
        </p:txBody>
      </p:sp>
      <p:sp>
        <p:nvSpPr>
          <p:cNvPr id="78" name="object 78"/>
          <p:cNvSpPr txBox="1"/>
          <p:nvPr/>
        </p:nvSpPr>
        <p:spPr>
          <a:xfrm>
            <a:off x="7043419" y="4836795"/>
            <a:ext cx="395605" cy="12953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" spc="-15" dirty="0">
                <a:latin typeface="Arial"/>
                <a:cs typeface="Arial"/>
              </a:rPr>
              <a:t>475.00</a:t>
            </a:r>
            <a:r>
              <a:rPr sz="650" spc="60" dirty="0">
                <a:latin typeface="Arial"/>
                <a:cs typeface="Arial"/>
              </a:rPr>
              <a:t> </a:t>
            </a:r>
            <a:r>
              <a:rPr sz="650" spc="-20" dirty="0">
                <a:latin typeface="Arial"/>
                <a:cs typeface="Arial"/>
              </a:rPr>
              <a:t>$</a:t>
            </a:r>
            <a:endParaRPr sz="650">
              <a:latin typeface="Arial"/>
              <a:cs typeface="Arial"/>
            </a:endParaRPr>
          </a:p>
        </p:txBody>
      </p:sp>
      <p:sp>
        <p:nvSpPr>
          <p:cNvPr id="79" name="object 79"/>
          <p:cNvSpPr txBox="1"/>
          <p:nvPr/>
        </p:nvSpPr>
        <p:spPr>
          <a:xfrm>
            <a:off x="11400408" y="4836795"/>
            <a:ext cx="135255" cy="12953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" spc="-20" dirty="0">
                <a:latin typeface="Arial"/>
                <a:cs typeface="Arial"/>
              </a:rPr>
              <a:t>2.7</a:t>
            </a:r>
            <a:endParaRPr sz="650">
              <a:latin typeface="Arial"/>
              <a:cs typeface="Arial"/>
            </a:endParaRPr>
          </a:p>
        </p:txBody>
      </p:sp>
      <p:sp>
        <p:nvSpPr>
          <p:cNvPr id="80" name="object 80"/>
          <p:cNvSpPr txBox="1"/>
          <p:nvPr/>
        </p:nvSpPr>
        <p:spPr>
          <a:xfrm>
            <a:off x="932052" y="5665978"/>
            <a:ext cx="192405" cy="12953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" spc="-25" dirty="0">
                <a:latin typeface="Arial"/>
                <a:cs typeface="Arial"/>
              </a:rPr>
              <a:t>Ap</a:t>
            </a:r>
            <a:r>
              <a:rPr sz="650" spc="15" dirty="0">
                <a:latin typeface="Arial"/>
                <a:cs typeface="Arial"/>
              </a:rPr>
              <a:t>ri</a:t>
            </a:r>
            <a:r>
              <a:rPr sz="650" spc="10" dirty="0">
                <a:latin typeface="Arial"/>
                <a:cs typeface="Arial"/>
              </a:rPr>
              <a:t>l</a:t>
            </a:r>
            <a:endParaRPr sz="650">
              <a:latin typeface="Arial"/>
              <a:cs typeface="Arial"/>
            </a:endParaRPr>
          </a:p>
        </p:txBody>
      </p:sp>
      <p:sp>
        <p:nvSpPr>
          <p:cNvPr id="81" name="object 81"/>
          <p:cNvSpPr txBox="1"/>
          <p:nvPr/>
        </p:nvSpPr>
        <p:spPr>
          <a:xfrm>
            <a:off x="1788541" y="5665978"/>
            <a:ext cx="114300" cy="12953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" spc="-20" dirty="0">
                <a:latin typeface="Arial"/>
                <a:cs typeface="Arial"/>
              </a:rPr>
              <a:t>27</a:t>
            </a:r>
            <a:endParaRPr sz="650">
              <a:latin typeface="Arial"/>
              <a:cs typeface="Arial"/>
            </a:endParaRPr>
          </a:p>
        </p:txBody>
      </p:sp>
      <p:sp>
        <p:nvSpPr>
          <p:cNvPr id="82" name="object 82"/>
          <p:cNvSpPr txBox="1"/>
          <p:nvPr/>
        </p:nvSpPr>
        <p:spPr>
          <a:xfrm>
            <a:off x="6738619" y="5665978"/>
            <a:ext cx="69850" cy="12953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" spc="-20" dirty="0">
                <a:latin typeface="Arial"/>
                <a:cs typeface="Arial"/>
              </a:rPr>
              <a:t>$</a:t>
            </a:r>
            <a:endParaRPr sz="650">
              <a:latin typeface="Arial"/>
              <a:cs typeface="Arial"/>
            </a:endParaRPr>
          </a:p>
        </p:txBody>
      </p:sp>
      <p:sp>
        <p:nvSpPr>
          <p:cNvPr id="83" name="object 83"/>
          <p:cNvSpPr txBox="1"/>
          <p:nvPr/>
        </p:nvSpPr>
        <p:spPr>
          <a:xfrm>
            <a:off x="7043419" y="5665978"/>
            <a:ext cx="395605" cy="12953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" spc="-15" dirty="0">
                <a:latin typeface="Arial"/>
                <a:cs typeface="Arial"/>
              </a:rPr>
              <a:t>475.00</a:t>
            </a:r>
            <a:r>
              <a:rPr sz="650" spc="60" dirty="0">
                <a:latin typeface="Arial"/>
                <a:cs typeface="Arial"/>
              </a:rPr>
              <a:t> </a:t>
            </a:r>
            <a:r>
              <a:rPr sz="650" spc="-20" dirty="0">
                <a:latin typeface="Arial"/>
                <a:cs typeface="Arial"/>
              </a:rPr>
              <a:t>$</a:t>
            </a:r>
            <a:endParaRPr sz="650">
              <a:latin typeface="Arial"/>
              <a:cs typeface="Arial"/>
            </a:endParaRPr>
          </a:p>
        </p:txBody>
      </p:sp>
      <p:sp>
        <p:nvSpPr>
          <p:cNvPr id="84" name="object 84"/>
          <p:cNvSpPr txBox="1"/>
          <p:nvPr/>
        </p:nvSpPr>
        <p:spPr>
          <a:xfrm>
            <a:off x="11400408" y="5665978"/>
            <a:ext cx="135255" cy="12953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" spc="-20" dirty="0">
                <a:latin typeface="Arial"/>
                <a:cs typeface="Arial"/>
              </a:rPr>
              <a:t>1.5</a:t>
            </a:r>
            <a:endParaRPr sz="650">
              <a:latin typeface="Arial"/>
              <a:cs typeface="Arial"/>
            </a:endParaRPr>
          </a:p>
        </p:txBody>
      </p:sp>
      <p:sp>
        <p:nvSpPr>
          <p:cNvPr id="85" name="object 85"/>
          <p:cNvSpPr txBox="1"/>
          <p:nvPr/>
        </p:nvSpPr>
        <p:spPr>
          <a:xfrm>
            <a:off x="932052" y="5891403"/>
            <a:ext cx="192405" cy="12953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" spc="-25" dirty="0">
                <a:latin typeface="Arial"/>
                <a:cs typeface="Arial"/>
              </a:rPr>
              <a:t>Ap</a:t>
            </a:r>
            <a:r>
              <a:rPr sz="650" spc="15" dirty="0">
                <a:latin typeface="Arial"/>
                <a:cs typeface="Arial"/>
              </a:rPr>
              <a:t>ri</a:t>
            </a:r>
            <a:r>
              <a:rPr sz="650" spc="10" dirty="0">
                <a:latin typeface="Arial"/>
                <a:cs typeface="Arial"/>
              </a:rPr>
              <a:t>l</a:t>
            </a:r>
            <a:endParaRPr sz="650">
              <a:latin typeface="Arial"/>
              <a:cs typeface="Arial"/>
            </a:endParaRPr>
          </a:p>
        </p:txBody>
      </p:sp>
      <p:sp>
        <p:nvSpPr>
          <p:cNvPr id="86" name="object 86"/>
          <p:cNvSpPr txBox="1"/>
          <p:nvPr/>
        </p:nvSpPr>
        <p:spPr>
          <a:xfrm>
            <a:off x="1788541" y="5891403"/>
            <a:ext cx="114300" cy="12953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" spc="-20" dirty="0">
                <a:latin typeface="Arial"/>
                <a:cs typeface="Arial"/>
              </a:rPr>
              <a:t>28</a:t>
            </a:r>
            <a:endParaRPr sz="650">
              <a:latin typeface="Arial"/>
              <a:cs typeface="Arial"/>
            </a:endParaRPr>
          </a:p>
        </p:txBody>
      </p:sp>
      <p:sp>
        <p:nvSpPr>
          <p:cNvPr id="87" name="object 87"/>
          <p:cNvSpPr txBox="1"/>
          <p:nvPr/>
        </p:nvSpPr>
        <p:spPr>
          <a:xfrm>
            <a:off x="6738619" y="5891403"/>
            <a:ext cx="69850" cy="12953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" spc="-20" dirty="0">
                <a:latin typeface="Arial"/>
                <a:cs typeface="Arial"/>
              </a:rPr>
              <a:t>$</a:t>
            </a:r>
            <a:endParaRPr sz="650">
              <a:latin typeface="Arial"/>
              <a:cs typeface="Arial"/>
            </a:endParaRPr>
          </a:p>
        </p:txBody>
      </p:sp>
      <p:sp>
        <p:nvSpPr>
          <p:cNvPr id="88" name="object 88"/>
          <p:cNvSpPr txBox="1"/>
          <p:nvPr/>
        </p:nvSpPr>
        <p:spPr>
          <a:xfrm>
            <a:off x="8061452" y="5891403"/>
            <a:ext cx="52069" cy="12953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" spc="-10" dirty="0">
                <a:latin typeface="Arial"/>
                <a:cs typeface="Arial"/>
              </a:rPr>
              <a:t>-</a:t>
            </a:r>
            <a:endParaRPr sz="650">
              <a:latin typeface="Arial"/>
              <a:cs typeface="Arial"/>
            </a:endParaRPr>
          </a:p>
        </p:txBody>
      </p:sp>
      <p:sp>
        <p:nvSpPr>
          <p:cNvPr id="89" name="object 89"/>
          <p:cNvSpPr txBox="1"/>
          <p:nvPr/>
        </p:nvSpPr>
        <p:spPr>
          <a:xfrm>
            <a:off x="7043419" y="5891403"/>
            <a:ext cx="395605" cy="12953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" spc="-15" dirty="0">
                <a:latin typeface="Arial"/>
                <a:cs typeface="Arial"/>
              </a:rPr>
              <a:t>475.00</a:t>
            </a:r>
            <a:r>
              <a:rPr sz="650" spc="60" dirty="0">
                <a:latin typeface="Arial"/>
                <a:cs typeface="Arial"/>
              </a:rPr>
              <a:t> </a:t>
            </a:r>
            <a:r>
              <a:rPr sz="650" spc="-20" dirty="0">
                <a:latin typeface="Arial"/>
                <a:cs typeface="Arial"/>
              </a:rPr>
              <a:t>$</a:t>
            </a:r>
            <a:endParaRPr sz="650">
              <a:latin typeface="Arial"/>
              <a:cs typeface="Arial"/>
            </a:endParaRPr>
          </a:p>
        </p:txBody>
      </p:sp>
      <p:sp>
        <p:nvSpPr>
          <p:cNvPr id="90" name="object 90"/>
          <p:cNvSpPr txBox="1"/>
          <p:nvPr/>
        </p:nvSpPr>
        <p:spPr>
          <a:xfrm>
            <a:off x="932052" y="6117082"/>
            <a:ext cx="192405" cy="12953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" spc="-25" dirty="0">
                <a:latin typeface="Arial"/>
                <a:cs typeface="Arial"/>
              </a:rPr>
              <a:t>Ap</a:t>
            </a:r>
            <a:r>
              <a:rPr sz="650" spc="15" dirty="0">
                <a:latin typeface="Arial"/>
                <a:cs typeface="Arial"/>
              </a:rPr>
              <a:t>ri</a:t>
            </a:r>
            <a:r>
              <a:rPr sz="650" spc="10" dirty="0">
                <a:latin typeface="Arial"/>
                <a:cs typeface="Arial"/>
              </a:rPr>
              <a:t>l</a:t>
            </a:r>
            <a:endParaRPr sz="650">
              <a:latin typeface="Arial"/>
              <a:cs typeface="Arial"/>
            </a:endParaRPr>
          </a:p>
        </p:txBody>
      </p:sp>
      <p:sp>
        <p:nvSpPr>
          <p:cNvPr id="91" name="object 91"/>
          <p:cNvSpPr txBox="1"/>
          <p:nvPr/>
        </p:nvSpPr>
        <p:spPr>
          <a:xfrm>
            <a:off x="1788541" y="6117082"/>
            <a:ext cx="114300" cy="12953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" spc="-20" dirty="0">
                <a:latin typeface="Arial"/>
                <a:cs typeface="Arial"/>
              </a:rPr>
              <a:t>29</a:t>
            </a:r>
            <a:endParaRPr sz="650">
              <a:latin typeface="Arial"/>
              <a:cs typeface="Arial"/>
            </a:endParaRPr>
          </a:p>
        </p:txBody>
      </p:sp>
      <p:sp>
        <p:nvSpPr>
          <p:cNvPr id="92" name="object 92"/>
          <p:cNvSpPr txBox="1"/>
          <p:nvPr/>
        </p:nvSpPr>
        <p:spPr>
          <a:xfrm>
            <a:off x="6738619" y="6117082"/>
            <a:ext cx="69850" cy="12953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" spc="-20" dirty="0">
                <a:latin typeface="Arial"/>
                <a:cs typeface="Arial"/>
              </a:rPr>
              <a:t>$</a:t>
            </a:r>
            <a:endParaRPr sz="650">
              <a:latin typeface="Arial"/>
              <a:cs typeface="Arial"/>
            </a:endParaRPr>
          </a:p>
        </p:txBody>
      </p:sp>
      <p:sp>
        <p:nvSpPr>
          <p:cNvPr id="93" name="object 93"/>
          <p:cNvSpPr txBox="1"/>
          <p:nvPr/>
        </p:nvSpPr>
        <p:spPr>
          <a:xfrm>
            <a:off x="7043419" y="6117082"/>
            <a:ext cx="395605" cy="12953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" spc="-15" dirty="0">
                <a:latin typeface="Arial"/>
                <a:cs typeface="Arial"/>
              </a:rPr>
              <a:t>475.00</a:t>
            </a:r>
            <a:r>
              <a:rPr sz="650" spc="60" dirty="0">
                <a:latin typeface="Arial"/>
                <a:cs typeface="Arial"/>
              </a:rPr>
              <a:t> </a:t>
            </a:r>
            <a:r>
              <a:rPr sz="650" spc="-20" dirty="0">
                <a:latin typeface="Arial"/>
                <a:cs typeface="Arial"/>
              </a:rPr>
              <a:t>$</a:t>
            </a:r>
            <a:endParaRPr sz="650">
              <a:latin typeface="Arial"/>
              <a:cs typeface="Arial"/>
            </a:endParaRPr>
          </a:p>
        </p:txBody>
      </p:sp>
      <p:sp>
        <p:nvSpPr>
          <p:cNvPr id="94" name="object 94"/>
          <p:cNvSpPr txBox="1"/>
          <p:nvPr/>
        </p:nvSpPr>
        <p:spPr>
          <a:xfrm>
            <a:off x="11465941" y="6117082"/>
            <a:ext cx="69850" cy="12953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" spc="-20" dirty="0">
                <a:latin typeface="Arial"/>
                <a:cs typeface="Arial"/>
              </a:rPr>
              <a:t>2</a:t>
            </a:r>
            <a:endParaRPr sz="650">
              <a:latin typeface="Arial"/>
              <a:cs typeface="Arial"/>
            </a:endParaRPr>
          </a:p>
        </p:txBody>
      </p:sp>
      <p:sp>
        <p:nvSpPr>
          <p:cNvPr id="95" name="object 95"/>
          <p:cNvSpPr txBox="1"/>
          <p:nvPr/>
        </p:nvSpPr>
        <p:spPr>
          <a:xfrm>
            <a:off x="932052" y="6635242"/>
            <a:ext cx="192405" cy="12953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" spc="-25" dirty="0">
                <a:latin typeface="Arial"/>
                <a:cs typeface="Arial"/>
              </a:rPr>
              <a:t>Ap</a:t>
            </a:r>
            <a:r>
              <a:rPr sz="650" spc="15" dirty="0">
                <a:latin typeface="Arial"/>
                <a:cs typeface="Arial"/>
              </a:rPr>
              <a:t>ri</a:t>
            </a:r>
            <a:r>
              <a:rPr sz="650" spc="10" dirty="0">
                <a:latin typeface="Arial"/>
                <a:cs typeface="Arial"/>
              </a:rPr>
              <a:t>l</a:t>
            </a:r>
            <a:endParaRPr sz="650">
              <a:latin typeface="Arial"/>
              <a:cs typeface="Arial"/>
            </a:endParaRPr>
          </a:p>
        </p:txBody>
      </p:sp>
      <p:sp>
        <p:nvSpPr>
          <p:cNvPr id="96" name="object 96"/>
          <p:cNvSpPr txBox="1"/>
          <p:nvPr/>
        </p:nvSpPr>
        <p:spPr>
          <a:xfrm>
            <a:off x="1788541" y="6635242"/>
            <a:ext cx="114300" cy="12953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" spc="-20" dirty="0">
                <a:latin typeface="Arial"/>
                <a:cs typeface="Arial"/>
              </a:rPr>
              <a:t>30</a:t>
            </a:r>
            <a:endParaRPr sz="650">
              <a:latin typeface="Arial"/>
              <a:cs typeface="Arial"/>
            </a:endParaRPr>
          </a:p>
        </p:txBody>
      </p:sp>
      <p:sp>
        <p:nvSpPr>
          <p:cNvPr id="97" name="object 97"/>
          <p:cNvSpPr txBox="1"/>
          <p:nvPr/>
        </p:nvSpPr>
        <p:spPr>
          <a:xfrm>
            <a:off x="6570853" y="6635242"/>
            <a:ext cx="237490" cy="12953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" spc="-15" dirty="0">
                <a:latin typeface="Arial"/>
                <a:cs typeface="Arial"/>
              </a:rPr>
              <a:t>1.8</a:t>
            </a:r>
            <a:r>
              <a:rPr sz="650" spc="30" dirty="0">
                <a:latin typeface="Arial"/>
                <a:cs typeface="Arial"/>
              </a:rPr>
              <a:t> </a:t>
            </a:r>
            <a:r>
              <a:rPr sz="650" spc="-20" dirty="0">
                <a:latin typeface="Arial"/>
                <a:cs typeface="Arial"/>
              </a:rPr>
              <a:t>$</a:t>
            </a:r>
            <a:endParaRPr sz="650">
              <a:latin typeface="Arial"/>
              <a:cs typeface="Arial"/>
            </a:endParaRPr>
          </a:p>
        </p:txBody>
      </p:sp>
      <p:sp>
        <p:nvSpPr>
          <p:cNvPr id="98" name="object 98"/>
          <p:cNvSpPr txBox="1"/>
          <p:nvPr/>
        </p:nvSpPr>
        <p:spPr>
          <a:xfrm>
            <a:off x="7043419" y="6635242"/>
            <a:ext cx="395605" cy="12953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" spc="-15" dirty="0">
                <a:latin typeface="Arial"/>
                <a:cs typeface="Arial"/>
              </a:rPr>
              <a:t>475.00</a:t>
            </a:r>
            <a:r>
              <a:rPr sz="650" spc="60" dirty="0">
                <a:latin typeface="Arial"/>
                <a:cs typeface="Arial"/>
              </a:rPr>
              <a:t> </a:t>
            </a:r>
            <a:r>
              <a:rPr sz="650" spc="-20" dirty="0">
                <a:latin typeface="Arial"/>
                <a:cs typeface="Arial"/>
              </a:rPr>
              <a:t>$</a:t>
            </a:r>
            <a:endParaRPr sz="650">
              <a:latin typeface="Arial"/>
              <a:cs typeface="Arial"/>
            </a:endParaRPr>
          </a:p>
        </p:txBody>
      </p:sp>
      <p:sp>
        <p:nvSpPr>
          <p:cNvPr id="99" name="object 99"/>
          <p:cNvSpPr txBox="1"/>
          <p:nvPr/>
        </p:nvSpPr>
        <p:spPr>
          <a:xfrm>
            <a:off x="11400408" y="6635242"/>
            <a:ext cx="135255" cy="12953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" spc="-20" dirty="0">
                <a:latin typeface="Arial"/>
                <a:cs typeface="Arial"/>
              </a:rPr>
              <a:t>0.5</a:t>
            </a:r>
            <a:endParaRPr sz="650">
              <a:latin typeface="Arial"/>
              <a:cs typeface="Arial"/>
            </a:endParaRPr>
          </a:p>
        </p:txBody>
      </p:sp>
      <p:sp>
        <p:nvSpPr>
          <p:cNvPr id="100" name="object 100"/>
          <p:cNvSpPr txBox="1"/>
          <p:nvPr/>
        </p:nvSpPr>
        <p:spPr>
          <a:xfrm>
            <a:off x="8061452" y="6108522"/>
            <a:ext cx="2931795" cy="47688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84785" marR="5080" indent="-172720">
              <a:lnSpc>
                <a:spcPct val="113799"/>
              </a:lnSpc>
              <a:spcBef>
                <a:spcPts val="90"/>
              </a:spcBef>
              <a:tabLst>
                <a:tab pos="184785" algn="l"/>
              </a:tabLst>
            </a:pPr>
            <a:r>
              <a:rPr sz="650" spc="-10" dirty="0">
                <a:latin typeface="Arial"/>
                <a:cs typeface="Arial"/>
              </a:rPr>
              <a:t>-	</a:t>
            </a:r>
            <a:r>
              <a:rPr sz="650" spc="-20" dirty="0">
                <a:latin typeface="Arial"/>
                <a:cs typeface="Arial"/>
              </a:rPr>
              <a:t>Telephone </a:t>
            </a:r>
            <a:r>
              <a:rPr sz="650" spc="-15" dirty="0">
                <a:latin typeface="Arial"/>
                <a:cs typeface="Arial"/>
              </a:rPr>
              <a:t>conference </a:t>
            </a:r>
            <a:r>
              <a:rPr sz="650" spc="15" dirty="0">
                <a:latin typeface="Arial"/>
                <a:cs typeface="Arial"/>
              </a:rPr>
              <a:t>with </a:t>
            </a:r>
            <a:r>
              <a:rPr sz="650" spc="-25" dirty="0">
                <a:latin typeface="Arial"/>
                <a:cs typeface="Arial"/>
              </a:rPr>
              <a:t>H. </a:t>
            </a:r>
            <a:r>
              <a:rPr sz="650" spc="-20" dirty="0">
                <a:latin typeface="Arial"/>
                <a:cs typeface="Arial"/>
              </a:rPr>
              <a:t>Aden </a:t>
            </a:r>
            <a:r>
              <a:rPr sz="650" spc="-5" dirty="0">
                <a:latin typeface="Arial"/>
                <a:cs typeface="Arial"/>
              </a:rPr>
              <a:t>re: </a:t>
            </a:r>
            <a:r>
              <a:rPr sz="650" spc="-80" dirty="0">
                <a:latin typeface="Arial"/>
                <a:cs typeface="Arial"/>
              </a:rPr>
              <a:t>OPR </a:t>
            </a:r>
            <a:r>
              <a:rPr sz="650" spc="-35" dirty="0">
                <a:latin typeface="Arial"/>
                <a:cs typeface="Arial"/>
              </a:rPr>
              <a:t>issues; </a:t>
            </a:r>
            <a:r>
              <a:rPr sz="650" spc="-5" dirty="0">
                <a:latin typeface="Arial"/>
                <a:cs typeface="Arial"/>
              </a:rPr>
              <a:t>review material </a:t>
            </a:r>
            <a:r>
              <a:rPr sz="650" spc="10" dirty="0">
                <a:latin typeface="Arial"/>
                <a:cs typeface="Arial"/>
              </a:rPr>
              <a:t>from </a:t>
            </a:r>
            <a:r>
              <a:rPr sz="650" spc="-30" dirty="0">
                <a:latin typeface="Arial"/>
                <a:cs typeface="Arial"/>
              </a:rPr>
              <a:t>D.  </a:t>
            </a:r>
            <a:r>
              <a:rPr sz="650" dirty="0">
                <a:latin typeface="Arial"/>
                <a:cs typeface="Arial"/>
              </a:rPr>
              <a:t>Wharton </a:t>
            </a:r>
            <a:r>
              <a:rPr sz="650" spc="-5" dirty="0">
                <a:latin typeface="Arial"/>
                <a:cs typeface="Arial"/>
              </a:rPr>
              <a:t>re: </a:t>
            </a:r>
            <a:r>
              <a:rPr sz="650" dirty="0">
                <a:latin typeface="Arial"/>
                <a:cs typeface="Arial"/>
              </a:rPr>
              <a:t>commumity </a:t>
            </a:r>
            <a:r>
              <a:rPr sz="650" spc="-15" dirty="0">
                <a:latin typeface="Arial"/>
                <a:cs typeface="Arial"/>
              </a:rPr>
              <a:t>issues/intake </a:t>
            </a:r>
            <a:r>
              <a:rPr sz="650" spc="-5" dirty="0">
                <a:latin typeface="Arial"/>
                <a:cs typeface="Arial"/>
              </a:rPr>
              <a:t>forms; </a:t>
            </a:r>
            <a:r>
              <a:rPr sz="650" spc="-25" dirty="0">
                <a:latin typeface="Arial"/>
                <a:cs typeface="Arial"/>
              </a:rPr>
              <a:t>Review </a:t>
            </a:r>
            <a:r>
              <a:rPr sz="650" spc="-5" dirty="0">
                <a:latin typeface="Arial"/>
                <a:cs typeface="Arial"/>
              </a:rPr>
              <a:t>communication </a:t>
            </a:r>
            <a:r>
              <a:rPr sz="650" spc="10" dirty="0">
                <a:latin typeface="Arial"/>
                <a:cs typeface="Arial"/>
              </a:rPr>
              <a:t>from </a:t>
            </a:r>
            <a:r>
              <a:rPr sz="650" spc="-55" dirty="0">
                <a:latin typeface="Arial"/>
                <a:cs typeface="Arial"/>
              </a:rPr>
              <a:t>R.  </a:t>
            </a:r>
            <a:r>
              <a:rPr sz="650" spc="-5" dirty="0">
                <a:latin typeface="Arial"/>
                <a:cs typeface="Arial"/>
              </a:rPr>
              <a:t>Dupont re: </a:t>
            </a:r>
            <a:r>
              <a:rPr sz="650" spc="-80" dirty="0">
                <a:latin typeface="Arial"/>
                <a:cs typeface="Arial"/>
              </a:rPr>
              <a:t>CPIC </a:t>
            </a:r>
            <a:r>
              <a:rPr sz="650" spc="-25" dirty="0">
                <a:latin typeface="Arial"/>
                <a:cs typeface="Arial"/>
              </a:rPr>
              <a:t>Policies; Review </a:t>
            </a:r>
            <a:r>
              <a:rPr sz="650" spc="-20" dirty="0">
                <a:latin typeface="Arial"/>
                <a:cs typeface="Arial"/>
              </a:rPr>
              <a:t>Stop, </a:t>
            </a:r>
            <a:r>
              <a:rPr sz="650" spc="-35" dirty="0">
                <a:latin typeface="Arial"/>
                <a:cs typeface="Arial"/>
              </a:rPr>
              <a:t>Search </a:t>
            </a:r>
            <a:r>
              <a:rPr sz="650" spc="-20" dirty="0">
                <a:latin typeface="Arial"/>
                <a:cs typeface="Arial"/>
              </a:rPr>
              <a:t>and </a:t>
            </a:r>
            <a:r>
              <a:rPr sz="650" spc="-10" dirty="0">
                <a:latin typeface="Arial"/>
                <a:cs typeface="Arial"/>
              </a:rPr>
              <a:t>Arrest </a:t>
            </a:r>
            <a:r>
              <a:rPr sz="650" spc="10" dirty="0">
                <a:latin typeface="Arial"/>
                <a:cs typeface="Arial"/>
              </a:rPr>
              <a:t>draft </a:t>
            </a:r>
            <a:r>
              <a:rPr sz="650" spc="-10" dirty="0">
                <a:latin typeface="Arial"/>
                <a:cs typeface="Arial"/>
              </a:rPr>
              <a:t>1st </a:t>
            </a:r>
            <a:r>
              <a:rPr sz="650" spc="-5" dirty="0">
                <a:latin typeface="Arial"/>
                <a:cs typeface="Arial"/>
              </a:rPr>
              <a:t>Quarter  </a:t>
            </a:r>
            <a:r>
              <a:rPr sz="650" spc="-30" dirty="0">
                <a:latin typeface="Arial"/>
                <a:cs typeface="Arial"/>
              </a:rPr>
              <a:t>Stops</a:t>
            </a:r>
            <a:r>
              <a:rPr sz="650" spc="-35" dirty="0">
                <a:latin typeface="Arial"/>
                <a:cs typeface="Arial"/>
              </a:rPr>
              <a:t> </a:t>
            </a:r>
            <a:r>
              <a:rPr sz="650" spc="-15" dirty="0">
                <a:latin typeface="Arial"/>
                <a:cs typeface="Arial"/>
              </a:rPr>
              <a:t>Report</a:t>
            </a:r>
            <a:endParaRPr sz="650">
              <a:latin typeface="Arial"/>
              <a:cs typeface="Arial"/>
            </a:endParaRPr>
          </a:p>
        </p:txBody>
      </p:sp>
      <p:sp>
        <p:nvSpPr>
          <p:cNvPr id="101" name="object 101"/>
          <p:cNvSpPr txBox="1"/>
          <p:nvPr/>
        </p:nvSpPr>
        <p:spPr>
          <a:xfrm>
            <a:off x="7933308" y="6635242"/>
            <a:ext cx="2341880" cy="12953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" spc="-15" dirty="0">
                <a:latin typeface="Arial"/>
                <a:cs typeface="Arial"/>
              </a:rPr>
              <a:t>855.00 </a:t>
            </a:r>
            <a:r>
              <a:rPr sz="650" spc="-25" dirty="0">
                <a:latin typeface="Arial"/>
                <a:cs typeface="Arial"/>
              </a:rPr>
              <a:t>Review </a:t>
            </a:r>
            <a:r>
              <a:rPr sz="650" spc="-5" dirty="0">
                <a:latin typeface="Arial"/>
                <a:cs typeface="Arial"/>
              </a:rPr>
              <a:t>latest </a:t>
            </a:r>
            <a:r>
              <a:rPr sz="650" spc="10" dirty="0">
                <a:latin typeface="Arial"/>
                <a:cs typeface="Arial"/>
              </a:rPr>
              <a:t>draft of </a:t>
            </a:r>
            <a:r>
              <a:rPr sz="650" spc="-15" dirty="0">
                <a:latin typeface="Arial"/>
                <a:cs typeface="Arial"/>
              </a:rPr>
              <a:t>Critical </a:t>
            </a:r>
            <a:r>
              <a:rPr sz="650" spc="-5" dirty="0">
                <a:latin typeface="Arial"/>
                <a:cs typeface="Arial"/>
              </a:rPr>
              <a:t>Incident </a:t>
            </a:r>
            <a:r>
              <a:rPr sz="650" spc="-10" dirty="0">
                <a:latin typeface="Arial"/>
                <a:cs typeface="Arial"/>
              </a:rPr>
              <a:t>Protocol </a:t>
            </a:r>
            <a:r>
              <a:rPr sz="650" spc="-20" dirty="0">
                <a:latin typeface="Arial"/>
                <a:cs typeface="Arial"/>
              </a:rPr>
              <a:t>and</a:t>
            </a:r>
            <a:r>
              <a:rPr sz="650" spc="-80" dirty="0">
                <a:latin typeface="Arial"/>
                <a:cs typeface="Arial"/>
              </a:rPr>
              <a:t> </a:t>
            </a:r>
            <a:r>
              <a:rPr sz="650" spc="-25" dirty="0">
                <a:latin typeface="Arial"/>
                <a:cs typeface="Arial"/>
              </a:rPr>
              <a:t>Policy</a:t>
            </a:r>
            <a:endParaRPr sz="650">
              <a:latin typeface="Arial"/>
              <a:cs typeface="Arial"/>
            </a:endParaRPr>
          </a:p>
        </p:txBody>
      </p:sp>
      <p:sp>
        <p:nvSpPr>
          <p:cNvPr id="102" name="object 102"/>
          <p:cNvSpPr txBox="1"/>
          <p:nvPr/>
        </p:nvSpPr>
        <p:spPr>
          <a:xfrm>
            <a:off x="8061452" y="3927550"/>
            <a:ext cx="2683510" cy="25146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84785" marR="5080" indent="-172720">
              <a:lnSpc>
                <a:spcPct val="113799"/>
              </a:lnSpc>
              <a:spcBef>
                <a:spcPts val="90"/>
              </a:spcBef>
              <a:tabLst>
                <a:tab pos="184785" algn="l"/>
              </a:tabLst>
            </a:pPr>
            <a:r>
              <a:rPr sz="650" spc="-10" dirty="0">
                <a:latin typeface="Arial"/>
                <a:cs typeface="Arial"/>
              </a:rPr>
              <a:t>-	</a:t>
            </a:r>
            <a:r>
              <a:rPr sz="650" spc="-25" dirty="0">
                <a:latin typeface="Arial"/>
                <a:cs typeface="Arial"/>
              </a:rPr>
              <a:t>Review Org </a:t>
            </a:r>
            <a:r>
              <a:rPr sz="650" spc="-5" dirty="0">
                <a:latin typeface="Arial"/>
                <a:cs typeface="Arial"/>
              </a:rPr>
              <a:t>chart; review </a:t>
            </a:r>
            <a:r>
              <a:rPr sz="650" spc="-10" dirty="0">
                <a:latin typeface="Arial"/>
                <a:cs typeface="Arial"/>
              </a:rPr>
              <a:t>materials </a:t>
            </a:r>
            <a:r>
              <a:rPr sz="650" dirty="0">
                <a:latin typeface="Arial"/>
                <a:cs typeface="Arial"/>
              </a:rPr>
              <a:t>in </a:t>
            </a:r>
            <a:r>
              <a:rPr sz="650" spc="-10" dirty="0">
                <a:latin typeface="Arial"/>
                <a:cs typeface="Arial"/>
              </a:rPr>
              <a:t>connection </a:t>
            </a:r>
            <a:r>
              <a:rPr sz="650" spc="15" dirty="0">
                <a:latin typeface="Arial"/>
                <a:cs typeface="Arial"/>
              </a:rPr>
              <a:t>with </a:t>
            </a:r>
            <a:r>
              <a:rPr sz="650" spc="-25" dirty="0">
                <a:latin typeface="Arial"/>
                <a:cs typeface="Arial"/>
              </a:rPr>
              <a:t>Thursday's </a:t>
            </a:r>
            <a:r>
              <a:rPr sz="650" spc="-80" dirty="0">
                <a:latin typeface="Arial"/>
                <a:cs typeface="Arial"/>
              </a:rPr>
              <a:t>CPIC  </a:t>
            </a:r>
            <a:r>
              <a:rPr sz="650" spc="-5" dirty="0">
                <a:latin typeface="Arial"/>
                <a:cs typeface="Arial"/>
              </a:rPr>
              <a:t>meeting; review </a:t>
            </a:r>
            <a:r>
              <a:rPr sz="650" spc="-10" dirty="0">
                <a:latin typeface="Arial"/>
                <a:cs typeface="Arial"/>
              </a:rPr>
              <a:t>updated </a:t>
            </a:r>
            <a:r>
              <a:rPr sz="650" spc="-100" dirty="0">
                <a:latin typeface="Arial"/>
                <a:cs typeface="Arial"/>
              </a:rPr>
              <a:t>SSA</a:t>
            </a:r>
            <a:r>
              <a:rPr sz="650" spc="-95" dirty="0">
                <a:latin typeface="Arial"/>
                <a:cs typeface="Arial"/>
              </a:rPr>
              <a:t> </a:t>
            </a:r>
            <a:r>
              <a:rPr sz="650" spc="-25" dirty="0">
                <a:latin typeface="Arial"/>
                <a:cs typeface="Arial"/>
              </a:rPr>
              <a:t>Policies</a:t>
            </a:r>
            <a:endParaRPr sz="650">
              <a:latin typeface="Arial"/>
              <a:cs typeface="Arial"/>
            </a:endParaRPr>
          </a:p>
        </p:txBody>
      </p:sp>
      <p:sp>
        <p:nvSpPr>
          <p:cNvPr id="103" name="object 103"/>
          <p:cNvSpPr txBox="1"/>
          <p:nvPr/>
        </p:nvSpPr>
        <p:spPr>
          <a:xfrm>
            <a:off x="7933308" y="4279722"/>
            <a:ext cx="2866390" cy="2508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13055" marR="5080" indent="-300355">
              <a:lnSpc>
                <a:spcPct val="113700"/>
              </a:lnSpc>
              <a:spcBef>
                <a:spcPts val="90"/>
              </a:spcBef>
            </a:pPr>
            <a:r>
              <a:rPr sz="650" spc="-15" dirty="0">
                <a:latin typeface="Arial"/>
                <a:cs typeface="Arial"/>
              </a:rPr>
              <a:t>285.00 </a:t>
            </a:r>
            <a:r>
              <a:rPr sz="650" spc="-25" dirty="0">
                <a:latin typeface="Arial"/>
                <a:cs typeface="Arial"/>
              </a:rPr>
              <a:t>Review </a:t>
            </a:r>
            <a:r>
              <a:rPr sz="650" spc="-10" dirty="0">
                <a:latin typeface="Arial"/>
                <a:cs typeface="Arial"/>
              </a:rPr>
              <a:t>suite </a:t>
            </a:r>
            <a:r>
              <a:rPr sz="650" spc="10" dirty="0">
                <a:latin typeface="Arial"/>
                <a:cs typeface="Arial"/>
              </a:rPr>
              <a:t>of </a:t>
            </a:r>
            <a:r>
              <a:rPr sz="650" spc="-15" dirty="0">
                <a:latin typeface="Arial"/>
                <a:cs typeface="Arial"/>
              </a:rPr>
              <a:t>policies sent </a:t>
            </a:r>
            <a:r>
              <a:rPr sz="650" spc="-10" dirty="0">
                <a:latin typeface="Arial"/>
                <a:cs typeface="Arial"/>
              </a:rPr>
              <a:t>by </a:t>
            </a:r>
            <a:r>
              <a:rPr sz="650" spc="-45" dirty="0">
                <a:latin typeface="Arial"/>
                <a:cs typeface="Arial"/>
              </a:rPr>
              <a:t>L. </a:t>
            </a:r>
            <a:r>
              <a:rPr sz="650" spc="-25" dirty="0">
                <a:latin typeface="Arial"/>
                <a:cs typeface="Arial"/>
              </a:rPr>
              <a:t>Fink </a:t>
            </a:r>
            <a:r>
              <a:rPr sz="650" spc="-5" dirty="0">
                <a:latin typeface="Arial"/>
                <a:cs typeface="Arial"/>
              </a:rPr>
              <a:t>re: </a:t>
            </a:r>
            <a:r>
              <a:rPr sz="650" spc="-25" dirty="0">
                <a:latin typeface="Arial"/>
                <a:cs typeface="Arial"/>
              </a:rPr>
              <a:t>Fair </a:t>
            </a:r>
            <a:r>
              <a:rPr sz="650" spc="-20" dirty="0">
                <a:latin typeface="Arial"/>
                <a:cs typeface="Arial"/>
              </a:rPr>
              <a:t>and </a:t>
            </a:r>
            <a:r>
              <a:rPr sz="650" spc="-5" dirty="0">
                <a:latin typeface="Arial"/>
                <a:cs typeface="Arial"/>
              </a:rPr>
              <a:t>Impartial </a:t>
            </a:r>
            <a:r>
              <a:rPr sz="650" spc="-20" dirty="0">
                <a:latin typeface="Arial"/>
                <a:cs typeface="Arial"/>
              </a:rPr>
              <a:t>Policing </a:t>
            </a:r>
            <a:r>
              <a:rPr sz="650" spc="-15" dirty="0">
                <a:latin typeface="Arial"/>
                <a:cs typeface="Arial"/>
              </a:rPr>
              <a:t>and  </a:t>
            </a:r>
            <a:r>
              <a:rPr sz="650" spc="-30" dirty="0">
                <a:latin typeface="Arial"/>
                <a:cs typeface="Arial"/>
              </a:rPr>
              <a:t>Stops, </a:t>
            </a:r>
            <a:r>
              <a:rPr sz="650" spc="-40" dirty="0">
                <a:latin typeface="Arial"/>
                <a:cs typeface="Arial"/>
              </a:rPr>
              <a:t>Searches </a:t>
            </a:r>
            <a:r>
              <a:rPr sz="650" spc="-15" dirty="0">
                <a:latin typeface="Arial"/>
                <a:cs typeface="Arial"/>
              </a:rPr>
              <a:t>and</a:t>
            </a:r>
            <a:r>
              <a:rPr sz="650" spc="-20" dirty="0">
                <a:latin typeface="Arial"/>
                <a:cs typeface="Arial"/>
              </a:rPr>
              <a:t> </a:t>
            </a:r>
            <a:r>
              <a:rPr sz="650" spc="-15" dirty="0">
                <a:latin typeface="Arial"/>
                <a:cs typeface="Arial"/>
              </a:rPr>
              <a:t>Arrests</a:t>
            </a:r>
            <a:endParaRPr sz="650">
              <a:latin typeface="Arial"/>
              <a:cs typeface="Arial"/>
            </a:endParaRPr>
          </a:p>
        </p:txBody>
      </p:sp>
      <p:sp>
        <p:nvSpPr>
          <p:cNvPr id="104" name="object 104"/>
          <p:cNvSpPr txBox="1"/>
          <p:nvPr/>
        </p:nvSpPr>
        <p:spPr>
          <a:xfrm>
            <a:off x="7933308" y="4611370"/>
            <a:ext cx="1886585" cy="12953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" spc="-15" dirty="0">
                <a:latin typeface="Arial"/>
                <a:cs typeface="Arial"/>
              </a:rPr>
              <a:t>712.50 </a:t>
            </a:r>
            <a:r>
              <a:rPr sz="650" spc="5" dirty="0">
                <a:latin typeface="Arial"/>
                <a:cs typeface="Arial"/>
              </a:rPr>
              <a:t>Meet </a:t>
            </a:r>
            <a:r>
              <a:rPr sz="650" spc="15" dirty="0">
                <a:latin typeface="Arial"/>
                <a:cs typeface="Arial"/>
              </a:rPr>
              <a:t>with </a:t>
            </a:r>
            <a:r>
              <a:rPr sz="650" spc="-10" dirty="0">
                <a:latin typeface="Arial"/>
                <a:cs typeface="Arial"/>
              </a:rPr>
              <a:t>Deputy </a:t>
            </a:r>
            <a:r>
              <a:rPr sz="650" spc="-20" dirty="0">
                <a:latin typeface="Arial"/>
                <a:cs typeface="Arial"/>
              </a:rPr>
              <a:t>Commissioner </a:t>
            </a:r>
            <a:r>
              <a:rPr sz="650" spc="-30" dirty="0">
                <a:latin typeface="Arial"/>
                <a:cs typeface="Arial"/>
              </a:rPr>
              <a:t>D.</a:t>
            </a:r>
            <a:r>
              <a:rPr sz="650" spc="-45" dirty="0">
                <a:latin typeface="Arial"/>
                <a:cs typeface="Arial"/>
              </a:rPr>
              <a:t> </a:t>
            </a:r>
            <a:r>
              <a:rPr sz="650" spc="5" dirty="0">
                <a:latin typeface="Arial"/>
                <a:cs typeface="Arial"/>
              </a:rPr>
              <a:t>Murphy</a:t>
            </a:r>
            <a:endParaRPr sz="650">
              <a:latin typeface="Arial"/>
              <a:cs typeface="Arial"/>
            </a:endParaRPr>
          </a:p>
        </p:txBody>
      </p:sp>
      <p:sp>
        <p:nvSpPr>
          <p:cNvPr id="105" name="object 105"/>
          <p:cNvSpPr txBox="1"/>
          <p:nvPr/>
        </p:nvSpPr>
        <p:spPr>
          <a:xfrm>
            <a:off x="8061452" y="4828108"/>
            <a:ext cx="2955925" cy="7023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84785" marR="5080" indent="-172720">
              <a:lnSpc>
                <a:spcPct val="113799"/>
              </a:lnSpc>
              <a:spcBef>
                <a:spcPts val="90"/>
              </a:spcBef>
              <a:tabLst>
                <a:tab pos="184785" algn="l"/>
              </a:tabLst>
            </a:pPr>
            <a:r>
              <a:rPr sz="650" spc="-10" dirty="0">
                <a:latin typeface="Arial"/>
                <a:cs typeface="Arial"/>
              </a:rPr>
              <a:t>-	</a:t>
            </a:r>
            <a:r>
              <a:rPr sz="650" spc="-25" dirty="0">
                <a:latin typeface="Arial"/>
                <a:cs typeface="Arial"/>
              </a:rPr>
              <a:t>Review </a:t>
            </a:r>
            <a:r>
              <a:rPr sz="650" spc="-15" dirty="0">
                <a:latin typeface="Arial"/>
                <a:cs typeface="Arial"/>
              </a:rPr>
              <a:t>proposed</a:t>
            </a:r>
            <a:r>
              <a:rPr sz="650" spc="-20" dirty="0">
                <a:latin typeface="Arial"/>
                <a:cs typeface="Arial"/>
              </a:rPr>
              <a:t> </a:t>
            </a:r>
            <a:r>
              <a:rPr sz="650" spc="-25" dirty="0">
                <a:latin typeface="Arial"/>
                <a:cs typeface="Arial"/>
              </a:rPr>
              <a:t>agenda </a:t>
            </a:r>
            <a:r>
              <a:rPr sz="650" spc="10" dirty="0">
                <a:latin typeface="Arial"/>
                <a:cs typeface="Arial"/>
              </a:rPr>
              <a:t>for</a:t>
            </a:r>
            <a:r>
              <a:rPr sz="650" spc="-20" dirty="0">
                <a:latin typeface="Arial"/>
                <a:cs typeface="Arial"/>
              </a:rPr>
              <a:t> </a:t>
            </a:r>
            <a:r>
              <a:rPr sz="650" spc="15" dirty="0">
                <a:latin typeface="Arial"/>
                <a:cs typeface="Arial"/>
              </a:rPr>
              <a:t>5/3/19</a:t>
            </a:r>
            <a:r>
              <a:rPr sz="650" spc="-20" dirty="0">
                <a:latin typeface="Arial"/>
                <a:cs typeface="Arial"/>
              </a:rPr>
              <a:t> </a:t>
            </a:r>
            <a:r>
              <a:rPr sz="650" spc="-10" dirty="0">
                <a:latin typeface="Arial"/>
                <a:cs typeface="Arial"/>
              </a:rPr>
              <a:t>meeting</a:t>
            </a:r>
            <a:r>
              <a:rPr sz="650" spc="-20" dirty="0">
                <a:latin typeface="Arial"/>
                <a:cs typeface="Arial"/>
              </a:rPr>
              <a:t> </a:t>
            </a:r>
            <a:r>
              <a:rPr sz="650" spc="15" dirty="0">
                <a:latin typeface="Arial"/>
                <a:cs typeface="Arial"/>
              </a:rPr>
              <a:t>with</a:t>
            </a:r>
            <a:r>
              <a:rPr sz="650" spc="-20" dirty="0">
                <a:latin typeface="Arial"/>
                <a:cs typeface="Arial"/>
              </a:rPr>
              <a:t> </a:t>
            </a:r>
            <a:r>
              <a:rPr sz="650" dirty="0">
                <a:latin typeface="Arial"/>
                <a:cs typeface="Arial"/>
              </a:rPr>
              <a:t>the</a:t>
            </a:r>
            <a:r>
              <a:rPr sz="650" spc="-25" dirty="0">
                <a:latin typeface="Arial"/>
                <a:cs typeface="Arial"/>
              </a:rPr>
              <a:t> </a:t>
            </a:r>
            <a:r>
              <a:rPr sz="650" spc="-10" dirty="0">
                <a:latin typeface="Arial"/>
                <a:cs typeface="Arial"/>
              </a:rPr>
              <a:t>Court;</a:t>
            </a:r>
            <a:r>
              <a:rPr sz="650" spc="-25" dirty="0">
                <a:latin typeface="Arial"/>
                <a:cs typeface="Arial"/>
              </a:rPr>
              <a:t> </a:t>
            </a:r>
            <a:r>
              <a:rPr sz="650" spc="-5" dirty="0">
                <a:latin typeface="Arial"/>
                <a:cs typeface="Arial"/>
              </a:rPr>
              <a:t>review</a:t>
            </a:r>
            <a:r>
              <a:rPr sz="650" spc="-20" dirty="0">
                <a:latin typeface="Arial"/>
                <a:cs typeface="Arial"/>
              </a:rPr>
              <a:t> </a:t>
            </a:r>
            <a:r>
              <a:rPr sz="650" spc="-5" dirty="0">
                <a:latin typeface="Arial"/>
                <a:cs typeface="Arial"/>
              </a:rPr>
              <a:t>final</a:t>
            </a:r>
            <a:r>
              <a:rPr sz="650" spc="-25" dirty="0">
                <a:latin typeface="Arial"/>
                <a:cs typeface="Arial"/>
              </a:rPr>
              <a:t> </a:t>
            </a:r>
            <a:r>
              <a:rPr sz="650" spc="5" dirty="0">
                <a:latin typeface="Arial"/>
                <a:cs typeface="Arial"/>
              </a:rPr>
              <a:t>draft  </a:t>
            </a:r>
            <a:r>
              <a:rPr sz="650" spc="10" dirty="0">
                <a:latin typeface="Arial"/>
                <a:cs typeface="Arial"/>
              </a:rPr>
              <a:t>of </a:t>
            </a:r>
            <a:r>
              <a:rPr sz="650" spc="-10" dirty="0">
                <a:latin typeface="Arial"/>
                <a:cs typeface="Arial"/>
              </a:rPr>
              <a:t>2nd </a:t>
            </a:r>
            <a:r>
              <a:rPr sz="650" spc="-15" dirty="0">
                <a:latin typeface="Arial"/>
                <a:cs typeface="Arial"/>
              </a:rPr>
              <a:t>year </a:t>
            </a:r>
            <a:r>
              <a:rPr sz="650" spc="-80" dirty="0">
                <a:latin typeface="Arial"/>
                <a:cs typeface="Arial"/>
              </a:rPr>
              <a:t>CPIC </a:t>
            </a:r>
            <a:r>
              <a:rPr sz="650" dirty="0">
                <a:latin typeface="Arial"/>
                <a:cs typeface="Arial"/>
              </a:rPr>
              <a:t>Work </a:t>
            </a:r>
            <a:r>
              <a:rPr sz="650" spc="-25" dirty="0">
                <a:latin typeface="Arial"/>
                <a:cs typeface="Arial"/>
              </a:rPr>
              <a:t>Plan; </a:t>
            </a:r>
            <a:r>
              <a:rPr sz="650" spc="-20" dirty="0">
                <a:latin typeface="Arial"/>
                <a:cs typeface="Arial"/>
              </a:rPr>
              <a:t>several </a:t>
            </a:r>
            <a:r>
              <a:rPr sz="650" spc="-10" dirty="0">
                <a:latin typeface="Arial"/>
                <a:cs typeface="Arial"/>
              </a:rPr>
              <a:t>communications </a:t>
            </a:r>
            <a:r>
              <a:rPr sz="650" spc="15" dirty="0">
                <a:latin typeface="Arial"/>
                <a:cs typeface="Arial"/>
              </a:rPr>
              <a:t>with </a:t>
            </a:r>
            <a:r>
              <a:rPr sz="650" spc="-55" dirty="0">
                <a:latin typeface="Arial"/>
                <a:cs typeface="Arial"/>
              </a:rPr>
              <a:t>R. </a:t>
            </a:r>
            <a:r>
              <a:rPr sz="650" spc="-5" dirty="0">
                <a:latin typeface="Arial"/>
                <a:cs typeface="Arial"/>
              </a:rPr>
              <a:t>Dupont re:  </a:t>
            </a:r>
            <a:r>
              <a:rPr sz="650" spc="-15" dirty="0">
                <a:latin typeface="Arial"/>
                <a:cs typeface="Arial"/>
              </a:rPr>
              <a:t>Disputed </a:t>
            </a:r>
            <a:r>
              <a:rPr sz="650" spc="-35" dirty="0">
                <a:latin typeface="Arial"/>
                <a:cs typeface="Arial"/>
              </a:rPr>
              <a:t>issues </a:t>
            </a:r>
            <a:r>
              <a:rPr sz="650" spc="10" dirty="0">
                <a:latin typeface="Arial"/>
                <a:cs typeface="Arial"/>
              </a:rPr>
              <a:t>that </a:t>
            </a:r>
            <a:r>
              <a:rPr sz="650" spc="-15" dirty="0">
                <a:latin typeface="Arial"/>
                <a:cs typeface="Arial"/>
              </a:rPr>
              <a:t>need </a:t>
            </a:r>
            <a:r>
              <a:rPr sz="650" spc="20" dirty="0">
                <a:latin typeface="Arial"/>
                <a:cs typeface="Arial"/>
              </a:rPr>
              <a:t>to </a:t>
            </a:r>
            <a:r>
              <a:rPr sz="650" spc="-15" dirty="0">
                <a:latin typeface="Arial"/>
                <a:cs typeface="Arial"/>
              </a:rPr>
              <a:t>be </a:t>
            </a:r>
            <a:r>
              <a:rPr sz="650" spc="-25" dirty="0">
                <a:latin typeface="Arial"/>
                <a:cs typeface="Arial"/>
              </a:rPr>
              <a:t>addressed </a:t>
            </a:r>
            <a:r>
              <a:rPr sz="650" spc="-5" dirty="0">
                <a:latin typeface="Arial"/>
                <a:cs typeface="Arial"/>
              </a:rPr>
              <a:t>before next </a:t>
            </a:r>
            <a:r>
              <a:rPr sz="650" spc="-30" dirty="0">
                <a:latin typeface="Arial"/>
                <a:cs typeface="Arial"/>
              </a:rPr>
              <a:t>Tuesday; </a:t>
            </a:r>
            <a:r>
              <a:rPr sz="650" spc="-25" dirty="0">
                <a:latin typeface="Arial"/>
                <a:cs typeface="Arial"/>
              </a:rPr>
              <a:t>Review  special </a:t>
            </a:r>
            <a:r>
              <a:rPr sz="650" spc="-5" dirty="0">
                <a:latin typeface="Arial"/>
                <a:cs typeface="Arial"/>
              </a:rPr>
              <a:t>notice </a:t>
            </a:r>
            <a:r>
              <a:rPr sz="650" spc="10" dirty="0">
                <a:latin typeface="Arial"/>
                <a:cs typeface="Arial"/>
              </a:rPr>
              <a:t>from </a:t>
            </a:r>
            <a:r>
              <a:rPr sz="650" spc="-70" dirty="0">
                <a:latin typeface="Arial"/>
                <a:cs typeface="Arial"/>
              </a:rPr>
              <a:t>BPD </a:t>
            </a:r>
            <a:r>
              <a:rPr sz="650" dirty="0">
                <a:latin typeface="Arial"/>
                <a:cs typeface="Arial"/>
              </a:rPr>
              <a:t>Implementation </a:t>
            </a:r>
            <a:r>
              <a:rPr sz="650" spc="5" dirty="0">
                <a:latin typeface="Arial"/>
                <a:cs typeface="Arial"/>
              </a:rPr>
              <a:t>Unit </a:t>
            </a:r>
            <a:r>
              <a:rPr sz="650" spc="-5" dirty="0">
                <a:latin typeface="Arial"/>
                <a:cs typeface="Arial"/>
              </a:rPr>
              <a:t>re: </a:t>
            </a:r>
            <a:r>
              <a:rPr sz="650" spc="-15" dirty="0">
                <a:latin typeface="Arial"/>
                <a:cs typeface="Arial"/>
              </a:rPr>
              <a:t>Training and </a:t>
            </a:r>
            <a:r>
              <a:rPr sz="650" dirty="0">
                <a:latin typeface="Arial"/>
                <a:cs typeface="Arial"/>
              </a:rPr>
              <a:t>community  </a:t>
            </a:r>
            <a:r>
              <a:rPr sz="650" spc="5" dirty="0">
                <a:latin typeface="Arial"/>
                <a:cs typeface="Arial"/>
              </a:rPr>
              <a:t>input; </a:t>
            </a:r>
            <a:r>
              <a:rPr sz="650" spc="-5" dirty="0">
                <a:latin typeface="Arial"/>
                <a:cs typeface="Arial"/>
              </a:rPr>
              <a:t>review </a:t>
            </a:r>
            <a:r>
              <a:rPr sz="650" spc="-50" dirty="0">
                <a:latin typeface="Arial"/>
                <a:cs typeface="Arial"/>
              </a:rPr>
              <a:t>BPD's </a:t>
            </a:r>
            <a:r>
              <a:rPr sz="650" spc="-35" dirty="0">
                <a:latin typeface="Arial"/>
                <a:cs typeface="Arial"/>
              </a:rPr>
              <a:t>Squeegee </a:t>
            </a:r>
            <a:r>
              <a:rPr sz="650" spc="-25" dirty="0">
                <a:latin typeface="Arial"/>
                <a:cs typeface="Arial"/>
              </a:rPr>
              <a:t>Guidance </a:t>
            </a:r>
            <a:r>
              <a:rPr sz="650" spc="-10" dirty="0">
                <a:latin typeface="Arial"/>
                <a:cs typeface="Arial"/>
              </a:rPr>
              <a:t>Protocol; </a:t>
            </a:r>
            <a:r>
              <a:rPr sz="650" spc="-5" dirty="0">
                <a:latin typeface="Arial"/>
                <a:cs typeface="Arial"/>
              </a:rPr>
              <a:t>review </a:t>
            </a:r>
            <a:r>
              <a:rPr sz="650" spc="-45" dirty="0">
                <a:latin typeface="Arial"/>
                <a:cs typeface="Arial"/>
              </a:rPr>
              <a:t>Safe </a:t>
            </a:r>
            <a:r>
              <a:rPr sz="650" spc="-20" dirty="0">
                <a:latin typeface="Arial"/>
                <a:cs typeface="Arial"/>
              </a:rPr>
              <a:t>Streets </a:t>
            </a:r>
            <a:r>
              <a:rPr sz="650" spc="-5" dirty="0">
                <a:latin typeface="Arial"/>
                <a:cs typeface="Arial"/>
              </a:rPr>
              <a:t>material  </a:t>
            </a:r>
            <a:r>
              <a:rPr sz="650" dirty="0">
                <a:latin typeface="Arial"/>
                <a:cs typeface="Arial"/>
              </a:rPr>
              <a:t>in </a:t>
            </a:r>
            <a:r>
              <a:rPr sz="650" spc="-5" dirty="0">
                <a:latin typeface="Arial"/>
                <a:cs typeface="Arial"/>
              </a:rPr>
              <a:t>preparation </a:t>
            </a:r>
            <a:r>
              <a:rPr sz="650" spc="10" dirty="0">
                <a:latin typeface="Arial"/>
                <a:cs typeface="Arial"/>
              </a:rPr>
              <a:t>for </a:t>
            </a:r>
            <a:r>
              <a:rPr sz="650" spc="5" dirty="0">
                <a:latin typeface="Arial"/>
                <a:cs typeface="Arial"/>
              </a:rPr>
              <a:t>tomorrow's</a:t>
            </a:r>
            <a:r>
              <a:rPr sz="650" spc="-114" dirty="0">
                <a:latin typeface="Arial"/>
                <a:cs typeface="Arial"/>
              </a:rPr>
              <a:t> </a:t>
            </a:r>
            <a:r>
              <a:rPr sz="650" spc="-5" dirty="0">
                <a:latin typeface="Arial"/>
                <a:cs typeface="Arial"/>
              </a:rPr>
              <a:t>event</a:t>
            </a:r>
            <a:endParaRPr sz="650">
              <a:latin typeface="Arial"/>
              <a:cs typeface="Arial"/>
            </a:endParaRPr>
          </a:p>
        </p:txBody>
      </p:sp>
      <p:sp>
        <p:nvSpPr>
          <p:cNvPr id="106" name="object 106"/>
          <p:cNvSpPr txBox="1"/>
          <p:nvPr/>
        </p:nvSpPr>
        <p:spPr>
          <a:xfrm>
            <a:off x="8061452" y="5665978"/>
            <a:ext cx="1569720" cy="12953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184785" algn="l"/>
              </a:tabLst>
            </a:pPr>
            <a:r>
              <a:rPr sz="650" spc="-10" dirty="0">
                <a:latin typeface="Arial"/>
                <a:cs typeface="Arial"/>
              </a:rPr>
              <a:t>-	</a:t>
            </a:r>
            <a:r>
              <a:rPr sz="650" dirty="0">
                <a:latin typeface="Arial"/>
                <a:cs typeface="Arial"/>
              </a:rPr>
              <a:t>Attend </a:t>
            </a:r>
            <a:r>
              <a:rPr sz="650" spc="-45" dirty="0">
                <a:latin typeface="Arial"/>
                <a:cs typeface="Arial"/>
              </a:rPr>
              <a:t>Safe </a:t>
            </a:r>
            <a:r>
              <a:rPr sz="650" spc="-20" dirty="0">
                <a:latin typeface="Arial"/>
                <a:cs typeface="Arial"/>
              </a:rPr>
              <a:t>Streets </a:t>
            </a:r>
            <a:r>
              <a:rPr sz="650" spc="-10" dirty="0">
                <a:latin typeface="Arial"/>
                <a:cs typeface="Arial"/>
              </a:rPr>
              <a:t>anti-violence</a:t>
            </a:r>
            <a:r>
              <a:rPr sz="650" spc="-60" dirty="0">
                <a:latin typeface="Arial"/>
                <a:cs typeface="Arial"/>
              </a:rPr>
              <a:t> </a:t>
            </a:r>
            <a:r>
              <a:rPr sz="650" spc="-10" dirty="0">
                <a:latin typeface="Arial"/>
                <a:cs typeface="Arial"/>
              </a:rPr>
              <a:t>event</a:t>
            </a:r>
            <a:endParaRPr sz="650">
              <a:latin typeface="Arial"/>
              <a:cs typeface="Arial"/>
            </a:endParaRPr>
          </a:p>
        </p:txBody>
      </p:sp>
      <p:sp>
        <p:nvSpPr>
          <p:cNvPr id="107" name="object 107"/>
          <p:cNvSpPr txBox="1"/>
          <p:nvPr/>
        </p:nvSpPr>
        <p:spPr>
          <a:xfrm>
            <a:off x="8061452" y="3625672"/>
            <a:ext cx="2695575" cy="25146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84785" marR="5080" indent="-172720">
              <a:lnSpc>
                <a:spcPct val="113799"/>
              </a:lnSpc>
              <a:spcBef>
                <a:spcPts val="90"/>
              </a:spcBef>
              <a:tabLst>
                <a:tab pos="184785" algn="l"/>
              </a:tabLst>
            </a:pPr>
            <a:r>
              <a:rPr sz="650" spc="-10" dirty="0">
                <a:latin typeface="Arial"/>
                <a:cs typeface="Arial"/>
              </a:rPr>
              <a:t>-	</a:t>
            </a:r>
            <a:r>
              <a:rPr sz="650" spc="-20" dirty="0">
                <a:latin typeface="Arial"/>
                <a:cs typeface="Arial"/>
              </a:rPr>
              <a:t>Handle </a:t>
            </a:r>
            <a:r>
              <a:rPr sz="650" spc="-35" dirty="0">
                <a:latin typeface="Arial"/>
                <a:cs typeface="Arial"/>
              </a:rPr>
              <a:t>issues </a:t>
            </a:r>
            <a:r>
              <a:rPr sz="650" spc="-5" dirty="0">
                <a:latin typeface="Arial"/>
                <a:cs typeface="Arial"/>
              </a:rPr>
              <a:t>related </a:t>
            </a:r>
            <a:r>
              <a:rPr sz="650" spc="20" dirty="0">
                <a:latin typeface="Arial"/>
                <a:cs typeface="Arial"/>
              </a:rPr>
              <a:t>to </a:t>
            </a:r>
            <a:r>
              <a:rPr sz="650" spc="-10" dirty="0">
                <a:latin typeface="Arial"/>
                <a:cs typeface="Arial"/>
              </a:rPr>
              <a:t>upcoming </a:t>
            </a:r>
            <a:r>
              <a:rPr sz="650" spc="-75" dirty="0">
                <a:latin typeface="Arial"/>
                <a:cs typeface="Arial"/>
              </a:rPr>
              <a:t>FOP </a:t>
            </a:r>
            <a:r>
              <a:rPr sz="650" spc="-10" dirty="0">
                <a:latin typeface="Arial"/>
                <a:cs typeface="Arial"/>
              </a:rPr>
              <a:t>meeting </a:t>
            </a:r>
            <a:r>
              <a:rPr sz="650" spc="15" dirty="0">
                <a:latin typeface="Arial"/>
                <a:cs typeface="Arial"/>
              </a:rPr>
              <a:t>with </a:t>
            </a:r>
            <a:r>
              <a:rPr sz="650" dirty="0">
                <a:latin typeface="Arial"/>
                <a:cs typeface="Arial"/>
              </a:rPr>
              <a:t>the </a:t>
            </a:r>
            <a:r>
              <a:rPr sz="650" spc="-10" dirty="0">
                <a:latin typeface="Arial"/>
                <a:cs typeface="Arial"/>
              </a:rPr>
              <a:t>Court; </a:t>
            </a:r>
            <a:r>
              <a:rPr sz="650" spc="-5" dirty="0">
                <a:latin typeface="Arial"/>
                <a:cs typeface="Arial"/>
              </a:rPr>
              <a:t>review  </a:t>
            </a:r>
            <a:r>
              <a:rPr sz="650" spc="-15" dirty="0">
                <a:latin typeface="Arial"/>
                <a:cs typeface="Arial"/>
              </a:rPr>
              <a:t>Recruiting </a:t>
            </a:r>
            <a:r>
              <a:rPr sz="650" spc="-20" dirty="0">
                <a:latin typeface="Arial"/>
                <a:cs typeface="Arial"/>
              </a:rPr>
              <a:t>Stat </a:t>
            </a:r>
            <a:r>
              <a:rPr sz="650" spc="-10" dirty="0">
                <a:latin typeface="Arial"/>
                <a:cs typeface="Arial"/>
              </a:rPr>
              <a:t>materials </a:t>
            </a:r>
            <a:r>
              <a:rPr sz="650" spc="-5" dirty="0">
                <a:latin typeface="Arial"/>
                <a:cs typeface="Arial"/>
              </a:rPr>
              <a:t>provided </a:t>
            </a:r>
            <a:r>
              <a:rPr sz="650" spc="-10" dirty="0">
                <a:latin typeface="Arial"/>
                <a:cs typeface="Arial"/>
              </a:rPr>
              <a:t>by </a:t>
            </a:r>
            <a:r>
              <a:rPr sz="650" spc="-65" dirty="0">
                <a:latin typeface="Arial"/>
                <a:cs typeface="Arial"/>
              </a:rPr>
              <a:t>C.</a:t>
            </a:r>
            <a:r>
              <a:rPr sz="650" spc="-110" dirty="0">
                <a:latin typeface="Arial"/>
                <a:cs typeface="Arial"/>
              </a:rPr>
              <a:t> </a:t>
            </a:r>
            <a:r>
              <a:rPr sz="650" spc="-15" dirty="0">
                <a:latin typeface="Arial"/>
                <a:cs typeface="Arial"/>
              </a:rPr>
              <a:t>Bastfield</a:t>
            </a:r>
            <a:endParaRPr sz="650">
              <a:latin typeface="Arial"/>
              <a:cs typeface="Arial"/>
            </a:endParaRPr>
          </a:p>
        </p:txBody>
      </p:sp>
      <p:sp>
        <p:nvSpPr>
          <p:cNvPr id="108" name="object 108"/>
          <p:cNvSpPr txBox="1"/>
          <p:nvPr/>
        </p:nvSpPr>
        <p:spPr>
          <a:xfrm>
            <a:off x="8061452" y="835354"/>
            <a:ext cx="2832735" cy="36385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84785" marR="5080" indent="-172720">
              <a:lnSpc>
                <a:spcPct val="113799"/>
              </a:lnSpc>
              <a:spcBef>
                <a:spcPts val="90"/>
              </a:spcBef>
              <a:tabLst>
                <a:tab pos="184785" algn="l"/>
              </a:tabLst>
            </a:pPr>
            <a:r>
              <a:rPr sz="650" spc="-10" dirty="0">
                <a:latin typeface="Arial"/>
                <a:cs typeface="Arial"/>
              </a:rPr>
              <a:t>-	</a:t>
            </a:r>
            <a:r>
              <a:rPr sz="650" spc="-25" dirty="0">
                <a:latin typeface="Arial"/>
                <a:cs typeface="Arial"/>
              </a:rPr>
              <a:t>Review </a:t>
            </a:r>
            <a:r>
              <a:rPr sz="650" spc="-15" dirty="0">
                <a:latin typeface="Arial"/>
                <a:cs typeface="Arial"/>
              </a:rPr>
              <a:t>Training </a:t>
            </a:r>
            <a:r>
              <a:rPr sz="650" spc="-35" dirty="0">
                <a:latin typeface="Arial"/>
                <a:cs typeface="Arial"/>
              </a:rPr>
              <a:t>Call </a:t>
            </a:r>
            <a:r>
              <a:rPr sz="650" spc="-15" dirty="0">
                <a:latin typeface="Arial"/>
                <a:cs typeface="Arial"/>
              </a:rPr>
              <a:t>notes sent </a:t>
            </a:r>
            <a:r>
              <a:rPr sz="650" spc="-10" dirty="0">
                <a:latin typeface="Arial"/>
                <a:cs typeface="Arial"/>
              </a:rPr>
              <a:t>by Ms. </a:t>
            </a:r>
            <a:r>
              <a:rPr sz="650" spc="-25" dirty="0">
                <a:latin typeface="Arial"/>
                <a:cs typeface="Arial"/>
              </a:rPr>
              <a:t>Sullivan </a:t>
            </a:r>
            <a:r>
              <a:rPr sz="650" spc="-10" dirty="0">
                <a:latin typeface="Arial"/>
                <a:cs typeface="Arial"/>
              </a:rPr>
              <a:t>including </a:t>
            </a:r>
            <a:r>
              <a:rPr sz="650" spc="-5" dirty="0">
                <a:latin typeface="Arial"/>
                <a:cs typeface="Arial"/>
              </a:rPr>
              <a:t>review </a:t>
            </a:r>
            <a:r>
              <a:rPr sz="650" spc="10" dirty="0">
                <a:latin typeface="Arial"/>
                <a:cs typeface="Arial"/>
              </a:rPr>
              <a:t>of </a:t>
            </a:r>
            <a:r>
              <a:rPr sz="650" spc="-15" dirty="0">
                <a:latin typeface="Arial"/>
                <a:cs typeface="Arial"/>
              </a:rPr>
              <a:t>Training  </a:t>
            </a:r>
            <a:r>
              <a:rPr sz="650" spc="5" dirty="0">
                <a:latin typeface="Arial"/>
                <a:cs typeface="Arial"/>
              </a:rPr>
              <a:t>Matrix; </a:t>
            </a:r>
            <a:r>
              <a:rPr sz="650" spc="-5" dirty="0">
                <a:latin typeface="Arial"/>
                <a:cs typeface="Arial"/>
              </a:rPr>
              <a:t>review </a:t>
            </a:r>
            <a:r>
              <a:rPr sz="650" spc="-15" dirty="0">
                <a:latin typeface="Arial"/>
                <a:cs typeface="Arial"/>
              </a:rPr>
              <a:t>correspondence and </a:t>
            </a:r>
            <a:r>
              <a:rPr sz="650" spc="-25" dirty="0">
                <a:latin typeface="Arial"/>
                <a:cs typeface="Arial"/>
              </a:rPr>
              <a:t>Policy </a:t>
            </a:r>
            <a:r>
              <a:rPr sz="650" spc="-5" dirty="0">
                <a:latin typeface="Arial"/>
                <a:cs typeface="Arial"/>
              </a:rPr>
              <a:t>re: </a:t>
            </a:r>
            <a:r>
              <a:rPr sz="650" spc="-20" dirty="0">
                <a:latin typeface="Arial"/>
                <a:cs typeface="Arial"/>
              </a:rPr>
              <a:t>Public </a:t>
            </a:r>
            <a:r>
              <a:rPr sz="650" spc="-40" dirty="0">
                <a:latin typeface="Arial"/>
                <a:cs typeface="Arial"/>
              </a:rPr>
              <a:t>Release </a:t>
            </a:r>
            <a:r>
              <a:rPr sz="650" spc="10" dirty="0">
                <a:latin typeface="Arial"/>
                <a:cs typeface="Arial"/>
              </a:rPr>
              <a:t>of </a:t>
            </a:r>
            <a:r>
              <a:rPr sz="650" spc="-15" dirty="0">
                <a:latin typeface="Arial"/>
                <a:cs typeface="Arial"/>
              </a:rPr>
              <a:t>Critical  </a:t>
            </a:r>
            <a:r>
              <a:rPr sz="650" spc="-5" dirty="0">
                <a:latin typeface="Arial"/>
                <a:cs typeface="Arial"/>
              </a:rPr>
              <a:t>Incident</a:t>
            </a:r>
            <a:r>
              <a:rPr sz="650" spc="-35" dirty="0">
                <a:latin typeface="Arial"/>
                <a:cs typeface="Arial"/>
              </a:rPr>
              <a:t> </a:t>
            </a:r>
            <a:r>
              <a:rPr sz="650" spc="-25" dirty="0">
                <a:latin typeface="Arial"/>
                <a:cs typeface="Arial"/>
              </a:rPr>
              <a:t>Recordings</a:t>
            </a:r>
            <a:endParaRPr sz="650">
              <a:latin typeface="Arial"/>
              <a:cs typeface="Arial"/>
            </a:endParaRPr>
          </a:p>
        </p:txBody>
      </p:sp>
      <p:sp>
        <p:nvSpPr>
          <p:cNvPr id="109" name="object 109"/>
          <p:cNvSpPr txBox="1"/>
          <p:nvPr/>
        </p:nvSpPr>
        <p:spPr>
          <a:xfrm>
            <a:off x="8061452" y="1714575"/>
            <a:ext cx="2872740" cy="36385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84785" marR="5080" indent="-172720">
              <a:lnSpc>
                <a:spcPct val="113900"/>
              </a:lnSpc>
              <a:spcBef>
                <a:spcPts val="90"/>
              </a:spcBef>
              <a:tabLst>
                <a:tab pos="184785" algn="l"/>
              </a:tabLst>
            </a:pPr>
            <a:r>
              <a:rPr sz="650" spc="-10" dirty="0">
                <a:latin typeface="Arial"/>
                <a:cs typeface="Arial"/>
              </a:rPr>
              <a:t>-	</a:t>
            </a:r>
            <a:r>
              <a:rPr sz="650" spc="-25" dirty="0">
                <a:latin typeface="Arial"/>
                <a:cs typeface="Arial"/>
              </a:rPr>
              <a:t>Review </a:t>
            </a:r>
            <a:r>
              <a:rPr sz="650" spc="-95" dirty="0">
                <a:latin typeface="Arial"/>
                <a:cs typeface="Arial"/>
              </a:rPr>
              <a:t>CRB </a:t>
            </a:r>
            <a:r>
              <a:rPr sz="650" spc="-10" dirty="0">
                <a:latin typeface="Arial"/>
                <a:cs typeface="Arial"/>
              </a:rPr>
              <a:t>Application; </a:t>
            </a:r>
            <a:r>
              <a:rPr sz="650" spc="-5" dirty="0">
                <a:latin typeface="Arial"/>
                <a:cs typeface="Arial"/>
              </a:rPr>
              <a:t>review </a:t>
            </a:r>
            <a:r>
              <a:rPr sz="650" spc="-65" dirty="0">
                <a:latin typeface="Arial"/>
                <a:cs typeface="Arial"/>
              </a:rPr>
              <a:t>OPD </a:t>
            </a:r>
            <a:r>
              <a:rPr sz="650" spc="-5" dirty="0">
                <a:latin typeface="Arial"/>
                <a:cs typeface="Arial"/>
              </a:rPr>
              <a:t>comment on </a:t>
            </a:r>
            <a:r>
              <a:rPr sz="650" spc="-40" dirty="0">
                <a:latin typeface="Arial"/>
                <a:cs typeface="Arial"/>
              </a:rPr>
              <a:t>Use </a:t>
            </a:r>
            <a:r>
              <a:rPr sz="650" spc="10" dirty="0">
                <a:latin typeface="Arial"/>
                <a:cs typeface="Arial"/>
              </a:rPr>
              <a:t>of </a:t>
            </a:r>
            <a:r>
              <a:rPr sz="650" spc="-30" dirty="0">
                <a:latin typeface="Arial"/>
                <a:cs typeface="Arial"/>
              </a:rPr>
              <a:t>Force </a:t>
            </a:r>
            <a:r>
              <a:rPr sz="650" spc="-15" dirty="0">
                <a:latin typeface="Arial"/>
                <a:cs typeface="Arial"/>
              </a:rPr>
              <a:t>and </a:t>
            </a:r>
            <a:r>
              <a:rPr sz="650" spc="-25" dirty="0">
                <a:latin typeface="Arial"/>
                <a:cs typeface="Arial"/>
              </a:rPr>
              <a:t>Fair </a:t>
            </a:r>
            <a:r>
              <a:rPr sz="650" spc="-15" dirty="0">
                <a:latin typeface="Arial"/>
                <a:cs typeface="Arial"/>
              </a:rPr>
              <a:t>and  </a:t>
            </a:r>
            <a:r>
              <a:rPr sz="650" spc="-5" dirty="0">
                <a:latin typeface="Arial"/>
                <a:cs typeface="Arial"/>
              </a:rPr>
              <a:t>Impartial </a:t>
            </a:r>
            <a:r>
              <a:rPr sz="650" spc="-20" dirty="0">
                <a:latin typeface="Arial"/>
                <a:cs typeface="Arial"/>
              </a:rPr>
              <a:t>Policing; </a:t>
            </a:r>
            <a:r>
              <a:rPr sz="650" spc="-5" dirty="0">
                <a:latin typeface="Arial"/>
                <a:cs typeface="Arial"/>
              </a:rPr>
              <a:t>review </a:t>
            </a:r>
            <a:r>
              <a:rPr sz="650" spc="-15" dirty="0">
                <a:latin typeface="Arial"/>
                <a:cs typeface="Arial"/>
              </a:rPr>
              <a:t>correspondence </a:t>
            </a:r>
            <a:r>
              <a:rPr sz="650" spc="10" dirty="0">
                <a:latin typeface="Arial"/>
                <a:cs typeface="Arial"/>
              </a:rPr>
              <a:t>from </a:t>
            </a:r>
            <a:r>
              <a:rPr sz="650" spc="-45" dirty="0">
                <a:latin typeface="Arial"/>
                <a:cs typeface="Arial"/>
              </a:rPr>
              <a:t>Lee </a:t>
            </a:r>
            <a:r>
              <a:rPr sz="650" spc="-10" dirty="0">
                <a:latin typeface="Arial"/>
                <a:cs typeface="Arial"/>
              </a:rPr>
              <a:t>Irving </a:t>
            </a:r>
            <a:r>
              <a:rPr sz="650" spc="-5" dirty="0">
                <a:latin typeface="Arial"/>
                <a:cs typeface="Arial"/>
              </a:rPr>
              <a:t>re: </a:t>
            </a:r>
            <a:r>
              <a:rPr sz="650" spc="-15" dirty="0">
                <a:latin typeface="Arial"/>
                <a:cs typeface="Arial"/>
              </a:rPr>
              <a:t>policies  </a:t>
            </a:r>
            <a:r>
              <a:rPr sz="650" spc="-10" dirty="0">
                <a:latin typeface="Arial"/>
                <a:cs typeface="Arial"/>
              </a:rPr>
              <a:t>impacting </a:t>
            </a:r>
            <a:r>
              <a:rPr sz="650" spc="-5" dirty="0">
                <a:latin typeface="Arial"/>
                <a:cs typeface="Arial"/>
              </a:rPr>
              <a:t>Interaction </a:t>
            </a:r>
            <a:r>
              <a:rPr sz="650" spc="15" dirty="0">
                <a:latin typeface="Arial"/>
                <a:cs typeface="Arial"/>
              </a:rPr>
              <a:t>with </a:t>
            </a:r>
            <a:r>
              <a:rPr sz="650" spc="-35" dirty="0">
                <a:latin typeface="Arial"/>
                <a:cs typeface="Arial"/>
              </a:rPr>
              <a:t>Persons </a:t>
            </a:r>
            <a:r>
              <a:rPr sz="650" spc="15" dirty="0">
                <a:latin typeface="Arial"/>
                <a:cs typeface="Arial"/>
              </a:rPr>
              <a:t>with </a:t>
            </a:r>
            <a:r>
              <a:rPr sz="650" spc="-20" dirty="0">
                <a:latin typeface="Arial"/>
                <a:cs typeface="Arial"/>
              </a:rPr>
              <a:t>Behavioral</a:t>
            </a:r>
            <a:r>
              <a:rPr sz="650" spc="-125" dirty="0">
                <a:latin typeface="Arial"/>
                <a:cs typeface="Arial"/>
              </a:rPr>
              <a:t> </a:t>
            </a:r>
            <a:r>
              <a:rPr sz="650" spc="-15" dirty="0">
                <a:latin typeface="Arial"/>
                <a:cs typeface="Arial"/>
              </a:rPr>
              <a:t>Disabilities</a:t>
            </a:r>
            <a:endParaRPr sz="650">
              <a:latin typeface="Arial"/>
              <a:cs typeface="Arial"/>
            </a:endParaRPr>
          </a:p>
        </p:txBody>
      </p:sp>
      <p:sp>
        <p:nvSpPr>
          <p:cNvPr id="110" name="object 110"/>
          <p:cNvSpPr txBox="1"/>
          <p:nvPr/>
        </p:nvSpPr>
        <p:spPr>
          <a:xfrm>
            <a:off x="7933308" y="2205558"/>
            <a:ext cx="3053715" cy="2508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13055" marR="5080" indent="-300355">
              <a:lnSpc>
                <a:spcPct val="113700"/>
              </a:lnSpc>
              <a:spcBef>
                <a:spcPts val="90"/>
              </a:spcBef>
            </a:pPr>
            <a:r>
              <a:rPr sz="650" spc="-15" dirty="0">
                <a:latin typeface="Arial"/>
                <a:cs typeface="Arial"/>
              </a:rPr>
              <a:t>237.50 </a:t>
            </a:r>
            <a:r>
              <a:rPr sz="650" spc="-25" dirty="0">
                <a:latin typeface="Arial"/>
                <a:cs typeface="Arial"/>
              </a:rPr>
              <a:t>Review Policies </a:t>
            </a:r>
            <a:r>
              <a:rPr sz="650" spc="30" dirty="0">
                <a:latin typeface="Arial"/>
                <a:cs typeface="Arial"/>
              </a:rPr>
              <a:t>&amp; </a:t>
            </a:r>
            <a:r>
              <a:rPr sz="650" spc="-20" dirty="0">
                <a:latin typeface="Arial"/>
                <a:cs typeface="Arial"/>
              </a:rPr>
              <a:t>Reports </a:t>
            </a:r>
            <a:r>
              <a:rPr sz="650" spc="-5" dirty="0">
                <a:latin typeface="Arial"/>
                <a:cs typeface="Arial"/>
              </a:rPr>
              <a:t>re: Immigration </a:t>
            </a:r>
            <a:r>
              <a:rPr sz="650" spc="-15" dirty="0">
                <a:latin typeface="Arial"/>
                <a:cs typeface="Arial"/>
              </a:rPr>
              <a:t>status, </a:t>
            </a:r>
            <a:r>
              <a:rPr sz="650" spc="-10" dirty="0">
                <a:latin typeface="Arial"/>
                <a:cs typeface="Arial"/>
              </a:rPr>
              <a:t>Interactions </a:t>
            </a:r>
            <a:r>
              <a:rPr sz="650" spc="15" dirty="0">
                <a:latin typeface="Arial"/>
                <a:cs typeface="Arial"/>
              </a:rPr>
              <a:t>with </a:t>
            </a:r>
            <a:r>
              <a:rPr sz="650" dirty="0">
                <a:latin typeface="Arial"/>
                <a:cs typeface="Arial"/>
              </a:rPr>
              <a:t>youth </a:t>
            </a:r>
            <a:r>
              <a:rPr sz="650" spc="-20" dirty="0">
                <a:latin typeface="Arial"/>
                <a:cs typeface="Arial"/>
              </a:rPr>
              <a:t>and  </a:t>
            </a:r>
            <a:r>
              <a:rPr sz="650" spc="-65" dirty="0">
                <a:latin typeface="Arial"/>
                <a:cs typeface="Arial"/>
              </a:rPr>
              <a:t>Sex </a:t>
            </a:r>
            <a:r>
              <a:rPr sz="650" spc="-25" dirty="0">
                <a:latin typeface="Arial"/>
                <a:cs typeface="Arial"/>
              </a:rPr>
              <a:t>Assault </a:t>
            </a:r>
            <a:r>
              <a:rPr sz="650" spc="-20" dirty="0">
                <a:latin typeface="Arial"/>
                <a:cs typeface="Arial"/>
              </a:rPr>
              <a:t>Data</a:t>
            </a:r>
            <a:r>
              <a:rPr sz="650" spc="-114" dirty="0">
                <a:latin typeface="Arial"/>
                <a:cs typeface="Arial"/>
              </a:rPr>
              <a:t> </a:t>
            </a:r>
            <a:r>
              <a:rPr sz="650" spc="-15" dirty="0">
                <a:latin typeface="Arial"/>
                <a:cs typeface="Arial"/>
              </a:rPr>
              <a:t>Report</a:t>
            </a:r>
            <a:endParaRPr sz="650">
              <a:latin typeface="Arial"/>
              <a:cs typeface="Arial"/>
            </a:endParaRPr>
          </a:p>
        </p:txBody>
      </p:sp>
      <p:sp>
        <p:nvSpPr>
          <p:cNvPr id="111" name="object 111"/>
          <p:cNvSpPr/>
          <p:nvPr/>
        </p:nvSpPr>
        <p:spPr>
          <a:xfrm>
            <a:off x="641540" y="856614"/>
            <a:ext cx="0" cy="6189345"/>
          </a:xfrm>
          <a:custGeom>
            <a:avLst/>
            <a:gdLst/>
            <a:ahLst/>
            <a:cxnLst/>
            <a:rect l="l" t="t" r="r" b="b"/>
            <a:pathLst>
              <a:path h="6189345">
                <a:moveTo>
                  <a:pt x="0" y="0"/>
                </a:moveTo>
                <a:lnTo>
                  <a:pt x="0" y="6188964"/>
                </a:lnTo>
              </a:path>
            </a:pathLst>
          </a:custGeom>
          <a:ln w="151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12086780" y="856614"/>
            <a:ext cx="0" cy="6189345"/>
          </a:xfrm>
          <a:custGeom>
            <a:avLst/>
            <a:gdLst/>
            <a:ahLst/>
            <a:cxnLst/>
            <a:rect l="l" t="t" r="r" b="b"/>
            <a:pathLst>
              <a:path h="6189345">
                <a:moveTo>
                  <a:pt x="0" y="0"/>
                </a:moveTo>
                <a:lnTo>
                  <a:pt x="0" y="6188964"/>
                </a:lnTo>
              </a:path>
            </a:pathLst>
          </a:custGeom>
          <a:ln w="1511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13" name="object 113"/>
          <p:cNvGraphicFramePr>
            <a:graphicFrameLocks noGrp="1"/>
          </p:cNvGraphicFramePr>
          <p:nvPr/>
        </p:nvGraphicFramePr>
        <p:xfrm>
          <a:off x="2273680" y="853439"/>
          <a:ext cx="3604260" cy="618362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04260"/>
              </a:tblGrid>
              <a:tr h="4279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254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254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902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19685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650" spc="-10" dirty="0">
                          <a:latin typeface="Arial"/>
                          <a:cs typeface="Arial"/>
                        </a:rPr>
                        <a:t>Participate </a:t>
                      </a:r>
                      <a:r>
                        <a:rPr sz="650" dirty="0">
                          <a:latin typeface="Arial"/>
                          <a:cs typeface="Arial"/>
                        </a:rPr>
                        <a:t>in 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weekly Community </a:t>
                      </a:r>
                      <a:r>
                        <a:rPr sz="650" spc="-25" dirty="0">
                          <a:latin typeface="Arial"/>
                          <a:cs typeface="Arial"/>
                        </a:rPr>
                        <a:t>Engagement </a:t>
                      </a:r>
                      <a:r>
                        <a:rPr sz="650" spc="-35" dirty="0">
                          <a:latin typeface="Arial"/>
                          <a:cs typeface="Arial"/>
                        </a:rPr>
                        <a:t>Team</a:t>
                      </a:r>
                      <a:r>
                        <a:rPr sz="650" spc="-10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dirty="0">
                          <a:latin typeface="Arial"/>
                          <a:cs typeface="Arial"/>
                        </a:rPr>
                        <a:t>Meeting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81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254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254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25425">
                <a:tc>
                  <a:txBody>
                    <a:bodyPr/>
                    <a:lstStyle/>
                    <a:p>
                      <a:pPr marL="19685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650" dirty="0">
                          <a:latin typeface="Arial"/>
                          <a:cs typeface="Arial"/>
                        </a:rPr>
                        <a:t>Work </a:t>
                      </a:r>
                      <a:r>
                        <a:rPr sz="650" spc="-5" dirty="0">
                          <a:latin typeface="Arial"/>
                          <a:cs typeface="Arial"/>
                        </a:rPr>
                        <a:t>on </a:t>
                      </a:r>
                      <a:r>
                        <a:rPr sz="650" spc="-20" dirty="0">
                          <a:latin typeface="Arial"/>
                          <a:cs typeface="Arial"/>
                        </a:rPr>
                        <a:t>logistics </a:t>
                      </a:r>
                      <a:r>
                        <a:rPr sz="650" spc="10" dirty="0">
                          <a:latin typeface="Arial"/>
                          <a:cs typeface="Arial"/>
                        </a:rPr>
                        <a:t>for </a:t>
                      </a:r>
                      <a:r>
                        <a:rPr sz="650" spc="-5" dirty="0">
                          <a:latin typeface="Arial"/>
                          <a:cs typeface="Arial"/>
                        </a:rPr>
                        <a:t>May </a:t>
                      </a:r>
                      <a:r>
                        <a:rPr sz="650" spc="5" dirty="0">
                          <a:latin typeface="Arial"/>
                          <a:cs typeface="Arial"/>
                        </a:rPr>
                        <a:t>7th 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meeting </a:t>
                      </a:r>
                      <a:r>
                        <a:rPr sz="650" spc="15" dirty="0">
                          <a:latin typeface="Arial"/>
                          <a:cs typeface="Arial"/>
                        </a:rPr>
                        <a:t>with </a:t>
                      </a:r>
                      <a:r>
                        <a:rPr sz="650" spc="-75" dirty="0">
                          <a:latin typeface="Arial"/>
                          <a:cs typeface="Arial"/>
                        </a:rPr>
                        <a:t>FOP </a:t>
                      </a:r>
                      <a:r>
                        <a:rPr sz="650" spc="-50" dirty="0">
                          <a:latin typeface="Arial"/>
                          <a:cs typeface="Arial"/>
                        </a:rPr>
                        <a:t>C.D. 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Committee; </a:t>
                      </a:r>
                      <a:r>
                        <a:rPr sz="650" spc="-5" dirty="0">
                          <a:latin typeface="Arial"/>
                          <a:cs typeface="Arial"/>
                        </a:rPr>
                        <a:t>re-review </a:t>
                      </a:r>
                      <a:r>
                        <a:rPr sz="650" spc="10" dirty="0">
                          <a:latin typeface="Arial"/>
                          <a:cs typeface="Arial"/>
                        </a:rPr>
                        <a:t>draft</a:t>
                      </a:r>
                      <a:r>
                        <a:rPr sz="650" spc="-1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40" dirty="0">
                          <a:latin typeface="Arial"/>
                          <a:cs typeface="Arial"/>
                        </a:rPr>
                        <a:t>Sexual </a:t>
                      </a:r>
                      <a:r>
                        <a:rPr sz="650" spc="-25" dirty="0">
                          <a:latin typeface="Arial"/>
                          <a:cs typeface="Arial"/>
                        </a:rPr>
                        <a:t>Assault</a:t>
                      </a:r>
                      <a:endParaRPr sz="650">
                        <a:latin typeface="Arial"/>
                        <a:cs typeface="Arial"/>
                      </a:endParaRPr>
                    </a:p>
                    <a:p>
                      <a:pPr marL="19685">
                        <a:lnSpc>
                          <a:spcPts val="760"/>
                        </a:lnSpc>
                        <a:spcBef>
                          <a:spcPts val="110"/>
                        </a:spcBef>
                      </a:pPr>
                      <a:r>
                        <a:rPr sz="650" spc="-15" dirty="0">
                          <a:latin typeface="Arial"/>
                          <a:cs typeface="Arial"/>
                        </a:rPr>
                        <a:t>Report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254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254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016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517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22580">
                <a:tc>
                  <a:txBody>
                    <a:bodyPr/>
                    <a:lstStyle/>
                    <a:p>
                      <a:pPr marL="19685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650" spc="-25" dirty="0">
                          <a:latin typeface="Arial"/>
                          <a:cs typeface="Arial"/>
                        </a:rPr>
                        <a:t>Review </a:t>
                      </a:r>
                      <a:r>
                        <a:rPr sz="650" dirty="0">
                          <a:latin typeface="Arial"/>
                          <a:cs typeface="Arial"/>
                        </a:rPr>
                        <a:t>final </a:t>
                      </a:r>
                      <a:r>
                        <a:rPr sz="650" spc="5" dirty="0">
                          <a:latin typeface="Arial"/>
                          <a:cs typeface="Arial"/>
                        </a:rPr>
                        <a:t>draft </a:t>
                      </a:r>
                      <a:r>
                        <a:rPr sz="650" spc="10" dirty="0">
                          <a:latin typeface="Arial"/>
                          <a:cs typeface="Arial"/>
                        </a:rPr>
                        <a:t>of </a:t>
                      </a:r>
                      <a:r>
                        <a:rPr sz="650" spc="-35" dirty="0">
                          <a:latin typeface="Arial"/>
                          <a:cs typeface="Arial"/>
                        </a:rPr>
                        <a:t>Sexual </a:t>
                      </a:r>
                      <a:r>
                        <a:rPr sz="650" spc="-25" dirty="0">
                          <a:latin typeface="Arial"/>
                          <a:cs typeface="Arial"/>
                        </a:rPr>
                        <a:t>Assault</a:t>
                      </a:r>
                      <a:r>
                        <a:rPr sz="650" spc="-1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Report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25425">
                <a:tc>
                  <a:txBody>
                    <a:bodyPr/>
                    <a:lstStyle/>
                    <a:p>
                      <a:pPr marL="19685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650" dirty="0">
                          <a:latin typeface="Arial"/>
                          <a:cs typeface="Arial"/>
                        </a:rPr>
                        <a:t>Attend </a:t>
                      </a:r>
                      <a:r>
                        <a:rPr sz="650" spc="-80" dirty="0">
                          <a:latin typeface="Arial"/>
                          <a:cs typeface="Arial"/>
                        </a:rPr>
                        <a:t>CPIC</a:t>
                      </a:r>
                      <a:r>
                        <a:rPr sz="650" spc="-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meeting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82867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254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254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1815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96240">
                <a:tc>
                  <a:txBody>
                    <a:bodyPr/>
                    <a:lstStyle/>
                    <a:p>
                      <a:pPr marL="19685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650" spc="-10" dirty="0">
                          <a:latin typeface="Arial"/>
                          <a:cs typeface="Arial"/>
                        </a:rPr>
                        <a:t>Participate</a:t>
                      </a:r>
                      <a:r>
                        <a:rPr sz="6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65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Community</a:t>
                      </a:r>
                      <a:r>
                        <a:rPr sz="65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25" dirty="0">
                          <a:latin typeface="Arial"/>
                          <a:cs typeface="Arial"/>
                        </a:rPr>
                        <a:t>Engagement 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weekly</a:t>
                      </a:r>
                      <a:r>
                        <a:rPr sz="65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5" dirty="0">
                          <a:latin typeface="Arial"/>
                          <a:cs typeface="Arial"/>
                        </a:rPr>
                        <a:t>team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5" dirty="0">
                          <a:latin typeface="Arial"/>
                          <a:cs typeface="Arial"/>
                        </a:rPr>
                        <a:t>meeting;</a:t>
                      </a:r>
                      <a:r>
                        <a:rPr sz="6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20" dirty="0">
                          <a:latin typeface="Arial"/>
                          <a:cs typeface="Arial"/>
                        </a:rPr>
                        <a:t>several</a:t>
                      </a:r>
                      <a:r>
                        <a:rPr sz="6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telephone</a:t>
                      </a:r>
                      <a:r>
                        <a:rPr sz="6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20" dirty="0">
                          <a:latin typeface="Arial"/>
                          <a:cs typeface="Arial"/>
                        </a:rPr>
                        <a:t>conferences</a:t>
                      </a:r>
                      <a:r>
                        <a:rPr sz="6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15" dirty="0">
                          <a:latin typeface="Arial"/>
                          <a:cs typeface="Arial"/>
                        </a:rPr>
                        <a:t>with</a:t>
                      </a:r>
                      <a:r>
                        <a:rPr sz="65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45" dirty="0">
                          <a:latin typeface="Arial"/>
                          <a:cs typeface="Arial"/>
                        </a:rPr>
                        <a:t>K.</a:t>
                      </a:r>
                      <a:endParaRPr sz="650">
                        <a:latin typeface="Arial"/>
                        <a:cs typeface="Arial"/>
                      </a:endParaRPr>
                    </a:p>
                    <a:p>
                      <a:pPr marL="19685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sz="650" spc="-10" dirty="0">
                          <a:latin typeface="Arial"/>
                          <a:cs typeface="Arial"/>
                        </a:rPr>
                        <a:t>Bethel </a:t>
                      </a:r>
                      <a:r>
                        <a:rPr sz="650" spc="-20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650" spc="-55" dirty="0">
                          <a:latin typeface="Arial"/>
                          <a:cs typeface="Arial"/>
                        </a:rPr>
                        <a:t>R. </a:t>
                      </a:r>
                      <a:r>
                        <a:rPr sz="650" spc="-5" dirty="0">
                          <a:latin typeface="Arial"/>
                          <a:cs typeface="Arial"/>
                        </a:rPr>
                        <a:t>Dupont re: 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developing </a:t>
                      </a:r>
                      <a:r>
                        <a:rPr sz="650" spc="-5" dirty="0">
                          <a:latin typeface="Arial"/>
                          <a:cs typeface="Arial"/>
                        </a:rPr>
                        <a:t>holistic </a:t>
                      </a:r>
                      <a:r>
                        <a:rPr sz="650" spc="-25" dirty="0">
                          <a:latin typeface="Arial"/>
                          <a:cs typeface="Arial"/>
                        </a:rPr>
                        <a:t>approaches </a:t>
                      </a:r>
                      <a:r>
                        <a:rPr sz="650" spc="2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650" spc="-1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5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650" spc="-35" dirty="0">
                          <a:latin typeface="Arial"/>
                          <a:cs typeface="Arial"/>
                        </a:rPr>
                        <a:t>Squeegee </a:t>
                      </a:r>
                      <a:r>
                        <a:rPr sz="650" spc="-20" dirty="0">
                          <a:latin typeface="Arial"/>
                          <a:cs typeface="Arial"/>
                        </a:rPr>
                        <a:t>kids </a:t>
                      </a:r>
                      <a:r>
                        <a:rPr sz="650" dirty="0">
                          <a:latin typeface="Arial"/>
                          <a:cs typeface="Arial"/>
                        </a:rPr>
                        <a:t>protocol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81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5043" y="264668"/>
            <a:ext cx="100266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15" dirty="0">
                <a:latin typeface="Arial"/>
                <a:cs typeface="Arial"/>
              </a:rPr>
              <a:t>5/21/2019 </a:t>
            </a:r>
            <a:r>
              <a:rPr sz="900" spc="95" dirty="0">
                <a:latin typeface="Arial"/>
                <a:cs typeface="Arial"/>
              </a:rPr>
              <a:t>/</a:t>
            </a:r>
            <a:r>
              <a:rPr sz="900" spc="-150" dirty="0">
                <a:latin typeface="Arial"/>
                <a:cs typeface="Arial"/>
              </a:rPr>
              <a:t> </a:t>
            </a:r>
            <a:r>
              <a:rPr sz="900" spc="-40" dirty="0">
                <a:latin typeface="Arial"/>
                <a:cs typeface="Arial"/>
              </a:rPr>
              <a:t>4:17 </a:t>
            </a:r>
            <a:r>
              <a:rPr sz="900" spc="-60" dirty="0">
                <a:latin typeface="Arial"/>
                <a:cs typeface="Arial"/>
              </a:rPr>
              <a:t>PM</a:t>
            </a:r>
            <a:endParaRPr sz="9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575808" y="244855"/>
            <a:ext cx="1649095" cy="3213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29285" marR="5080" indent="-617220">
              <a:lnSpc>
                <a:spcPct val="107800"/>
              </a:lnSpc>
              <a:spcBef>
                <a:spcPts val="100"/>
              </a:spcBef>
            </a:pPr>
            <a:r>
              <a:rPr sz="900" spc="-30" dirty="0">
                <a:latin typeface="Arial"/>
                <a:cs typeface="Arial"/>
              </a:rPr>
              <a:t>Baltimore </a:t>
            </a:r>
            <a:r>
              <a:rPr sz="900" spc="-55" dirty="0">
                <a:latin typeface="Arial"/>
                <a:cs typeface="Arial"/>
              </a:rPr>
              <a:t>Consent Decree </a:t>
            </a:r>
            <a:r>
              <a:rPr sz="900" dirty="0">
                <a:latin typeface="Arial"/>
                <a:cs typeface="Arial"/>
              </a:rPr>
              <a:t>Monitor  </a:t>
            </a:r>
            <a:r>
              <a:rPr sz="900" spc="-95" dirty="0">
                <a:latin typeface="Arial"/>
                <a:cs typeface="Arial"/>
              </a:rPr>
              <a:t>INVOICE</a:t>
            </a:r>
            <a:endParaRPr sz="9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243307" y="264668"/>
            <a:ext cx="33337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85" dirty="0">
                <a:latin typeface="Arial"/>
                <a:cs typeface="Arial"/>
              </a:rPr>
              <a:t>Page</a:t>
            </a:r>
            <a:r>
              <a:rPr sz="900" spc="-114" dirty="0">
                <a:latin typeface="Arial"/>
                <a:cs typeface="Arial"/>
              </a:rPr>
              <a:t> </a:t>
            </a:r>
            <a:r>
              <a:rPr sz="900" spc="-45" dirty="0">
                <a:latin typeface="Arial"/>
                <a:cs typeface="Arial"/>
              </a:rPr>
              <a:t>2</a:t>
            </a:r>
            <a:endParaRPr sz="900">
              <a:latin typeface="Arial"/>
              <a:cs typeface="Arial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224027" y="681227"/>
          <a:ext cx="12171045" cy="32829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03935"/>
                <a:gridCol w="894715"/>
                <a:gridCol w="3428365"/>
                <a:gridCol w="1083944"/>
                <a:gridCol w="828040"/>
                <a:gridCol w="760729"/>
                <a:gridCol w="4145279"/>
              </a:tblGrid>
              <a:tr h="147320">
                <a:tc>
                  <a:txBody>
                    <a:bodyPr/>
                    <a:lstStyle/>
                    <a:p>
                      <a:pPr marL="23495" algn="ctr">
                        <a:lnSpc>
                          <a:spcPts val="1065"/>
                        </a:lnSpc>
                      </a:pPr>
                      <a:r>
                        <a:rPr sz="900" spc="-20" dirty="0">
                          <a:latin typeface="Arial"/>
                          <a:cs typeface="Arial"/>
                        </a:rPr>
                        <a:t>April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0320" algn="ctr">
                        <a:lnSpc>
                          <a:spcPts val="1065"/>
                        </a:lnSpc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18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62865">
                        <a:lnSpc>
                          <a:spcPts val="1065"/>
                        </a:lnSpc>
                        <a:tabLst>
                          <a:tab pos="461645" algn="l"/>
                        </a:tabLst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$	235.00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2230">
                        <a:lnSpc>
                          <a:spcPts val="1065"/>
                        </a:lnSpc>
                        <a:tabLst>
                          <a:tab pos="561975" algn="l"/>
                        </a:tabLst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-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47320">
                <a:tc>
                  <a:txBody>
                    <a:bodyPr/>
                    <a:lstStyle/>
                    <a:p>
                      <a:pPr marL="23495" algn="ctr">
                        <a:lnSpc>
                          <a:spcPts val="1065"/>
                        </a:lnSpc>
                      </a:pPr>
                      <a:r>
                        <a:rPr sz="900" spc="-20" dirty="0">
                          <a:latin typeface="Arial"/>
                          <a:cs typeface="Arial"/>
                        </a:rPr>
                        <a:t>April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0320" algn="ctr">
                        <a:lnSpc>
                          <a:spcPts val="1065"/>
                        </a:lnSpc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19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62865">
                        <a:lnSpc>
                          <a:spcPts val="1065"/>
                        </a:lnSpc>
                        <a:tabLst>
                          <a:tab pos="461645" algn="l"/>
                        </a:tabLst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$	235.00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2230">
                        <a:lnSpc>
                          <a:spcPts val="1065"/>
                        </a:lnSpc>
                        <a:tabLst>
                          <a:tab pos="561975" algn="l"/>
                        </a:tabLst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-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47320">
                <a:tc>
                  <a:txBody>
                    <a:bodyPr/>
                    <a:lstStyle/>
                    <a:p>
                      <a:pPr marL="23495" algn="ctr">
                        <a:lnSpc>
                          <a:spcPts val="1065"/>
                        </a:lnSpc>
                      </a:pPr>
                      <a:r>
                        <a:rPr sz="900" spc="-20" dirty="0">
                          <a:latin typeface="Arial"/>
                          <a:cs typeface="Arial"/>
                        </a:rPr>
                        <a:t>April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0320" algn="ctr">
                        <a:lnSpc>
                          <a:spcPts val="1065"/>
                        </a:lnSpc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20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62865">
                        <a:lnSpc>
                          <a:spcPts val="1065"/>
                        </a:lnSpc>
                        <a:tabLst>
                          <a:tab pos="461645" algn="l"/>
                        </a:tabLst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$	235.00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2230">
                        <a:lnSpc>
                          <a:spcPts val="1065"/>
                        </a:lnSpc>
                        <a:tabLst>
                          <a:tab pos="561975" algn="l"/>
                        </a:tabLst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-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47320">
                <a:tc>
                  <a:txBody>
                    <a:bodyPr/>
                    <a:lstStyle/>
                    <a:p>
                      <a:pPr marL="23495" algn="ctr">
                        <a:lnSpc>
                          <a:spcPts val="1065"/>
                        </a:lnSpc>
                      </a:pPr>
                      <a:r>
                        <a:rPr sz="900" spc="-20" dirty="0">
                          <a:latin typeface="Arial"/>
                          <a:cs typeface="Arial"/>
                        </a:rPr>
                        <a:t>April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0320" algn="ctr">
                        <a:lnSpc>
                          <a:spcPts val="1065"/>
                        </a:lnSpc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21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62865">
                        <a:lnSpc>
                          <a:spcPts val="1065"/>
                        </a:lnSpc>
                        <a:tabLst>
                          <a:tab pos="461645" algn="l"/>
                        </a:tabLst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$	235.00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2230">
                        <a:lnSpc>
                          <a:spcPts val="1065"/>
                        </a:lnSpc>
                        <a:tabLst>
                          <a:tab pos="561975" algn="l"/>
                        </a:tabLst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-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57480">
                <a:tc>
                  <a:txBody>
                    <a:bodyPr/>
                    <a:lstStyle/>
                    <a:p>
                      <a:pPr marL="23495" algn="ctr">
                        <a:lnSpc>
                          <a:spcPts val="1065"/>
                        </a:lnSpc>
                      </a:pPr>
                      <a:r>
                        <a:rPr sz="900" spc="-20" dirty="0">
                          <a:latin typeface="Arial"/>
                          <a:cs typeface="Arial"/>
                        </a:rPr>
                        <a:t>April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0320" algn="ctr">
                        <a:lnSpc>
                          <a:spcPts val="1065"/>
                        </a:lnSpc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22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31750">
                        <a:lnSpc>
                          <a:spcPts val="1065"/>
                        </a:lnSpc>
                      </a:pPr>
                      <a:r>
                        <a:rPr sz="900" spc="-50" dirty="0">
                          <a:latin typeface="Arial"/>
                          <a:cs typeface="Arial"/>
                        </a:rPr>
                        <a:t>Prested </a:t>
                      </a:r>
                      <a:r>
                        <a:rPr sz="900" spc="10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Catholic 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Relief </a:t>
                      </a:r>
                      <a:r>
                        <a:rPr sz="900" spc="-65" dirty="0">
                          <a:latin typeface="Arial"/>
                          <a:cs typeface="Arial"/>
                        </a:rPr>
                        <a:t>Services </a:t>
                      </a:r>
                      <a:r>
                        <a:rPr sz="900" spc="-20" dirty="0">
                          <a:latin typeface="Arial"/>
                          <a:cs typeface="Arial"/>
                        </a:rPr>
                        <a:t>staff 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about </a:t>
                      </a:r>
                      <a:r>
                        <a:rPr sz="900" spc="-15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900" spc="-55" dirty="0">
                          <a:latin typeface="Arial"/>
                          <a:cs typeface="Arial"/>
                        </a:rPr>
                        <a:t>Consent</a:t>
                      </a:r>
                      <a:r>
                        <a:rPr sz="900" spc="-18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5" dirty="0">
                          <a:latin typeface="Arial"/>
                          <a:cs typeface="Arial"/>
                        </a:rPr>
                        <a:t>Decree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R="3810" algn="r">
                        <a:lnSpc>
                          <a:spcPts val="1065"/>
                        </a:lnSpc>
                      </a:pPr>
                      <a:r>
                        <a:rPr sz="900" dirty="0">
                          <a:latin typeface="Arial"/>
                          <a:cs typeface="Arial"/>
                        </a:rPr>
                        <a:t>1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62865">
                        <a:lnSpc>
                          <a:spcPts val="1065"/>
                        </a:lnSpc>
                        <a:tabLst>
                          <a:tab pos="461645" algn="l"/>
                        </a:tabLst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$	235.00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2230">
                        <a:lnSpc>
                          <a:spcPts val="1065"/>
                        </a:lnSpc>
                        <a:tabLst>
                          <a:tab pos="394335" algn="l"/>
                        </a:tabLst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$	235.00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8511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31750">
                        <a:lnSpc>
                          <a:spcPts val="985"/>
                        </a:lnSpc>
                      </a:pPr>
                      <a:r>
                        <a:rPr sz="900" spc="-55" dirty="0">
                          <a:latin typeface="Arial"/>
                          <a:cs typeface="Arial"/>
                        </a:rPr>
                        <a:t>process </a:t>
                      </a:r>
                      <a:r>
                        <a:rPr sz="900" spc="-1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20" dirty="0">
                          <a:latin typeface="Arial"/>
                          <a:cs typeface="Arial"/>
                        </a:rPr>
                        <a:t>role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dirty="0">
                          <a:latin typeface="Arial"/>
                          <a:cs typeface="Arial"/>
                        </a:rPr>
                        <a:t>of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1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15" dirty="0">
                          <a:latin typeface="Arial"/>
                          <a:cs typeface="Arial"/>
                        </a:rPr>
                        <a:t>Monitoring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70" dirty="0">
                          <a:latin typeface="Arial"/>
                          <a:cs typeface="Arial"/>
                        </a:rPr>
                        <a:t>Team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 and</a:t>
                      </a:r>
                      <a:r>
                        <a:rPr sz="9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how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1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be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30" dirty="0">
                          <a:latin typeface="Arial"/>
                          <a:cs typeface="Arial"/>
                        </a:rPr>
                        <a:t>involved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47320">
                <a:tc>
                  <a:txBody>
                    <a:bodyPr/>
                    <a:lstStyle/>
                    <a:p>
                      <a:pPr marL="23495" algn="ctr">
                        <a:lnSpc>
                          <a:spcPts val="1065"/>
                        </a:lnSpc>
                      </a:pPr>
                      <a:r>
                        <a:rPr sz="900" spc="-20" dirty="0">
                          <a:latin typeface="Arial"/>
                          <a:cs typeface="Arial"/>
                        </a:rPr>
                        <a:t>April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0320" algn="ctr">
                        <a:lnSpc>
                          <a:spcPts val="1065"/>
                        </a:lnSpc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23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31750">
                        <a:lnSpc>
                          <a:spcPts val="1065"/>
                        </a:lnSpc>
                      </a:pPr>
                      <a:r>
                        <a:rPr sz="900" spc="-15" dirty="0">
                          <a:latin typeface="Arial"/>
                          <a:cs typeface="Arial"/>
                        </a:rPr>
                        <a:t>Monitoring </a:t>
                      </a:r>
                      <a:r>
                        <a:rPr sz="900" spc="-70" dirty="0">
                          <a:latin typeface="Arial"/>
                          <a:cs typeface="Arial"/>
                        </a:rPr>
                        <a:t>Team </a:t>
                      </a:r>
                      <a:r>
                        <a:rPr sz="900" spc="-35" dirty="0">
                          <a:latin typeface="Arial"/>
                          <a:cs typeface="Arial"/>
                        </a:rPr>
                        <a:t>weekly </a:t>
                      </a:r>
                      <a:r>
                        <a:rPr sz="900" spc="-55" dirty="0">
                          <a:latin typeface="Arial"/>
                          <a:cs typeface="Arial"/>
                        </a:rPr>
                        <a:t>check </a:t>
                      </a:r>
                      <a:r>
                        <a:rPr sz="900" spc="-15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900" spc="-8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35" dirty="0">
                          <a:latin typeface="Arial"/>
                          <a:cs typeface="Arial"/>
                        </a:rPr>
                        <a:t>call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3810" algn="r">
                        <a:lnSpc>
                          <a:spcPts val="1065"/>
                        </a:lnSpc>
                      </a:pPr>
                      <a:r>
                        <a:rPr sz="900" dirty="0">
                          <a:latin typeface="Arial"/>
                          <a:cs typeface="Arial"/>
                        </a:rPr>
                        <a:t>0.5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62865">
                        <a:lnSpc>
                          <a:spcPts val="1065"/>
                        </a:lnSpc>
                        <a:tabLst>
                          <a:tab pos="461645" algn="l"/>
                        </a:tabLst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$	235.00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2230">
                        <a:lnSpc>
                          <a:spcPts val="1065"/>
                        </a:lnSpc>
                        <a:tabLst>
                          <a:tab pos="394335" algn="l"/>
                        </a:tabLst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$	117.50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57480">
                <a:tc>
                  <a:txBody>
                    <a:bodyPr/>
                    <a:lstStyle/>
                    <a:p>
                      <a:pPr marL="23495" algn="ctr">
                        <a:lnSpc>
                          <a:spcPts val="1065"/>
                        </a:lnSpc>
                      </a:pPr>
                      <a:r>
                        <a:rPr sz="900" spc="-20" dirty="0">
                          <a:latin typeface="Arial"/>
                          <a:cs typeface="Arial"/>
                        </a:rPr>
                        <a:t>April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0320" algn="ctr">
                        <a:lnSpc>
                          <a:spcPts val="1065"/>
                        </a:lnSpc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24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31750">
                        <a:lnSpc>
                          <a:spcPts val="1065"/>
                        </a:lnSpc>
                      </a:pPr>
                      <a:r>
                        <a:rPr sz="900" spc="-40" dirty="0">
                          <a:latin typeface="Arial"/>
                          <a:cs typeface="Arial"/>
                        </a:rPr>
                        <a:t>Community 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Policing and </a:t>
                      </a:r>
                      <a:r>
                        <a:rPr sz="900" spc="-60" dirty="0">
                          <a:latin typeface="Arial"/>
                          <a:cs typeface="Arial"/>
                        </a:rPr>
                        <a:t>Engagement 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Bi-Weeklymeeting </a:t>
                      </a:r>
                      <a:r>
                        <a:rPr sz="900" spc="-10" dirty="0">
                          <a:latin typeface="Arial"/>
                          <a:cs typeface="Arial"/>
                        </a:rPr>
                        <a:t>at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 Police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R="3810" algn="r">
                        <a:lnSpc>
                          <a:spcPts val="1065"/>
                        </a:lnSpc>
                      </a:pPr>
                      <a:r>
                        <a:rPr sz="900" dirty="0">
                          <a:latin typeface="Arial"/>
                          <a:cs typeface="Arial"/>
                        </a:rPr>
                        <a:t>3.5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62865">
                        <a:lnSpc>
                          <a:spcPts val="1065"/>
                        </a:lnSpc>
                        <a:tabLst>
                          <a:tab pos="461645" algn="l"/>
                        </a:tabLst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$	235.00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2230">
                        <a:lnSpc>
                          <a:spcPts val="1065"/>
                        </a:lnSpc>
                        <a:tabLst>
                          <a:tab pos="394335" algn="l"/>
                        </a:tabLst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$	822.50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473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31750">
                        <a:lnSpc>
                          <a:spcPts val="985"/>
                        </a:lnSpc>
                      </a:pPr>
                      <a:r>
                        <a:rPr sz="900" spc="-30" dirty="0">
                          <a:latin typeface="Arial"/>
                          <a:cs typeface="Arial"/>
                        </a:rPr>
                        <a:t>Headquarters/ </a:t>
                      </a:r>
                      <a:r>
                        <a:rPr sz="900" spc="-35" dirty="0">
                          <a:latin typeface="Arial"/>
                          <a:cs typeface="Arial"/>
                        </a:rPr>
                        <a:t>Presentation </a:t>
                      </a:r>
                      <a:r>
                        <a:rPr sz="900" spc="10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900" spc="-95" dirty="0">
                          <a:latin typeface="Arial"/>
                          <a:cs typeface="Arial"/>
                        </a:rPr>
                        <a:t>IFO </a:t>
                      </a:r>
                      <a:r>
                        <a:rPr sz="900" spc="-30" dirty="0">
                          <a:latin typeface="Arial"/>
                          <a:cs typeface="Arial"/>
                        </a:rPr>
                        <a:t>organization </a:t>
                      </a:r>
                      <a:r>
                        <a:rPr sz="900" spc="-15" dirty="0">
                          <a:latin typeface="Arial"/>
                          <a:cs typeface="Arial"/>
                        </a:rPr>
                        <a:t>in 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Central 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District</a:t>
                      </a:r>
                      <a:r>
                        <a:rPr sz="900" spc="-18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on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8511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31750">
                        <a:lnSpc>
                          <a:spcPts val="985"/>
                        </a:lnSpc>
                      </a:pPr>
                      <a:r>
                        <a:rPr sz="900" spc="-25" dirty="0">
                          <a:latin typeface="Arial"/>
                          <a:cs typeface="Arial"/>
                        </a:rPr>
                        <a:t>how </a:t>
                      </a:r>
                      <a:r>
                        <a:rPr sz="900" spc="-10" dirty="0">
                          <a:latin typeface="Arial"/>
                          <a:cs typeface="Arial"/>
                        </a:rPr>
                        <a:t>their 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community </a:t>
                      </a:r>
                      <a:r>
                        <a:rPr sz="900" spc="-60" dirty="0">
                          <a:latin typeface="Arial"/>
                          <a:cs typeface="Arial"/>
                        </a:rPr>
                        <a:t>can 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stay </a:t>
                      </a:r>
                      <a:r>
                        <a:rPr sz="900" spc="-30" dirty="0">
                          <a:latin typeface="Arial"/>
                          <a:cs typeface="Arial"/>
                        </a:rPr>
                        <a:t>involved </a:t>
                      </a:r>
                      <a:r>
                        <a:rPr sz="900" dirty="0">
                          <a:latin typeface="Arial"/>
                          <a:cs typeface="Arial"/>
                        </a:rPr>
                        <a:t>with </a:t>
                      </a:r>
                      <a:r>
                        <a:rPr sz="900" spc="-1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900" spc="-1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140" dirty="0">
                          <a:latin typeface="Arial"/>
                          <a:cs typeface="Arial"/>
                        </a:rPr>
                        <a:t>CD </a:t>
                      </a:r>
                      <a:r>
                        <a:rPr sz="900" spc="-55" dirty="0">
                          <a:latin typeface="Arial"/>
                          <a:cs typeface="Arial"/>
                        </a:rPr>
                        <a:t>process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47320">
                <a:tc>
                  <a:txBody>
                    <a:bodyPr/>
                    <a:lstStyle/>
                    <a:p>
                      <a:pPr marL="23495" algn="ctr">
                        <a:lnSpc>
                          <a:spcPts val="1065"/>
                        </a:lnSpc>
                      </a:pPr>
                      <a:r>
                        <a:rPr sz="900" spc="-20" dirty="0">
                          <a:latin typeface="Arial"/>
                          <a:cs typeface="Arial"/>
                        </a:rPr>
                        <a:t>April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0320" algn="ctr">
                        <a:lnSpc>
                          <a:spcPts val="1065"/>
                        </a:lnSpc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25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62865">
                        <a:lnSpc>
                          <a:spcPts val="1065"/>
                        </a:lnSpc>
                        <a:tabLst>
                          <a:tab pos="461645" algn="l"/>
                        </a:tabLst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$	235.00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2230">
                        <a:lnSpc>
                          <a:spcPts val="1065"/>
                        </a:lnSpc>
                        <a:tabLst>
                          <a:tab pos="561975" algn="l"/>
                        </a:tabLst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-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47320">
                <a:tc>
                  <a:txBody>
                    <a:bodyPr/>
                    <a:lstStyle/>
                    <a:p>
                      <a:pPr marL="23495" algn="ctr">
                        <a:lnSpc>
                          <a:spcPts val="1065"/>
                        </a:lnSpc>
                      </a:pPr>
                      <a:r>
                        <a:rPr sz="900" spc="-20" dirty="0">
                          <a:latin typeface="Arial"/>
                          <a:cs typeface="Arial"/>
                        </a:rPr>
                        <a:t>April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0320" algn="ctr">
                        <a:lnSpc>
                          <a:spcPts val="1065"/>
                        </a:lnSpc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26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31750">
                        <a:lnSpc>
                          <a:spcPts val="1065"/>
                        </a:lnSpc>
                      </a:pPr>
                      <a:r>
                        <a:rPr sz="900" dirty="0">
                          <a:latin typeface="Arial"/>
                          <a:cs typeface="Arial"/>
                        </a:rPr>
                        <a:t>Monitor </a:t>
                      </a:r>
                      <a:r>
                        <a:rPr sz="900" spc="-70" dirty="0">
                          <a:latin typeface="Arial"/>
                          <a:cs typeface="Arial"/>
                        </a:rPr>
                        <a:t>Team </a:t>
                      </a:r>
                      <a:r>
                        <a:rPr sz="900" spc="-80" dirty="0">
                          <a:latin typeface="Arial"/>
                          <a:cs typeface="Arial"/>
                        </a:rPr>
                        <a:t>Check </a:t>
                      </a:r>
                      <a:r>
                        <a:rPr sz="900" spc="-15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900" spc="-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35" dirty="0">
                          <a:latin typeface="Arial"/>
                          <a:cs typeface="Arial"/>
                        </a:rPr>
                        <a:t>call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3810" algn="r">
                        <a:lnSpc>
                          <a:spcPts val="1065"/>
                        </a:lnSpc>
                      </a:pPr>
                      <a:r>
                        <a:rPr sz="900" dirty="0">
                          <a:latin typeface="Arial"/>
                          <a:cs typeface="Arial"/>
                        </a:rPr>
                        <a:t>0.5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62865">
                        <a:lnSpc>
                          <a:spcPts val="1065"/>
                        </a:lnSpc>
                        <a:tabLst>
                          <a:tab pos="461645" algn="l"/>
                        </a:tabLst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$	235.00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2230">
                        <a:lnSpc>
                          <a:spcPts val="1065"/>
                        </a:lnSpc>
                        <a:tabLst>
                          <a:tab pos="394335" algn="l"/>
                        </a:tabLst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$	117.50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57480">
                <a:tc>
                  <a:txBody>
                    <a:bodyPr/>
                    <a:lstStyle/>
                    <a:p>
                      <a:pPr marL="23495" algn="ctr">
                        <a:lnSpc>
                          <a:spcPts val="1065"/>
                        </a:lnSpc>
                      </a:pPr>
                      <a:r>
                        <a:rPr sz="900" spc="-20" dirty="0">
                          <a:latin typeface="Arial"/>
                          <a:cs typeface="Arial"/>
                        </a:rPr>
                        <a:t>April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0320" algn="ctr">
                        <a:lnSpc>
                          <a:spcPts val="1065"/>
                        </a:lnSpc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27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31750">
                        <a:lnSpc>
                          <a:spcPts val="1065"/>
                        </a:lnSpc>
                      </a:pPr>
                      <a:r>
                        <a:rPr sz="900" spc="-50" dirty="0">
                          <a:latin typeface="Arial"/>
                          <a:cs typeface="Arial"/>
                        </a:rPr>
                        <a:t>Presented 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tabled </a:t>
                      </a:r>
                      <a:r>
                        <a:rPr sz="900" spc="-10" dirty="0">
                          <a:latin typeface="Arial"/>
                          <a:cs typeface="Arial"/>
                        </a:rPr>
                        <a:t>at </a:t>
                      </a:r>
                      <a:r>
                        <a:rPr sz="900" spc="-15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Movement 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parade </a:t>
                      </a:r>
                      <a:r>
                        <a:rPr sz="900" spc="-35" dirty="0">
                          <a:latin typeface="Arial"/>
                          <a:cs typeface="Arial"/>
                        </a:rPr>
                        <a:t>hosted 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by </a:t>
                      </a:r>
                      <a:r>
                        <a:rPr sz="900" spc="-55" dirty="0">
                          <a:latin typeface="Arial"/>
                          <a:cs typeface="Arial"/>
                        </a:rPr>
                        <a:t>safe </a:t>
                      </a:r>
                      <a:r>
                        <a:rPr sz="900" spc="-35" dirty="0">
                          <a:latin typeface="Arial"/>
                          <a:cs typeface="Arial"/>
                        </a:rPr>
                        <a:t>streets</a:t>
                      </a:r>
                      <a:r>
                        <a:rPr sz="900" spc="-1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5" dirty="0">
                          <a:latin typeface="Arial"/>
                          <a:cs typeface="Arial"/>
                        </a:rPr>
                        <a:t>for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R="3810" algn="r">
                        <a:lnSpc>
                          <a:spcPts val="1065"/>
                        </a:lnSpc>
                      </a:pPr>
                      <a:r>
                        <a:rPr sz="900" dirty="0">
                          <a:latin typeface="Arial"/>
                          <a:cs typeface="Arial"/>
                        </a:rPr>
                        <a:t>3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62865">
                        <a:lnSpc>
                          <a:spcPts val="1065"/>
                        </a:lnSpc>
                        <a:tabLst>
                          <a:tab pos="461645" algn="l"/>
                        </a:tabLst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$	235.00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2230">
                        <a:lnSpc>
                          <a:spcPts val="1065"/>
                        </a:lnSpc>
                        <a:tabLst>
                          <a:tab pos="394335" algn="l"/>
                        </a:tabLst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$	705.00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371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31750">
                        <a:lnSpc>
                          <a:spcPts val="985"/>
                        </a:lnSpc>
                      </a:pPr>
                      <a:r>
                        <a:rPr sz="900" spc="-55" dirty="0">
                          <a:latin typeface="Arial"/>
                          <a:cs typeface="Arial"/>
                        </a:rPr>
                        <a:t>Freddy </a:t>
                      </a:r>
                      <a:r>
                        <a:rPr sz="900" spc="-65" dirty="0">
                          <a:latin typeface="Arial"/>
                          <a:cs typeface="Arial"/>
                        </a:rPr>
                        <a:t>Gray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47320">
                <a:tc>
                  <a:txBody>
                    <a:bodyPr/>
                    <a:lstStyle/>
                    <a:p>
                      <a:pPr marL="23495" algn="ctr">
                        <a:lnSpc>
                          <a:spcPts val="1065"/>
                        </a:lnSpc>
                      </a:pPr>
                      <a:r>
                        <a:rPr sz="900" spc="-20" dirty="0">
                          <a:latin typeface="Arial"/>
                          <a:cs typeface="Arial"/>
                        </a:rPr>
                        <a:t>April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0320" algn="ctr">
                        <a:lnSpc>
                          <a:spcPts val="1065"/>
                        </a:lnSpc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28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31750">
                        <a:lnSpc>
                          <a:spcPts val="1065"/>
                        </a:lnSpc>
                      </a:pPr>
                      <a:r>
                        <a:rPr sz="900" spc="-10" dirty="0">
                          <a:latin typeface="Arial"/>
                          <a:cs typeface="Arial"/>
                        </a:rPr>
                        <a:t>Monthly </a:t>
                      </a:r>
                      <a:r>
                        <a:rPr sz="900" dirty="0">
                          <a:latin typeface="Arial"/>
                          <a:cs typeface="Arial"/>
                        </a:rPr>
                        <a:t>Monitor</a:t>
                      </a:r>
                      <a:r>
                        <a:rPr sz="900" spc="-9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35" dirty="0">
                          <a:latin typeface="Arial"/>
                          <a:cs typeface="Arial"/>
                        </a:rPr>
                        <a:t>Preparation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3810" algn="r">
                        <a:lnSpc>
                          <a:spcPts val="1065"/>
                        </a:lnSpc>
                      </a:pPr>
                      <a:r>
                        <a:rPr sz="900" dirty="0">
                          <a:latin typeface="Arial"/>
                          <a:cs typeface="Arial"/>
                        </a:rPr>
                        <a:t>2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62865">
                        <a:lnSpc>
                          <a:spcPts val="1065"/>
                        </a:lnSpc>
                        <a:tabLst>
                          <a:tab pos="461645" algn="l"/>
                        </a:tabLst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$	235.00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2230">
                        <a:lnSpc>
                          <a:spcPts val="1065"/>
                        </a:lnSpc>
                        <a:tabLst>
                          <a:tab pos="394335" algn="l"/>
                        </a:tabLst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$	470.00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57480">
                <a:tc>
                  <a:txBody>
                    <a:bodyPr/>
                    <a:lstStyle/>
                    <a:p>
                      <a:pPr marL="23495" algn="ctr">
                        <a:lnSpc>
                          <a:spcPts val="1065"/>
                        </a:lnSpc>
                      </a:pPr>
                      <a:r>
                        <a:rPr sz="900" spc="-20" dirty="0">
                          <a:latin typeface="Arial"/>
                          <a:cs typeface="Arial"/>
                        </a:rPr>
                        <a:t>April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0320" algn="ctr">
                        <a:lnSpc>
                          <a:spcPts val="1065"/>
                        </a:lnSpc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29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31750">
                        <a:lnSpc>
                          <a:spcPts val="1065"/>
                        </a:lnSpc>
                      </a:pPr>
                      <a:r>
                        <a:rPr sz="900" spc="-50" dirty="0">
                          <a:latin typeface="Arial"/>
                          <a:cs typeface="Arial"/>
                        </a:rPr>
                        <a:t>Conference </a:t>
                      </a:r>
                      <a:r>
                        <a:rPr sz="900" spc="-35" dirty="0">
                          <a:latin typeface="Arial"/>
                          <a:cs typeface="Arial"/>
                        </a:rPr>
                        <a:t>call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dirty="0">
                          <a:latin typeface="Arial"/>
                          <a:cs typeface="Arial"/>
                        </a:rPr>
                        <a:t>with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all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30" dirty="0">
                          <a:latin typeface="Arial"/>
                          <a:cs typeface="Arial"/>
                        </a:rPr>
                        <a:t>parties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1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revisit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1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latin typeface="Arial"/>
                          <a:cs typeface="Arial"/>
                        </a:rPr>
                        <a:t>draft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 Policy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concerning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R="3810" algn="r">
                        <a:lnSpc>
                          <a:spcPts val="1065"/>
                        </a:lnSpc>
                      </a:pPr>
                      <a:r>
                        <a:rPr sz="900" dirty="0">
                          <a:latin typeface="Arial"/>
                          <a:cs typeface="Arial"/>
                        </a:rPr>
                        <a:t>1.5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62865">
                        <a:lnSpc>
                          <a:spcPts val="1065"/>
                        </a:lnSpc>
                        <a:tabLst>
                          <a:tab pos="461645" algn="l"/>
                        </a:tabLst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$	235.00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2230">
                        <a:lnSpc>
                          <a:spcPts val="1065"/>
                        </a:lnSpc>
                        <a:tabLst>
                          <a:tab pos="394335" algn="l"/>
                        </a:tabLst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$	352.50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371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31750">
                        <a:lnSpc>
                          <a:spcPts val="985"/>
                        </a:lnSpc>
                      </a:pPr>
                      <a:r>
                        <a:rPr sz="900" spc="-75" dirty="0">
                          <a:latin typeface="Arial"/>
                          <a:cs typeface="Arial"/>
                        </a:rPr>
                        <a:t>Squegee 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kids and 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panhandlers.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47320">
                <a:tc>
                  <a:txBody>
                    <a:bodyPr/>
                    <a:lstStyle/>
                    <a:p>
                      <a:pPr marL="23495" algn="ctr">
                        <a:lnSpc>
                          <a:spcPts val="1065"/>
                        </a:lnSpc>
                      </a:pPr>
                      <a:r>
                        <a:rPr sz="900" spc="-20" dirty="0">
                          <a:latin typeface="Arial"/>
                          <a:cs typeface="Arial"/>
                        </a:rPr>
                        <a:t>April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0320" algn="ctr">
                        <a:lnSpc>
                          <a:spcPts val="1065"/>
                        </a:lnSpc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30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62865">
                        <a:lnSpc>
                          <a:spcPts val="1065"/>
                        </a:lnSpc>
                        <a:tabLst>
                          <a:tab pos="461645" algn="l"/>
                        </a:tabLst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$	235.00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2230">
                        <a:lnSpc>
                          <a:spcPts val="1065"/>
                        </a:lnSpc>
                        <a:tabLst>
                          <a:tab pos="561975" algn="l"/>
                        </a:tabLst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-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53670">
                <a:tc>
                  <a:txBody>
                    <a:bodyPr/>
                    <a:lstStyle/>
                    <a:p>
                      <a:pPr marL="23495" algn="ctr">
                        <a:lnSpc>
                          <a:spcPts val="1065"/>
                        </a:lnSpc>
                      </a:pPr>
                      <a:r>
                        <a:rPr sz="900" spc="-20" dirty="0">
                          <a:latin typeface="Arial"/>
                          <a:cs typeface="Arial"/>
                        </a:rPr>
                        <a:t>April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0320" algn="ctr">
                        <a:lnSpc>
                          <a:spcPts val="1065"/>
                        </a:lnSpc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31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2865">
                        <a:lnSpc>
                          <a:spcPts val="1065"/>
                        </a:lnSpc>
                        <a:tabLst>
                          <a:tab pos="461645" algn="l"/>
                        </a:tabLst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$	235.00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2230">
                        <a:lnSpc>
                          <a:spcPts val="1065"/>
                        </a:lnSpc>
                        <a:tabLst>
                          <a:tab pos="561975" algn="l"/>
                        </a:tabLst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-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53670">
                <a:tc gridSpan="4">
                  <a:txBody>
                    <a:bodyPr/>
                    <a:lstStyle/>
                    <a:p>
                      <a:pPr marR="3810" algn="r">
                        <a:lnSpc>
                          <a:spcPts val="1030"/>
                        </a:lnSpc>
                      </a:pPr>
                      <a:r>
                        <a:rPr sz="900" dirty="0">
                          <a:latin typeface="Arial"/>
                          <a:cs typeface="Arial"/>
                        </a:rPr>
                        <a:t>19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2865">
                        <a:lnSpc>
                          <a:spcPts val="1030"/>
                        </a:lnSpc>
                      </a:pPr>
                      <a:r>
                        <a:rPr sz="900" b="1" spc="-80" dirty="0">
                          <a:latin typeface="Trebuchet MS"/>
                          <a:cs typeface="Trebuchet MS"/>
                        </a:rPr>
                        <a:t>TOTAL: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8EDF2"/>
                    </a:solidFill>
                  </a:tcPr>
                </a:tc>
                <a:tc>
                  <a:txBody>
                    <a:bodyPr/>
                    <a:lstStyle/>
                    <a:p>
                      <a:pPr marL="62230">
                        <a:lnSpc>
                          <a:spcPts val="1030"/>
                        </a:lnSpc>
                        <a:tabLst>
                          <a:tab pos="306070" algn="l"/>
                        </a:tabLst>
                      </a:pPr>
                      <a:r>
                        <a:rPr sz="900" b="1" spc="-75" dirty="0">
                          <a:latin typeface="Trebuchet MS"/>
                          <a:cs typeface="Trebuchet MS"/>
                        </a:rPr>
                        <a:t>$	</a:t>
                      </a:r>
                      <a:r>
                        <a:rPr sz="900" b="1" spc="-85" dirty="0">
                          <a:latin typeface="Trebuchet MS"/>
                          <a:cs typeface="Trebuchet MS"/>
                        </a:rPr>
                        <a:t>4,465.00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8EDF2"/>
                    </a:solidFill>
                  </a:tcPr>
                </a:tc>
                <a:tc>
                  <a:txBody>
                    <a:bodyPr/>
                    <a:lstStyle/>
                    <a:p>
                      <a:pPr marR="723900" algn="r">
                        <a:lnSpc>
                          <a:spcPts val="1030"/>
                        </a:lnSpc>
                      </a:pPr>
                      <a:r>
                        <a:rPr sz="900" dirty="0">
                          <a:latin typeface="Arial"/>
                          <a:cs typeface="Arial"/>
                        </a:rPr>
                        <a:t>0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5043" y="264668"/>
            <a:ext cx="100266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15" dirty="0">
                <a:latin typeface="Arial"/>
                <a:cs typeface="Arial"/>
              </a:rPr>
              <a:t>5/21/2019 </a:t>
            </a:r>
            <a:r>
              <a:rPr sz="900" spc="95" dirty="0">
                <a:latin typeface="Arial"/>
                <a:cs typeface="Arial"/>
              </a:rPr>
              <a:t>/</a:t>
            </a:r>
            <a:r>
              <a:rPr sz="900" spc="-150" dirty="0">
                <a:latin typeface="Arial"/>
                <a:cs typeface="Arial"/>
              </a:rPr>
              <a:t> </a:t>
            </a:r>
            <a:r>
              <a:rPr sz="900" spc="-40" dirty="0">
                <a:latin typeface="Arial"/>
                <a:cs typeface="Arial"/>
              </a:rPr>
              <a:t>4:17 </a:t>
            </a:r>
            <a:r>
              <a:rPr sz="900" spc="-60" dirty="0">
                <a:latin typeface="Arial"/>
                <a:cs typeface="Arial"/>
              </a:rPr>
              <a:t>PM</a:t>
            </a:r>
            <a:endParaRPr sz="9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575808" y="244855"/>
            <a:ext cx="1649095" cy="3213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29285" marR="5080" indent="-617220">
              <a:lnSpc>
                <a:spcPct val="107800"/>
              </a:lnSpc>
              <a:spcBef>
                <a:spcPts val="100"/>
              </a:spcBef>
            </a:pPr>
            <a:r>
              <a:rPr sz="900" spc="-30" dirty="0">
                <a:latin typeface="Arial"/>
                <a:cs typeface="Arial"/>
              </a:rPr>
              <a:t>Baltimore </a:t>
            </a:r>
            <a:r>
              <a:rPr sz="900" spc="-55" dirty="0">
                <a:latin typeface="Arial"/>
                <a:cs typeface="Arial"/>
              </a:rPr>
              <a:t>Consent Decree </a:t>
            </a:r>
            <a:r>
              <a:rPr sz="900" dirty="0">
                <a:latin typeface="Arial"/>
                <a:cs typeface="Arial"/>
              </a:rPr>
              <a:t>Monitor  </a:t>
            </a:r>
            <a:r>
              <a:rPr sz="900" spc="-95" dirty="0">
                <a:latin typeface="Arial"/>
                <a:cs typeface="Arial"/>
              </a:rPr>
              <a:t>INVOICE</a:t>
            </a:r>
            <a:endParaRPr sz="9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243307" y="264668"/>
            <a:ext cx="33337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85" dirty="0">
                <a:latin typeface="Arial"/>
                <a:cs typeface="Arial"/>
              </a:rPr>
              <a:t>Page</a:t>
            </a:r>
            <a:r>
              <a:rPr sz="900" spc="-114" dirty="0">
                <a:latin typeface="Arial"/>
                <a:cs typeface="Arial"/>
              </a:rPr>
              <a:t> </a:t>
            </a:r>
            <a:r>
              <a:rPr sz="900" spc="-45" dirty="0">
                <a:latin typeface="Arial"/>
                <a:cs typeface="Arial"/>
              </a:rPr>
              <a:t>3</a:t>
            </a:r>
            <a:endParaRPr sz="900">
              <a:latin typeface="Arial"/>
              <a:cs typeface="Arial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224015" y="681367"/>
          <a:ext cx="12171045" cy="63017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01394"/>
                <a:gridCol w="897255"/>
                <a:gridCol w="3428365"/>
                <a:gridCol w="1083944"/>
                <a:gridCol w="828040"/>
                <a:gridCol w="760729"/>
                <a:gridCol w="868679"/>
                <a:gridCol w="984250"/>
                <a:gridCol w="2291715"/>
              </a:tblGrid>
              <a:tr h="264795">
                <a:tc gridSpan="9">
                  <a:txBody>
                    <a:bodyPr/>
                    <a:lstStyle/>
                    <a:p>
                      <a:pPr marL="40640">
                        <a:lnSpc>
                          <a:spcPts val="1875"/>
                        </a:lnSpc>
                      </a:pPr>
                      <a:r>
                        <a:rPr sz="1650" spc="-280" dirty="0">
                          <a:solidFill>
                            <a:srgbClr val="006000"/>
                          </a:solidFill>
                          <a:latin typeface="Arial"/>
                          <a:cs typeface="Arial"/>
                        </a:rPr>
                        <a:t>EXPENSES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solidFill>
                      <a:srgbClr val="CCBFD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53670"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433705">
                        <a:lnSpc>
                          <a:spcPts val="1019"/>
                        </a:lnSpc>
                      </a:pPr>
                      <a:r>
                        <a:rPr sz="900" b="1" spc="-30" dirty="0">
                          <a:latin typeface="Trebuchet MS"/>
                          <a:cs typeface="Trebuchet MS"/>
                        </a:rPr>
                        <a:t>MEALS </a:t>
                      </a:r>
                      <a:r>
                        <a:rPr sz="900" b="1" spc="-80" dirty="0">
                          <a:latin typeface="Trebuchet MS"/>
                          <a:cs typeface="Trebuchet MS"/>
                        </a:rPr>
                        <a:t>+</a:t>
                      </a:r>
                      <a:r>
                        <a:rPr sz="900" b="1" spc="-12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00" b="1" spc="-50" dirty="0">
                          <a:latin typeface="Trebuchet MS"/>
                          <a:cs typeface="Trebuchet MS"/>
                        </a:rPr>
                        <a:t>INCIDENTALS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531495">
                        <a:lnSpc>
                          <a:spcPts val="1019"/>
                        </a:lnSpc>
                      </a:pPr>
                      <a:r>
                        <a:rPr sz="900" b="1" spc="-15" dirty="0">
                          <a:latin typeface="Trebuchet MS"/>
                          <a:cs typeface="Trebuchet MS"/>
                        </a:rPr>
                        <a:t>NON</a:t>
                      </a:r>
                      <a:r>
                        <a:rPr sz="900" b="1" spc="-8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00" b="1" spc="-30" dirty="0">
                          <a:latin typeface="Trebuchet MS"/>
                          <a:cs typeface="Trebuchet MS"/>
                        </a:rPr>
                        <a:t>MEALS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8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238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solidFill>
                      <a:srgbClr val="C4D8EF"/>
                    </a:solidFill>
                  </a:tcPr>
                </a:tc>
                <a:tc>
                  <a:txBody>
                    <a:bodyPr/>
                    <a:lstStyle/>
                    <a:p>
                      <a:pPr marL="17780" algn="ctr">
                        <a:lnSpc>
                          <a:spcPts val="805"/>
                        </a:lnSpc>
                      </a:pPr>
                      <a:r>
                        <a:rPr sz="900" b="1" spc="-55" dirty="0">
                          <a:latin typeface="Trebuchet MS"/>
                          <a:cs typeface="Trebuchet MS"/>
                        </a:rPr>
                        <a:t>Total </a:t>
                      </a:r>
                      <a:r>
                        <a:rPr sz="900" b="1" spc="-10" dirty="0">
                          <a:latin typeface="Trebuchet MS"/>
                          <a:cs typeface="Trebuchet MS"/>
                        </a:rPr>
                        <a:t>Meal</a:t>
                      </a:r>
                      <a:r>
                        <a:rPr sz="900" b="1" spc="-12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00" b="1" spc="-80" dirty="0">
                          <a:latin typeface="Trebuchet MS"/>
                          <a:cs typeface="Trebuchet MS"/>
                        </a:rPr>
                        <a:t>+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solidFill>
                      <a:srgbClr val="C4D8EF"/>
                    </a:solidFill>
                  </a:tcPr>
                </a:tc>
                <a:tc row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1150">
                        <a:latin typeface="Times New Roman"/>
                        <a:cs typeface="Times New Roman"/>
                      </a:endParaRPr>
                    </a:p>
                    <a:p>
                      <a:pPr marL="116839" marR="93980" indent="33020">
                        <a:lnSpc>
                          <a:spcPct val="107800"/>
                        </a:lnSpc>
                      </a:pPr>
                      <a:r>
                        <a:rPr sz="900" b="1" spc="-25" dirty="0">
                          <a:latin typeface="Trebuchet MS"/>
                          <a:cs typeface="Trebuchet MS"/>
                        </a:rPr>
                        <a:t>Non-Meal  </a:t>
                      </a:r>
                      <a:r>
                        <a:rPr sz="900" b="1" spc="-5" dirty="0">
                          <a:latin typeface="Trebuchet MS"/>
                          <a:cs typeface="Trebuchet MS"/>
                        </a:rPr>
                        <a:t>D</a:t>
                      </a:r>
                      <a:r>
                        <a:rPr sz="900" b="1" dirty="0">
                          <a:latin typeface="Trebuchet MS"/>
                          <a:cs typeface="Trebuchet MS"/>
                        </a:rPr>
                        <a:t>es</a:t>
                      </a:r>
                      <a:r>
                        <a:rPr sz="900" b="1" spc="-5" dirty="0">
                          <a:latin typeface="Trebuchet MS"/>
                          <a:cs typeface="Trebuchet MS"/>
                        </a:rPr>
                        <a:t>c</a:t>
                      </a:r>
                      <a:r>
                        <a:rPr sz="900" b="1" dirty="0">
                          <a:latin typeface="Trebuchet MS"/>
                          <a:cs typeface="Trebuchet MS"/>
                        </a:rPr>
                        <a:t>r</a:t>
                      </a:r>
                      <a:r>
                        <a:rPr sz="900" b="1" spc="-5" dirty="0">
                          <a:latin typeface="Trebuchet MS"/>
                          <a:cs typeface="Trebuchet MS"/>
                        </a:rPr>
                        <a:t>ip</a:t>
                      </a:r>
                      <a:r>
                        <a:rPr sz="900" b="1" dirty="0">
                          <a:latin typeface="Trebuchet MS"/>
                          <a:cs typeface="Trebuchet MS"/>
                        </a:rPr>
                        <a:t>t</a:t>
                      </a:r>
                      <a:r>
                        <a:rPr sz="900" b="1" spc="-10" dirty="0">
                          <a:latin typeface="Trebuchet MS"/>
                          <a:cs typeface="Trebuchet MS"/>
                        </a:rPr>
                        <a:t>i</a:t>
                      </a:r>
                      <a:r>
                        <a:rPr sz="900" b="1" spc="-5" dirty="0">
                          <a:latin typeface="Trebuchet MS"/>
                          <a:cs typeface="Trebuchet MS"/>
                        </a:rPr>
                        <a:t>o</a:t>
                      </a:r>
                      <a:r>
                        <a:rPr sz="900" b="1" dirty="0">
                          <a:latin typeface="Trebuchet MS"/>
                          <a:cs typeface="Trebuchet MS"/>
                        </a:rPr>
                        <a:t>n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T="698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 row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1150">
                        <a:latin typeface="Times New Roman"/>
                        <a:cs typeface="Times New Roman"/>
                      </a:endParaRPr>
                    </a:p>
                    <a:p>
                      <a:pPr marL="246379" marR="180340" indent="-41275">
                        <a:lnSpc>
                          <a:spcPct val="107800"/>
                        </a:lnSpc>
                      </a:pPr>
                      <a:r>
                        <a:rPr sz="900" b="1" spc="-5" dirty="0">
                          <a:latin typeface="Trebuchet MS"/>
                          <a:cs typeface="Trebuchet MS"/>
                        </a:rPr>
                        <a:t>Non-</a:t>
                      </a:r>
                      <a:r>
                        <a:rPr sz="900" b="1" spc="5" dirty="0">
                          <a:latin typeface="Trebuchet MS"/>
                          <a:cs typeface="Trebuchet MS"/>
                        </a:rPr>
                        <a:t>M</a:t>
                      </a:r>
                      <a:r>
                        <a:rPr sz="900" b="1" dirty="0">
                          <a:latin typeface="Trebuchet MS"/>
                          <a:cs typeface="Trebuchet MS"/>
                        </a:rPr>
                        <a:t>eal  </a:t>
                      </a:r>
                      <a:r>
                        <a:rPr sz="900" b="1" spc="-60" dirty="0">
                          <a:latin typeface="Trebuchet MS"/>
                          <a:cs typeface="Trebuchet MS"/>
                        </a:rPr>
                        <a:t>Expense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T="698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473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C4D8EF"/>
                    </a:solidFill>
                  </a:tcPr>
                </a:tc>
                <a:tc>
                  <a:txBody>
                    <a:bodyPr/>
                    <a:lstStyle/>
                    <a:p>
                      <a:pPr marL="17780" algn="ctr">
                        <a:lnSpc>
                          <a:spcPts val="985"/>
                        </a:lnSpc>
                      </a:pPr>
                      <a:r>
                        <a:rPr sz="900" b="1" spc="-50" dirty="0">
                          <a:latin typeface="Trebuchet MS"/>
                          <a:cs typeface="Trebuchet MS"/>
                        </a:rPr>
                        <a:t>Incidentals</a:t>
                      </a:r>
                      <a:r>
                        <a:rPr sz="900" b="1" spc="-10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00" b="1" spc="-60" dirty="0">
                          <a:latin typeface="Trebuchet MS"/>
                          <a:cs typeface="Trebuchet MS"/>
                        </a:rPr>
                        <a:t>(per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solidFill>
                      <a:srgbClr val="C4D8E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98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98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47320">
                <a:tc>
                  <a:txBody>
                    <a:bodyPr/>
                    <a:lstStyle/>
                    <a:p>
                      <a:pPr marL="19050" algn="ctr">
                        <a:lnSpc>
                          <a:spcPts val="985"/>
                        </a:lnSpc>
                      </a:pPr>
                      <a:r>
                        <a:rPr sz="900" b="1" spc="-40" dirty="0">
                          <a:latin typeface="Trebuchet MS"/>
                          <a:cs typeface="Trebuchet MS"/>
                        </a:rPr>
                        <a:t>Date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41935">
                        <a:lnSpc>
                          <a:spcPts val="985"/>
                        </a:lnSpc>
                      </a:pPr>
                      <a:r>
                        <a:rPr sz="900" b="1" spc="-50" dirty="0">
                          <a:latin typeface="Trebuchet MS"/>
                          <a:cs typeface="Trebuchet MS"/>
                        </a:rPr>
                        <a:t>Category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1146175">
                        <a:lnSpc>
                          <a:spcPts val="985"/>
                        </a:lnSpc>
                      </a:pPr>
                      <a:r>
                        <a:rPr sz="900" b="1" spc="-50" dirty="0">
                          <a:latin typeface="Trebuchet MS"/>
                          <a:cs typeface="Trebuchet MS"/>
                        </a:rPr>
                        <a:t>Comments </a:t>
                      </a:r>
                      <a:r>
                        <a:rPr sz="900" b="1" spc="-55" dirty="0">
                          <a:latin typeface="Trebuchet MS"/>
                          <a:cs typeface="Trebuchet MS"/>
                        </a:rPr>
                        <a:t>(if</a:t>
                      </a:r>
                      <a:r>
                        <a:rPr sz="900" b="1" spc="-9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00" b="1" spc="-55" dirty="0">
                          <a:latin typeface="Trebuchet MS"/>
                          <a:cs typeface="Trebuchet MS"/>
                        </a:rPr>
                        <a:t>necessary)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99085">
                        <a:lnSpc>
                          <a:spcPts val="985"/>
                        </a:lnSpc>
                      </a:pPr>
                      <a:r>
                        <a:rPr sz="900" b="1" spc="-65" dirty="0">
                          <a:latin typeface="Trebuchet MS"/>
                          <a:cs typeface="Trebuchet MS"/>
                        </a:rPr>
                        <a:t>Travel</a:t>
                      </a:r>
                      <a:r>
                        <a:rPr sz="900" b="1" spc="-8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00" b="1" spc="-40" dirty="0">
                          <a:latin typeface="Trebuchet MS"/>
                          <a:cs typeface="Trebuchet MS"/>
                        </a:rPr>
                        <a:t>Day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C4D8EF"/>
                    </a:solidFill>
                  </a:tcPr>
                </a:tc>
                <a:tc>
                  <a:txBody>
                    <a:bodyPr/>
                    <a:lstStyle/>
                    <a:p>
                      <a:pPr marL="17145" algn="ctr">
                        <a:lnSpc>
                          <a:spcPts val="985"/>
                        </a:lnSpc>
                      </a:pPr>
                      <a:r>
                        <a:rPr sz="900" b="1" spc="-50" dirty="0">
                          <a:latin typeface="Trebuchet MS"/>
                          <a:cs typeface="Trebuchet MS"/>
                        </a:rPr>
                        <a:t>daily</a:t>
                      </a:r>
                      <a:r>
                        <a:rPr sz="900" b="1" spc="-10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00" b="1" spc="-50" dirty="0">
                          <a:latin typeface="Trebuchet MS"/>
                          <a:cs typeface="Trebuchet MS"/>
                        </a:rPr>
                        <a:t>Guidelines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solidFill>
                      <a:srgbClr val="C4D8E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98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98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ts val="985"/>
                        </a:lnSpc>
                      </a:pPr>
                      <a:r>
                        <a:rPr sz="900" b="1" spc="-55" dirty="0">
                          <a:latin typeface="Trebuchet MS"/>
                          <a:cs typeface="Trebuchet MS"/>
                        </a:rPr>
                        <a:t>Total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473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C4D8EF"/>
                    </a:solidFill>
                  </a:tcPr>
                </a:tc>
                <a:tc>
                  <a:txBody>
                    <a:bodyPr/>
                    <a:lstStyle/>
                    <a:p>
                      <a:pPr marL="16510" algn="ctr">
                        <a:lnSpc>
                          <a:spcPts val="985"/>
                        </a:lnSpc>
                      </a:pPr>
                      <a:r>
                        <a:rPr sz="900" b="1" spc="-60" dirty="0">
                          <a:latin typeface="Trebuchet MS"/>
                          <a:cs typeface="Trebuchet MS"/>
                        </a:rPr>
                        <a:t>cap </a:t>
                      </a:r>
                      <a:r>
                        <a:rPr sz="900" b="1" spc="-40" dirty="0">
                          <a:latin typeface="Trebuchet MS"/>
                          <a:cs typeface="Trebuchet MS"/>
                        </a:rPr>
                        <a:t>of </a:t>
                      </a:r>
                      <a:r>
                        <a:rPr sz="900" b="1" spc="-75" dirty="0">
                          <a:latin typeface="Trebuchet MS"/>
                          <a:cs typeface="Trebuchet MS"/>
                        </a:rPr>
                        <a:t>$69</a:t>
                      </a:r>
                      <a:r>
                        <a:rPr sz="900" b="1" spc="-15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00" b="1" spc="-60" dirty="0">
                          <a:latin typeface="Trebuchet MS"/>
                          <a:cs typeface="Trebuchet MS"/>
                        </a:rPr>
                        <a:t>per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solidFill>
                      <a:srgbClr val="C4D8E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98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98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035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>
                  <a:txBody>
                    <a:bodyPr/>
                    <a:lstStyle/>
                    <a:p>
                      <a:pPr marL="17780" algn="ctr">
                        <a:lnSpc>
                          <a:spcPts val="720"/>
                        </a:lnSpc>
                      </a:pPr>
                      <a:r>
                        <a:rPr sz="900" b="1" spc="-45" dirty="0">
                          <a:latin typeface="Trebuchet MS"/>
                          <a:cs typeface="Trebuchet MS"/>
                        </a:rPr>
                        <a:t>day)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98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98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235585">
                <a:tc rowSpan="22"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rowSpan="2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62230">
                        <a:lnSpc>
                          <a:spcPct val="100000"/>
                        </a:lnSpc>
                        <a:spcBef>
                          <a:spcPts val="670"/>
                        </a:spcBef>
                        <a:tabLst>
                          <a:tab pos="785495" algn="l"/>
                        </a:tabLst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-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8509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236220">
                <a:tc gridSpan="3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62230">
                        <a:lnSpc>
                          <a:spcPct val="100000"/>
                        </a:lnSpc>
                        <a:spcBef>
                          <a:spcPts val="670"/>
                        </a:spcBef>
                        <a:tabLst>
                          <a:tab pos="785495" algn="l"/>
                        </a:tabLst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-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8509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235585">
                <a:tc gridSpan="3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62230">
                        <a:lnSpc>
                          <a:spcPct val="100000"/>
                        </a:lnSpc>
                        <a:spcBef>
                          <a:spcPts val="670"/>
                        </a:spcBef>
                        <a:tabLst>
                          <a:tab pos="785495" algn="l"/>
                        </a:tabLst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-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8509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236220">
                <a:tc gridSpan="3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62230">
                        <a:lnSpc>
                          <a:spcPct val="100000"/>
                        </a:lnSpc>
                        <a:spcBef>
                          <a:spcPts val="670"/>
                        </a:spcBef>
                        <a:tabLst>
                          <a:tab pos="785495" algn="l"/>
                        </a:tabLst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-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8509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235585">
                <a:tc gridSpan="3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62230">
                        <a:lnSpc>
                          <a:spcPct val="100000"/>
                        </a:lnSpc>
                        <a:spcBef>
                          <a:spcPts val="670"/>
                        </a:spcBef>
                        <a:tabLst>
                          <a:tab pos="785495" algn="l"/>
                        </a:tabLst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-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8509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236220">
                <a:tc gridSpan="3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62230">
                        <a:lnSpc>
                          <a:spcPct val="100000"/>
                        </a:lnSpc>
                        <a:spcBef>
                          <a:spcPts val="670"/>
                        </a:spcBef>
                        <a:tabLst>
                          <a:tab pos="785495" algn="l"/>
                        </a:tabLst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-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8509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236220">
                <a:tc gridSpan="3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62230">
                        <a:lnSpc>
                          <a:spcPct val="100000"/>
                        </a:lnSpc>
                        <a:spcBef>
                          <a:spcPts val="670"/>
                        </a:spcBef>
                        <a:tabLst>
                          <a:tab pos="785495" algn="l"/>
                        </a:tabLst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-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8509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235585">
                <a:tc gridSpan="3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62230">
                        <a:lnSpc>
                          <a:spcPct val="100000"/>
                        </a:lnSpc>
                        <a:spcBef>
                          <a:spcPts val="670"/>
                        </a:spcBef>
                        <a:tabLst>
                          <a:tab pos="785495" algn="l"/>
                        </a:tabLst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-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8509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236220">
                <a:tc gridSpan="3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62230">
                        <a:lnSpc>
                          <a:spcPct val="100000"/>
                        </a:lnSpc>
                        <a:spcBef>
                          <a:spcPts val="670"/>
                        </a:spcBef>
                        <a:tabLst>
                          <a:tab pos="785495" algn="l"/>
                        </a:tabLst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-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8509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235585">
                <a:tc gridSpan="3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62230">
                        <a:lnSpc>
                          <a:spcPct val="100000"/>
                        </a:lnSpc>
                        <a:spcBef>
                          <a:spcPts val="670"/>
                        </a:spcBef>
                        <a:tabLst>
                          <a:tab pos="785495" algn="l"/>
                        </a:tabLst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-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8509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236220">
                <a:tc gridSpan="3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62230">
                        <a:lnSpc>
                          <a:spcPct val="100000"/>
                        </a:lnSpc>
                        <a:spcBef>
                          <a:spcPts val="670"/>
                        </a:spcBef>
                        <a:tabLst>
                          <a:tab pos="785495" algn="l"/>
                        </a:tabLst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-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8509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236220">
                <a:tc gridSpan="3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62230">
                        <a:lnSpc>
                          <a:spcPct val="100000"/>
                        </a:lnSpc>
                        <a:spcBef>
                          <a:spcPts val="670"/>
                        </a:spcBef>
                        <a:tabLst>
                          <a:tab pos="785495" algn="l"/>
                        </a:tabLst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-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8509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235585">
                <a:tc gridSpan="3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62230">
                        <a:lnSpc>
                          <a:spcPct val="100000"/>
                        </a:lnSpc>
                        <a:spcBef>
                          <a:spcPts val="670"/>
                        </a:spcBef>
                        <a:tabLst>
                          <a:tab pos="785495" algn="l"/>
                        </a:tabLst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-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8509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236220">
                <a:tc gridSpan="3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62230">
                        <a:lnSpc>
                          <a:spcPct val="100000"/>
                        </a:lnSpc>
                        <a:spcBef>
                          <a:spcPts val="670"/>
                        </a:spcBef>
                        <a:tabLst>
                          <a:tab pos="785495" algn="l"/>
                        </a:tabLst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-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8509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235585">
                <a:tc gridSpan="3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62230">
                        <a:lnSpc>
                          <a:spcPct val="100000"/>
                        </a:lnSpc>
                        <a:spcBef>
                          <a:spcPts val="670"/>
                        </a:spcBef>
                        <a:tabLst>
                          <a:tab pos="785495" algn="l"/>
                        </a:tabLst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-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8509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235585">
                <a:tc gridSpan="3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62230">
                        <a:lnSpc>
                          <a:spcPct val="100000"/>
                        </a:lnSpc>
                        <a:spcBef>
                          <a:spcPts val="670"/>
                        </a:spcBef>
                        <a:tabLst>
                          <a:tab pos="785495" algn="l"/>
                        </a:tabLst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-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8509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236220">
                <a:tc gridSpan="3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62230">
                        <a:lnSpc>
                          <a:spcPct val="100000"/>
                        </a:lnSpc>
                        <a:spcBef>
                          <a:spcPts val="670"/>
                        </a:spcBef>
                        <a:tabLst>
                          <a:tab pos="785495" algn="l"/>
                        </a:tabLst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-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8509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235585">
                <a:tc gridSpan="3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62230">
                        <a:lnSpc>
                          <a:spcPct val="100000"/>
                        </a:lnSpc>
                        <a:spcBef>
                          <a:spcPts val="670"/>
                        </a:spcBef>
                        <a:tabLst>
                          <a:tab pos="785495" algn="l"/>
                        </a:tabLst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-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8509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236220">
                <a:tc gridSpan="3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62230">
                        <a:lnSpc>
                          <a:spcPct val="100000"/>
                        </a:lnSpc>
                        <a:spcBef>
                          <a:spcPts val="670"/>
                        </a:spcBef>
                        <a:tabLst>
                          <a:tab pos="785495" algn="l"/>
                        </a:tabLst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-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8509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235585">
                <a:tc gridSpan="3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62230">
                        <a:lnSpc>
                          <a:spcPct val="100000"/>
                        </a:lnSpc>
                        <a:spcBef>
                          <a:spcPts val="670"/>
                        </a:spcBef>
                        <a:tabLst>
                          <a:tab pos="785495" algn="l"/>
                        </a:tabLst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-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8509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235585">
                <a:tc gridSpan="3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62230">
                        <a:lnSpc>
                          <a:spcPct val="100000"/>
                        </a:lnSpc>
                        <a:spcBef>
                          <a:spcPts val="670"/>
                        </a:spcBef>
                        <a:tabLst>
                          <a:tab pos="785495" algn="l"/>
                        </a:tabLst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-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8509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236220">
                <a:tc gridSpan="3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62230">
                        <a:lnSpc>
                          <a:spcPct val="100000"/>
                        </a:lnSpc>
                        <a:spcBef>
                          <a:spcPts val="670"/>
                        </a:spcBef>
                        <a:tabLst>
                          <a:tab pos="785495" algn="l"/>
                        </a:tabLst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-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8509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5043" y="264668"/>
            <a:ext cx="100266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15" dirty="0">
                <a:latin typeface="Arial"/>
                <a:cs typeface="Arial"/>
              </a:rPr>
              <a:t>5/21/2019 </a:t>
            </a:r>
            <a:r>
              <a:rPr sz="900" spc="95" dirty="0">
                <a:latin typeface="Arial"/>
                <a:cs typeface="Arial"/>
              </a:rPr>
              <a:t>/</a:t>
            </a:r>
            <a:r>
              <a:rPr sz="900" spc="-150" dirty="0">
                <a:latin typeface="Arial"/>
                <a:cs typeface="Arial"/>
              </a:rPr>
              <a:t> </a:t>
            </a:r>
            <a:r>
              <a:rPr sz="900" spc="-40" dirty="0">
                <a:latin typeface="Arial"/>
                <a:cs typeface="Arial"/>
              </a:rPr>
              <a:t>4:17 </a:t>
            </a:r>
            <a:r>
              <a:rPr sz="900" spc="-60" dirty="0">
                <a:latin typeface="Arial"/>
                <a:cs typeface="Arial"/>
              </a:rPr>
              <a:t>PM</a:t>
            </a:r>
            <a:endParaRPr sz="9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575808" y="244855"/>
            <a:ext cx="1649095" cy="3213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29285" marR="5080" indent="-617220">
              <a:lnSpc>
                <a:spcPct val="107800"/>
              </a:lnSpc>
              <a:spcBef>
                <a:spcPts val="100"/>
              </a:spcBef>
            </a:pPr>
            <a:r>
              <a:rPr sz="900" spc="-30" dirty="0">
                <a:latin typeface="Arial"/>
                <a:cs typeface="Arial"/>
              </a:rPr>
              <a:t>Baltimore </a:t>
            </a:r>
            <a:r>
              <a:rPr sz="900" spc="-55" dirty="0">
                <a:latin typeface="Arial"/>
                <a:cs typeface="Arial"/>
              </a:rPr>
              <a:t>Consent Decree </a:t>
            </a:r>
            <a:r>
              <a:rPr sz="900" dirty="0">
                <a:latin typeface="Arial"/>
                <a:cs typeface="Arial"/>
              </a:rPr>
              <a:t>Monitor  </a:t>
            </a:r>
            <a:r>
              <a:rPr sz="900" spc="-95" dirty="0">
                <a:latin typeface="Arial"/>
                <a:cs typeface="Arial"/>
              </a:rPr>
              <a:t>INVOICE</a:t>
            </a:r>
            <a:endParaRPr sz="9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243307" y="264668"/>
            <a:ext cx="33337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85" dirty="0">
                <a:latin typeface="Arial"/>
                <a:cs typeface="Arial"/>
              </a:rPr>
              <a:t>Page</a:t>
            </a:r>
            <a:r>
              <a:rPr sz="900" spc="-114" dirty="0">
                <a:latin typeface="Arial"/>
                <a:cs typeface="Arial"/>
              </a:rPr>
              <a:t> </a:t>
            </a:r>
            <a:r>
              <a:rPr sz="900" spc="-45" dirty="0">
                <a:latin typeface="Arial"/>
                <a:cs typeface="Arial"/>
              </a:rPr>
              <a:t>4</a:t>
            </a:r>
            <a:endParaRPr sz="9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865868" y="763016"/>
            <a:ext cx="6096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5" dirty="0">
                <a:latin typeface="Arial"/>
                <a:cs typeface="Arial"/>
              </a:rPr>
              <a:t>-</a:t>
            </a:r>
            <a:endParaRPr sz="9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141968" y="763016"/>
            <a:ext cx="8382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45" dirty="0">
                <a:latin typeface="Arial"/>
                <a:cs typeface="Arial"/>
              </a:rPr>
              <a:t>$</a:t>
            </a:r>
            <a:endParaRPr sz="9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865868" y="999235"/>
            <a:ext cx="6096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5" dirty="0">
                <a:latin typeface="Arial"/>
                <a:cs typeface="Arial"/>
              </a:rPr>
              <a:t>-</a:t>
            </a:r>
            <a:endParaRPr sz="9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141968" y="999235"/>
            <a:ext cx="8382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45" dirty="0">
                <a:latin typeface="Arial"/>
                <a:cs typeface="Arial"/>
              </a:rPr>
              <a:t>$</a:t>
            </a:r>
            <a:endParaRPr sz="9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865868" y="1235455"/>
            <a:ext cx="6096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5" dirty="0">
                <a:latin typeface="Arial"/>
                <a:cs typeface="Arial"/>
              </a:rPr>
              <a:t>-</a:t>
            </a:r>
            <a:endParaRPr sz="9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141968" y="1235455"/>
            <a:ext cx="8382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45" dirty="0">
                <a:latin typeface="Arial"/>
                <a:cs typeface="Arial"/>
              </a:rPr>
              <a:t>$</a:t>
            </a:r>
            <a:endParaRPr sz="9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865868" y="1471676"/>
            <a:ext cx="6096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5" dirty="0">
                <a:latin typeface="Arial"/>
                <a:cs typeface="Arial"/>
              </a:rPr>
              <a:t>-</a:t>
            </a:r>
            <a:endParaRPr sz="9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141968" y="1471676"/>
            <a:ext cx="8382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45" dirty="0">
                <a:latin typeface="Arial"/>
                <a:cs typeface="Arial"/>
              </a:rPr>
              <a:t>$</a:t>
            </a:r>
            <a:endParaRPr sz="9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865868" y="1707896"/>
            <a:ext cx="6096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5" dirty="0">
                <a:latin typeface="Arial"/>
                <a:cs typeface="Arial"/>
              </a:rPr>
              <a:t>-</a:t>
            </a:r>
            <a:endParaRPr sz="9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9141968" y="1707896"/>
            <a:ext cx="8382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45" dirty="0">
                <a:latin typeface="Arial"/>
                <a:cs typeface="Arial"/>
              </a:rPr>
              <a:t>$</a:t>
            </a:r>
            <a:endParaRPr sz="9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9865868" y="1944115"/>
            <a:ext cx="6096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5" dirty="0">
                <a:latin typeface="Arial"/>
                <a:cs typeface="Arial"/>
              </a:rPr>
              <a:t>-</a:t>
            </a:r>
            <a:endParaRPr sz="9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9141968" y="1944115"/>
            <a:ext cx="8382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45" dirty="0">
                <a:latin typeface="Arial"/>
                <a:cs typeface="Arial"/>
              </a:rPr>
              <a:t>$</a:t>
            </a:r>
            <a:endParaRPr sz="9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9865868" y="2180335"/>
            <a:ext cx="6096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5" dirty="0">
                <a:latin typeface="Arial"/>
                <a:cs typeface="Arial"/>
              </a:rPr>
              <a:t>-</a:t>
            </a:r>
            <a:endParaRPr sz="9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9141968" y="2180335"/>
            <a:ext cx="8382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45" dirty="0">
                <a:latin typeface="Arial"/>
                <a:cs typeface="Arial"/>
              </a:rPr>
              <a:t>$</a:t>
            </a:r>
            <a:endParaRPr sz="9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9865868" y="2416555"/>
            <a:ext cx="6096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5" dirty="0">
                <a:latin typeface="Arial"/>
                <a:cs typeface="Arial"/>
              </a:rPr>
              <a:t>-</a:t>
            </a:r>
            <a:endParaRPr sz="9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9141968" y="2416555"/>
            <a:ext cx="8382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45" dirty="0">
                <a:latin typeface="Arial"/>
                <a:cs typeface="Arial"/>
              </a:rPr>
              <a:t>$</a:t>
            </a:r>
            <a:endParaRPr sz="9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9865868" y="2652776"/>
            <a:ext cx="6096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5" dirty="0">
                <a:latin typeface="Arial"/>
                <a:cs typeface="Arial"/>
              </a:rPr>
              <a:t>-</a:t>
            </a:r>
            <a:endParaRPr sz="9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9141968" y="2652776"/>
            <a:ext cx="8382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45" dirty="0">
                <a:latin typeface="Arial"/>
                <a:cs typeface="Arial"/>
              </a:rPr>
              <a:t>$</a:t>
            </a:r>
            <a:endParaRPr sz="9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9865868" y="2888996"/>
            <a:ext cx="6096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5" dirty="0">
                <a:latin typeface="Arial"/>
                <a:cs typeface="Arial"/>
              </a:rPr>
              <a:t>-</a:t>
            </a:r>
            <a:endParaRPr sz="9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9141968" y="2888996"/>
            <a:ext cx="8382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45" dirty="0">
                <a:latin typeface="Arial"/>
                <a:cs typeface="Arial"/>
              </a:rPr>
              <a:t>$</a:t>
            </a:r>
            <a:endParaRPr sz="9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9865868" y="3125215"/>
            <a:ext cx="6096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5" dirty="0">
                <a:latin typeface="Arial"/>
                <a:cs typeface="Arial"/>
              </a:rPr>
              <a:t>-</a:t>
            </a:r>
            <a:endParaRPr sz="9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9141968" y="3125215"/>
            <a:ext cx="8382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45" dirty="0">
                <a:latin typeface="Arial"/>
                <a:cs typeface="Arial"/>
              </a:rPr>
              <a:t>$</a:t>
            </a:r>
            <a:endParaRPr sz="9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9865868" y="3361435"/>
            <a:ext cx="6096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5" dirty="0">
                <a:latin typeface="Arial"/>
                <a:cs typeface="Arial"/>
              </a:rPr>
              <a:t>-</a:t>
            </a:r>
            <a:endParaRPr sz="9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9141968" y="3361435"/>
            <a:ext cx="8382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45" dirty="0">
                <a:latin typeface="Arial"/>
                <a:cs typeface="Arial"/>
              </a:rPr>
              <a:t>$</a:t>
            </a:r>
            <a:endParaRPr sz="90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9865868" y="3597655"/>
            <a:ext cx="6096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5" dirty="0">
                <a:latin typeface="Arial"/>
                <a:cs typeface="Arial"/>
              </a:rPr>
              <a:t>-</a:t>
            </a:r>
            <a:endParaRPr sz="90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9141968" y="3597655"/>
            <a:ext cx="8382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45" dirty="0">
                <a:latin typeface="Arial"/>
                <a:cs typeface="Arial"/>
              </a:rPr>
              <a:t>$</a:t>
            </a:r>
            <a:endParaRPr sz="90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9865868" y="3833876"/>
            <a:ext cx="6096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5" dirty="0">
                <a:latin typeface="Arial"/>
                <a:cs typeface="Arial"/>
              </a:rPr>
              <a:t>-</a:t>
            </a:r>
            <a:endParaRPr sz="90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9141968" y="3833876"/>
            <a:ext cx="8382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45" dirty="0">
                <a:latin typeface="Arial"/>
                <a:cs typeface="Arial"/>
              </a:rPr>
              <a:t>$</a:t>
            </a:r>
            <a:endParaRPr sz="900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9865868" y="4070096"/>
            <a:ext cx="6096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5" dirty="0">
                <a:latin typeface="Arial"/>
                <a:cs typeface="Arial"/>
              </a:rPr>
              <a:t>-</a:t>
            </a:r>
            <a:endParaRPr sz="900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9141968" y="4070096"/>
            <a:ext cx="8382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45" dirty="0">
                <a:latin typeface="Arial"/>
                <a:cs typeface="Arial"/>
              </a:rPr>
              <a:t>$</a:t>
            </a:r>
            <a:endParaRPr sz="90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9865868" y="4306315"/>
            <a:ext cx="6096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5" dirty="0">
                <a:latin typeface="Arial"/>
                <a:cs typeface="Arial"/>
              </a:rPr>
              <a:t>-</a:t>
            </a:r>
            <a:endParaRPr sz="900"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9141968" y="4306315"/>
            <a:ext cx="8382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45" dirty="0">
                <a:latin typeface="Arial"/>
                <a:cs typeface="Arial"/>
              </a:rPr>
              <a:t>$</a:t>
            </a:r>
            <a:endParaRPr sz="900"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9865868" y="4542535"/>
            <a:ext cx="6096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5" dirty="0">
                <a:latin typeface="Arial"/>
                <a:cs typeface="Arial"/>
              </a:rPr>
              <a:t>-</a:t>
            </a:r>
            <a:endParaRPr sz="900"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9141968" y="4542535"/>
            <a:ext cx="8382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45" dirty="0">
                <a:latin typeface="Arial"/>
                <a:cs typeface="Arial"/>
              </a:rPr>
              <a:t>$</a:t>
            </a:r>
            <a:endParaRPr sz="900">
              <a:latin typeface="Arial"/>
              <a:cs typeface="Aria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9865868" y="4778755"/>
            <a:ext cx="6096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5" dirty="0">
                <a:latin typeface="Arial"/>
                <a:cs typeface="Arial"/>
              </a:rPr>
              <a:t>-</a:t>
            </a:r>
            <a:endParaRPr sz="900">
              <a:latin typeface="Arial"/>
              <a:cs typeface="Aria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9141968" y="4778755"/>
            <a:ext cx="8382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45" dirty="0">
                <a:latin typeface="Arial"/>
                <a:cs typeface="Arial"/>
              </a:rPr>
              <a:t>$</a:t>
            </a:r>
            <a:endParaRPr sz="900">
              <a:latin typeface="Arial"/>
              <a:cs typeface="Arial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9865868" y="5014976"/>
            <a:ext cx="6096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5" dirty="0">
                <a:latin typeface="Arial"/>
                <a:cs typeface="Arial"/>
              </a:rPr>
              <a:t>-</a:t>
            </a:r>
            <a:endParaRPr sz="900">
              <a:latin typeface="Arial"/>
              <a:cs typeface="Arial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9141968" y="5014976"/>
            <a:ext cx="8382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45" dirty="0">
                <a:latin typeface="Arial"/>
                <a:cs typeface="Arial"/>
              </a:rPr>
              <a:t>$</a:t>
            </a:r>
            <a:endParaRPr sz="900">
              <a:latin typeface="Arial"/>
              <a:cs typeface="Arial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9865868" y="5251195"/>
            <a:ext cx="6096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5" dirty="0">
                <a:latin typeface="Arial"/>
                <a:cs typeface="Arial"/>
              </a:rPr>
              <a:t>-</a:t>
            </a:r>
            <a:endParaRPr sz="900">
              <a:latin typeface="Arial"/>
              <a:cs typeface="Arial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9141968" y="5251195"/>
            <a:ext cx="8382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45" dirty="0">
                <a:latin typeface="Arial"/>
                <a:cs typeface="Arial"/>
              </a:rPr>
              <a:t>$</a:t>
            </a:r>
            <a:endParaRPr sz="900">
              <a:latin typeface="Arial"/>
              <a:cs typeface="Arial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9865868" y="5487416"/>
            <a:ext cx="6096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5" dirty="0">
                <a:latin typeface="Arial"/>
                <a:cs typeface="Arial"/>
              </a:rPr>
              <a:t>-</a:t>
            </a:r>
            <a:endParaRPr sz="900">
              <a:latin typeface="Arial"/>
              <a:cs typeface="Arial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9141968" y="5487416"/>
            <a:ext cx="8382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45" dirty="0">
                <a:latin typeface="Arial"/>
                <a:cs typeface="Arial"/>
              </a:rPr>
              <a:t>$</a:t>
            </a:r>
            <a:endParaRPr sz="900">
              <a:latin typeface="Arial"/>
              <a:cs typeface="Arial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9865868" y="5723635"/>
            <a:ext cx="6096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5" dirty="0">
                <a:latin typeface="Arial"/>
                <a:cs typeface="Arial"/>
              </a:rPr>
              <a:t>-</a:t>
            </a:r>
            <a:endParaRPr sz="900">
              <a:latin typeface="Arial"/>
              <a:cs typeface="Arial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9141968" y="5723635"/>
            <a:ext cx="8382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45" dirty="0">
                <a:latin typeface="Arial"/>
                <a:cs typeface="Arial"/>
              </a:rPr>
              <a:t>$</a:t>
            </a:r>
            <a:endParaRPr sz="900">
              <a:latin typeface="Arial"/>
              <a:cs typeface="Arial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9865868" y="5959855"/>
            <a:ext cx="6096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5" dirty="0">
                <a:latin typeface="Arial"/>
                <a:cs typeface="Arial"/>
              </a:rPr>
              <a:t>-</a:t>
            </a:r>
            <a:endParaRPr sz="900">
              <a:latin typeface="Arial"/>
              <a:cs typeface="Arial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9141968" y="5959855"/>
            <a:ext cx="8382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45" dirty="0">
                <a:latin typeface="Arial"/>
                <a:cs typeface="Arial"/>
              </a:rPr>
              <a:t>$</a:t>
            </a:r>
            <a:endParaRPr sz="900">
              <a:latin typeface="Arial"/>
              <a:cs typeface="Arial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9865868" y="6196076"/>
            <a:ext cx="6096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5" dirty="0">
                <a:latin typeface="Arial"/>
                <a:cs typeface="Arial"/>
              </a:rPr>
              <a:t>-</a:t>
            </a:r>
            <a:endParaRPr sz="900">
              <a:latin typeface="Arial"/>
              <a:cs typeface="Arial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9141968" y="6196076"/>
            <a:ext cx="8382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45" dirty="0">
                <a:latin typeface="Arial"/>
                <a:cs typeface="Arial"/>
              </a:rPr>
              <a:t>$</a:t>
            </a:r>
            <a:endParaRPr sz="900">
              <a:latin typeface="Arial"/>
              <a:cs typeface="Arial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9865868" y="6432296"/>
            <a:ext cx="6096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5" dirty="0">
                <a:latin typeface="Arial"/>
                <a:cs typeface="Arial"/>
              </a:rPr>
              <a:t>-</a:t>
            </a:r>
            <a:endParaRPr sz="900">
              <a:latin typeface="Arial"/>
              <a:cs typeface="Arial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9141968" y="6432296"/>
            <a:ext cx="8382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45" dirty="0">
                <a:latin typeface="Arial"/>
                <a:cs typeface="Arial"/>
              </a:rPr>
              <a:t>$</a:t>
            </a:r>
            <a:endParaRPr sz="900">
              <a:latin typeface="Arial"/>
              <a:cs typeface="Arial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9865868" y="6668516"/>
            <a:ext cx="6096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5" dirty="0">
                <a:latin typeface="Arial"/>
                <a:cs typeface="Arial"/>
              </a:rPr>
              <a:t>-</a:t>
            </a:r>
            <a:endParaRPr sz="900">
              <a:latin typeface="Arial"/>
              <a:cs typeface="Arial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9141968" y="6668516"/>
            <a:ext cx="8382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45" dirty="0">
                <a:latin typeface="Arial"/>
                <a:cs typeface="Arial"/>
              </a:rPr>
              <a:t>$</a:t>
            </a:r>
            <a:endParaRPr sz="900">
              <a:latin typeface="Arial"/>
              <a:cs typeface="Arial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9865868" y="6904735"/>
            <a:ext cx="6096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5" dirty="0">
                <a:latin typeface="Arial"/>
                <a:cs typeface="Arial"/>
              </a:rPr>
              <a:t>-</a:t>
            </a:r>
            <a:endParaRPr sz="900">
              <a:latin typeface="Arial"/>
              <a:cs typeface="Arial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9141968" y="6904735"/>
            <a:ext cx="8382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45" dirty="0">
                <a:latin typeface="Arial"/>
                <a:cs typeface="Arial"/>
              </a:rPr>
              <a:t>$</a:t>
            </a:r>
            <a:endParaRPr sz="900">
              <a:latin typeface="Arial"/>
              <a:cs typeface="Arial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233172" y="690498"/>
            <a:ext cx="0" cy="6379845"/>
          </a:xfrm>
          <a:custGeom>
            <a:avLst/>
            <a:gdLst/>
            <a:ahLst/>
            <a:cxnLst/>
            <a:rect l="l" t="t" r="r" b="b"/>
            <a:pathLst>
              <a:path h="6379845">
                <a:moveTo>
                  <a:pt x="0" y="0"/>
                </a:moveTo>
                <a:lnTo>
                  <a:pt x="0" y="6379464"/>
                </a:lnTo>
              </a:path>
            </a:pathLst>
          </a:custGeom>
          <a:ln w="182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10084307" y="690498"/>
            <a:ext cx="0" cy="6379845"/>
          </a:xfrm>
          <a:custGeom>
            <a:avLst/>
            <a:gdLst/>
            <a:ahLst/>
            <a:cxnLst/>
            <a:rect l="l" t="t" r="r" b="b"/>
            <a:pathLst>
              <a:path h="6379845">
                <a:moveTo>
                  <a:pt x="0" y="0"/>
                </a:moveTo>
                <a:lnTo>
                  <a:pt x="0" y="6379464"/>
                </a:lnTo>
              </a:path>
            </a:pathLst>
          </a:custGeom>
          <a:ln w="182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61" name="object 61"/>
          <p:cNvGraphicFramePr>
            <a:graphicFrameLocks noGrp="1"/>
          </p:cNvGraphicFramePr>
          <p:nvPr/>
        </p:nvGraphicFramePr>
        <p:xfrm>
          <a:off x="5550408" y="685800"/>
          <a:ext cx="3568065" cy="63874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83310"/>
                <a:gridCol w="827404"/>
                <a:gridCol w="760094"/>
                <a:gridCol w="868044"/>
              </a:tblGrid>
              <a:tr h="2362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</a:tr>
              <a:tr h="2362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</a:tr>
              <a:tr h="2362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</a:tr>
              <a:tr h="23558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</a:tr>
              <a:tr h="23558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</a:tr>
              <a:tr h="2362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</a:tr>
              <a:tr h="23558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</a:tr>
              <a:tr h="2362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</a:tr>
              <a:tr h="23558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</a:tr>
              <a:tr h="23558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</a:tr>
              <a:tr h="2362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</a:tr>
              <a:tr h="23558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</a:tr>
              <a:tr h="2362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</a:tr>
              <a:tr h="23558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</a:tr>
              <a:tr h="23558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</a:tr>
              <a:tr h="2362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</a:tr>
              <a:tr h="23558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</a:tr>
              <a:tr h="2362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</a:tr>
              <a:tr h="23558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</a:tr>
              <a:tr h="23558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</a:tr>
              <a:tr h="2362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</a:tr>
              <a:tr h="23558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</a:tr>
              <a:tr h="2362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</a:tr>
              <a:tr h="23558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</a:tr>
              <a:tr h="23558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</a:tr>
              <a:tr h="2362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</a:tr>
              <a:tr h="23558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5043" y="264668"/>
            <a:ext cx="100266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15" dirty="0">
                <a:latin typeface="Arial"/>
                <a:cs typeface="Arial"/>
              </a:rPr>
              <a:t>5/21/2019 </a:t>
            </a:r>
            <a:r>
              <a:rPr sz="900" spc="95" dirty="0">
                <a:latin typeface="Arial"/>
                <a:cs typeface="Arial"/>
              </a:rPr>
              <a:t>/</a:t>
            </a:r>
            <a:r>
              <a:rPr sz="900" spc="-150" dirty="0">
                <a:latin typeface="Arial"/>
                <a:cs typeface="Arial"/>
              </a:rPr>
              <a:t> </a:t>
            </a:r>
            <a:r>
              <a:rPr sz="900" spc="-40" dirty="0">
                <a:latin typeface="Arial"/>
                <a:cs typeface="Arial"/>
              </a:rPr>
              <a:t>4:17 </a:t>
            </a:r>
            <a:r>
              <a:rPr sz="900" spc="-60" dirty="0">
                <a:latin typeface="Arial"/>
                <a:cs typeface="Arial"/>
              </a:rPr>
              <a:t>PM</a:t>
            </a:r>
            <a:endParaRPr sz="9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575808" y="244855"/>
            <a:ext cx="1649095" cy="3213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29285" marR="5080" indent="-617220">
              <a:lnSpc>
                <a:spcPct val="107800"/>
              </a:lnSpc>
              <a:spcBef>
                <a:spcPts val="100"/>
              </a:spcBef>
            </a:pPr>
            <a:r>
              <a:rPr sz="900" spc="-30" dirty="0">
                <a:latin typeface="Arial"/>
                <a:cs typeface="Arial"/>
              </a:rPr>
              <a:t>Baltimore </a:t>
            </a:r>
            <a:r>
              <a:rPr sz="900" spc="-55" dirty="0">
                <a:latin typeface="Arial"/>
                <a:cs typeface="Arial"/>
              </a:rPr>
              <a:t>Consent Decree </a:t>
            </a:r>
            <a:r>
              <a:rPr sz="900" dirty="0">
                <a:latin typeface="Arial"/>
                <a:cs typeface="Arial"/>
              </a:rPr>
              <a:t>Monitor  </a:t>
            </a:r>
            <a:r>
              <a:rPr sz="900" spc="-95" dirty="0">
                <a:latin typeface="Arial"/>
                <a:cs typeface="Arial"/>
              </a:rPr>
              <a:t>INVOICE</a:t>
            </a:r>
            <a:endParaRPr sz="9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243307" y="264668"/>
            <a:ext cx="33337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85" dirty="0">
                <a:latin typeface="Arial"/>
                <a:cs typeface="Arial"/>
              </a:rPr>
              <a:t>Page</a:t>
            </a:r>
            <a:r>
              <a:rPr sz="900" spc="-114" dirty="0">
                <a:latin typeface="Arial"/>
                <a:cs typeface="Arial"/>
              </a:rPr>
              <a:t> </a:t>
            </a:r>
            <a:r>
              <a:rPr sz="900" spc="-45" dirty="0">
                <a:latin typeface="Arial"/>
                <a:cs typeface="Arial"/>
              </a:rPr>
              <a:t>5</a:t>
            </a:r>
            <a:endParaRPr sz="900">
              <a:latin typeface="Arial"/>
              <a:cs typeface="Arial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224027" y="685800"/>
          <a:ext cx="9878695" cy="13493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326380"/>
                <a:gridCol w="1083945"/>
                <a:gridCol w="828040"/>
                <a:gridCol w="760729"/>
                <a:gridCol w="868679"/>
                <a:gridCol w="984250"/>
              </a:tblGrid>
              <a:tr h="236220">
                <a:tc row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 rowSpan="5">
                  <a:txBody>
                    <a:bodyPr/>
                    <a:lstStyle/>
                    <a:p>
                      <a:pPr marL="62865">
                        <a:lnSpc>
                          <a:spcPct val="100000"/>
                        </a:lnSpc>
                        <a:spcBef>
                          <a:spcPts val="670"/>
                        </a:spcBef>
                        <a:tabLst>
                          <a:tab pos="786130" algn="l"/>
                        </a:tabLst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-</a:t>
                      </a:r>
                      <a:endParaRPr sz="900">
                        <a:latin typeface="Arial"/>
                        <a:cs typeface="Arial"/>
                      </a:endParaRPr>
                    </a:p>
                    <a:p>
                      <a:pPr marL="62865">
                        <a:lnSpc>
                          <a:spcPct val="100000"/>
                        </a:lnSpc>
                        <a:spcBef>
                          <a:spcPts val="780"/>
                        </a:spcBef>
                        <a:tabLst>
                          <a:tab pos="786130" algn="l"/>
                        </a:tabLst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-</a:t>
                      </a:r>
                      <a:endParaRPr sz="900">
                        <a:latin typeface="Arial"/>
                        <a:cs typeface="Arial"/>
                      </a:endParaRPr>
                    </a:p>
                    <a:p>
                      <a:pPr marL="62865">
                        <a:lnSpc>
                          <a:spcPct val="100000"/>
                        </a:lnSpc>
                        <a:spcBef>
                          <a:spcPts val="780"/>
                        </a:spcBef>
                        <a:tabLst>
                          <a:tab pos="786130" algn="l"/>
                        </a:tabLst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-</a:t>
                      </a:r>
                      <a:endParaRPr sz="900">
                        <a:latin typeface="Arial"/>
                        <a:cs typeface="Arial"/>
                      </a:endParaRPr>
                    </a:p>
                    <a:p>
                      <a:pPr marL="62865">
                        <a:lnSpc>
                          <a:spcPct val="100000"/>
                        </a:lnSpc>
                        <a:spcBef>
                          <a:spcPts val="780"/>
                        </a:spcBef>
                        <a:tabLst>
                          <a:tab pos="786130" algn="l"/>
                        </a:tabLst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-</a:t>
                      </a:r>
                      <a:endParaRPr sz="900">
                        <a:latin typeface="Arial"/>
                        <a:cs typeface="Arial"/>
                      </a:endParaRPr>
                    </a:p>
                    <a:p>
                      <a:pPr marL="62865">
                        <a:lnSpc>
                          <a:spcPct val="100000"/>
                        </a:lnSpc>
                        <a:spcBef>
                          <a:spcPts val="710"/>
                        </a:spcBef>
                        <a:tabLst>
                          <a:tab pos="786130" algn="l"/>
                        </a:tabLst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-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8509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3622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8509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3622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8509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3558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8509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3622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8509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53670"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27305">
                        <a:lnSpc>
                          <a:spcPts val="1030"/>
                        </a:lnSpc>
                        <a:tabLst>
                          <a:tab pos="930910" algn="l"/>
                          <a:tab pos="1654810" algn="l"/>
                        </a:tabLst>
                      </a:pPr>
                      <a:r>
                        <a:rPr sz="900" spc="-90" dirty="0">
                          <a:latin typeface="Arial"/>
                          <a:cs typeface="Arial"/>
                        </a:rPr>
                        <a:t>TOTAL:	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-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8ED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</a:tbl>
          </a:graphicData>
        </a:graphic>
      </p:graphicFrame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224027" y="2170302"/>
          <a:ext cx="7265034" cy="9620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01394"/>
                <a:gridCol w="893444"/>
                <a:gridCol w="5343525"/>
              </a:tblGrid>
              <a:tr h="147320">
                <a:tc>
                  <a:txBody>
                    <a:bodyPr/>
                    <a:lstStyle/>
                    <a:p>
                      <a:pPr marR="3175" algn="r">
                        <a:lnSpc>
                          <a:spcPts val="1055"/>
                        </a:lnSpc>
                      </a:pPr>
                      <a:r>
                        <a:rPr sz="900" b="1" spc="-45" dirty="0">
                          <a:latin typeface="Trebuchet MS"/>
                          <a:cs typeface="Trebuchet MS"/>
                        </a:rPr>
                        <a:t>Subtotal</a:t>
                      </a:r>
                      <a:r>
                        <a:rPr sz="900" b="1" spc="-14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00" b="1" spc="-75" dirty="0">
                          <a:latin typeface="Trebuchet MS"/>
                          <a:cs typeface="Trebuchet MS"/>
                        </a:rPr>
                        <a:t>Time: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DF2"/>
                    </a:solidFill>
                  </a:tcPr>
                </a:tc>
                <a:tc>
                  <a:txBody>
                    <a:bodyPr/>
                    <a:lstStyle/>
                    <a:p>
                      <a:pPr marL="63500">
                        <a:lnSpc>
                          <a:spcPts val="1055"/>
                        </a:lnSpc>
                        <a:tabLst>
                          <a:tab pos="440055" algn="l"/>
                        </a:tabLst>
                      </a:pPr>
                      <a:r>
                        <a:rPr sz="900" b="1" spc="-75" dirty="0">
                          <a:latin typeface="Trebuchet MS"/>
                          <a:cs typeface="Trebuchet MS"/>
                        </a:rPr>
                        <a:t>$	</a:t>
                      </a:r>
                      <a:r>
                        <a:rPr sz="900" b="1" spc="-85" dirty="0">
                          <a:latin typeface="Trebuchet MS"/>
                          <a:cs typeface="Trebuchet MS"/>
                        </a:rPr>
                        <a:t>4,465.00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DF2"/>
                    </a:solidFill>
                  </a:tcPr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47320">
                <a:tc>
                  <a:txBody>
                    <a:bodyPr/>
                    <a:lstStyle/>
                    <a:p>
                      <a:pPr marR="3175" algn="r">
                        <a:lnSpc>
                          <a:spcPts val="1055"/>
                        </a:lnSpc>
                      </a:pPr>
                      <a:r>
                        <a:rPr sz="900" b="1" spc="-45" dirty="0">
                          <a:latin typeface="Trebuchet MS"/>
                          <a:cs typeface="Trebuchet MS"/>
                        </a:rPr>
                        <a:t>Subtotal</a:t>
                      </a:r>
                      <a:r>
                        <a:rPr sz="900" b="1" spc="-15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00" b="1" spc="-60" dirty="0">
                          <a:latin typeface="Trebuchet MS"/>
                          <a:cs typeface="Trebuchet MS"/>
                        </a:rPr>
                        <a:t>Expenses: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DF2"/>
                    </a:solidFill>
                  </a:tcPr>
                </a:tc>
                <a:tc>
                  <a:txBody>
                    <a:bodyPr/>
                    <a:lstStyle/>
                    <a:p>
                      <a:pPr marL="63500">
                        <a:lnSpc>
                          <a:spcPts val="1055"/>
                        </a:lnSpc>
                        <a:tabLst>
                          <a:tab pos="695960" algn="l"/>
                        </a:tabLst>
                      </a:pPr>
                      <a:r>
                        <a:rPr sz="900" b="1" spc="-75" dirty="0">
                          <a:latin typeface="Trebuchet MS"/>
                          <a:cs typeface="Trebuchet MS"/>
                        </a:rPr>
                        <a:t>$	</a:t>
                      </a:r>
                      <a:r>
                        <a:rPr sz="900" b="1" spc="-55" dirty="0">
                          <a:latin typeface="Trebuchet MS"/>
                          <a:cs typeface="Trebuchet MS"/>
                        </a:rPr>
                        <a:t>-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DF2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53670">
                <a:tc>
                  <a:txBody>
                    <a:bodyPr/>
                    <a:lstStyle/>
                    <a:p>
                      <a:pPr marR="3175" algn="r">
                        <a:lnSpc>
                          <a:spcPts val="1030"/>
                        </a:lnSpc>
                      </a:pPr>
                      <a:r>
                        <a:rPr sz="900" b="1" spc="-5" dirty="0">
                          <a:latin typeface="Trebuchet MS"/>
                          <a:cs typeface="Trebuchet MS"/>
                        </a:rPr>
                        <a:t>T</a:t>
                      </a:r>
                      <a:r>
                        <a:rPr sz="900" b="1" dirty="0">
                          <a:latin typeface="Trebuchet MS"/>
                          <a:cs typeface="Trebuchet MS"/>
                        </a:rPr>
                        <a:t>O</a:t>
                      </a:r>
                      <a:r>
                        <a:rPr sz="900" b="1" spc="-5" dirty="0">
                          <a:latin typeface="Trebuchet MS"/>
                          <a:cs typeface="Trebuchet MS"/>
                        </a:rPr>
                        <a:t>T</a:t>
                      </a:r>
                      <a:r>
                        <a:rPr sz="900" b="1" spc="-10" dirty="0">
                          <a:latin typeface="Trebuchet MS"/>
                          <a:cs typeface="Trebuchet MS"/>
                        </a:rPr>
                        <a:t>A</a:t>
                      </a:r>
                      <a:r>
                        <a:rPr sz="900" b="1" dirty="0">
                          <a:latin typeface="Trebuchet MS"/>
                          <a:cs typeface="Trebuchet MS"/>
                        </a:rPr>
                        <a:t>L: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8EDF2"/>
                    </a:solidFill>
                  </a:tcPr>
                </a:tc>
                <a:tc>
                  <a:txBody>
                    <a:bodyPr/>
                    <a:lstStyle/>
                    <a:p>
                      <a:pPr marL="63500">
                        <a:lnSpc>
                          <a:spcPts val="1030"/>
                        </a:lnSpc>
                        <a:tabLst>
                          <a:tab pos="440055" algn="l"/>
                        </a:tabLst>
                      </a:pPr>
                      <a:r>
                        <a:rPr sz="900" b="1" spc="-75" dirty="0">
                          <a:latin typeface="Trebuchet MS"/>
                          <a:cs typeface="Trebuchet MS"/>
                        </a:rPr>
                        <a:t>$	</a:t>
                      </a:r>
                      <a:r>
                        <a:rPr sz="900" b="1" spc="-85" dirty="0">
                          <a:latin typeface="Trebuchet MS"/>
                          <a:cs typeface="Trebuchet MS"/>
                        </a:rPr>
                        <a:t>4,465.00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8EDF2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53670">
                <a:tc>
                  <a:txBody>
                    <a:bodyPr/>
                    <a:lstStyle/>
                    <a:p>
                      <a:pPr marR="3175" algn="r">
                        <a:lnSpc>
                          <a:spcPts val="1030"/>
                        </a:lnSpc>
                      </a:pPr>
                      <a:r>
                        <a:rPr sz="900" b="1" spc="-50" dirty="0">
                          <a:latin typeface="Trebuchet MS"/>
                          <a:cs typeface="Trebuchet MS"/>
                        </a:rPr>
                        <a:t>Unbilled</a:t>
                      </a:r>
                      <a:r>
                        <a:rPr sz="900" b="1" spc="-13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00" b="1" spc="-50" dirty="0">
                          <a:latin typeface="Trebuchet MS"/>
                          <a:cs typeface="Trebuchet MS"/>
                        </a:rPr>
                        <a:t>Hours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8EDF2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679450">
                        <a:lnSpc>
                          <a:spcPts val="1030"/>
                        </a:lnSpc>
                      </a:pPr>
                      <a:r>
                        <a:rPr sz="900" spc="-40" dirty="0">
                          <a:latin typeface="Arial"/>
                          <a:cs typeface="Arial"/>
                        </a:rPr>
                        <a:t>0.00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339725">
                <a:tc gridSpan="3">
                  <a:txBody>
                    <a:bodyPr/>
                    <a:lstStyle/>
                    <a:p>
                      <a:pPr marR="196215" algn="r">
                        <a:lnSpc>
                          <a:spcPts val="1055"/>
                        </a:lnSpc>
                      </a:pPr>
                      <a:r>
                        <a:rPr sz="900" b="1" dirty="0">
                          <a:latin typeface="Trebuchet MS"/>
                          <a:cs typeface="Trebuchet MS"/>
                        </a:rPr>
                        <a:t>I</a:t>
                      </a:r>
                      <a:r>
                        <a:rPr sz="900" b="1" spc="-5" dirty="0">
                          <a:latin typeface="Trebuchet MS"/>
                          <a:cs typeface="Trebuchet MS"/>
                        </a:rPr>
                        <a:t>N</a:t>
                      </a:r>
                      <a:r>
                        <a:rPr sz="900" b="1" dirty="0">
                          <a:latin typeface="Trebuchet MS"/>
                          <a:cs typeface="Trebuchet MS"/>
                        </a:rPr>
                        <a:t>I</a:t>
                      </a:r>
                      <a:r>
                        <a:rPr sz="900" b="1" spc="-5" dirty="0">
                          <a:latin typeface="Trebuchet MS"/>
                          <a:cs typeface="Trebuchet MS"/>
                        </a:rPr>
                        <a:t>T</a:t>
                      </a:r>
                      <a:r>
                        <a:rPr sz="900" b="1" dirty="0">
                          <a:latin typeface="Trebuchet MS"/>
                          <a:cs typeface="Trebuchet MS"/>
                        </a:rPr>
                        <a:t>I</a:t>
                      </a:r>
                      <a:r>
                        <a:rPr sz="900" b="1" spc="-10" dirty="0">
                          <a:latin typeface="Trebuchet MS"/>
                          <a:cs typeface="Trebuchet MS"/>
                        </a:rPr>
                        <a:t>A</a:t>
                      </a:r>
                      <a:r>
                        <a:rPr sz="900" b="1" dirty="0">
                          <a:latin typeface="Trebuchet MS"/>
                          <a:cs typeface="Trebuchet MS"/>
                        </a:rPr>
                        <a:t>LS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  <a:p>
                      <a:pPr marL="33020">
                        <a:lnSpc>
                          <a:spcPct val="100000"/>
                        </a:lnSpc>
                        <a:spcBef>
                          <a:spcPts val="50"/>
                        </a:spcBef>
                        <a:tabLst>
                          <a:tab pos="6473825" algn="l"/>
                        </a:tabLst>
                      </a:pPr>
                      <a:r>
                        <a:rPr sz="1150" spc="-70" dirty="0">
                          <a:latin typeface="Arial"/>
                          <a:cs typeface="Arial"/>
                        </a:rPr>
                        <a:t>Your </a:t>
                      </a:r>
                      <a:r>
                        <a:rPr sz="1150" spc="-25" dirty="0">
                          <a:latin typeface="Arial"/>
                          <a:cs typeface="Arial"/>
                        </a:rPr>
                        <a:t>initials </a:t>
                      </a:r>
                      <a:r>
                        <a:rPr sz="1150" spc="-45" dirty="0">
                          <a:latin typeface="Arial"/>
                          <a:cs typeface="Arial"/>
                        </a:rPr>
                        <a:t>here signify </a:t>
                      </a:r>
                      <a:r>
                        <a:rPr sz="1150" spc="-5" dirty="0">
                          <a:latin typeface="Arial"/>
                          <a:cs typeface="Arial"/>
                        </a:rPr>
                        <a:t>that </a:t>
                      </a:r>
                      <a:r>
                        <a:rPr sz="1150" spc="-20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1150" spc="-75" dirty="0">
                          <a:latin typeface="Arial"/>
                          <a:cs typeface="Arial"/>
                        </a:rPr>
                        <a:t>charges </a:t>
                      </a:r>
                      <a:r>
                        <a:rPr sz="1150" spc="-35" dirty="0">
                          <a:latin typeface="Arial"/>
                          <a:cs typeface="Arial"/>
                        </a:rPr>
                        <a:t>on </a:t>
                      </a:r>
                      <a:r>
                        <a:rPr sz="1150" spc="-30" dirty="0">
                          <a:latin typeface="Arial"/>
                          <a:cs typeface="Arial"/>
                        </a:rPr>
                        <a:t>this </a:t>
                      </a:r>
                      <a:r>
                        <a:rPr sz="1150" spc="-45" dirty="0">
                          <a:latin typeface="Arial"/>
                          <a:cs typeface="Arial"/>
                        </a:rPr>
                        <a:t>invoice</a:t>
                      </a:r>
                      <a:r>
                        <a:rPr sz="1150" spc="-1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50" spc="-50" dirty="0">
                          <a:latin typeface="Arial"/>
                          <a:cs typeface="Arial"/>
                        </a:rPr>
                        <a:t>are </a:t>
                      </a:r>
                      <a:r>
                        <a:rPr sz="11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50" spc="-50" dirty="0">
                          <a:latin typeface="Arial"/>
                          <a:cs typeface="Arial"/>
                        </a:rPr>
                        <a:t>accurate:	</a:t>
                      </a:r>
                      <a:r>
                        <a:rPr sz="900" spc="-150" dirty="0">
                          <a:latin typeface="Arial"/>
                          <a:cs typeface="Arial"/>
                        </a:rPr>
                        <a:t>RK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CBFD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</a:tbl>
          </a:graphicData>
        </a:graphic>
      </p:graphicFrame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35000" y="263143"/>
            <a:ext cx="36576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75" dirty="0">
                <a:latin typeface="Arial"/>
                <a:cs typeface="Arial"/>
              </a:rPr>
              <a:t>N</a:t>
            </a:r>
            <a:r>
              <a:rPr sz="1000" spc="-80" dirty="0">
                <a:latin typeface="Arial"/>
                <a:cs typeface="Arial"/>
              </a:rPr>
              <a:t>a</a:t>
            </a:r>
            <a:r>
              <a:rPr sz="1000" spc="-45" dirty="0">
                <a:latin typeface="Arial"/>
                <a:cs typeface="Arial"/>
              </a:rPr>
              <a:t>m</a:t>
            </a:r>
            <a:r>
              <a:rPr sz="1000" spc="-70" dirty="0">
                <a:latin typeface="Arial"/>
                <a:cs typeface="Arial"/>
              </a:rPr>
              <a:t>e</a:t>
            </a:r>
            <a:r>
              <a:rPr sz="1000" spc="-15" dirty="0">
                <a:latin typeface="Arial"/>
                <a:cs typeface="Arial"/>
              </a:rPr>
              <a:t>:</a:t>
            </a:r>
            <a:endParaRPr sz="10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092444" y="255524"/>
            <a:ext cx="61722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0" dirty="0">
                <a:latin typeface="Arial"/>
                <a:cs typeface="Arial"/>
              </a:rPr>
              <a:t>Weekly</a:t>
            </a:r>
            <a:r>
              <a:rPr sz="1000" spc="-95" dirty="0">
                <a:latin typeface="Arial"/>
                <a:cs typeface="Arial"/>
              </a:rPr>
              <a:t> </a:t>
            </a:r>
            <a:r>
              <a:rPr sz="1000" spc="-90" dirty="0">
                <a:latin typeface="Arial"/>
                <a:cs typeface="Arial"/>
              </a:rPr>
              <a:t>Log</a:t>
            </a:r>
            <a:endParaRPr sz="10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702543" y="263143"/>
            <a:ext cx="146431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0" dirty="0">
                <a:latin typeface="Arial"/>
                <a:cs typeface="Arial"/>
              </a:rPr>
              <a:t>September </a:t>
            </a:r>
            <a:r>
              <a:rPr sz="1000" spc="-25" dirty="0">
                <a:latin typeface="Arial"/>
                <a:cs typeface="Arial"/>
              </a:rPr>
              <a:t>17th </a:t>
            </a:r>
            <a:r>
              <a:rPr sz="1000" spc="-30" dirty="0">
                <a:latin typeface="Arial"/>
                <a:cs typeface="Arial"/>
              </a:rPr>
              <a:t>- </a:t>
            </a:r>
            <a:r>
              <a:rPr sz="1000" spc="-25" dirty="0">
                <a:latin typeface="Arial"/>
                <a:cs typeface="Arial"/>
              </a:rPr>
              <a:t>28th </a:t>
            </a:r>
            <a:r>
              <a:rPr sz="1000" spc="25" dirty="0">
                <a:latin typeface="Arial"/>
                <a:cs typeface="Arial"/>
              </a:rPr>
              <a:t>'</a:t>
            </a:r>
            <a:r>
              <a:rPr sz="1000" spc="260" dirty="0">
                <a:latin typeface="Arial"/>
                <a:cs typeface="Arial"/>
              </a:rPr>
              <a:t> </a:t>
            </a:r>
            <a:r>
              <a:rPr sz="1000" spc="-55" dirty="0">
                <a:latin typeface="Arial"/>
                <a:cs typeface="Arial"/>
              </a:rPr>
              <a:t>18</a:t>
            </a:r>
            <a:endParaRPr sz="1000">
              <a:latin typeface="Arial"/>
              <a:cs typeface="Arial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633983" y="848994"/>
          <a:ext cx="11386185" cy="62344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64540"/>
                <a:gridCol w="916305"/>
                <a:gridCol w="890269"/>
                <a:gridCol w="2714625"/>
                <a:gridCol w="828039"/>
                <a:gridCol w="631190"/>
                <a:gridCol w="757554"/>
                <a:gridCol w="2790825"/>
                <a:gridCol w="524509"/>
                <a:gridCol w="548004"/>
              </a:tblGrid>
              <a:tr h="930275">
                <a:tc gridSpan="10">
                  <a:txBody>
                    <a:bodyPr/>
                    <a:lstStyle/>
                    <a:p>
                      <a:pPr marL="33020">
                        <a:lnSpc>
                          <a:spcPts val="1150"/>
                        </a:lnSpc>
                        <a:tabLst>
                          <a:tab pos="6765925" algn="l"/>
                        </a:tabLst>
                      </a:pPr>
                      <a:r>
                        <a:rPr sz="1100" spc="-15" dirty="0">
                          <a:latin typeface="Arial"/>
                          <a:cs typeface="Arial"/>
                        </a:rPr>
                        <a:t>Baltimore </a:t>
                      </a:r>
                      <a:r>
                        <a:rPr sz="1100" spc="-65" dirty="0">
                          <a:latin typeface="Arial"/>
                          <a:cs typeface="Arial"/>
                        </a:rPr>
                        <a:t>Consent</a:t>
                      </a:r>
                      <a:r>
                        <a:rPr sz="11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65" dirty="0">
                          <a:latin typeface="Arial"/>
                          <a:cs typeface="Arial"/>
                        </a:rPr>
                        <a:t>Decree</a:t>
                      </a:r>
                      <a:r>
                        <a:rPr sz="11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10" dirty="0">
                          <a:latin typeface="Arial"/>
                          <a:cs typeface="Arial"/>
                        </a:rPr>
                        <a:t>Monitor	</a:t>
                      </a:r>
                      <a:r>
                        <a:rPr sz="975" b="1" spc="-22" baseline="34188" dirty="0">
                          <a:latin typeface="Trebuchet MS"/>
                          <a:cs typeface="Trebuchet MS"/>
                        </a:rPr>
                        <a:t>INSTRUCTIONS</a:t>
                      </a:r>
                      <a:endParaRPr sz="975" baseline="34188">
                        <a:latin typeface="Trebuchet MS"/>
                        <a:cs typeface="Trebuchet MS"/>
                      </a:endParaRPr>
                    </a:p>
                    <a:p>
                      <a:pPr marL="31750">
                        <a:lnSpc>
                          <a:spcPts val="990"/>
                        </a:lnSpc>
                        <a:tabLst>
                          <a:tab pos="6765925" algn="l"/>
                        </a:tabLst>
                      </a:pPr>
                      <a:r>
                        <a:rPr sz="1500" spc="-82" baseline="-13888" dirty="0">
                          <a:latin typeface="Arial"/>
                          <a:cs typeface="Arial"/>
                        </a:rPr>
                        <a:t>750 </a:t>
                      </a:r>
                      <a:r>
                        <a:rPr sz="1500" spc="-150" baseline="-13888" dirty="0">
                          <a:latin typeface="Arial"/>
                          <a:cs typeface="Arial"/>
                        </a:rPr>
                        <a:t>E.  </a:t>
                      </a:r>
                      <a:r>
                        <a:rPr sz="1500" spc="-7" baseline="-13888" dirty="0">
                          <a:latin typeface="Arial"/>
                          <a:cs typeface="Arial"/>
                        </a:rPr>
                        <a:t>Pratt,</a:t>
                      </a:r>
                      <a:r>
                        <a:rPr sz="1500" spc="-135" baseline="-13888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500" spc="-112" baseline="-13888" dirty="0">
                          <a:latin typeface="Arial"/>
                          <a:cs typeface="Arial"/>
                        </a:rPr>
                        <a:t>Ste</a:t>
                      </a:r>
                      <a:r>
                        <a:rPr sz="1500" spc="-37" baseline="-13888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500" spc="15" baseline="-13888" dirty="0">
                          <a:latin typeface="Arial"/>
                          <a:cs typeface="Arial"/>
                        </a:rPr>
                        <a:t>900	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1.</a:t>
                      </a:r>
                      <a:r>
                        <a:rPr sz="6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Complete</a:t>
                      </a:r>
                      <a:r>
                        <a:rPr sz="6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6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blue</a:t>
                      </a:r>
                      <a:r>
                        <a:rPr sz="6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box</a:t>
                      </a:r>
                      <a:r>
                        <a:rPr sz="65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2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6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6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10" dirty="0">
                          <a:latin typeface="Arial"/>
                          <a:cs typeface="Arial"/>
                        </a:rPr>
                        <a:t>left</a:t>
                      </a:r>
                      <a:r>
                        <a:rPr sz="6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dirty="0">
                          <a:latin typeface="Arial"/>
                          <a:cs typeface="Arial"/>
                        </a:rPr>
                        <a:t>first.</a:t>
                      </a:r>
                      <a:r>
                        <a:rPr sz="650" spc="1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30" dirty="0">
                          <a:latin typeface="Arial"/>
                          <a:cs typeface="Arial"/>
                        </a:rPr>
                        <a:t>This </a:t>
                      </a:r>
                      <a:r>
                        <a:rPr sz="650" spc="10" dirty="0">
                          <a:latin typeface="Arial"/>
                          <a:cs typeface="Arial"/>
                        </a:rPr>
                        <a:t>will</a:t>
                      </a:r>
                      <a:r>
                        <a:rPr sz="6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35" dirty="0">
                          <a:latin typeface="Arial"/>
                          <a:cs typeface="Arial"/>
                        </a:rPr>
                        <a:t>cause</a:t>
                      </a:r>
                      <a:r>
                        <a:rPr sz="6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5" dirty="0">
                          <a:latin typeface="Arial"/>
                          <a:cs typeface="Arial"/>
                        </a:rPr>
                        <a:t>month</a:t>
                      </a:r>
                      <a:r>
                        <a:rPr sz="6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65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dirty="0">
                          <a:latin typeface="Arial"/>
                          <a:cs typeface="Arial"/>
                        </a:rPr>
                        <a:t>rate</a:t>
                      </a:r>
                      <a:r>
                        <a:rPr sz="6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dirty="0">
                          <a:latin typeface="Arial"/>
                          <a:cs typeface="Arial"/>
                        </a:rPr>
                        <a:t>information</a:t>
                      </a:r>
                      <a:r>
                        <a:rPr sz="65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2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6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5" dirty="0">
                          <a:latin typeface="Arial"/>
                          <a:cs typeface="Arial"/>
                        </a:rPr>
                        <a:t>populate</a:t>
                      </a:r>
                      <a:r>
                        <a:rPr sz="6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6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20" dirty="0">
                          <a:latin typeface="Arial"/>
                          <a:cs typeface="Arial"/>
                        </a:rPr>
                        <a:t>spreadsheet.</a:t>
                      </a:r>
                      <a:endParaRPr sz="650">
                        <a:latin typeface="Arial"/>
                        <a:cs typeface="Arial"/>
                      </a:endParaRPr>
                    </a:p>
                    <a:p>
                      <a:pPr marL="33020">
                        <a:lnSpc>
                          <a:spcPts val="1245"/>
                        </a:lnSpc>
                        <a:tabLst>
                          <a:tab pos="6765925" algn="l"/>
                        </a:tabLst>
                      </a:pPr>
                      <a:r>
                        <a:rPr sz="1650" spc="-30" baseline="-20202" dirty="0">
                          <a:latin typeface="Arial"/>
                          <a:cs typeface="Arial"/>
                        </a:rPr>
                        <a:t>Baltimore,</a:t>
                      </a:r>
                      <a:r>
                        <a:rPr sz="1650" spc="-15" baseline="-20202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50" spc="-44" baseline="-20202" dirty="0">
                          <a:latin typeface="Arial"/>
                          <a:cs typeface="Arial"/>
                        </a:rPr>
                        <a:t>MD</a:t>
                      </a:r>
                      <a:r>
                        <a:rPr sz="1650" spc="-37" baseline="-20202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50" spc="-142" baseline="-20202" dirty="0">
                          <a:latin typeface="Arial"/>
                          <a:cs typeface="Arial"/>
                        </a:rPr>
                        <a:t>21202	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2.</a:t>
                      </a:r>
                      <a:r>
                        <a:rPr sz="6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Enter</a:t>
                      </a:r>
                      <a:r>
                        <a:rPr sz="65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descriptions</a:t>
                      </a:r>
                      <a:r>
                        <a:rPr sz="6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65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hours</a:t>
                      </a:r>
                      <a:r>
                        <a:rPr sz="6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6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6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dirty="0">
                          <a:latin typeface="Arial"/>
                          <a:cs typeface="Arial"/>
                        </a:rPr>
                        <a:t>"Time"</a:t>
                      </a:r>
                      <a:r>
                        <a:rPr sz="65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5" dirty="0">
                          <a:latin typeface="Arial"/>
                          <a:cs typeface="Arial"/>
                        </a:rPr>
                        <a:t>portion</a:t>
                      </a:r>
                      <a:r>
                        <a:rPr sz="6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10" dirty="0">
                          <a:latin typeface="Arial"/>
                          <a:cs typeface="Arial"/>
                        </a:rPr>
                        <a:t>of</a:t>
                      </a:r>
                      <a:r>
                        <a:rPr sz="6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6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dirty="0">
                          <a:latin typeface="Arial"/>
                          <a:cs typeface="Arial"/>
                        </a:rPr>
                        <a:t>matrix</a:t>
                      </a:r>
                      <a:r>
                        <a:rPr sz="65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consistent</a:t>
                      </a:r>
                      <a:r>
                        <a:rPr sz="6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15" dirty="0">
                          <a:latin typeface="Arial"/>
                          <a:cs typeface="Arial"/>
                        </a:rPr>
                        <a:t>with</a:t>
                      </a:r>
                      <a:r>
                        <a:rPr sz="6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6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20" dirty="0">
                          <a:latin typeface="Arial"/>
                          <a:cs typeface="Arial"/>
                        </a:rPr>
                        <a:t>"Sample</a:t>
                      </a:r>
                      <a:r>
                        <a:rPr sz="6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Description"</a:t>
                      </a:r>
                      <a:r>
                        <a:rPr sz="6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5" dirty="0">
                          <a:latin typeface="Arial"/>
                          <a:cs typeface="Arial"/>
                        </a:rPr>
                        <a:t>below.</a:t>
                      </a:r>
                      <a:endParaRPr sz="650">
                        <a:latin typeface="Arial"/>
                        <a:cs typeface="Arial"/>
                      </a:endParaRPr>
                    </a:p>
                    <a:p>
                      <a:pPr marL="6766559" marR="29845">
                        <a:lnSpc>
                          <a:spcPct val="113799"/>
                        </a:lnSpc>
                        <a:spcBef>
                          <a:spcPts val="355"/>
                        </a:spcBef>
                        <a:buAutoNum type="arabicPeriod" startAt="3"/>
                        <a:tabLst>
                          <a:tab pos="6852284" algn="l"/>
                        </a:tabLst>
                      </a:pPr>
                      <a:r>
                        <a:rPr sz="650" spc="-40" dirty="0">
                          <a:latin typeface="Arial"/>
                          <a:cs typeface="Arial"/>
                        </a:rPr>
                        <a:t>You </a:t>
                      </a:r>
                      <a:r>
                        <a:rPr sz="650" spc="-20" dirty="0">
                          <a:latin typeface="Arial"/>
                          <a:cs typeface="Arial"/>
                        </a:rPr>
                        <a:t>may </a:t>
                      </a:r>
                      <a:r>
                        <a:rPr sz="650" spc="10" dirty="0">
                          <a:latin typeface="Arial"/>
                          <a:cs typeface="Arial"/>
                        </a:rPr>
                        <a:t>not </a:t>
                      </a:r>
                      <a:r>
                        <a:rPr sz="650" spc="5" dirty="0">
                          <a:latin typeface="Arial"/>
                          <a:cs typeface="Arial"/>
                        </a:rPr>
                        <a:t>bill </a:t>
                      </a:r>
                      <a:r>
                        <a:rPr sz="650" dirty="0">
                          <a:latin typeface="Arial"/>
                          <a:cs typeface="Arial"/>
                        </a:rPr>
                        <a:t>more </a:t>
                      </a:r>
                      <a:r>
                        <a:rPr sz="650" spc="-5" dirty="0">
                          <a:latin typeface="Arial"/>
                          <a:cs typeface="Arial"/>
                        </a:rPr>
                        <a:t>than eight 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(8) hours </a:t>
                      </a:r>
                      <a:r>
                        <a:rPr sz="650" dirty="0">
                          <a:latin typeface="Arial"/>
                          <a:cs typeface="Arial"/>
                        </a:rPr>
                        <a:t>in </a:t>
                      </a:r>
                      <a:r>
                        <a:rPr sz="650" spc="-35" dirty="0">
                          <a:latin typeface="Arial"/>
                          <a:cs typeface="Arial"/>
                        </a:rPr>
                        <a:t>a </a:t>
                      </a:r>
                      <a:r>
                        <a:rPr sz="650" spc="-20" dirty="0">
                          <a:latin typeface="Arial"/>
                          <a:cs typeface="Arial"/>
                        </a:rPr>
                        <a:t>day, even </a:t>
                      </a:r>
                      <a:r>
                        <a:rPr sz="650" spc="15" dirty="0">
                          <a:latin typeface="Arial"/>
                          <a:cs typeface="Arial"/>
                        </a:rPr>
                        <a:t>if 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you </a:t>
                      </a:r>
                      <a:r>
                        <a:rPr sz="650" dirty="0">
                          <a:latin typeface="Arial"/>
                          <a:cs typeface="Arial"/>
                        </a:rPr>
                        <a:t>work more </a:t>
                      </a:r>
                      <a:r>
                        <a:rPr sz="650" spc="-5" dirty="0">
                          <a:latin typeface="Arial"/>
                          <a:cs typeface="Arial"/>
                        </a:rPr>
                        <a:t>than eight 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(8) hours </a:t>
                      </a:r>
                      <a:r>
                        <a:rPr sz="650" dirty="0">
                          <a:latin typeface="Arial"/>
                          <a:cs typeface="Arial"/>
                        </a:rPr>
                        <a:t>in </a:t>
                      </a:r>
                      <a:r>
                        <a:rPr sz="650" spc="-35" dirty="0">
                          <a:latin typeface="Arial"/>
                          <a:cs typeface="Arial"/>
                        </a:rPr>
                        <a:t>a </a:t>
                      </a:r>
                      <a:r>
                        <a:rPr sz="650" spc="-20" dirty="0">
                          <a:latin typeface="Arial"/>
                          <a:cs typeface="Arial"/>
                        </a:rPr>
                        <a:t>day, </a:t>
                      </a:r>
                      <a:r>
                        <a:rPr sz="650" spc="-5" dirty="0">
                          <a:latin typeface="Arial"/>
                          <a:cs typeface="Arial"/>
                        </a:rPr>
                        <a:t>which 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you </a:t>
                      </a:r>
                      <a:r>
                        <a:rPr sz="650" spc="-5" dirty="0">
                          <a:latin typeface="Arial"/>
                          <a:cs typeface="Arial"/>
                        </a:rPr>
                        <a:t>inevitably  </a:t>
                      </a:r>
                      <a:r>
                        <a:rPr sz="650" spc="5" dirty="0">
                          <a:latin typeface="Arial"/>
                          <a:cs typeface="Arial"/>
                        </a:rPr>
                        <a:t>will. </a:t>
                      </a:r>
                      <a:r>
                        <a:rPr sz="650" spc="-25" dirty="0">
                          <a:latin typeface="Arial"/>
                          <a:cs typeface="Arial"/>
                        </a:rPr>
                        <a:t>Leadership </a:t>
                      </a:r>
                      <a:r>
                        <a:rPr sz="650" spc="-5" dirty="0">
                          <a:latin typeface="Arial"/>
                          <a:cs typeface="Arial"/>
                        </a:rPr>
                        <a:t>must 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authorize </a:t>
                      </a:r>
                      <a:r>
                        <a:rPr sz="650" dirty="0">
                          <a:latin typeface="Arial"/>
                          <a:cs typeface="Arial"/>
                        </a:rPr>
                        <a:t>more </a:t>
                      </a:r>
                      <a:r>
                        <a:rPr sz="650" spc="-5" dirty="0">
                          <a:latin typeface="Arial"/>
                          <a:cs typeface="Arial"/>
                        </a:rPr>
                        <a:t>than eight 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hours </a:t>
                      </a:r>
                      <a:r>
                        <a:rPr sz="650" spc="-5" dirty="0">
                          <a:latin typeface="Arial"/>
                          <a:cs typeface="Arial"/>
                        </a:rPr>
                        <a:t>billed </a:t>
                      </a:r>
                      <a:r>
                        <a:rPr sz="650" dirty="0">
                          <a:latin typeface="Arial"/>
                          <a:cs typeface="Arial"/>
                        </a:rPr>
                        <a:t>in </a:t>
                      </a:r>
                      <a:r>
                        <a:rPr sz="650" spc="-35" dirty="0">
                          <a:latin typeface="Arial"/>
                          <a:cs typeface="Arial"/>
                        </a:rPr>
                        <a:t>a </a:t>
                      </a:r>
                      <a:r>
                        <a:rPr sz="650" spc="-20" dirty="0">
                          <a:latin typeface="Arial"/>
                          <a:cs typeface="Arial"/>
                        </a:rPr>
                        <a:t>day, 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itemized, </a:t>
                      </a:r>
                      <a:r>
                        <a:rPr sz="650" spc="10" dirty="0">
                          <a:latin typeface="Arial"/>
                          <a:cs typeface="Arial"/>
                        </a:rPr>
                        <a:t>but will </a:t>
                      </a:r>
                      <a:r>
                        <a:rPr sz="650" spc="-5" dirty="0">
                          <a:latin typeface="Arial"/>
                          <a:cs typeface="Arial"/>
                        </a:rPr>
                        <a:t>do </a:t>
                      </a:r>
                      <a:r>
                        <a:rPr sz="650" spc="-35" dirty="0">
                          <a:latin typeface="Arial"/>
                          <a:cs typeface="Arial"/>
                        </a:rPr>
                        <a:t>so 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sparingly. </a:t>
                      </a:r>
                      <a:r>
                        <a:rPr sz="650" spc="-5" dirty="0">
                          <a:latin typeface="Arial"/>
                          <a:cs typeface="Arial"/>
                        </a:rPr>
                        <a:t>All </a:t>
                      </a:r>
                      <a:r>
                        <a:rPr sz="650" spc="5" dirty="0">
                          <a:latin typeface="Arial"/>
                          <a:cs typeface="Arial"/>
                        </a:rPr>
                        <a:t>time </a:t>
                      </a:r>
                      <a:r>
                        <a:rPr sz="650" spc="-20" dirty="0">
                          <a:latin typeface="Arial"/>
                          <a:cs typeface="Arial"/>
                        </a:rPr>
                        <a:t>above 8 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hours </a:t>
                      </a:r>
                      <a:r>
                        <a:rPr sz="650" spc="-5" dirty="0">
                          <a:latin typeface="Arial"/>
                          <a:cs typeface="Arial"/>
                        </a:rPr>
                        <a:t>in  </a:t>
                      </a:r>
                      <a:r>
                        <a:rPr sz="650" spc="-35" dirty="0">
                          <a:latin typeface="Arial"/>
                          <a:cs typeface="Arial"/>
                        </a:rPr>
                        <a:t>a </a:t>
                      </a:r>
                      <a:r>
                        <a:rPr sz="650" spc="-20" dirty="0">
                          <a:latin typeface="Arial"/>
                          <a:cs typeface="Arial"/>
                        </a:rPr>
                        <a:t>day 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should be </a:t>
                      </a:r>
                      <a:r>
                        <a:rPr sz="650" spc="-5" dirty="0">
                          <a:latin typeface="Arial"/>
                          <a:cs typeface="Arial"/>
                        </a:rPr>
                        <a:t>reflected </a:t>
                      </a:r>
                      <a:r>
                        <a:rPr sz="650" spc="-50" dirty="0">
                          <a:latin typeface="Arial"/>
                          <a:cs typeface="Arial"/>
                        </a:rPr>
                        <a:t>as</a:t>
                      </a:r>
                      <a:r>
                        <a:rPr sz="650" spc="-8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dirty="0">
                          <a:latin typeface="Arial"/>
                          <a:cs typeface="Arial"/>
                        </a:rPr>
                        <a:t>"unbilled."</a:t>
                      </a:r>
                      <a:endParaRPr sz="650">
                        <a:latin typeface="Arial"/>
                        <a:cs typeface="Arial"/>
                      </a:endParaRPr>
                    </a:p>
                    <a:p>
                      <a:pPr marL="6871334" indent="-104775">
                        <a:lnSpc>
                          <a:spcPct val="100000"/>
                        </a:lnSpc>
                        <a:spcBef>
                          <a:spcPts val="35"/>
                        </a:spcBef>
                        <a:buAutoNum type="arabicPeriod" startAt="3"/>
                        <a:tabLst>
                          <a:tab pos="6871970" algn="l"/>
                        </a:tabLst>
                      </a:pPr>
                      <a:r>
                        <a:rPr sz="650" spc="-40" dirty="0">
                          <a:latin typeface="Arial"/>
                          <a:cs typeface="Arial"/>
                        </a:rPr>
                        <a:t>You</a:t>
                      </a:r>
                      <a:r>
                        <a:rPr sz="6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20" dirty="0">
                          <a:latin typeface="Arial"/>
                          <a:cs typeface="Arial"/>
                        </a:rPr>
                        <a:t>may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b="1" spc="-10" dirty="0">
                          <a:latin typeface="Trebuchet MS"/>
                          <a:cs typeface="Trebuchet MS"/>
                        </a:rPr>
                        <a:t>NOT</a:t>
                      </a:r>
                      <a:r>
                        <a:rPr sz="650" b="1" spc="-4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650" spc="5" dirty="0">
                          <a:latin typeface="Arial"/>
                          <a:cs typeface="Arial"/>
                        </a:rPr>
                        <a:t>bill</a:t>
                      </a:r>
                      <a:r>
                        <a:rPr sz="6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10" dirty="0">
                          <a:latin typeface="Arial"/>
                          <a:cs typeface="Arial"/>
                        </a:rPr>
                        <a:t>for</a:t>
                      </a:r>
                      <a:r>
                        <a:rPr sz="65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5" dirty="0">
                          <a:latin typeface="Arial"/>
                          <a:cs typeface="Arial"/>
                        </a:rPr>
                        <a:t>time</a:t>
                      </a:r>
                      <a:r>
                        <a:rPr sz="6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spent</a:t>
                      </a:r>
                      <a:r>
                        <a:rPr sz="6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traveling</a:t>
                      </a:r>
                      <a:r>
                        <a:rPr sz="6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2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6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5" dirty="0">
                          <a:latin typeface="Arial"/>
                          <a:cs typeface="Arial"/>
                        </a:rPr>
                        <a:t>or</a:t>
                      </a:r>
                      <a:r>
                        <a:rPr sz="65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10" dirty="0">
                          <a:latin typeface="Arial"/>
                          <a:cs typeface="Arial"/>
                        </a:rPr>
                        <a:t>from</a:t>
                      </a:r>
                      <a:r>
                        <a:rPr sz="65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Baltimore</a:t>
                      </a:r>
                      <a:r>
                        <a:rPr sz="6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5" dirty="0">
                          <a:latin typeface="Arial"/>
                          <a:cs typeface="Arial"/>
                        </a:rPr>
                        <a:t>or</a:t>
                      </a:r>
                      <a:r>
                        <a:rPr sz="6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anywhere</a:t>
                      </a:r>
                      <a:r>
                        <a:rPr sz="650" spc="-25" dirty="0">
                          <a:latin typeface="Arial"/>
                          <a:cs typeface="Arial"/>
                        </a:rPr>
                        <a:t> else. </a:t>
                      </a:r>
                      <a:r>
                        <a:rPr sz="650" spc="-20" dirty="0">
                          <a:latin typeface="Arial"/>
                          <a:cs typeface="Arial"/>
                        </a:rPr>
                        <a:t>Travel</a:t>
                      </a:r>
                      <a:r>
                        <a:rPr sz="6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5" dirty="0">
                          <a:latin typeface="Arial"/>
                          <a:cs typeface="Arial"/>
                        </a:rPr>
                        <a:t>time</a:t>
                      </a:r>
                      <a:r>
                        <a:rPr sz="650" spc="-30" dirty="0">
                          <a:latin typeface="Arial"/>
                          <a:cs typeface="Arial"/>
                        </a:rPr>
                        <a:t> is</a:t>
                      </a:r>
                      <a:r>
                        <a:rPr sz="6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non-reimbursable.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solidFill>
                      <a:srgbClr val="CCBFD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2953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570230">
                        <a:lnSpc>
                          <a:spcPts val="919"/>
                        </a:lnSpc>
                      </a:pPr>
                      <a:r>
                        <a:rPr sz="850" spc="-55" dirty="0">
                          <a:latin typeface="Arial"/>
                          <a:cs typeface="Arial"/>
                        </a:rPr>
                        <a:t>INVOICE </a:t>
                      </a:r>
                      <a:r>
                        <a:rPr sz="850" spc="-70" dirty="0">
                          <a:latin typeface="Arial"/>
                          <a:cs typeface="Arial"/>
                        </a:rPr>
                        <a:t>FOR 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MONTH</a:t>
                      </a:r>
                      <a:r>
                        <a:rPr sz="850" spc="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60" dirty="0">
                          <a:latin typeface="Arial"/>
                          <a:cs typeface="Arial"/>
                        </a:rPr>
                        <a:t>OF: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69"/>
                        </a:lnSpc>
                      </a:pPr>
                      <a:r>
                        <a:rPr sz="850" b="1" i="1" u="sng" spc="5" dirty="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cs typeface="Arial"/>
                        </a:rPr>
                        <a:t>April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29845" marR="20320" indent="1270" algn="ctr">
                        <a:lnSpc>
                          <a:spcPct val="114999"/>
                        </a:lnSpc>
                        <a:spcBef>
                          <a:spcPts val="320"/>
                        </a:spcBef>
                      </a:pPr>
                      <a:r>
                        <a:rPr sz="600" spc="-20" dirty="0">
                          <a:latin typeface="Arial"/>
                          <a:cs typeface="Arial"/>
                        </a:rPr>
                        <a:t>Complete these  </a:t>
                      </a:r>
                      <a:r>
                        <a:rPr sz="600" dirty="0">
                          <a:latin typeface="Arial"/>
                          <a:cs typeface="Arial"/>
                        </a:rPr>
                        <a:t>four </a:t>
                      </a:r>
                      <a:r>
                        <a:rPr sz="600" spc="-20" dirty="0">
                          <a:latin typeface="Arial"/>
                          <a:cs typeface="Arial"/>
                        </a:rPr>
                        <a:t>cells</a:t>
                      </a:r>
                      <a:r>
                        <a:rPr sz="600" spc="-10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-10" dirty="0">
                          <a:latin typeface="Arial"/>
                          <a:cs typeface="Arial"/>
                        </a:rPr>
                        <a:t>before  starting  </a:t>
                      </a:r>
                      <a:r>
                        <a:rPr sz="600" spc="-20" dirty="0">
                          <a:latin typeface="Arial"/>
                          <a:cs typeface="Arial"/>
                        </a:rPr>
                        <a:t>spreadsheet.</a:t>
                      </a:r>
                      <a:endParaRPr sz="600">
                        <a:latin typeface="Arial"/>
                        <a:cs typeface="Arial"/>
                      </a:endParaRPr>
                    </a:p>
                    <a:p>
                      <a:pPr marL="37465" marR="27940" algn="ctr">
                        <a:lnSpc>
                          <a:spcPct val="114999"/>
                        </a:lnSpc>
                      </a:pPr>
                      <a:r>
                        <a:rPr sz="600" spc="-40" dirty="0">
                          <a:latin typeface="Arial"/>
                          <a:cs typeface="Arial"/>
                        </a:rPr>
                        <a:t>Rates </a:t>
                      </a:r>
                      <a:r>
                        <a:rPr sz="600" spc="-20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600" spc="-8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dirty="0">
                          <a:latin typeface="Arial"/>
                          <a:cs typeface="Arial"/>
                        </a:rPr>
                        <a:t>other  info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will </a:t>
                      </a:r>
                      <a:r>
                        <a:rPr sz="600" spc="-15" dirty="0">
                          <a:latin typeface="Arial"/>
                          <a:cs typeface="Arial"/>
                        </a:rPr>
                        <a:t>self-  </a:t>
                      </a:r>
                      <a:r>
                        <a:rPr sz="600" spc="-10" dirty="0">
                          <a:latin typeface="Arial"/>
                          <a:cs typeface="Arial"/>
                        </a:rPr>
                        <a:t>populate.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40640" marB="0" vert="vert27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652145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650" spc="-15" dirty="0">
                          <a:latin typeface="Arial"/>
                          <a:cs typeface="Arial"/>
                        </a:rPr>
                        <a:t>5.</a:t>
                      </a:r>
                      <a:r>
                        <a:rPr sz="6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40" dirty="0">
                          <a:latin typeface="Arial"/>
                          <a:cs typeface="Arial"/>
                        </a:rPr>
                        <a:t>Please</a:t>
                      </a:r>
                      <a:r>
                        <a:rPr sz="6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20" dirty="0">
                          <a:latin typeface="Arial"/>
                          <a:cs typeface="Arial"/>
                        </a:rPr>
                        <a:t>make</a:t>
                      </a:r>
                      <a:r>
                        <a:rPr sz="6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20" dirty="0">
                          <a:latin typeface="Arial"/>
                          <a:cs typeface="Arial"/>
                        </a:rPr>
                        <a:t>sure</a:t>
                      </a:r>
                      <a:r>
                        <a:rPr sz="6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all</a:t>
                      </a:r>
                      <a:r>
                        <a:rPr sz="650" spc="-30" dirty="0">
                          <a:latin typeface="Arial"/>
                          <a:cs typeface="Arial"/>
                        </a:rPr>
                        <a:t> expenses </a:t>
                      </a:r>
                      <a:r>
                        <a:rPr sz="650" dirty="0">
                          <a:latin typeface="Arial"/>
                          <a:cs typeface="Arial"/>
                        </a:rPr>
                        <a:t>meet</a:t>
                      </a:r>
                      <a:r>
                        <a:rPr sz="6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6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20" dirty="0">
                          <a:latin typeface="Arial"/>
                          <a:cs typeface="Arial"/>
                        </a:rPr>
                        <a:t>Guidelines</a:t>
                      </a:r>
                      <a:r>
                        <a:rPr sz="6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listed</a:t>
                      </a:r>
                      <a:r>
                        <a:rPr sz="6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6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6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Billing</a:t>
                      </a:r>
                      <a:r>
                        <a:rPr sz="650" spc="-20" dirty="0">
                          <a:latin typeface="Arial"/>
                          <a:cs typeface="Arial"/>
                        </a:rPr>
                        <a:t> Guidelines</a:t>
                      </a:r>
                      <a:r>
                        <a:rPr sz="6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5" dirty="0">
                          <a:latin typeface="Arial"/>
                          <a:cs typeface="Arial"/>
                        </a:rPr>
                        <a:t>tab.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solidFill>
                      <a:srgbClr val="CCBFD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3398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636905">
                        <a:lnSpc>
                          <a:spcPts val="905"/>
                        </a:lnSpc>
                      </a:pPr>
                      <a:r>
                        <a:rPr sz="850" spc="-55" dirty="0">
                          <a:latin typeface="Arial"/>
                          <a:cs typeface="Arial"/>
                        </a:rPr>
                        <a:t>INVOICE </a:t>
                      </a:r>
                      <a:r>
                        <a:rPr sz="850" spc="-70" dirty="0">
                          <a:latin typeface="Arial"/>
                          <a:cs typeface="Arial"/>
                        </a:rPr>
                        <a:t>SUBMITTED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60" dirty="0">
                          <a:latin typeface="Arial"/>
                          <a:cs typeface="Arial"/>
                        </a:rPr>
                        <a:t>BY: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ts val="915"/>
                        </a:lnSpc>
                      </a:pPr>
                      <a:r>
                        <a:rPr sz="1000" spc="-90" dirty="0">
                          <a:latin typeface="Arial"/>
                          <a:cs typeface="Arial"/>
                        </a:rPr>
                        <a:t>CMPI (BCMC)- </a:t>
                      </a:r>
                      <a:r>
                        <a:rPr sz="1000" spc="-45" dirty="0">
                          <a:latin typeface="Arial"/>
                          <a:cs typeface="Arial"/>
                        </a:rPr>
                        <a:t>Darnyle</a:t>
                      </a:r>
                      <a:r>
                        <a:rPr sz="1000" spc="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25" dirty="0">
                          <a:latin typeface="Arial"/>
                          <a:cs typeface="Arial"/>
                        </a:rPr>
                        <a:t>Wharton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0640" marB="0" vert="vert27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652145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650" spc="-15" dirty="0">
                          <a:latin typeface="Arial"/>
                          <a:cs typeface="Arial"/>
                        </a:rPr>
                        <a:t>6.</a:t>
                      </a:r>
                      <a:r>
                        <a:rPr sz="650" spc="-30" dirty="0">
                          <a:latin typeface="Arial"/>
                          <a:cs typeface="Arial"/>
                        </a:rPr>
                        <a:t> Do </a:t>
                      </a:r>
                      <a:r>
                        <a:rPr sz="650" spc="10" dirty="0">
                          <a:latin typeface="Arial"/>
                          <a:cs typeface="Arial"/>
                        </a:rPr>
                        <a:t>not</a:t>
                      </a:r>
                      <a:r>
                        <a:rPr sz="6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dirty="0">
                          <a:latin typeface="Arial"/>
                          <a:cs typeface="Arial"/>
                        </a:rPr>
                        <a:t>forget</a:t>
                      </a:r>
                      <a:r>
                        <a:rPr sz="6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2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6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dirty="0">
                          <a:latin typeface="Arial"/>
                          <a:cs typeface="Arial"/>
                        </a:rPr>
                        <a:t>initial</a:t>
                      </a:r>
                      <a:r>
                        <a:rPr sz="6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6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box</a:t>
                      </a:r>
                      <a:r>
                        <a:rPr sz="6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5" dirty="0">
                          <a:latin typeface="Arial"/>
                          <a:cs typeface="Arial"/>
                        </a:rPr>
                        <a:t>attesting</a:t>
                      </a:r>
                      <a:r>
                        <a:rPr sz="65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2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6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6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25" dirty="0">
                          <a:latin typeface="Arial"/>
                          <a:cs typeface="Arial"/>
                        </a:rPr>
                        <a:t>accuracy </a:t>
                      </a:r>
                      <a:r>
                        <a:rPr sz="650" spc="10" dirty="0">
                          <a:latin typeface="Arial"/>
                          <a:cs typeface="Arial"/>
                        </a:rPr>
                        <a:t>of</a:t>
                      </a:r>
                      <a:r>
                        <a:rPr sz="6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5" dirty="0">
                          <a:latin typeface="Arial"/>
                          <a:cs typeface="Arial"/>
                        </a:rPr>
                        <a:t>this</a:t>
                      </a:r>
                      <a:r>
                        <a:rPr sz="6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5" dirty="0">
                          <a:latin typeface="Arial"/>
                          <a:cs typeface="Arial"/>
                        </a:rPr>
                        <a:t>statement</a:t>
                      </a:r>
                      <a:r>
                        <a:rPr sz="6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5" dirty="0">
                          <a:latin typeface="Arial"/>
                          <a:cs typeface="Arial"/>
                        </a:rPr>
                        <a:t>before</a:t>
                      </a:r>
                      <a:r>
                        <a:rPr sz="6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you</a:t>
                      </a:r>
                      <a:r>
                        <a:rPr sz="65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5" dirty="0">
                          <a:latin typeface="Arial"/>
                          <a:cs typeface="Arial"/>
                        </a:rPr>
                        <a:t>submit</a:t>
                      </a:r>
                      <a:r>
                        <a:rPr sz="6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10" dirty="0">
                          <a:latin typeface="Arial"/>
                          <a:cs typeface="Arial"/>
                        </a:rPr>
                        <a:t>it.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solidFill>
                      <a:srgbClr val="CCBFD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568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>
                  <a:txBody>
                    <a:bodyPr/>
                    <a:lstStyle/>
                    <a:p>
                      <a:pPr marR="6350" algn="r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850" spc="-60" dirty="0">
                          <a:latin typeface="Arial"/>
                          <a:cs typeface="Arial"/>
                        </a:rPr>
                        <a:t>DATE</a:t>
                      </a:r>
                      <a:r>
                        <a:rPr sz="850" spc="-1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70" dirty="0">
                          <a:latin typeface="Arial"/>
                          <a:cs typeface="Arial"/>
                        </a:rPr>
                        <a:t>SUBMITTED: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825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ts val="1095"/>
                        </a:lnSpc>
                      </a:pPr>
                      <a:r>
                        <a:rPr sz="1000" spc="-25" dirty="0">
                          <a:latin typeface="Arial"/>
                          <a:cs typeface="Arial"/>
                        </a:rPr>
                        <a:t>3/31/2019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0640" marB="0" vert="vert27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652145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650" spc="-15" dirty="0">
                          <a:latin typeface="Arial"/>
                          <a:cs typeface="Arial"/>
                        </a:rPr>
                        <a:t>7.</a:t>
                      </a:r>
                      <a:r>
                        <a:rPr sz="650" spc="-30" dirty="0">
                          <a:latin typeface="Arial"/>
                          <a:cs typeface="Arial"/>
                        </a:rPr>
                        <a:t> Do </a:t>
                      </a:r>
                      <a:r>
                        <a:rPr sz="650" spc="10" dirty="0">
                          <a:latin typeface="Arial"/>
                          <a:cs typeface="Arial"/>
                        </a:rPr>
                        <a:t>not</a:t>
                      </a:r>
                      <a:r>
                        <a:rPr sz="6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hesitate</a:t>
                      </a:r>
                      <a:r>
                        <a:rPr sz="6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2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6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20" dirty="0">
                          <a:latin typeface="Arial"/>
                          <a:cs typeface="Arial"/>
                        </a:rPr>
                        <a:t>call</a:t>
                      </a:r>
                      <a:r>
                        <a:rPr sz="6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Deputy</a:t>
                      </a:r>
                      <a:r>
                        <a:rPr sz="6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dirty="0">
                          <a:latin typeface="Arial"/>
                          <a:cs typeface="Arial"/>
                        </a:rPr>
                        <a:t>Monitors</a:t>
                      </a:r>
                      <a:r>
                        <a:rPr sz="6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45" dirty="0">
                          <a:latin typeface="Arial"/>
                          <a:cs typeface="Arial"/>
                        </a:rPr>
                        <a:t>Hassan</a:t>
                      </a:r>
                      <a:r>
                        <a:rPr sz="6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20" dirty="0">
                          <a:latin typeface="Arial"/>
                          <a:cs typeface="Arial"/>
                        </a:rPr>
                        <a:t>Aden</a:t>
                      </a:r>
                      <a:r>
                        <a:rPr sz="6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5" dirty="0">
                          <a:latin typeface="Arial"/>
                          <a:cs typeface="Arial"/>
                        </a:rPr>
                        <a:t>or</a:t>
                      </a:r>
                      <a:r>
                        <a:rPr sz="6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30" dirty="0">
                          <a:latin typeface="Arial"/>
                          <a:cs typeface="Arial"/>
                        </a:rPr>
                        <a:t>Seth</a:t>
                      </a:r>
                      <a:r>
                        <a:rPr sz="650" spc="-20" dirty="0">
                          <a:latin typeface="Arial"/>
                          <a:cs typeface="Arial"/>
                        </a:rPr>
                        <a:t> Rosenthal</a:t>
                      </a:r>
                      <a:r>
                        <a:rPr sz="6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15" dirty="0">
                          <a:latin typeface="Arial"/>
                          <a:cs typeface="Arial"/>
                        </a:rPr>
                        <a:t>with</a:t>
                      </a:r>
                      <a:r>
                        <a:rPr sz="6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20" dirty="0">
                          <a:latin typeface="Arial"/>
                          <a:cs typeface="Arial"/>
                        </a:rPr>
                        <a:t>any</a:t>
                      </a:r>
                      <a:r>
                        <a:rPr sz="6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questions.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solidFill>
                      <a:srgbClr val="CCBFD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619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>
                  <a:txBody>
                    <a:bodyPr/>
                    <a:lstStyle/>
                    <a:p>
                      <a:pPr marR="10795" algn="r">
                        <a:lnSpc>
                          <a:spcPts val="1105"/>
                        </a:lnSpc>
                      </a:pPr>
                      <a:r>
                        <a:rPr sz="1000" dirty="0">
                          <a:latin typeface="Arial"/>
                          <a:cs typeface="Arial"/>
                        </a:rPr>
                        <a:t>YEA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R</a:t>
                      </a:r>
                      <a:r>
                        <a:rPr sz="1000" dirty="0">
                          <a:latin typeface="Arial"/>
                          <a:cs typeface="Arial"/>
                        </a:rPr>
                        <a:t>: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ts val="1019"/>
                        </a:lnSpc>
                      </a:pPr>
                      <a:r>
                        <a:rPr sz="1000" spc="-60" dirty="0">
                          <a:latin typeface="Arial"/>
                          <a:cs typeface="Arial"/>
                        </a:rPr>
                        <a:t>2019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0640" marB="0" vert="vert27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 grid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CBFD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876300">
                <a:tc gridSpan="10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 marL="3535679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750" b="1" i="1" spc="-50" dirty="0">
                          <a:latin typeface="Trebuchet MS"/>
                          <a:cs typeface="Trebuchet MS"/>
                        </a:rPr>
                        <a:t>Sample</a:t>
                      </a:r>
                      <a:r>
                        <a:rPr sz="750" b="1" i="1" spc="-7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b="1" i="1" spc="-55" dirty="0">
                          <a:latin typeface="Trebuchet MS"/>
                          <a:cs typeface="Trebuchet MS"/>
                        </a:rPr>
                        <a:t>Description:</a:t>
                      </a:r>
                      <a:endParaRPr sz="750">
                        <a:latin typeface="Trebuchet MS"/>
                        <a:cs typeface="Trebuchet MS"/>
                      </a:endParaRPr>
                    </a:p>
                    <a:p>
                      <a:pPr marL="1703705" marR="4867275">
                        <a:lnSpc>
                          <a:spcPts val="969"/>
                        </a:lnSpc>
                        <a:spcBef>
                          <a:spcPts val="35"/>
                        </a:spcBef>
                      </a:pPr>
                      <a:r>
                        <a:rPr sz="750" i="1" spc="-45" dirty="0">
                          <a:latin typeface="Trebuchet MS"/>
                          <a:cs typeface="Trebuchet MS"/>
                        </a:rPr>
                        <a:t>Prepare </a:t>
                      </a:r>
                      <a:r>
                        <a:rPr sz="750" i="1" spc="-55" dirty="0">
                          <a:latin typeface="Trebuchet MS"/>
                          <a:cs typeface="Trebuchet MS"/>
                        </a:rPr>
                        <a:t>for </a:t>
                      </a:r>
                      <a:r>
                        <a:rPr sz="750" i="1" spc="-25" dirty="0">
                          <a:latin typeface="Trebuchet MS"/>
                          <a:cs typeface="Trebuchet MS"/>
                        </a:rPr>
                        <a:t>and </a:t>
                      </a:r>
                      <a:r>
                        <a:rPr sz="750" i="1" spc="-45" dirty="0">
                          <a:latin typeface="Trebuchet MS"/>
                          <a:cs typeface="Trebuchet MS"/>
                        </a:rPr>
                        <a:t>attend </a:t>
                      </a:r>
                      <a:r>
                        <a:rPr sz="750" i="1" spc="-40" dirty="0">
                          <a:latin typeface="Trebuchet MS"/>
                          <a:cs typeface="Trebuchet MS"/>
                        </a:rPr>
                        <a:t>meeting </a:t>
                      </a:r>
                      <a:r>
                        <a:rPr sz="750" i="1" spc="-50" dirty="0">
                          <a:latin typeface="Trebuchet MS"/>
                          <a:cs typeface="Trebuchet MS"/>
                        </a:rPr>
                        <a:t>with </a:t>
                      </a:r>
                      <a:r>
                        <a:rPr sz="750" i="1" spc="-20" dirty="0">
                          <a:latin typeface="Trebuchet MS"/>
                          <a:cs typeface="Trebuchet MS"/>
                        </a:rPr>
                        <a:t>BPD </a:t>
                      </a:r>
                      <a:r>
                        <a:rPr sz="750" i="1" spc="-40" dirty="0">
                          <a:latin typeface="Trebuchet MS"/>
                          <a:cs typeface="Trebuchet MS"/>
                        </a:rPr>
                        <a:t>North Division </a:t>
                      </a:r>
                      <a:r>
                        <a:rPr sz="750" i="1" spc="-50" dirty="0">
                          <a:latin typeface="Trebuchet MS"/>
                          <a:cs typeface="Trebuchet MS"/>
                        </a:rPr>
                        <a:t>DC; </a:t>
                      </a:r>
                      <a:r>
                        <a:rPr sz="750" i="1" spc="-45" dirty="0">
                          <a:latin typeface="Trebuchet MS"/>
                          <a:cs typeface="Trebuchet MS"/>
                        </a:rPr>
                        <a:t>prepare </a:t>
                      </a:r>
                      <a:r>
                        <a:rPr sz="750" i="1" spc="-50" dirty="0">
                          <a:latin typeface="Trebuchet MS"/>
                          <a:cs typeface="Trebuchet MS"/>
                        </a:rPr>
                        <a:t>checklist </a:t>
                      </a:r>
                      <a:r>
                        <a:rPr sz="750" i="1" spc="-55" dirty="0">
                          <a:latin typeface="Trebuchet MS"/>
                          <a:cs typeface="Trebuchet MS"/>
                        </a:rPr>
                        <a:t>for </a:t>
                      </a:r>
                      <a:r>
                        <a:rPr sz="750" i="1" spc="-50" dirty="0">
                          <a:latin typeface="Trebuchet MS"/>
                          <a:cs typeface="Trebuchet MS"/>
                        </a:rPr>
                        <a:t>review of in-service </a:t>
                      </a:r>
                      <a:r>
                        <a:rPr sz="750" i="1" spc="-45" dirty="0">
                          <a:latin typeface="Trebuchet MS"/>
                          <a:cs typeface="Trebuchet MS"/>
                        </a:rPr>
                        <a:t>training; </a:t>
                      </a:r>
                      <a:r>
                        <a:rPr sz="750" i="1" spc="-50" dirty="0">
                          <a:latin typeface="Trebuchet MS"/>
                          <a:cs typeface="Trebuchet MS"/>
                        </a:rPr>
                        <a:t>meet with </a:t>
                      </a:r>
                      <a:r>
                        <a:rPr sz="750" i="1" spc="-15" dirty="0">
                          <a:latin typeface="Trebuchet MS"/>
                          <a:cs typeface="Trebuchet MS"/>
                        </a:rPr>
                        <a:t>Ms.  </a:t>
                      </a:r>
                      <a:r>
                        <a:rPr sz="750" i="1" spc="-40" dirty="0">
                          <a:latin typeface="Trebuchet MS"/>
                          <a:cs typeface="Trebuchet MS"/>
                        </a:rPr>
                        <a:t>Williams</a:t>
                      </a:r>
                      <a:r>
                        <a:rPr sz="750" i="1" spc="-6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55" dirty="0">
                          <a:latin typeface="Trebuchet MS"/>
                          <a:cs typeface="Trebuchet MS"/>
                        </a:rPr>
                        <a:t>re </a:t>
                      </a:r>
                      <a:r>
                        <a:rPr sz="750" i="1" spc="-25" dirty="0">
                          <a:latin typeface="Trebuchet MS"/>
                          <a:cs typeface="Trebuchet MS"/>
                        </a:rPr>
                        <a:t>changes</a:t>
                      </a:r>
                      <a:r>
                        <a:rPr sz="750" i="1" spc="-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45" dirty="0">
                          <a:latin typeface="Trebuchet MS"/>
                          <a:cs typeface="Trebuchet MS"/>
                        </a:rPr>
                        <a:t>to</a:t>
                      </a:r>
                      <a:r>
                        <a:rPr sz="750" i="1" spc="-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40" dirty="0">
                          <a:latin typeface="Trebuchet MS"/>
                          <a:cs typeface="Trebuchet MS"/>
                        </a:rPr>
                        <a:t>compliance</a:t>
                      </a:r>
                      <a:r>
                        <a:rPr sz="750" i="1" spc="-5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55" dirty="0">
                          <a:latin typeface="Trebuchet MS"/>
                          <a:cs typeface="Trebuchet MS"/>
                        </a:rPr>
                        <a:t>matrix; </a:t>
                      </a:r>
                      <a:r>
                        <a:rPr sz="750" i="1" spc="-40" dirty="0">
                          <a:latin typeface="Trebuchet MS"/>
                          <a:cs typeface="Trebuchet MS"/>
                        </a:rPr>
                        <a:t>copied</a:t>
                      </a:r>
                      <a:r>
                        <a:rPr sz="750" i="1" spc="-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35" dirty="0">
                          <a:latin typeface="Trebuchet MS"/>
                          <a:cs typeface="Trebuchet MS"/>
                        </a:rPr>
                        <a:t>use</a:t>
                      </a:r>
                      <a:r>
                        <a:rPr sz="750" i="1" spc="-5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50" dirty="0">
                          <a:latin typeface="Trebuchet MS"/>
                          <a:cs typeface="Trebuchet MS"/>
                        </a:rPr>
                        <a:t>of</a:t>
                      </a:r>
                      <a:r>
                        <a:rPr sz="750" i="1" spc="-5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50" dirty="0">
                          <a:latin typeface="Trebuchet MS"/>
                          <a:cs typeface="Trebuchet MS"/>
                        </a:rPr>
                        <a:t>force</a:t>
                      </a:r>
                      <a:r>
                        <a:rPr sz="750" i="1" spc="-5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50" dirty="0">
                          <a:latin typeface="Trebuchet MS"/>
                          <a:cs typeface="Trebuchet MS"/>
                        </a:rPr>
                        <a:t>reports;</a:t>
                      </a:r>
                      <a:r>
                        <a:rPr sz="750" i="1" spc="-5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50" dirty="0">
                          <a:latin typeface="Trebuchet MS"/>
                          <a:cs typeface="Trebuchet MS"/>
                        </a:rPr>
                        <a:t>reviewed</a:t>
                      </a:r>
                      <a:r>
                        <a:rPr sz="750" i="1" spc="-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20" dirty="0">
                          <a:latin typeface="Trebuchet MS"/>
                          <a:cs typeface="Trebuchet MS"/>
                        </a:rPr>
                        <a:t>UNDF</a:t>
                      </a:r>
                      <a:r>
                        <a:rPr sz="750" i="1" spc="-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45" dirty="0">
                          <a:latin typeface="Trebuchet MS"/>
                          <a:cs typeface="Trebuchet MS"/>
                        </a:rPr>
                        <a:t>reports</a:t>
                      </a:r>
                      <a:r>
                        <a:rPr sz="750" i="1" spc="-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25" dirty="0">
                          <a:latin typeface="Trebuchet MS"/>
                          <a:cs typeface="Trebuchet MS"/>
                        </a:rPr>
                        <a:t>1123454</a:t>
                      </a:r>
                      <a:r>
                        <a:rPr sz="750" i="1" spc="-6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25" dirty="0">
                          <a:latin typeface="Trebuchet MS"/>
                          <a:cs typeface="Trebuchet MS"/>
                        </a:rPr>
                        <a:t>and</a:t>
                      </a:r>
                      <a:r>
                        <a:rPr sz="750" i="1" spc="-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35" dirty="0">
                          <a:latin typeface="Trebuchet MS"/>
                          <a:cs typeface="Trebuchet MS"/>
                        </a:rPr>
                        <a:t>1123455.</a:t>
                      </a:r>
                      <a:endParaRPr sz="75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02565">
                <a:tc gridSpan="10">
                  <a:txBody>
                    <a:bodyPr/>
                    <a:lstStyle/>
                    <a:p>
                      <a:pPr marL="31750">
                        <a:lnSpc>
                          <a:spcPts val="1415"/>
                        </a:lnSpc>
                      </a:pPr>
                      <a:r>
                        <a:rPr sz="1200" spc="-75" dirty="0">
                          <a:solidFill>
                            <a:srgbClr val="006000"/>
                          </a:solidFill>
                          <a:latin typeface="Arial"/>
                          <a:cs typeface="Arial"/>
                        </a:rPr>
                        <a:t>TIME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CBFD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41935">
                <a:tc>
                  <a:txBody>
                    <a:bodyPr/>
                    <a:lstStyle/>
                    <a:p>
                      <a:pPr marL="16510" algn="ctr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850" b="1" spc="-5" dirty="0">
                          <a:latin typeface="Trebuchet MS"/>
                          <a:cs typeface="Trebuchet MS"/>
                        </a:rPr>
                        <a:t>Month</a:t>
                      </a:r>
                      <a:r>
                        <a:rPr sz="850" b="1" spc="-7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850" b="1" spc="-30" dirty="0">
                          <a:latin typeface="Trebuchet MS"/>
                          <a:cs typeface="Trebuchet MS"/>
                        </a:rPr>
                        <a:t>of</a:t>
                      </a:r>
                      <a:endParaRPr sz="850">
                        <a:latin typeface="Trebuchet MS"/>
                        <a:cs typeface="Trebuchet MS"/>
                      </a:endParaRPr>
                    </a:p>
                  </a:txBody>
                  <a:tcPr marL="0" marR="0" marT="52069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875" algn="ctr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850" b="1" spc="-25" dirty="0">
                          <a:latin typeface="Trebuchet MS"/>
                          <a:cs typeface="Trebuchet MS"/>
                        </a:rPr>
                        <a:t>Day</a:t>
                      </a:r>
                      <a:endParaRPr sz="850">
                        <a:latin typeface="Trebuchet MS"/>
                        <a:cs typeface="Trebuchet MS"/>
                      </a:endParaRPr>
                    </a:p>
                  </a:txBody>
                  <a:tcPr marL="0" marR="0" marT="52069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850" b="1" spc="-40" dirty="0">
                          <a:latin typeface="Trebuchet MS"/>
                          <a:cs typeface="Trebuchet MS"/>
                        </a:rPr>
                        <a:t>Description</a:t>
                      </a:r>
                      <a:endParaRPr sz="850">
                        <a:latin typeface="Trebuchet MS"/>
                        <a:cs typeface="Trebuchet MS"/>
                      </a:endParaRPr>
                    </a:p>
                  </a:txBody>
                  <a:tcPr marL="0" marR="0" marT="469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83845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850" b="1" spc="-40" dirty="0">
                          <a:latin typeface="Trebuchet MS"/>
                          <a:cs typeface="Trebuchet MS"/>
                        </a:rPr>
                        <a:t>Hours</a:t>
                      </a:r>
                      <a:endParaRPr sz="850">
                        <a:latin typeface="Trebuchet MS"/>
                        <a:cs typeface="Trebuchet MS"/>
                      </a:endParaRPr>
                    </a:p>
                  </a:txBody>
                  <a:tcPr marL="0" marR="0" marT="52069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7465" algn="ctr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850" b="1" spc="-35" dirty="0">
                          <a:latin typeface="Trebuchet MS"/>
                          <a:cs typeface="Trebuchet MS"/>
                        </a:rPr>
                        <a:t>Rate</a:t>
                      </a:r>
                      <a:endParaRPr sz="850">
                        <a:latin typeface="Trebuchet MS"/>
                        <a:cs typeface="Trebuchet MS"/>
                      </a:endParaRPr>
                    </a:p>
                  </a:txBody>
                  <a:tcPr marL="0" marR="0" marT="52069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sz="650" b="1" spc="-25" dirty="0">
                          <a:latin typeface="Trebuchet MS"/>
                          <a:cs typeface="Trebuchet MS"/>
                        </a:rPr>
                        <a:t>Total</a:t>
                      </a:r>
                      <a:endParaRPr sz="650">
                        <a:latin typeface="Trebuchet MS"/>
                        <a:cs typeface="Trebuchet MS"/>
                      </a:endParaRPr>
                    </a:p>
                  </a:txBody>
                  <a:tcPr marL="0" marR="0" marT="679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5669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sz="650" b="1" spc="-20" dirty="0">
                          <a:latin typeface="Trebuchet MS"/>
                          <a:cs typeface="Trebuchet MS"/>
                        </a:rPr>
                        <a:t>Comments (Unbilled</a:t>
                      </a:r>
                      <a:r>
                        <a:rPr sz="650" b="1" spc="-6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650" b="1" spc="-35" dirty="0">
                          <a:latin typeface="Trebuchet MS"/>
                          <a:cs typeface="Trebuchet MS"/>
                        </a:rPr>
                        <a:t>Time)</a:t>
                      </a:r>
                      <a:endParaRPr sz="650">
                        <a:latin typeface="Trebuchet MS"/>
                        <a:cs typeface="Trebuchet MS"/>
                      </a:endParaRPr>
                    </a:p>
                  </a:txBody>
                  <a:tcPr marL="0" marR="0" marT="64769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9385" marR="97155" indent="-45720">
                        <a:lnSpc>
                          <a:spcPts val="890"/>
                        </a:lnSpc>
                        <a:spcBef>
                          <a:spcPts val="30"/>
                        </a:spcBef>
                      </a:pPr>
                      <a:r>
                        <a:rPr sz="650" b="1" spc="-5" dirty="0">
                          <a:latin typeface="Trebuchet MS"/>
                          <a:cs typeface="Trebuchet MS"/>
                        </a:rPr>
                        <a:t>U</a:t>
                      </a:r>
                      <a:r>
                        <a:rPr sz="650" b="1" dirty="0">
                          <a:latin typeface="Trebuchet MS"/>
                          <a:cs typeface="Trebuchet MS"/>
                        </a:rPr>
                        <a:t>nbil</a:t>
                      </a:r>
                      <a:r>
                        <a:rPr sz="650" b="1" spc="-5" dirty="0">
                          <a:latin typeface="Trebuchet MS"/>
                          <a:cs typeface="Trebuchet MS"/>
                        </a:rPr>
                        <a:t>l</a:t>
                      </a:r>
                      <a:r>
                        <a:rPr sz="650" b="1" dirty="0">
                          <a:latin typeface="Trebuchet MS"/>
                          <a:cs typeface="Trebuchet MS"/>
                        </a:rPr>
                        <a:t>ed  </a:t>
                      </a:r>
                      <a:r>
                        <a:rPr sz="650" b="1" spc="-20" dirty="0">
                          <a:latin typeface="Trebuchet MS"/>
                          <a:cs typeface="Trebuchet MS"/>
                        </a:rPr>
                        <a:t>Hours</a:t>
                      </a:r>
                      <a:endParaRPr sz="650">
                        <a:latin typeface="Trebuchet MS"/>
                        <a:cs typeface="Trebuchet MS"/>
                      </a:endParaRPr>
                    </a:p>
                  </a:txBody>
                  <a:tcPr marL="0" marR="0" marT="381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26060">
                <a:tc>
                  <a:txBody>
                    <a:bodyPr/>
                    <a:lstStyle/>
                    <a:p>
                      <a:pPr marL="22860" algn="ct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650" spc="-5" dirty="0">
                          <a:latin typeface="Arial"/>
                          <a:cs typeface="Arial"/>
                        </a:rPr>
                        <a:t>April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810" marB="0">
                    <a:lnL w="19050">
                      <a:solidFill>
                        <a:srgbClr val="000000"/>
                      </a:solidFill>
                      <a:prstDash val="solid"/>
                    </a:lnL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21590" algn="ct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650" dirty="0">
                          <a:latin typeface="Arial"/>
                          <a:cs typeface="Arial"/>
                        </a:rPr>
                        <a:t>1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810" marB="0"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gridSpan="2">
                  <a:txBody>
                    <a:bodyPr/>
                    <a:lstStyle/>
                    <a:p>
                      <a:pPr marL="22860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650" spc="-15" dirty="0">
                          <a:latin typeface="Arial"/>
                          <a:cs typeface="Arial"/>
                        </a:rPr>
                        <a:t>Started </a:t>
                      </a:r>
                      <a:r>
                        <a:rPr sz="650" spc="-5" dirty="0">
                          <a:latin typeface="Arial"/>
                          <a:cs typeface="Arial"/>
                        </a:rPr>
                        <a:t>working on </a:t>
                      </a:r>
                      <a:r>
                        <a:rPr sz="650" spc="-55" dirty="0">
                          <a:latin typeface="Arial"/>
                          <a:cs typeface="Arial"/>
                        </a:rPr>
                        <a:t>NLs </a:t>
                      </a:r>
                      <a:r>
                        <a:rPr sz="650" dirty="0">
                          <a:latin typeface="Arial"/>
                          <a:cs typeface="Arial"/>
                        </a:rPr>
                        <a:t>monthly </a:t>
                      </a:r>
                      <a:r>
                        <a:rPr sz="650" spc="-20" dirty="0">
                          <a:latin typeface="Arial"/>
                          <a:cs typeface="Arial"/>
                        </a:rPr>
                        <a:t>invoices. 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Preparation </a:t>
                      </a:r>
                      <a:r>
                        <a:rPr sz="650" spc="10" dirty="0">
                          <a:latin typeface="Arial"/>
                          <a:cs typeface="Arial"/>
                        </a:rPr>
                        <a:t>for </a:t>
                      </a:r>
                      <a:r>
                        <a:rPr sz="650" spc="-5" dirty="0">
                          <a:latin typeface="Arial"/>
                          <a:cs typeface="Arial"/>
                        </a:rPr>
                        <a:t>Quarterly</a:t>
                      </a:r>
                      <a:r>
                        <a:rPr sz="650" spc="-1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20" dirty="0">
                          <a:latin typeface="Arial"/>
                          <a:cs typeface="Arial"/>
                        </a:rPr>
                        <a:t>Public 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Forum.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81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540" algn="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650" dirty="0">
                          <a:latin typeface="Arial"/>
                          <a:cs typeface="Arial"/>
                        </a:rPr>
                        <a:t>2</a:t>
                      </a:r>
                      <a:r>
                        <a:rPr sz="650" spc="-5" dirty="0">
                          <a:latin typeface="Arial"/>
                          <a:cs typeface="Arial"/>
                        </a:rPr>
                        <a:t>.</a:t>
                      </a:r>
                      <a:r>
                        <a:rPr sz="650" dirty="0">
                          <a:latin typeface="Arial"/>
                          <a:cs typeface="Arial"/>
                        </a:rPr>
                        <a:t>5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810" marB="0">
                    <a:lnL w="9525">
                      <a:solidFill>
                        <a:srgbClr val="000000"/>
                      </a:solidFill>
                      <a:prstDash val="solid"/>
                    </a:lnL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30"/>
                        </a:spcBef>
                        <a:tabLst>
                          <a:tab pos="359410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75.00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810" marB="0"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gridSpan="2"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  <a:spcBef>
                          <a:spcPts val="30"/>
                        </a:spcBef>
                        <a:tabLst>
                          <a:tab pos="478155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187.50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810" marB="0"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120650">
                <a:tc>
                  <a:txBody>
                    <a:bodyPr/>
                    <a:lstStyle/>
                    <a:p>
                      <a:pPr marL="22860" algn="ct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650" spc="-5" dirty="0">
                          <a:latin typeface="Arial"/>
                          <a:cs typeface="Arial"/>
                        </a:rPr>
                        <a:t>April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1590" algn="ct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650" dirty="0">
                          <a:latin typeface="Arial"/>
                          <a:cs typeface="Arial"/>
                        </a:rPr>
                        <a:t>2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 marL="22860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650" spc="-5" dirty="0">
                          <a:latin typeface="Arial"/>
                          <a:cs typeface="Arial"/>
                        </a:rPr>
                        <a:t>Attended </a:t>
                      </a:r>
                      <a:r>
                        <a:rPr sz="650" spc="-110" dirty="0">
                          <a:latin typeface="Arial"/>
                          <a:cs typeface="Arial"/>
                        </a:rPr>
                        <a:t>CE </a:t>
                      </a:r>
                      <a:r>
                        <a:rPr sz="650" spc="-35" dirty="0">
                          <a:latin typeface="Arial"/>
                          <a:cs typeface="Arial"/>
                        </a:rPr>
                        <a:t>Team 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conference call. 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Worked </a:t>
                      </a:r>
                      <a:r>
                        <a:rPr sz="650" spc="-5" dirty="0">
                          <a:latin typeface="Arial"/>
                          <a:cs typeface="Arial"/>
                        </a:rPr>
                        <a:t>on </a:t>
                      </a:r>
                      <a:r>
                        <a:rPr sz="650" dirty="0">
                          <a:latin typeface="Arial"/>
                          <a:cs typeface="Arial"/>
                        </a:rPr>
                        <a:t>April 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Highlights </a:t>
                      </a:r>
                      <a:r>
                        <a:rPr sz="650" spc="10" dirty="0">
                          <a:latin typeface="Arial"/>
                          <a:cs typeface="Arial"/>
                        </a:rPr>
                        <a:t>for </a:t>
                      </a:r>
                      <a:r>
                        <a:rPr sz="650" spc="-60" dirty="0">
                          <a:latin typeface="Arial"/>
                          <a:cs typeface="Arial"/>
                        </a:rPr>
                        <a:t>NLS. </a:t>
                      </a:r>
                      <a:r>
                        <a:rPr sz="650" spc="-5" dirty="0">
                          <a:latin typeface="Arial"/>
                          <a:cs typeface="Arial"/>
                        </a:rPr>
                        <a:t>Attended </a:t>
                      </a:r>
                      <a:r>
                        <a:rPr sz="650" spc="5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650" spc="-5" dirty="0">
                          <a:latin typeface="Arial"/>
                          <a:cs typeface="Arial"/>
                        </a:rPr>
                        <a:t>Quarterly</a:t>
                      </a:r>
                      <a:r>
                        <a:rPr sz="650" spc="-1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20" dirty="0">
                          <a:latin typeface="Arial"/>
                          <a:cs typeface="Arial"/>
                        </a:rPr>
                        <a:t>Public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540" algn="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650" dirty="0">
                          <a:latin typeface="Arial"/>
                          <a:cs typeface="Arial"/>
                        </a:rPr>
                        <a:t>3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25"/>
                        </a:spcBef>
                        <a:tabLst>
                          <a:tab pos="359410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75.00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/>
                </a:tc>
                <a:tc gridSpan="2"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  <a:spcBef>
                          <a:spcPts val="25"/>
                        </a:spcBef>
                        <a:tabLst>
                          <a:tab pos="478155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225.00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0477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 marL="22860">
                        <a:lnSpc>
                          <a:spcPts val="725"/>
                        </a:lnSpc>
                      </a:pPr>
                      <a:r>
                        <a:rPr sz="650" spc="-15" dirty="0">
                          <a:latin typeface="Arial"/>
                          <a:cs typeface="Arial"/>
                        </a:rPr>
                        <a:t>Report</a:t>
                      </a:r>
                      <a:r>
                        <a:rPr sz="6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20" dirty="0">
                          <a:latin typeface="Arial"/>
                          <a:cs typeface="Arial"/>
                        </a:rPr>
                        <a:t>Form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25425">
                <a:tc>
                  <a:txBody>
                    <a:bodyPr/>
                    <a:lstStyle/>
                    <a:p>
                      <a:pPr marL="22860" algn="ct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650" spc="-5" dirty="0">
                          <a:latin typeface="Arial"/>
                          <a:cs typeface="Arial"/>
                        </a:rPr>
                        <a:t>April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1590" algn="ct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650" dirty="0">
                          <a:latin typeface="Arial"/>
                          <a:cs typeface="Arial"/>
                        </a:rPr>
                        <a:t>3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 marL="22860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Visted </a:t>
                      </a:r>
                      <a:r>
                        <a:rPr sz="650" spc="-55" dirty="0">
                          <a:latin typeface="Arial"/>
                          <a:cs typeface="Arial"/>
                        </a:rPr>
                        <a:t>NL </a:t>
                      </a:r>
                      <a:r>
                        <a:rPr sz="650" dirty="0">
                          <a:latin typeface="Arial"/>
                          <a:cs typeface="Arial"/>
                        </a:rPr>
                        <a:t>in </a:t>
                      </a:r>
                      <a:r>
                        <a:rPr sz="650" spc="-25" dirty="0">
                          <a:latin typeface="Arial"/>
                          <a:cs typeface="Arial"/>
                        </a:rPr>
                        <a:t>Eastern </a:t>
                      </a:r>
                      <a:r>
                        <a:rPr sz="650" spc="-5" dirty="0">
                          <a:latin typeface="Arial"/>
                          <a:cs typeface="Arial"/>
                        </a:rPr>
                        <a:t>District. </a:t>
                      </a:r>
                      <a:r>
                        <a:rPr sz="650" spc="-20" dirty="0">
                          <a:latin typeface="Arial"/>
                          <a:cs typeface="Arial"/>
                        </a:rPr>
                        <a:t>Compiled survey 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results </a:t>
                      </a:r>
                      <a:r>
                        <a:rPr sz="650" spc="10" dirty="0">
                          <a:latin typeface="Arial"/>
                          <a:cs typeface="Arial"/>
                        </a:rPr>
                        <a:t>from </a:t>
                      </a:r>
                      <a:r>
                        <a:rPr sz="650" spc="-5" dirty="0">
                          <a:latin typeface="Arial"/>
                          <a:cs typeface="Arial"/>
                        </a:rPr>
                        <a:t>quaterly </a:t>
                      </a:r>
                      <a:r>
                        <a:rPr sz="650" spc="5" dirty="0">
                          <a:latin typeface="Arial"/>
                          <a:cs typeface="Arial"/>
                        </a:rPr>
                        <a:t>forum 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and sent </a:t>
                      </a:r>
                      <a:r>
                        <a:rPr sz="650" spc="2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650" spc="-110" dirty="0">
                          <a:latin typeface="Arial"/>
                          <a:cs typeface="Arial"/>
                        </a:rPr>
                        <a:t> CE </a:t>
                      </a:r>
                      <a:r>
                        <a:rPr sz="650" spc="-35" dirty="0">
                          <a:latin typeface="Arial"/>
                          <a:cs typeface="Arial"/>
                        </a:rPr>
                        <a:t>Team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540" algn="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650" dirty="0">
                          <a:latin typeface="Arial"/>
                          <a:cs typeface="Arial"/>
                        </a:rPr>
                        <a:t>2</a:t>
                      </a:r>
                      <a:r>
                        <a:rPr sz="650" spc="-5" dirty="0">
                          <a:latin typeface="Arial"/>
                          <a:cs typeface="Arial"/>
                        </a:rPr>
                        <a:t>.</a:t>
                      </a:r>
                      <a:r>
                        <a:rPr sz="650" dirty="0">
                          <a:latin typeface="Arial"/>
                          <a:cs typeface="Arial"/>
                        </a:rPr>
                        <a:t>3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25"/>
                        </a:spcBef>
                        <a:tabLst>
                          <a:tab pos="359410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75.00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/>
                </a:tc>
                <a:tc gridSpan="2"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  <a:spcBef>
                          <a:spcPts val="25"/>
                        </a:spcBef>
                        <a:tabLst>
                          <a:tab pos="478155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172.50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25425">
                <a:tc>
                  <a:txBody>
                    <a:bodyPr/>
                    <a:lstStyle/>
                    <a:p>
                      <a:pPr marL="22860" algn="ct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650" spc="-5" dirty="0">
                          <a:latin typeface="Arial"/>
                          <a:cs typeface="Arial"/>
                        </a:rPr>
                        <a:t>April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1590" algn="ct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650" dirty="0">
                          <a:latin typeface="Arial"/>
                          <a:cs typeface="Arial"/>
                        </a:rPr>
                        <a:t>4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 marL="22860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650" spc="-10" dirty="0">
                          <a:latin typeface="Arial"/>
                          <a:cs typeface="Arial"/>
                        </a:rPr>
                        <a:t>Made 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visits </a:t>
                      </a:r>
                      <a:r>
                        <a:rPr sz="650" spc="20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650" spc="-50" dirty="0">
                          <a:latin typeface="Arial"/>
                          <a:cs typeface="Arial"/>
                        </a:rPr>
                        <a:t>NE, SW, 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NW, and </a:t>
                      </a:r>
                      <a:r>
                        <a:rPr sz="650" spc="-20" dirty="0">
                          <a:latin typeface="Arial"/>
                          <a:cs typeface="Arial"/>
                        </a:rPr>
                        <a:t>South</a:t>
                      </a:r>
                      <a:r>
                        <a:rPr sz="650" spc="-1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45" dirty="0">
                          <a:latin typeface="Arial"/>
                          <a:cs typeface="Arial"/>
                        </a:rPr>
                        <a:t>NLs.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540" algn="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650" dirty="0">
                          <a:latin typeface="Arial"/>
                          <a:cs typeface="Arial"/>
                        </a:rPr>
                        <a:t>3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25"/>
                        </a:spcBef>
                        <a:tabLst>
                          <a:tab pos="359410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75.00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/>
                </a:tc>
                <a:tc gridSpan="2"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  <a:spcBef>
                          <a:spcPts val="25"/>
                        </a:spcBef>
                        <a:tabLst>
                          <a:tab pos="478155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225.00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25425">
                <a:tc>
                  <a:txBody>
                    <a:bodyPr/>
                    <a:lstStyle/>
                    <a:p>
                      <a:pPr marL="22860" algn="ct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650" spc="-5" dirty="0">
                          <a:latin typeface="Arial"/>
                          <a:cs typeface="Arial"/>
                        </a:rPr>
                        <a:t>April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1590" algn="ct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650" dirty="0">
                          <a:latin typeface="Arial"/>
                          <a:cs typeface="Arial"/>
                        </a:rPr>
                        <a:t>5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 marL="22860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Collected</a:t>
                      </a:r>
                      <a:r>
                        <a:rPr sz="6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all</a:t>
                      </a:r>
                      <a:r>
                        <a:rPr sz="6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6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55" dirty="0">
                          <a:latin typeface="Arial"/>
                          <a:cs typeface="Arial"/>
                        </a:rPr>
                        <a:t>NLs</a:t>
                      </a:r>
                      <a:r>
                        <a:rPr sz="6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dirty="0">
                          <a:latin typeface="Arial"/>
                          <a:cs typeface="Arial"/>
                        </a:rPr>
                        <a:t>monthly</a:t>
                      </a:r>
                      <a:r>
                        <a:rPr sz="650" spc="-20" dirty="0">
                          <a:latin typeface="Arial"/>
                          <a:cs typeface="Arial"/>
                        </a:rPr>
                        <a:t> invoices</a:t>
                      </a:r>
                      <a:r>
                        <a:rPr sz="6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65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weekly</a:t>
                      </a:r>
                      <a:r>
                        <a:rPr sz="650" spc="-25" dirty="0">
                          <a:latin typeface="Arial"/>
                          <a:cs typeface="Arial"/>
                        </a:rPr>
                        <a:t> logs. </a:t>
                      </a:r>
                      <a:r>
                        <a:rPr sz="650" spc="-20" dirty="0">
                          <a:latin typeface="Arial"/>
                          <a:cs typeface="Arial"/>
                        </a:rPr>
                        <a:t>Prepared </a:t>
                      </a:r>
                      <a:r>
                        <a:rPr sz="650" spc="-5" dirty="0">
                          <a:latin typeface="Arial"/>
                          <a:cs typeface="Arial"/>
                        </a:rPr>
                        <a:t>payment</a:t>
                      </a:r>
                      <a:r>
                        <a:rPr sz="6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20" dirty="0">
                          <a:latin typeface="Arial"/>
                          <a:cs typeface="Arial"/>
                        </a:rPr>
                        <a:t>spreadsheet</a:t>
                      </a:r>
                      <a:r>
                        <a:rPr sz="6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10" dirty="0">
                          <a:latin typeface="Arial"/>
                          <a:cs typeface="Arial"/>
                        </a:rPr>
                        <a:t>for</a:t>
                      </a:r>
                      <a:r>
                        <a:rPr sz="65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6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45" dirty="0">
                          <a:latin typeface="Arial"/>
                          <a:cs typeface="Arial"/>
                        </a:rPr>
                        <a:t>NLs.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540" algn="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650" dirty="0">
                          <a:latin typeface="Arial"/>
                          <a:cs typeface="Arial"/>
                        </a:rPr>
                        <a:t>1</a:t>
                      </a:r>
                      <a:r>
                        <a:rPr sz="650" spc="-5" dirty="0">
                          <a:latin typeface="Arial"/>
                          <a:cs typeface="Arial"/>
                        </a:rPr>
                        <a:t>.</a:t>
                      </a:r>
                      <a:r>
                        <a:rPr sz="650" dirty="0">
                          <a:latin typeface="Arial"/>
                          <a:cs typeface="Arial"/>
                        </a:rPr>
                        <a:t>5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25"/>
                        </a:spcBef>
                        <a:tabLst>
                          <a:tab pos="359410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75.00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/>
                </a:tc>
                <a:tc gridSpan="2"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  <a:spcBef>
                          <a:spcPts val="25"/>
                        </a:spcBef>
                        <a:tabLst>
                          <a:tab pos="478155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112.50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25425">
                <a:tc>
                  <a:txBody>
                    <a:bodyPr/>
                    <a:lstStyle/>
                    <a:p>
                      <a:pPr marL="22860" algn="ct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650" spc="-5" dirty="0">
                          <a:latin typeface="Arial"/>
                          <a:cs typeface="Arial"/>
                        </a:rPr>
                        <a:t>April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1590" algn="ct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650" dirty="0">
                          <a:latin typeface="Arial"/>
                          <a:cs typeface="Arial"/>
                        </a:rPr>
                        <a:t>6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25"/>
                        </a:spcBef>
                        <a:tabLst>
                          <a:tab pos="359410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75.00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/>
                </a:tc>
                <a:tc gridSpan="2"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  <a:spcBef>
                          <a:spcPts val="25"/>
                        </a:spcBef>
                        <a:tabLst>
                          <a:tab pos="606425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-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25425">
                <a:tc>
                  <a:txBody>
                    <a:bodyPr/>
                    <a:lstStyle/>
                    <a:p>
                      <a:pPr marL="22860" algn="ct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650" spc="-5" dirty="0">
                          <a:latin typeface="Arial"/>
                          <a:cs typeface="Arial"/>
                        </a:rPr>
                        <a:t>April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1590" algn="ct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650" dirty="0">
                          <a:latin typeface="Arial"/>
                          <a:cs typeface="Arial"/>
                        </a:rPr>
                        <a:t>7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25"/>
                        </a:spcBef>
                        <a:tabLst>
                          <a:tab pos="359410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75.00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/>
                </a:tc>
                <a:tc gridSpan="2"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  <a:spcBef>
                          <a:spcPts val="25"/>
                        </a:spcBef>
                        <a:tabLst>
                          <a:tab pos="606425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-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25425">
                <a:tc>
                  <a:txBody>
                    <a:bodyPr/>
                    <a:lstStyle/>
                    <a:p>
                      <a:pPr marL="22860" algn="ct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650" spc="-5" dirty="0">
                          <a:latin typeface="Arial"/>
                          <a:cs typeface="Arial"/>
                        </a:rPr>
                        <a:t>April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1590" algn="ct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650" dirty="0">
                          <a:latin typeface="Arial"/>
                          <a:cs typeface="Arial"/>
                        </a:rPr>
                        <a:t>8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 marL="22860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Did 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spot </a:t>
                      </a:r>
                      <a:r>
                        <a:rPr sz="650" spc="-35" dirty="0">
                          <a:latin typeface="Arial"/>
                          <a:cs typeface="Arial"/>
                        </a:rPr>
                        <a:t>checks </a:t>
                      </a:r>
                      <a:r>
                        <a:rPr sz="650" spc="-5" dirty="0">
                          <a:latin typeface="Arial"/>
                          <a:cs typeface="Arial"/>
                        </a:rPr>
                        <a:t>on </a:t>
                      </a:r>
                      <a:r>
                        <a:rPr sz="650" spc="-55" dirty="0">
                          <a:latin typeface="Arial"/>
                          <a:cs typeface="Arial"/>
                        </a:rPr>
                        <a:t>NLs 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weekly </a:t>
                      </a:r>
                      <a:r>
                        <a:rPr sz="650" spc="-25" dirty="0">
                          <a:latin typeface="Arial"/>
                          <a:cs typeface="Arial"/>
                        </a:rPr>
                        <a:t>logs </a:t>
                      </a:r>
                      <a:r>
                        <a:rPr sz="650" dirty="0">
                          <a:latin typeface="Arial"/>
                          <a:cs typeface="Arial"/>
                        </a:rPr>
                        <a:t>in </a:t>
                      </a:r>
                      <a:r>
                        <a:rPr sz="650" spc="-65" dirty="0">
                          <a:latin typeface="Arial"/>
                          <a:cs typeface="Arial"/>
                        </a:rPr>
                        <a:t>NE 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and and</a:t>
                      </a:r>
                      <a:r>
                        <a:rPr sz="650" spc="-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35" dirty="0">
                          <a:latin typeface="Arial"/>
                          <a:cs typeface="Arial"/>
                        </a:rPr>
                        <a:t>East.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540" algn="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650" dirty="0">
                          <a:latin typeface="Arial"/>
                          <a:cs typeface="Arial"/>
                        </a:rPr>
                        <a:t>2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25"/>
                        </a:spcBef>
                        <a:tabLst>
                          <a:tab pos="359410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75.00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/>
                </a:tc>
                <a:tc gridSpan="2"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  <a:spcBef>
                          <a:spcPts val="25"/>
                        </a:spcBef>
                        <a:tabLst>
                          <a:tab pos="478155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150.00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20650">
                <a:tc>
                  <a:txBody>
                    <a:bodyPr/>
                    <a:lstStyle/>
                    <a:p>
                      <a:pPr marL="22860" algn="ct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650" spc="-5" dirty="0">
                          <a:latin typeface="Arial"/>
                          <a:cs typeface="Arial"/>
                        </a:rPr>
                        <a:t>April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1590" algn="ct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650" dirty="0">
                          <a:latin typeface="Arial"/>
                          <a:cs typeface="Arial"/>
                        </a:rPr>
                        <a:t>9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 marL="22860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650" spc="-5" dirty="0">
                          <a:latin typeface="Arial"/>
                          <a:cs typeface="Arial"/>
                        </a:rPr>
                        <a:t>Attended </a:t>
                      </a:r>
                      <a:r>
                        <a:rPr sz="650" spc="-110" dirty="0">
                          <a:latin typeface="Arial"/>
                          <a:cs typeface="Arial"/>
                        </a:rPr>
                        <a:t>CE </a:t>
                      </a:r>
                      <a:r>
                        <a:rPr sz="650" spc="-35" dirty="0">
                          <a:latin typeface="Arial"/>
                          <a:cs typeface="Arial"/>
                        </a:rPr>
                        <a:t>Team 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conference call. </a:t>
                      </a:r>
                      <a:r>
                        <a:rPr sz="650" spc="-20" dirty="0">
                          <a:latin typeface="Arial"/>
                          <a:cs typeface="Arial"/>
                        </a:rPr>
                        <a:t>Did 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spot </a:t>
                      </a:r>
                      <a:r>
                        <a:rPr sz="650" spc="-35" dirty="0">
                          <a:latin typeface="Arial"/>
                          <a:cs typeface="Arial"/>
                        </a:rPr>
                        <a:t>checks </a:t>
                      </a:r>
                      <a:r>
                        <a:rPr sz="650" spc="-5" dirty="0">
                          <a:latin typeface="Arial"/>
                          <a:cs typeface="Arial"/>
                        </a:rPr>
                        <a:t>on </a:t>
                      </a:r>
                      <a:r>
                        <a:rPr sz="650" spc="-70" dirty="0">
                          <a:latin typeface="Arial"/>
                          <a:cs typeface="Arial"/>
                        </a:rPr>
                        <a:t>SW 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650" spc="-20" dirty="0">
                          <a:latin typeface="Arial"/>
                          <a:cs typeface="Arial"/>
                        </a:rPr>
                        <a:t>NW 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weekly </a:t>
                      </a:r>
                      <a:r>
                        <a:rPr sz="650" spc="-25" dirty="0">
                          <a:latin typeface="Arial"/>
                          <a:cs typeface="Arial"/>
                        </a:rPr>
                        <a:t>logs 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by visiting</a:t>
                      </a:r>
                      <a:r>
                        <a:rPr sz="650" spc="-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5" dirty="0">
                          <a:latin typeface="Arial"/>
                          <a:cs typeface="Arial"/>
                        </a:rPr>
                        <a:t>the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540" algn="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650" dirty="0">
                          <a:latin typeface="Arial"/>
                          <a:cs typeface="Arial"/>
                        </a:rPr>
                        <a:t>3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25"/>
                        </a:spcBef>
                        <a:tabLst>
                          <a:tab pos="359410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75.00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/>
                </a:tc>
                <a:tc gridSpan="2"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  <a:spcBef>
                          <a:spcPts val="25"/>
                        </a:spcBef>
                        <a:tabLst>
                          <a:tab pos="478155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225.00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0477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 marL="22860">
                        <a:lnSpc>
                          <a:spcPts val="725"/>
                        </a:lnSpc>
                      </a:pPr>
                      <a:r>
                        <a:rPr sz="650" spc="-35" dirty="0">
                          <a:latin typeface="Arial"/>
                          <a:cs typeface="Arial"/>
                        </a:rPr>
                        <a:t>businesses </a:t>
                      </a:r>
                      <a:r>
                        <a:rPr sz="650" spc="-5" dirty="0">
                          <a:latin typeface="Arial"/>
                          <a:cs typeface="Arial"/>
                        </a:rPr>
                        <a:t>they 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specified </a:t>
                      </a:r>
                      <a:r>
                        <a:rPr sz="650" spc="-5" dirty="0">
                          <a:latin typeface="Arial"/>
                          <a:cs typeface="Arial"/>
                        </a:rPr>
                        <a:t>on </a:t>
                      </a:r>
                      <a:r>
                        <a:rPr sz="650" spc="5" dirty="0">
                          <a:latin typeface="Arial"/>
                          <a:cs typeface="Arial"/>
                        </a:rPr>
                        <a:t>their</a:t>
                      </a:r>
                      <a:r>
                        <a:rPr sz="650" spc="-7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25" dirty="0">
                          <a:latin typeface="Arial"/>
                          <a:cs typeface="Arial"/>
                        </a:rPr>
                        <a:t>logs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25425">
                <a:tc>
                  <a:txBody>
                    <a:bodyPr/>
                    <a:lstStyle/>
                    <a:p>
                      <a:pPr marL="22860" algn="ct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650" spc="-5" dirty="0">
                          <a:latin typeface="Arial"/>
                          <a:cs typeface="Arial"/>
                        </a:rPr>
                        <a:t>April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9685" algn="ct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10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 marL="22860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650" spc="-15" dirty="0">
                          <a:latin typeface="Arial"/>
                          <a:cs typeface="Arial"/>
                        </a:rPr>
                        <a:t>made </a:t>
                      </a:r>
                      <a:r>
                        <a:rPr sz="650" spc="-5" dirty="0">
                          <a:latin typeface="Arial"/>
                          <a:cs typeface="Arial"/>
                        </a:rPr>
                        <a:t>visit </a:t>
                      </a:r>
                      <a:r>
                        <a:rPr sz="650" spc="20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650" spc="-55" dirty="0">
                          <a:latin typeface="Arial"/>
                          <a:cs typeface="Arial"/>
                        </a:rPr>
                        <a:t>NL </a:t>
                      </a:r>
                      <a:r>
                        <a:rPr sz="650" dirty="0">
                          <a:latin typeface="Arial"/>
                          <a:cs typeface="Arial"/>
                        </a:rPr>
                        <a:t>in </a:t>
                      </a:r>
                      <a:r>
                        <a:rPr sz="650" spc="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650" spc="-1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25" dirty="0">
                          <a:latin typeface="Arial"/>
                          <a:cs typeface="Arial"/>
                        </a:rPr>
                        <a:t>Eastern </a:t>
                      </a:r>
                      <a:r>
                        <a:rPr sz="650" spc="-5" dirty="0">
                          <a:latin typeface="Arial"/>
                          <a:cs typeface="Arial"/>
                        </a:rPr>
                        <a:t>District.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540" algn="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650" dirty="0">
                          <a:latin typeface="Arial"/>
                          <a:cs typeface="Arial"/>
                        </a:rPr>
                        <a:t>2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25"/>
                        </a:spcBef>
                        <a:tabLst>
                          <a:tab pos="359410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75.00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/>
                </a:tc>
                <a:tc gridSpan="2"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  <a:spcBef>
                          <a:spcPts val="25"/>
                        </a:spcBef>
                        <a:tabLst>
                          <a:tab pos="478155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150.00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25425">
                <a:tc>
                  <a:txBody>
                    <a:bodyPr/>
                    <a:lstStyle/>
                    <a:p>
                      <a:pPr marL="22860" algn="ct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650" spc="-5" dirty="0">
                          <a:latin typeface="Arial"/>
                          <a:cs typeface="Arial"/>
                        </a:rPr>
                        <a:t>April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9685" algn="ct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11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 marL="22860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650" spc="-10" dirty="0">
                          <a:latin typeface="Arial"/>
                          <a:cs typeface="Arial"/>
                        </a:rPr>
                        <a:t>Made 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visits </a:t>
                      </a:r>
                      <a:r>
                        <a:rPr sz="650" spc="20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650" spc="-55" dirty="0">
                          <a:latin typeface="Arial"/>
                          <a:cs typeface="Arial"/>
                        </a:rPr>
                        <a:t>NLs </a:t>
                      </a:r>
                      <a:r>
                        <a:rPr sz="650" dirty="0">
                          <a:latin typeface="Arial"/>
                          <a:cs typeface="Arial"/>
                        </a:rPr>
                        <a:t>in </a:t>
                      </a:r>
                      <a:r>
                        <a:rPr sz="650" spc="-50" dirty="0">
                          <a:latin typeface="Arial"/>
                          <a:cs typeface="Arial"/>
                        </a:rPr>
                        <a:t>NE, SW, 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650" spc="-20" dirty="0">
                          <a:latin typeface="Arial"/>
                          <a:cs typeface="Arial"/>
                        </a:rPr>
                        <a:t>South</a:t>
                      </a:r>
                      <a:r>
                        <a:rPr sz="650" spc="-8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districts.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540" algn="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650" dirty="0">
                          <a:latin typeface="Arial"/>
                          <a:cs typeface="Arial"/>
                        </a:rPr>
                        <a:t>3</a:t>
                      </a:r>
                      <a:r>
                        <a:rPr sz="650" spc="-5" dirty="0">
                          <a:latin typeface="Arial"/>
                          <a:cs typeface="Arial"/>
                        </a:rPr>
                        <a:t>.</a:t>
                      </a:r>
                      <a:r>
                        <a:rPr sz="650" dirty="0">
                          <a:latin typeface="Arial"/>
                          <a:cs typeface="Arial"/>
                        </a:rPr>
                        <a:t>5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25"/>
                        </a:spcBef>
                        <a:tabLst>
                          <a:tab pos="359410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75.00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/>
                </a:tc>
                <a:tc gridSpan="2"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  <a:spcBef>
                          <a:spcPts val="25"/>
                        </a:spcBef>
                        <a:tabLst>
                          <a:tab pos="478155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262.50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20650">
                <a:tc>
                  <a:txBody>
                    <a:bodyPr/>
                    <a:lstStyle/>
                    <a:p>
                      <a:pPr marL="22860" algn="ct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650" spc="-5" dirty="0">
                          <a:latin typeface="Arial"/>
                          <a:cs typeface="Arial"/>
                        </a:rPr>
                        <a:t>April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9685" algn="ct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12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 marL="22860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650" spc="-35" dirty="0">
                          <a:latin typeface="Arial"/>
                          <a:cs typeface="Arial"/>
                        </a:rPr>
                        <a:t>Checked 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and responded </a:t>
                      </a:r>
                      <a:r>
                        <a:rPr sz="650" spc="20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650" spc="5" dirty="0">
                          <a:latin typeface="Arial"/>
                          <a:cs typeface="Arial"/>
                        </a:rPr>
                        <a:t>Monitoring </a:t>
                      </a:r>
                      <a:r>
                        <a:rPr sz="650" spc="-35" dirty="0">
                          <a:latin typeface="Arial"/>
                          <a:cs typeface="Arial"/>
                        </a:rPr>
                        <a:t>Team </a:t>
                      </a:r>
                      <a:r>
                        <a:rPr sz="650" spc="-20" dirty="0">
                          <a:latin typeface="Arial"/>
                          <a:cs typeface="Arial"/>
                        </a:rPr>
                        <a:t>emails. 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Made </a:t>
                      </a:r>
                      <a:r>
                        <a:rPr sz="650" spc="-20" dirty="0">
                          <a:latin typeface="Arial"/>
                          <a:cs typeface="Arial"/>
                        </a:rPr>
                        <a:t>posts </a:t>
                      </a:r>
                      <a:r>
                        <a:rPr sz="650" spc="-5" dirty="0">
                          <a:latin typeface="Arial"/>
                          <a:cs typeface="Arial"/>
                        </a:rPr>
                        <a:t>on </a:t>
                      </a:r>
                      <a:r>
                        <a:rPr sz="650" spc="5" dirty="0">
                          <a:latin typeface="Arial"/>
                          <a:cs typeface="Arial"/>
                        </a:rPr>
                        <a:t>Monitoring </a:t>
                      </a:r>
                      <a:r>
                        <a:rPr sz="650" spc="-35" dirty="0">
                          <a:latin typeface="Arial"/>
                          <a:cs typeface="Arial"/>
                        </a:rPr>
                        <a:t>Team </a:t>
                      </a:r>
                      <a:r>
                        <a:rPr sz="650" spc="-25" dirty="0">
                          <a:latin typeface="Arial"/>
                          <a:cs typeface="Arial"/>
                        </a:rPr>
                        <a:t>social</a:t>
                      </a:r>
                      <a:r>
                        <a:rPr sz="650" spc="-1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media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540" algn="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650" dirty="0">
                          <a:latin typeface="Arial"/>
                          <a:cs typeface="Arial"/>
                        </a:rPr>
                        <a:t>1</a:t>
                      </a:r>
                      <a:r>
                        <a:rPr sz="650" spc="-5" dirty="0">
                          <a:latin typeface="Arial"/>
                          <a:cs typeface="Arial"/>
                        </a:rPr>
                        <a:t>.</a:t>
                      </a:r>
                      <a:r>
                        <a:rPr sz="650" dirty="0">
                          <a:latin typeface="Arial"/>
                          <a:cs typeface="Arial"/>
                        </a:rPr>
                        <a:t>2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25"/>
                        </a:spcBef>
                        <a:tabLst>
                          <a:tab pos="359410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75.00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/>
                </a:tc>
                <a:tc gridSpan="2"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  <a:spcBef>
                          <a:spcPts val="25"/>
                        </a:spcBef>
                        <a:tabLst>
                          <a:tab pos="522605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90.00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0477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 marL="22860">
                        <a:lnSpc>
                          <a:spcPts val="725"/>
                        </a:lnSpc>
                      </a:pPr>
                      <a:r>
                        <a:rPr sz="650" spc="-35" dirty="0">
                          <a:latin typeface="Arial"/>
                          <a:cs typeface="Arial"/>
                        </a:rPr>
                        <a:t>pages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25425">
                <a:tc>
                  <a:txBody>
                    <a:bodyPr/>
                    <a:lstStyle/>
                    <a:p>
                      <a:pPr marL="22860" algn="ct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650" spc="-5" dirty="0">
                          <a:latin typeface="Arial"/>
                          <a:cs typeface="Arial"/>
                        </a:rPr>
                        <a:t>April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9685" algn="ct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13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25"/>
                        </a:spcBef>
                        <a:tabLst>
                          <a:tab pos="359410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75.00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/>
                </a:tc>
                <a:tc gridSpan="2"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  <a:spcBef>
                          <a:spcPts val="25"/>
                        </a:spcBef>
                        <a:tabLst>
                          <a:tab pos="606425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-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25425">
                <a:tc>
                  <a:txBody>
                    <a:bodyPr/>
                    <a:lstStyle/>
                    <a:p>
                      <a:pPr marL="22860" algn="ct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650" spc="-5" dirty="0">
                          <a:latin typeface="Arial"/>
                          <a:cs typeface="Arial"/>
                        </a:rPr>
                        <a:t>April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9685" algn="ct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14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25"/>
                        </a:spcBef>
                        <a:tabLst>
                          <a:tab pos="359410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75.00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/>
                </a:tc>
                <a:tc gridSpan="2"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  <a:spcBef>
                          <a:spcPts val="25"/>
                        </a:spcBef>
                        <a:tabLst>
                          <a:tab pos="606425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-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25425">
                <a:tc>
                  <a:txBody>
                    <a:bodyPr/>
                    <a:lstStyle/>
                    <a:p>
                      <a:pPr marL="22860" algn="ct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650" spc="-5" dirty="0">
                          <a:latin typeface="Arial"/>
                          <a:cs typeface="Arial"/>
                        </a:rPr>
                        <a:t>April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9685" algn="ct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15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 marL="22860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Prepared </a:t>
                      </a:r>
                      <a:r>
                        <a:rPr sz="650" spc="10" dirty="0">
                          <a:latin typeface="Arial"/>
                          <a:cs typeface="Arial"/>
                        </a:rPr>
                        <a:t>for </a:t>
                      </a:r>
                      <a:r>
                        <a:rPr sz="650" spc="5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650" dirty="0">
                          <a:latin typeface="Arial"/>
                          <a:cs typeface="Arial"/>
                        </a:rPr>
                        <a:t>monthly </a:t>
                      </a:r>
                      <a:r>
                        <a:rPr sz="650" spc="-55" dirty="0">
                          <a:latin typeface="Arial"/>
                          <a:cs typeface="Arial"/>
                        </a:rPr>
                        <a:t>NL</a:t>
                      </a:r>
                      <a:r>
                        <a:rPr sz="650" spc="-1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meeting.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540" algn="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650" dirty="0">
                          <a:latin typeface="Arial"/>
                          <a:cs typeface="Arial"/>
                        </a:rPr>
                        <a:t>2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25"/>
                        </a:spcBef>
                        <a:tabLst>
                          <a:tab pos="359410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75.00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/>
                </a:tc>
                <a:tc gridSpan="2"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  <a:spcBef>
                          <a:spcPts val="25"/>
                        </a:spcBef>
                        <a:tabLst>
                          <a:tab pos="478155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150.00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35000" y="263143"/>
            <a:ext cx="36576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75" dirty="0">
                <a:latin typeface="Arial"/>
                <a:cs typeface="Arial"/>
              </a:rPr>
              <a:t>N</a:t>
            </a:r>
            <a:r>
              <a:rPr sz="1000" spc="-80" dirty="0">
                <a:latin typeface="Arial"/>
                <a:cs typeface="Arial"/>
              </a:rPr>
              <a:t>a</a:t>
            </a:r>
            <a:r>
              <a:rPr sz="1000" spc="-45" dirty="0">
                <a:latin typeface="Arial"/>
                <a:cs typeface="Arial"/>
              </a:rPr>
              <a:t>m</a:t>
            </a:r>
            <a:r>
              <a:rPr sz="1000" spc="-70" dirty="0">
                <a:latin typeface="Arial"/>
                <a:cs typeface="Arial"/>
              </a:rPr>
              <a:t>e</a:t>
            </a:r>
            <a:r>
              <a:rPr sz="1000" spc="-15" dirty="0">
                <a:latin typeface="Arial"/>
                <a:cs typeface="Arial"/>
              </a:rPr>
              <a:t>:</a:t>
            </a:r>
            <a:endParaRPr sz="10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092444" y="255524"/>
            <a:ext cx="61722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0" dirty="0">
                <a:latin typeface="Arial"/>
                <a:cs typeface="Arial"/>
              </a:rPr>
              <a:t>Weekly</a:t>
            </a:r>
            <a:r>
              <a:rPr sz="1000" spc="-95" dirty="0">
                <a:latin typeface="Arial"/>
                <a:cs typeface="Arial"/>
              </a:rPr>
              <a:t> </a:t>
            </a:r>
            <a:r>
              <a:rPr sz="1000" spc="-90" dirty="0">
                <a:latin typeface="Arial"/>
                <a:cs typeface="Arial"/>
              </a:rPr>
              <a:t>Log</a:t>
            </a:r>
            <a:endParaRPr sz="10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702543" y="263143"/>
            <a:ext cx="146431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0" dirty="0">
                <a:latin typeface="Arial"/>
                <a:cs typeface="Arial"/>
              </a:rPr>
              <a:t>September </a:t>
            </a:r>
            <a:r>
              <a:rPr sz="1000" spc="-25" dirty="0">
                <a:latin typeface="Arial"/>
                <a:cs typeface="Arial"/>
              </a:rPr>
              <a:t>17th </a:t>
            </a:r>
            <a:r>
              <a:rPr sz="1000" spc="-30" dirty="0">
                <a:latin typeface="Arial"/>
                <a:cs typeface="Arial"/>
              </a:rPr>
              <a:t>- </a:t>
            </a:r>
            <a:r>
              <a:rPr sz="1000" spc="-25" dirty="0">
                <a:latin typeface="Arial"/>
                <a:cs typeface="Arial"/>
              </a:rPr>
              <a:t>28th </a:t>
            </a:r>
            <a:r>
              <a:rPr sz="1000" spc="25" dirty="0">
                <a:latin typeface="Arial"/>
                <a:cs typeface="Arial"/>
              </a:rPr>
              <a:t>'</a:t>
            </a:r>
            <a:r>
              <a:rPr sz="1000" spc="260" dirty="0">
                <a:latin typeface="Arial"/>
                <a:cs typeface="Arial"/>
              </a:rPr>
              <a:t> </a:t>
            </a:r>
            <a:r>
              <a:rPr sz="1000" spc="-55" dirty="0">
                <a:latin typeface="Arial"/>
                <a:cs typeface="Arial"/>
              </a:rPr>
              <a:t>18</a:t>
            </a:r>
            <a:endParaRPr sz="1000">
              <a:latin typeface="Arial"/>
              <a:cs typeface="Arial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633983" y="849757"/>
          <a:ext cx="11386185" cy="38811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25500"/>
                <a:gridCol w="855344"/>
                <a:gridCol w="3604895"/>
                <a:gridCol w="827404"/>
                <a:gridCol w="632459"/>
                <a:gridCol w="757554"/>
                <a:gridCol w="3863975"/>
              </a:tblGrid>
              <a:tr h="120650">
                <a:tc>
                  <a:txBody>
                    <a:bodyPr/>
                    <a:lstStyle/>
                    <a:p>
                      <a:pPr marL="310515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650" spc="-5" dirty="0">
                          <a:latin typeface="Arial"/>
                          <a:cs typeface="Arial"/>
                        </a:rPr>
                        <a:t>April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363220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16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2860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650" spc="-5" dirty="0">
                          <a:latin typeface="Arial"/>
                          <a:cs typeface="Arial"/>
                        </a:rPr>
                        <a:t>Attended </a:t>
                      </a:r>
                      <a:r>
                        <a:rPr sz="650" spc="5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650" spc="-110" dirty="0">
                          <a:latin typeface="Arial"/>
                          <a:cs typeface="Arial"/>
                        </a:rPr>
                        <a:t>CE 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conference call. </a:t>
                      </a:r>
                      <a:r>
                        <a:rPr sz="650" spc="-25" dirty="0">
                          <a:latin typeface="Arial"/>
                          <a:cs typeface="Arial"/>
                        </a:rPr>
                        <a:t>Posted </a:t>
                      </a:r>
                      <a:r>
                        <a:rPr sz="650" spc="20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650" spc="-25" dirty="0">
                          <a:latin typeface="Arial"/>
                          <a:cs typeface="Arial"/>
                        </a:rPr>
                        <a:t>social 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media. </a:t>
                      </a:r>
                      <a:r>
                        <a:rPr sz="650" spc="-45" dirty="0">
                          <a:latin typeface="Arial"/>
                          <a:cs typeface="Arial"/>
                        </a:rPr>
                        <a:t>Canvassed 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Western </a:t>
                      </a:r>
                      <a:r>
                        <a:rPr sz="650" spc="-5" dirty="0">
                          <a:latin typeface="Arial"/>
                          <a:cs typeface="Arial"/>
                        </a:rPr>
                        <a:t>District 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650" spc="-1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5" dirty="0">
                          <a:latin typeface="Arial"/>
                          <a:cs typeface="Arial"/>
                        </a:rPr>
                        <a:t>attended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R="1905" algn="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650" dirty="0">
                          <a:latin typeface="Arial"/>
                          <a:cs typeface="Arial"/>
                        </a:rPr>
                        <a:t>3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ct val="100000"/>
                        </a:lnSpc>
                        <a:spcBef>
                          <a:spcPts val="25"/>
                        </a:spcBef>
                        <a:tabLst>
                          <a:tab pos="396875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75.00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/>
                </a:tc>
                <a:tc>
                  <a:txBody>
                    <a:bodyPr/>
                    <a:lstStyle/>
                    <a:p>
                      <a:pPr marL="46355">
                        <a:lnSpc>
                          <a:spcPct val="100000"/>
                        </a:lnSpc>
                        <a:spcBef>
                          <a:spcPts val="25"/>
                        </a:spcBef>
                        <a:tabLst>
                          <a:tab pos="477520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225.00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0477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2860">
                        <a:lnSpc>
                          <a:spcPts val="725"/>
                        </a:lnSpc>
                      </a:pPr>
                      <a:r>
                        <a:rPr sz="650" spc="5" dirty="0">
                          <a:latin typeface="Arial"/>
                          <a:cs typeface="Arial"/>
                        </a:rPr>
                        <a:t>faith </a:t>
                      </a:r>
                      <a:r>
                        <a:rPr sz="650" spc="-30" dirty="0">
                          <a:latin typeface="Arial"/>
                          <a:cs typeface="Arial"/>
                        </a:rPr>
                        <a:t>based 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meeting 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presented </a:t>
                      </a:r>
                      <a:r>
                        <a:rPr sz="650" spc="-5" dirty="0">
                          <a:latin typeface="Arial"/>
                          <a:cs typeface="Arial"/>
                        </a:rPr>
                        <a:t>about </a:t>
                      </a:r>
                      <a:r>
                        <a:rPr sz="650" spc="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650" spc="-1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consent </a:t>
                      </a:r>
                      <a:r>
                        <a:rPr sz="650" spc="-20" dirty="0">
                          <a:latin typeface="Arial"/>
                          <a:cs typeface="Arial"/>
                        </a:rPr>
                        <a:t>decree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marL="310515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650" spc="-5" dirty="0">
                          <a:latin typeface="Arial"/>
                          <a:cs typeface="Arial"/>
                        </a:rPr>
                        <a:t>April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363220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17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2860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650" spc="-10" dirty="0">
                          <a:latin typeface="Arial"/>
                          <a:cs typeface="Arial"/>
                        </a:rPr>
                        <a:t>Made</a:t>
                      </a:r>
                      <a:r>
                        <a:rPr sz="6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5" dirty="0">
                          <a:latin typeface="Arial"/>
                          <a:cs typeface="Arial"/>
                        </a:rPr>
                        <a:t>visit</a:t>
                      </a:r>
                      <a:r>
                        <a:rPr sz="6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2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650" spc="-25" dirty="0">
                          <a:latin typeface="Arial"/>
                          <a:cs typeface="Arial"/>
                        </a:rPr>
                        <a:t> Eastern </a:t>
                      </a:r>
                      <a:r>
                        <a:rPr sz="650" dirty="0">
                          <a:latin typeface="Arial"/>
                          <a:cs typeface="Arial"/>
                        </a:rPr>
                        <a:t>district</a:t>
                      </a:r>
                      <a:r>
                        <a:rPr sz="6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40" dirty="0">
                          <a:latin typeface="Arial"/>
                          <a:cs typeface="Arial"/>
                        </a:rPr>
                        <a:t>NL.</a:t>
                      </a:r>
                      <a:r>
                        <a:rPr sz="650" spc="-25" dirty="0">
                          <a:latin typeface="Arial"/>
                          <a:cs typeface="Arial"/>
                        </a:rPr>
                        <a:t> Posted </a:t>
                      </a:r>
                      <a:r>
                        <a:rPr sz="650" spc="2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6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25" dirty="0">
                          <a:latin typeface="Arial"/>
                          <a:cs typeface="Arial"/>
                        </a:rPr>
                        <a:t>social 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media.</a:t>
                      </a:r>
                      <a:r>
                        <a:rPr sz="6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35" dirty="0">
                          <a:latin typeface="Arial"/>
                          <a:cs typeface="Arial"/>
                        </a:rPr>
                        <a:t>Checked</a:t>
                      </a:r>
                      <a:r>
                        <a:rPr sz="6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65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answered</a:t>
                      </a:r>
                      <a:r>
                        <a:rPr sz="6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20" dirty="0">
                          <a:latin typeface="Arial"/>
                          <a:cs typeface="Arial"/>
                        </a:rPr>
                        <a:t>emails.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905" algn="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650" dirty="0">
                          <a:latin typeface="Arial"/>
                          <a:cs typeface="Arial"/>
                        </a:rPr>
                        <a:t>2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ct val="100000"/>
                        </a:lnSpc>
                        <a:spcBef>
                          <a:spcPts val="25"/>
                        </a:spcBef>
                        <a:tabLst>
                          <a:tab pos="396875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75.00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/>
                </a:tc>
                <a:tc>
                  <a:txBody>
                    <a:bodyPr/>
                    <a:lstStyle/>
                    <a:p>
                      <a:pPr marL="46355">
                        <a:lnSpc>
                          <a:spcPct val="100000"/>
                        </a:lnSpc>
                        <a:spcBef>
                          <a:spcPts val="25"/>
                        </a:spcBef>
                        <a:tabLst>
                          <a:tab pos="477520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150.00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20650">
                <a:tc>
                  <a:txBody>
                    <a:bodyPr/>
                    <a:lstStyle/>
                    <a:p>
                      <a:pPr marL="310515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650" spc="-5" dirty="0">
                          <a:latin typeface="Arial"/>
                          <a:cs typeface="Arial"/>
                        </a:rPr>
                        <a:t>April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363220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18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2860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650" spc="-10" dirty="0">
                          <a:latin typeface="Arial"/>
                          <a:cs typeface="Arial"/>
                        </a:rPr>
                        <a:t>Made 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visits </a:t>
                      </a:r>
                      <a:r>
                        <a:rPr sz="650" spc="20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650" spc="-65" dirty="0">
                          <a:latin typeface="Arial"/>
                          <a:cs typeface="Arial"/>
                        </a:rPr>
                        <a:t>NE 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650" dirty="0">
                          <a:latin typeface="Arial"/>
                          <a:cs typeface="Arial"/>
                        </a:rPr>
                        <a:t>Northern district </a:t>
                      </a:r>
                      <a:r>
                        <a:rPr sz="650" spc="-45" dirty="0">
                          <a:latin typeface="Arial"/>
                          <a:cs typeface="Arial"/>
                        </a:rPr>
                        <a:t>NLs. Canvassed </a:t>
                      </a:r>
                      <a:r>
                        <a:rPr sz="650" spc="-20" dirty="0">
                          <a:latin typeface="Arial"/>
                          <a:cs typeface="Arial"/>
                        </a:rPr>
                        <a:t>Southeast </a:t>
                      </a:r>
                      <a:r>
                        <a:rPr sz="650" dirty="0">
                          <a:latin typeface="Arial"/>
                          <a:cs typeface="Arial"/>
                        </a:rPr>
                        <a:t>district 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, </a:t>
                      </a:r>
                      <a:r>
                        <a:rPr sz="650" spc="-30" dirty="0">
                          <a:latin typeface="Arial"/>
                          <a:cs typeface="Arial"/>
                        </a:rPr>
                        <a:t>passing </a:t>
                      </a:r>
                      <a:r>
                        <a:rPr sz="650" spc="10" dirty="0">
                          <a:latin typeface="Arial"/>
                          <a:cs typeface="Arial"/>
                        </a:rPr>
                        <a:t>out 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brochures</a:t>
                      </a:r>
                      <a:r>
                        <a:rPr sz="650" spc="-1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20" dirty="0">
                          <a:latin typeface="Arial"/>
                          <a:cs typeface="Arial"/>
                        </a:rPr>
                        <a:t>to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R="1905" algn="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650" dirty="0">
                          <a:latin typeface="Arial"/>
                          <a:cs typeface="Arial"/>
                        </a:rPr>
                        <a:t>2</a:t>
                      </a:r>
                      <a:r>
                        <a:rPr sz="650" spc="-5" dirty="0">
                          <a:latin typeface="Arial"/>
                          <a:cs typeface="Arial"/>
                        </a:rPr>
                        <a:t>.</a:t>
                      </a:r>
                      <a:r>
                        <a:rPr sz="650" dirty="0">
                          <a:latin typeface="Arial"/>
                          <a:cs typeface="Arial"/>
                        </a:rPr>
                        <a:t>6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ct val="100000"/>
                        </a:lnSpc>
                        <a:spcBef>
                          <a:spcPts val="25"/>
                        </a:spcBef>
                        <a:tabLst>
                          <a:tab pos="396875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75.00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/>
                </a:tc>
                <a:tc>
                  <a:txBody>
                    <a:bodyPr/>
                    <a:lstStyle/>
                    <a:p>
                      <a:pPr marL="46355">
                        <a:lnSpc>
                          <a:spcPct val="100000"/>
                        </a:lnSpc>
                        <a:spcBef>
                          <a:spcPts val="25"/>
                        </a:spcBef>
                        <a:tabLst>
                          <a:tab pos="477520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195.00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0477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2860">
                        <a:lnSpc>
                          <a:spcPts val="725"/>
                        </a:lnSpc>
                      </a:pPr>
                      <a:r>
                        <a:rPr sz="650" spc="-15" dirty="0">
                          <a:latin typeface="Arial"/>
                          <a:cs typeface="Arial"/>
                        </a:rPr>
                        <a:t>residents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25425">
                <a:tc>
                  <a:txBody>
                    <a:bodyPr/>
                    <a:lstStyle/>
                    <a:p>
                      <a:pPr marL="310515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650" spc="-5" dirty="0">
                          <a:latin typeface="Arial"/>
                          <a:cs typeface="Arial"/>
                        </a:rPr>
                        <a:t>April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363220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19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2860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650" spc="-35" dirty="0">
                          <a:latin typeface="Arial"/>
                          <a:cs typeface="Arial"/>
                        </a:rPr>
                        <a:t>Checked 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and answered </a:t>
                      </a:r>
                      <a:r>
                        <a:rPr sz="650" spc="-20" dirty="0">
                          <a:latin typeface="Arial"/>
                          <a:cs typeface="Arial"/>
                        </a:rPr>
                        <a:t>emails. </a:t>
                      </a:r>
                      <a:r>
                        <a:rPr sz="650" spc="-25" dirty="0">
                          <a:latin typeface="Arial"/>
                          <a:cs typeface="Arial"/>
                        </a:rPr>
                        <a:t>Posted </a:t>
                      </a:r>
                      <a:r>
                        <a:rPr sz="650" spc="20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650" spc="-25" dirty="0">
                          <a:latin typeface="Arial"/>
                          <a:cs typeface="Arial"/>
                        </a:rPr>
                        <a:t>social 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media </a:t>
                      </a:r>
                      <a:r>
                        <a:rPr sz="650" spc="-5" dirty="0">
                          <a:latin typeface="Arial"/>
                          <a:cs typeface="Arial"/>
                        </a:rPr>
                        <a:t>about 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upcoming</a:t>
                      </a:r>
                      <a:r>
                        <a:rPr sz="650" spc="-9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80" dirty="0">
                          <a:latin typeface="Arial"/>
                          <a:cs typeface="Arial"/>
                        </a:rPr>
                        <a:t>CD 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events.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905" algn="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650" dirty="0">
                          <a:latin typeface="Arial"/>
                          <a:cs typeface="Arial"/>
                        </a:rPr>
                        <a:t>1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ct val="100000"/>
                        </a:lnSpc>
                        <a:spcBef>
                          <a:spcPts val="25"/>
                        </a:spcBef>
                        <a:tabLst>
                          <a:tab pos="396875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75.00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/>
                </a:tc>
                <a:tc>
                  <a:txBody>
                    <a:bodyPr/>
                    <a:lstStyle/>
                    <a:p>
                      <a:pPr marL="46355">
                        <a:lnSpc>
                          <a:spcPct val="100000"/>
                        </a:lnSpc>
                        <a:spcBef>
                          <a:spcPts val="25"/>
                        </a:spcBef>
                        <a:tabLst>
                          <a:tab pos="521970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75.00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25425">
                <a:tc>
                  <a:txBody>
                    <a:bodyPr/>
                    <a:lstStyle/>
                    <a:p>
                      <a:pPr marL="310515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650" spc="-5" dirty="0">
                          <a:latin typeface="Arial"/>
                          <a:cs typeface="Arial"/>
                        </a:rPr>
                        <a:t>April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363220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20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ct val="100000"/>
                        </a:lnSpc>
                        <a:spcBef>
                          <a:spcPts val="25"/>
                        </a:spcBef>
                        <a:tabLst>
                          <a:tab pos="396875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75.00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/>
                </a:tc>
                <a:tc>
                  <a:txBody>
                    <a:bodyPr/>
                    <a:lstStyle/>
                    <a:p>
                      <a:pPr marL="46355">
                        <a:lnSpc>
                          <a:spcPct val="100000"/>
                        </a:lnSpc>
                        <a:spcBef>
                          <a:spcPts val="25"/>
                        </a:spcBef>
                        <a:tabLst>
                          <a:tab pos="605790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-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25425">
                <a:tc>
                  <a:txBody>
                    <a:bodyPr/>
                    <a:lstStyle/>
                    <a:p>
                      <a:pPr marL="310515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650" spc="-5" dirty="0">
                          <a:latin typeface="Arial"/>
                          <a:cs typeface="Arial"/>
                        </a:rPr>
                        <a:t>April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363220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21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ct val="100000"/>
                        </a:lnSpc>
                        <a:spcBef>
                          <a:spcPts val="25"/>
                        </a:spcBef>
                        <a:tabLst>
                          <a:tab pos="396875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75.00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/>
                </a:tc>
                <a:tc>
                  <a:txBody>
                    <a:bodyPr/>
                    <a:lstStyle/>
                    <a:p>
                      <a:pPr marL="46355">
                        <a:lnSpc>
                          <a:spcPct val="100000"/>
                        </a:lnSpc>
                        <a:spcBef>
                          <a:spcPts val="25"/>
                        </a:spcBef>
                        <a:tabLst>
                          <a:tab pos="605790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-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25425">
                <a:tc>
                  <a:txBody>
                    <a:bodyPr/>
                    <a:lstStyle/>
                    <a:p>
                      <a:pPr marL="310515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650" spc="-5" dirty="0">
                          <a:latin typeface="Arial"/>
                          <a:cs typeface="Arial"/>
                        </a:rPr>
                        <a:t>April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363220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22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2860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650" spc="-35" dirty="0">
                          <a:latin typeface="Arial"/>
                          <a:cs typeface="Arial"/>
                        </a:rPr>
                        <a:t>Checked 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and answered </a:t>
                      </a:r>
                      <a:r>
                        <a:rPr sz="650" spc="-20" dirty="0">
                          <a:latin typeface="Arial"/>
                          <a:cs typeface="Arial"/>
                        </a:rPr>
                        <a:t>emails. </a:t>
                      </a:r>
                      <a:r>
                        <a:rPr sz="650" spc="-45" dirty="0">
                          <a:latin typeface="Arial"/>
                          <a:cs typeface="Arial"/>
                        </a:rPr>
                        <a:t>Canvassed </a:t>
                      </a:r>
                      <a:r>
                        <a:rPr sz="650" dirty="0">
                          <a:latin typeface="Arial"/>
                          <a:cs typeface="Arial"/>
                        </a:rPr>
                        <a:t>in </a:t>
                      </a:r>
                      <a:r>
                        <a:rPr sz="650" spc="5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650" spc="-5" dirty="0">
                          <a:latin typeface="Arial"/>
                          <a:cs typeface="Arial"/>
                        </a:rPr>
                        <a:t>central </a:t>
                      </a:r>
                      <a:r>
                        <a:rPr sz="650" dirty="0">
                          <a:latin typeface="Arial"/>
                          <a:cs typeface="Arial"/>
                        </a:rPr>
                        <a:t>district </a:t>
                      </a:r>
                      <a:r>
                        <a:rPr sz="650" spc="15" dirty="0">
                          <a:latin typeface="Arial"/>
                          <a:cs typeface="Arial"/>
                        </a:rPr>
                        <a:t>with</a:t>
                      </a:r>
                      <a:r>
                        <a:rPr sz="650" spc="-1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brochures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905" algn="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650" dirty="0">
                          <a:latin typeface="Arial"/>
                          <a:cs typeface="Arial"/>
                        </a:rPr>
                        <a:t>3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ct val="100000"/>
                        </a:lnSpc>
                        <a:spcBef>
                          <a:spcPts val="25"/>
                        </a:spcBef>
                        <a:tabLst>
                          <a:tab pos="396875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75.00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/>
                </a:tc>
                <a:tc>
                  <a:txBody>
                    <a:bodyPr/>
                    <a:lstStyle/>
                    <a:p>
                      <a:pPr marL="46355">
                        <a:lnSpc>
                          <a:spcPct val="100000"/>
                        </a:lnSpc>
                        <a:spcBef>
                          <a:spcPts val="25"/>
                        </a:spcBef>
                        <a:tabLst>
                          <a:tab pos="477520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225.00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25425">
                <a:tc>
                  <a:txBody>
                    <a:bodyPr/>
                    <a:lstStyle/>
                    <a:p>
                      <a:pPr marL="310515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650" spc="-5" dirty="0">
                          <a:latin typeface="Arial"/>
                          <a:cs typeface="Arial"/>
                        </a:rPr>
                        <a:t>April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363220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23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2860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650" spc="-30" dirty="0">
                          <a:latin typeface="Arial"/>
                          <a:cs typeface="Arial"/>
                        </a:rPr>
                        <a:t>Had</a:t>
                      </a:r>
                      <a:r>
                        <a:rPr sz="6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conference</a:t>
                      </a:r>
                      <a:r>
                        <a:rPr sz="6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20" dirty="0">
                          <a:latin typeface="Arial"/>
                          <a:cs typeface="Arial"/>
                        </a:rPr>
                        <a:t>call</a:t>
                      </a:r>
                      <a:r>
                        <a:rPr sz="6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15" dirty="0">
                          <a:latin typeface="Arial"/>
                          <a:cs typeface="Arial"/>
                        </a:rPr>
                        <a:t>with</a:t>
                      </a:r>
                      <a:r>
                        <a:rPr sz="6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6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110" dirty="0">
                          <a:latin typeface="Arial"/>
                          <a:cs typeface="Arial"/>
                        </a:rPr>
                        <a:t>CE</a:t>
                      </a:r>
                      <a:r>
                        <a:rPr sz="650" spc="-9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5" dirty="0">
                          <a:latin typeface="Arial"/>
                          <a:cs typeface="Arial"/>
                        </a:rPr>
                        <a:t>team.</a:t>
                      </a:r>
                      <a:r>
                        <a:rPr sz="6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25" dirty="0">
                          <a:latin typeface="Arial"/>
                          <a:cs typeface="Arial"/>
                        </a:rPr>
                        <a:t>Posted </a:t>
                      </a:r>
                      <a:r>
                        <a:rPr sz="650" spc="2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6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25" dirty="0">
                          <a:latin typeface="Arial"/>
                          <a:cs typeface="Arial"/>
                        </a:rPr>
                        <a:t>social</a:t>
                      </a:r>
                      <a:r>
                        <a:rPr sz="6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media.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905" algn="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650" dirty="0">
                          <a:latin typeface="Arial"/>
                          <a:cs typeface="Arial"/>
                        </a:rPr>
                        <a:t>1</a:t>
                      </a:r>
                      <a:r>
                        <a:rPr sz="650" spc="-5" dirty="0">
                          <a:latin typeface="Arial"/>
                          <a:cs typeface="Arial"/>
                        </a:rPr>
                        <a:t>.</a:t>
                      </a:r>
                      <a:r>
                        <a:rPr sz="650" dirty="0">
                          <a:latin typeface="Arial"/>
                          <a:cs typeface="Arial"/>
                        </a:rPr>
                        <a:t>5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ct val="100000"/>
                        </a:lnSpc>
                        <a:spcBef>
                          <a:spcPts val="25"/>
                        </a:spcBef>
                        <a:tabLst>
                          <a:tab pos="396875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75.00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/>
                </a:tc>
                <a:tc>
                  <a:txBody>
                    <a:bodyPr/>
                    <a:lstStyle/>
                    <a:p>
                      <a:pPr marL="46355">
                        <a:lnSpc>
                          <a:spcPct val="100000"/>
                        </a:lnSpc>
                        <a:spcBef>
                          <a:spcPts val="25"/>
                        </a:spcBef>
                        <a:tabLst>
                          <a:tab pos="477520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112.50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25425">
                <a:tc>
                  <a:txBody>
                    <a:bodyPr/>
                    <a:lstStyle/>
                    <a:p>
                      <a:pPr marL="310515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650" spc="-5" dirty="0">
                          <a:latin typeface="Arial"/>
                          <a:cs typeface="Arial"/>
                        </a:rPr>
                        <a:t>April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363220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24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2860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650" spc="-10" dirty="0">
                          <a:latin typeface="Arial"/>
                          <a:cs typeface="Arial"/>
                        </a:rPr>
                        <a:t>Made</a:t>
                      </a:r>
                      <a:r>
                        <a:rPr sz="6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5" dirty="0">
                          <a:latin typeface="Arial"/>
                          <a:cs typeface="Arial"/>
                        </a:rPr>
                        <a:t>visit</a:t>
                      </a:r>
                      <a:r>
                        <a:rPr sz="6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2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650" spc="-25" dirty="0">
                          <a:latin typeface="Arial"/>
                          <a:cs typeface="Arial"/>
                        </a:rPr>
                        <a:t> Eastern </a:t>
                      </a:r>
                      <a:r>
                        <a:rPr sz="650" dirty="0">
                          <a:latin typeface="Arial"/>
                          <a:cs typeface="Arial"/>
                        </a:rPr>
                        <a:t>district</a:t>
                      </a:r>
                      <a:r>
                        <a:rPr sz="6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40" dirty="0">
                          <a:latin typeface="Arial"/>
                          <a:cs typeface="Arial"/>
                        </a:rPr>
                        <a:t>NL.</a:t>
                      </a:r>
                      <a:r>
                        <a:rPr sz="650" spc="-25" dirty="0">
                          <a:latin typeface="Arial"/>
                          <a:cs typeface="Arial"/>
                        </a:rPr>
                        <a:t> Posted </a:t>
                      </a:r>
                      <a:r>
                        <a:rPr sz="650" spc="2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6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25" dirty="0">
                          <a:latin typeface="Arial"/>
                          <a:cs typeface="Arial"/>
                        </a:rPr>
                        <a:t>social 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media.</a:t>
                      </a:r>
                      <a:r>
                        <a:rPr sz="6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35" dirty="0">
                          <a:latin typeface="Arial"/>
                          <a:cs typeface="Arial"/>
                        </a:rPr>
                        <a:t>Checked</a:t>
                      </a:r>
                      <a:r>
                        <a:rPr sz="6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65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answered</a:t>
                      </a:r>
                      <a:r>
                        <a:rPr sz="6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20" dirty="0">
                          <a:latin typeface="Arial"/>
                          <a:cs typeface="Arial"/>
                        </a:rPr>
                        <a:t>emails.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905" algn="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650" dirty="0">
                          <a:latin typeface="Arial"/>
                          <a:cs typeface="Arial"/>
                        </a:rPr>
                        <a:t>2</a:t>
                      </a:r>
                      <a:r>
                        <a:rPr sz="650" spc="-5" dirty="0">
                          <a:latin typeface="Arial"/>
                          <a:cs typeface="Arial"/>
                        </a:rPr>
                        <a:t>.</a:t>
                      </a:r>
                      <a:r>
                        <a:rPr sz="650" dirty="0">
                          <a:latin typeface="Arial"/>
                          <a:cs typeface="Arial"/>
                        </a:rPr>
                        <a:t>1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ct val="100000"/>
                        </a:lnSpc>
                        <a:spcBef>
                          <a:spcPts val="25"/>
                        </a:spcBef>
                        <a:tabLst>
                          <a:tab pos="396875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75.00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/>
                </a:tc>
                <a:tc>
                  <a:txBody>
                    <a:bodyPr/>
                    <a:lstStyle/>
                    <a:p>
                      <a:pPr marL="46355">
                        <a:lnSpc>
                          <a:spcPct val="100000"/>
                        </a:lnSpc>
                        <a:spcBef>
                          <a:spcPts val="25"/>
                        </a:spcBef>
                        <a:tabLst>
                          <a:tab pos="477520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157.50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25425">
                <a:tc>
                  <a:txBody>
                    <a:bodyPr/>
                    <a:lstStyle/>
                    <a:p>
                      <a:pPr marL="310515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650" spc="-5" dirty="0">
                          <a:latin typeface="Arial"/>
                          <a:cs typeface="Arial"/>
                        </a:rPr>
                        <a:t>April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363220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25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2860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Collected 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weekly </a:t>
                      </a:r>
                      <a:r>
                        <a:rPr sz="650" spc="-25" dirty="0">
                          <a:latin typeface="Arial"/>
                          <a:cs typeface="Arial"/>
                        </a:rPr>
                        <a:t>logs </a:t>
                      </a:r>
                      <a:r>
                        <a:rPr sz="650" spc="10" dirty="0">
                          <a:latin typeface="Arial"/>
                          <a:cs typeface="Arial"/>
                        </a:rPr>
                        <a:t>from </a:t>
                      </a:r>
                      <a:r>
                        <a:rPr sz="650" spc="-45" dirty="0">
                          <a:latin typeface="Arial"/>
                          <a:cs typeface="Arial"/>
                        </a:rPr>
                        <a:t>NLs. 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Made 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visits </a:t>
                      </a:r>
                      <a:r>
                        <a:rPr sz="650" spc="2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650" spc="-1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65" dirty="0">
                          <a:latin typeface="Arial"/>
                          <a:cs typeface="Arial"/>
                        </a:rPr>
                        <a:t>NE 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650" dirty="0">
                          <a:latin typeface="Arial"/>
                          <a:cs typeface="Arial"/>
                        </a:rPr>
                        <a:t>Northern district </a:t>
                      </a:r>
                      <a:r>
                        <a:rPr sz="650" spc="-45" dirty="0">
                          <a:latin typeface="Arial"/>
                          <a:cs typeface="Arial"/>
                        </a:rPr>
                        <a:t>NLs.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905" algn="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650" dirty="0">
                          <a:latin typeface="Arial"/>
                          <a:cs typeface="Arial"/>
                        </a:rPr>
                        <a:t>3</a:t>
                      </a:r>
                      <a:r>
                        <a:rPr sz="650" spc="-5" dirty="0">
                          <a:latin typeface="Arial"/>
                          <a:cs typeface="Arial"/>
                        </a:rPr>
                        <a:t>.</a:t>
                      </a:r>
                      <a:r>
                        <a:rPr sz="650" dirty="0">
                          <a:latin typeface="Arial"/>
                          <a:cs typeface="Arial"/>
                        </a:rPr>
                        <a:t>5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ct val="100000"/>
                        </a:lnSpc>
                        <a:spcBef>
                          <a:spcPts val="25"/>
                        </a:spcBef>
                        <a:tabLst>
                          <a:tab pos="396875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75.00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/>
                </a:tc>
                <a:tc>
                  <a:txBody>
                    <a:bodyPr/>
                    <a:lstStyle/>
                    <a:p>
                      <a:pPr marL="46355">
                        <a:lnSpc>
                          <a:spcPct val="100000"/>
                        </a:lnSpc>
                        <a:spcBef>
                          <a:spcPts val="25"/>
                        </a:spcBef>
                        <a:tabLst>
                          <a:tab pos="477520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262.50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25425">
                <a:tc>
                  <a:txBody>
                    <a:bodyPr/>
                    <a:lstStyle/>
                    <a:p>
                      <a:pPr marL="310515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650" spc="-5" dirty="0">
                          <a:latin typeface="Arial"/>
                          <a:cs typeface="Arial"/>
                        </a:rPr>
                        <a:t>April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363220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26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2860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650" spc="-35" dirty="0">
                          <a:latin typeface="Arial"/>
                          <a:cs typeface="Arial"/>
                        </a:rPr>
                        <a:t>Checked 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and answered</a:t>
                      </a:r>
                      <a:r>
                        <a:rPr sz="6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20" dirty="0">
                          <a:latin typeface="Arial"/>
                          <a:cs typeface="Arial"/>
                        </a:rPr>
                        <a:t>emails.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905" algn="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650" dirty="0">
                          <a:latin typeface="Arial"/>
                          <a:cs typeface="Arial"/>
                        </a:rPr>
                        <a:t>1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ct val="100000"/>
                        </a:lnSpc>
                        <a:spcBef>
                          <a:spcPts val="25"/>
                        </a:spcBef>
                        <a:tabLst>
                          <a:tab pos="396875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75.00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/>
                </a:tc>
                <a:tc>
                  <a:txBody>
                    <a:bodyPr/>
                    <a:lstStyle/>
                    <a:p>
                      <a:pPr marL="46355">
                        <a:lnSpc>
                          <a:spcPct val="100000"/>
                        </a:lnSpc>
                        <a:spcBef>
                          <a:spcPts val="25"/>
                        </a:spcBef>
                        <a:tabLst>
                          <a:tab pos="521970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75.00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25425">
                <a:tc>
                  <a:txBody>
                    <a:bodyPr/>
                    <a:lstStyle/>
                    <a:p>
                      <a:pPr marL="310515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650" spc="-5" dirty="0">
                          <a:latin typeface="Arial"/>
                          <a:cs typeface="Arial"/>
                        </a:rPr>
                        <a:t>April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363220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27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ct val="100000"/>
                        </a:lnSpc>
                        <a:spcBef>
                          <a:spcPts val="25"/>
                        </a:spcBef>
                        <a:tabLst>
                          <a:tab pos="396875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75.00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/>
                </a:tc>
                <a:tc>
                  <a:txBody>
                    <a:bodyPr/>
                    <a:lstStyle/>
                    <a:p>
                      <a:pPr marL="46355">
                        <a:lnSpc>
                          <a:spcPct val="100000"/>
                        </a:lnSpc>
                        <a:spcBef>
                          <a:spcPts val="25"/>
                        </a:spcBef>
                        <a:tabLst>
                          <a:tab pos="605790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-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25425">
                <a:tc>
                  <a:txBody>
                    <a:bodyPr/>
                    <a:lstStyle/>
                    <a:p>
                      <a:pPr marL="310515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650" spc="-5" dirty="0">
                          <a:latin typeface="Arial"/>
                          <a:cs typeface="Arial"/>
                        </a:rPr>
                        <a:t>April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363220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28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ct val="100000"/>
                        </a:lnSpc>
                        <a:spcBef>
                          <a:spcPts val="25"/>
                        </a:spcBef>
                        <a:tabLst>
                          <a:tab pos="396875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75.00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/>
                </a:tc>
                <a:tc>
                  <a:txBody>
                    <a:bodyPr/>
                    <a:lstStyle/>
                    <a:p>
                      <a:pPr marL="46355">
                        <a:lnSpc>
                          <a:spcPct val="100000"/>
                        </a:lnSpc>
                        <a:spcBef>
                          <a:spcPts val="25"/>
                        </a:spcBef>
                        <a:tabLst>
                          <a:tab pos="605790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-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20650">
                <a:tc>
                  <a:txBody>
                    <a:bodyPr/>
                    <a:lstStyle/>
                    <a:p>
                      <a:pPr marL="310515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650" spc="-5" dirty="0">
                          <a:latin typeface="Arial"/>
                          <a:cs typeface="Arial"/>
                        </a:rPr>
                        <a:t>April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363220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29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2860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650" spc="-35" dirty="0">
                          <a:latin typeface="Arial"/>
                          <a:cs typeface="Arial"/>
                        </a:rPr>
                        <a:t>Checked 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and answered </a:t>
                      </a:r>
                      <a:r>
                        <a:rPr sz="650" spc="-20" dirty="0">
                          <a:latin typeface="Arial"/>
                          <a:cs typeface="Arial"/>
                        </a:rPr>
                        <a:t>emails. </a:t>
                      </a:r>
                      <a:r>
                        <a:rPr sz="650" spc="-25" dirty="0">
                          <a:latin typeface="Arial"/>
                          <a:cs typeface="Arial"/>
                        </a:rPr>
                        <a:t>Posted </a:t>
                      </a:r>
                      <a:r>
                        <a:rPr sz="650" spc="20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650" spc="-25" dirty="0">
                          <a:latin typeface="Arial"/>
                          <a:cs typeface="Arial"/>
                        </a:rPr>
                        <a:t>social 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media. </a:t>
                      </a:r>
                      <a:r>
                        <a:rPr sz="650" spc="-45" dirty="0">
                          <a:latin typeface="Arial"/>
                          <a:cs typeface="Arial"/>
                        </a:rPr>
                        <a:t>Canvassed </a:t>
                      </a:r>
                      <a:r>
                        <a:rPr sz="650" spc="-65" dirty="0">
                          <a:latin typeface="Arial"/>
                          <a:cs typeface="Arial"/>
                        </a:rPr>
                        <a:t>NE </a:t>
                      </a:r>
                      <a:r>
                        <a:rPr sz="650" dirty="0">
                          <a:latin typeface="Arial"/>
                          <a:cs typeface="Arial"/>
                        </a:rPr>
                        <a:t>district </a:t>
                      </a:r>
                      <a:r>
                        <a:rPr sz="650" spc="20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replenish</a:t>
                      </a:r>
                      <a:r>
                        <a:rPr sz="6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brochures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R="1905" algn="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650" dirty="0">
                          <a:latin typeface="Arial"/>
                          <a:cs typeface="Arial"/>
                        </a:rPr>
                        <a:t>2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ct val="100000"/>
                        </a:lnSpc>
                        <a:spcBef>
                          <a:spcPts val="25"/>
                        </a:spcBef>
                        <a:tabLst>
                          <a:tab pos="396875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75.00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/>
                </a:tc>
                <a:tc>
                  <a:txBody>
                    <a:bodyPr/>
                    <a:lstStyle/>
                    <a:p>
                      <a:pPr marL="46355">
                        <a:lnSpc>
                          <a:spcPct val="100000"/>
                        </a:lnSpc>
                        <a:spcBef>
                          <a:spcPts val="25"/>
                        </a:spcBef>
                        <a:tabLst>
                          <a:tab pos="477520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150.00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0477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2860">
                        <a:lnSpc>
                          <a:spcPts val="725"/>
                        </a:lnSpc>
                      </a:pPr>
                      <a:r>
                        <a:rPr sz="650" spc="10" dirty="0">
                          <a:latin typeface="Arial"/>
                          <a:cs typeface="Arial"/>
                        </a:rPr>
                        <a:t>from 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weekly 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log</a:t>
                      </a:r>
                      <a:r>
                        <a:rPr sz="650" spc="-7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20" dirty="0">
                          <a:latin typeface="Arial"/>
                          <a:cs typeface="Arial"/>
                        </a:rPr>
                        <a:t>sites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25425">
                <a:tc>
                  <a:txBody>
                    <a:bodyPr/>
                    <a:lstStyle/>
                    <a:p>
                      <a:pPr marL="310515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650" spc="-5" dirty="0">
                          <a:latin typeface="Arial"/>
                          <a:cs typeface="Arial"/>
                        </a:rPr>
                        <a:t>April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363220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30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2860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650" spc="-5" dirty="0">
                          <a:latin typeface="Arial"/>
                          <a:cs typeface="Arial"/>
                        </a:rPr>
                        <a:t>Attended 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weekly </a:t>
                      </a:r>
                      <a:r>
                        <a:rPr sz="650" spc="-110" dirty="0">
                          <a:latin typeface="Arial"/>
                          <a:cs typeface="Arial"/>
                        </a:rPr>
                        <a:t>CE </a:t>
                      </a:r>
                      <a:r>
                        <a:rPr sz="650" spc="-5" dirty="0">
                          <a:latin typeface="Arial"/>
                          <a:cs typeface="Arial"/>
                        </a:rPr>
                        <a:t>team 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conference call. Started colecting </a:t>
                      </a:r>
                      <a:r>
                        <a:rPr sz="650" dirty="0">
                          <a:latin typeface="Arial"/>
                          <a:cs typeface="Arial"/>
                        </a:rPr>
                        <a:t>monthly </a:t>
                      </a:r>
                      <a:r>
                        <a:rPr sz="650" spc="-20" dirty="0">
                          <a:latin typeface="Arial"/>
                          <a:cs typeface="Arial"/>
                        </a:rPr>
                        <a:t>invoices </a:t>
                      </a:r>
                      <a:r>
                        <a:rPr sz="650" spc="10" dirty="0">
                          <a:latin typeface="Arial"/>
                          <a:cs typeface="Arial"/>
                        </a:rPr>
                        <a:t>from</a:t>
                      </a:r>
                      <a:r>
                        <a:rPr sz="650" spc="-1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45" dirty="0">
                          <a:latin typeface="Arial"/>
                          <a:cs typeface="Arial"/>
                        </a:rPr>
                        <a:t>NLs.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905" algn="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650" dirty="0">
                          <a:latin typeface="Arial"/>
                          <a:cs typeface="Arial"/>
                        </a:rPr>
                        <a:t>1</a:t>
                      </a:r>
                      <a:r>
                        <a:rPr sz="650" spc="-5" dirty="0">
                          <a:latin typeface="Arial"/>
                          <a:cs typeface="Arial"/>
                        </a:rPr>
                        <a:t>.</a:t>
                      </a:r>
                      <a:r>
                        <a:rPr sz="650" dirty="0">
                          <a:latin typeface="Arial"/>
                          <a:cs typeface="Arial"/>
                        </a:rPr>
                        <a:t>5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ct val="100000"/>
                        </a:lnSpc>
                        <a:spcBef>
                          <a:spcPts val="25"/>
                        </a:spcBef>
                        <a:tabLst>
                          <a:tab pos="396875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75.00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/>
                </a:tc>
                <a:tc>
                  <a:txBody>
                    <a:bodyPr/>
                    <a:lstStyle/>
                    <a:p>
                      <a:pPr marL="46355">
                        <a:lnSpc>
                          <a:spcPct val="100000"/>
                        </a:lnSpc>
                        <a:spcBef>
                          <a:spcPts val="25"/>
                        </a:spcBef>
                        <a:tabLst>
                          <a:tab pos="477520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112.50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24154">
                <a:tc>
                  <a:txBody>
                    <a:bodyPr/>
                    <a:lstStyle/>
                    <a:p>
                      <a:pPr marL="310515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650" spc="-5" dirty="0">
                          <a:latin typeface="Arial"/>
                          <a:cs typeface="Arial"/>
                        </a:rPr>
                        <a:t>April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19050">
                      <a:solidFill>
                        <a:srgbClr val="000000"/>
                      </a:solidFill>
                      <a:prstDash val="solid"/>
                    </a:lnL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63220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31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R w="9525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ct val="100000"/>
                        </a:lnSpc>
                        <a:spcBef>
                          <a:spcPts val="25"/>
                        </a:spcBef>
                        <a:tabLst>
                          <a:tab pos="396875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75.00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355">
                        <a:lnSpc>
                          <a:spcPct val="100000"/>
                        </a:lnSpc>
                        <a:spcBef>
                          <a:spcPts val="25"/>
                        </a:spcBef>
                        <a:tabLst>
                          <a:tab pos="605790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-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16839">
                <a:tc gridSpan="4">
                  <a:txBody>
                    <a:bodyPr/>
                    <a:lstStyle/>
                    <a:p>
                      <a:pPr marR="1905" algn="r">
                        <a:lnSpc>
                          <a:spcPts val="775"/>
                        </a:lnSpc>
                      </a:pPr>
                      <a:r>
                        <a:rPr sz="650" dirty="0">
                          <a:latin typeface="Arial"/>
                          <a:cs typeface="Arial"/>
                        </a:rPr>
                        <a:t>49</a:t>
                      </a:r>
                      <a:r>
                        <a:rPr sz="650" spc="-5" dirty="0">
                          <a:latin typeface="Arial"/>
                          <a:cs typeface="Arial"/>
                        </a:rPr>
                        <a:t>.</a:t>
                      </a:r>
                      <a:r>
                        <a:rPr sz="650" dirty="0">
                          <a:latin typeface="Arial"/>
                          <a:cs typeface="Arial"/>
                        </a:rPr>
                        <a:t>2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9530">
                        <a:lnSpc>
                          <a:spcPts val="775"/>
                        </a:lnSpc>
                      </a:pPr>
                      <a:r>
                        <a:rPr sz="650" b="1" spc="-40" dirty="0">
                          <a:latin typeface="Trebuchet MS"/>
                          <a:cs typeface="Trebuchet MS"/>
                        </a:rPr>
                        <a:t>TOTAL:</a:t>
                      </a:r>
                      <a:endParaRPr sz="65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8EDF2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775"/>
                        </a:lnSpc>
                        <a:tabLst>
                          <a:tab pos="407670" algn="l"/>
                        </a:tabLst>
                      </a:pPr>
                      <a:r>
                        <a:rPr sz="650" b="1" spc="-35" dirty="0">
                          <a:latin typeface="Trebuchet MS"/>
                          <a:cs typeface="Trebuchet MS"/>
                        </a:rPr>
                        <a:t>$	</a:t>
                      </a:r>
                      <a:r>
                        <a:rPr sz="650" b="1" spc="-45" dirty="0">
                          <a:latin typeface="Trebuchet MS"/>
                          <a:cs typeface="Trebuchet MS"/>
                        </a:rPr>
                        <a:t>3,690.00</a:t>
                      </a:r>
                      <a:endParaRPr sz="65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8EDF2"/>
                    </a:solidFill>
                  </a:tcPr>
                </a:tc>
                <a:tc>
                  <a:txBody>
                    <a:bodyPr/>
                    <a:lstStyle/>
                    <a:p>
                      <a:pPr marR="552450" algn="r">
                        <a:lnSpc>
                          <a:spcPts val="775"/>
                        </a:lnSpc>
                      </a:pPr>
                      <a:r>
                        <a:rPr sz="650" dirty="0">
                          <a:latin typeface="Arial"/>
                          <a:cs typeface="Arial"/>
                        </a:rPr>
                        <a:t>0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35000" y="263143"/>
            <a:ext cx="36576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75" dirty="0">
                <a:latin typeface="Arial"/>
                <a:cs typeface="Arial"/>
              </a:rPr>
              <a:t>N</a:t>
            </a:r>
            <a:r>
              <a:rPr sz="1000" spc="-80" dirty="0">
                <a:latin typeface="Arial"/>
                <a:cs typeface="Arial"/>
              </a:rPr>
              <a:t>a</a:t>
            </a:r>
            <a:r>
              <a:rPr sz="1000" spc="-45" dirty="0">
                <a:latin typeface="Arial"/>
                <a:cs typeface="Arial"/>
              </a:rPr>
              <a:t>m</a:t>
            </a:r>
            <a:r>
              <a:rPr sz="1000" spc="-70" dirty="0">
                <a:latin typeface="Arial"/>
                <a:cs typeface="Arial"/>
              </a:rPr>
              <a:t>e</a:t>
            </a:r>
            <a:r>
              <a:rPr sz="1000" spc="-15" dirty="0">
                <a:latin typeface="Arial"/>
                <a:cs typeface="Arial"/>
              </a:rPr>
              <a:t>:</a:t>
            </a:r>
            <a:endParaRPr sz="10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092444" y="255524"/>
            <a:ext cx="61722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0" dirty="0">
                <a:latin typeface="Arial"/>
                <a:cs typeface="Arial"/>
              </a:rPr>
              <a:t>Weekly</a:t>
            </a:r>
            <a:r>
              <a:rPr sz="1000" spc="-95" dirty="0">
                <a:latin typeface="Arial"/>
                <a:cs typeface="Arial"/>
              </a:rPr>
              <a:t> </a:t>
            </a:r>
            <a:r>
              <a:rPr sz="1000" spc="-90" dirty="0">
                <a:latin typeface="Arial"/>
                <a:cs typeface="Arial"/>
              </a:rPr>
              <a:t>Log</a:t>
            </a:r>
            <a:endParaRPr sz="10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702543" y="263143"/>
            <a:ext cx="146431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0" dirty="0">
                <a:latin typeface="Arial"/>
                <a:cs typeface="Arial"/>
              </a:rPr>
              <a:t>September </a:t>
            </a:r>
            <a:r>
              <a:rPr sz="1000" spc="-25" dirty="0">
                <a:latin typeface="Arial"/>
                <a:cs typeface="Arial"/>
              </a:rPr>
              <a:t>17th </a:t>
            </a:r>
            <a:r>
              <a:rPr sz="1000" spc="-30" dirty="0">
                <a:latin typeface="Arial"/>
                <a:cs typeface="Arial"/>
              </a:rPr>
              <a:t>- </a:t>
            </a:r>
            <a:r>
              <a:rPr sz="1000" spc="-25" dirty="0">
                <a:latin typeface="Arial"/>
                <a:cs typeface="Arial"/>
              </a:rPr>
              <a:t>28th </a:t>
            </a:r>
            <a:r>
              <a:rPr sz="1000" spc="25" dirty="0">
                <a:latin typeface="Arial"/>
                <a:cs typeface="Arial"/>
              </a:rPr>
              <a:t>'</a:t>
            </a:r>
            <a:r>
              <a:rPr sz="1000" spc="260" dirty="0">
                <a:latin typeface="Arial"/>
                <a:cs typeface="Arial"/>
              </a:rPr>
              <a:t> </a:t>
            </a:r>
            <a:r>
              <a:rPr sz="1000" spc="-55" dirty="0">
                <a:latin typeface="Arial"/>
                <a:cs typeface="Arial"/>
              </a:rPr>
              <a:t>18</a:t>
            </a:r>
            <a:endParaRPr sz="1000">
              <a:latin typeface="Arial"/>
              <a:cs typeface="Arial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633983" y="848994"/>
          <a:ext cx="11386185" cy="60598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64540"/>
                <a:gridCol w="916305"/>
                <a:gridCol w="890269"/>
                <a:gridCol w="2713355"/>
                <a:gridCol w="828039"/>
                <a:gridCol w="629919"/>
                <a:gridCol w="758190"/>
                <a:gridCol w="662304"/>
                <a:gridCol w="845820"/>
                <a:gridCol w="2354579"/>
              </a:tblGrid>
              <a:tr h="202565">
                <a:tc gridSpan="10">
                  <a:txBody>
                    <a:bodyPr/>
                    <a:lstStyle/>
                    <a:p>
                      <a:pPr marL="31750">
                        <a:lnSpc>
                          <a:spcPts val="1415"/>
                        </a:lnSpc>
                      </a:pPr>
                      <a:r>
                        <a:rPr sz="1200" spc="-190" dirty="0">
                          <a:solidFill>
                            <a:srgbClr val="006000"/>
                          </a:solidFill>
                          <a:latin typeface="Arial"/>
                          <a:cs typeface="Arial"/>
                        </a:rPr>
                        <a:t>EXPENSES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solidFill>
                      <a:srgbClr val="CCBFD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16839"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331470">
                        <a:lnSpc>
                          <a:spcPts val="765"/>
                        </a:lnSpc>
                      </a:pPr>
                      <a:r>
                        <a:rPr sz="650" b="1" spc="-5" dirty="0">
                          <a:latin typeface="Trebuchet MS"/>
                          <a:cs typeface="Trebuchet MS"/>
                        </a:rPr>
                        <a:t>MEALS </a:t>
                      </a:r>
                      <a:r>
                        <a:rPr sz="650" b="1" spc="-45" dirty="0">
                          <a:latin typeface="Trebuchet MS"/>
                          <a:cs typeface="Trebuchet MS"/>
                        </a:rPr>
                        <a:t>+</a:t>
                      </a:r>
                      <a:r>
                        <a:rPr sz="650" b="1" spc="-8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650" b="1" spc="-20" dirty="0">
                          <a:latin typeface="Trebuchet MS"/>
                          <a:cs typeface="Trebuchet MS"/>
                        </a:rPr>
                        <a:t>INCIDENTALS</a:t>
                      </a:r>
                      <a:endParaRPr sz="65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16510" algn="ctr">
                        <a:lnSpc>
                          <a:spcPts val="765"/>
                        </a:lnSpc>
                      </a:pPr>
                      <a:r>
                        <a:rPr sz="650" b="1" spc="15" dirty="0">
                          <a:latin typeface="Trebuchet MS"/>
                          <a:cs typeface="Trebuchet MS"/>
                        </a:rPr>
                        <a:t>NON</a:t>
                      </a:r>
                      <a:r>
                        <a:rPr sz="650" b="1" spc="-4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650" b="1" spc="-5" dirty="0">
                          <a:latin typeface="Trebuchet MS"/>
                          <a:cs typeface="Trebuchet MS"/>
                        </a:rPr>
                        <a:t>MEALS</a:t>
                      </a:r>
                      <a:endParaRPr sz="65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3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952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row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solidFill>
                      <a:srgbClr val="C4D8EF"/>
                    </a:solidFill>
                  </a:tcPr>
                </a:tc>
                <a:tc>
                  <a:txBody>
                    <a:bodyPr/>
                    <a:lstStyle/>
                    <a:p>
                      <a:pPr marR="73025" algn="r">
                        <a:lnSpc>
                          <a:spcPts val="610"/>
                        </a:lnSpc>
                      </a:pPr>
                      <a:r>
                        <a:rPr sz="650" b="1" spc="-25" dirty="0">
                          <a:latin typeface="Trebuchet MS"/>
                          <a:cs typeface="Trebuchet MS"/>
                        </a:rPr>
                        <a:t>Total </a:t>
                      </a:r>
                      <a:r>
                        <a:rPr sz="650" b="1" spc="10" dirty="0">
                          <a:latin typeface="Trebuchet MS"/>
                          <a:cs typeface="Trebuchet MS"/>
                        </a:rPr>
                        <a:t>Meal</a:t>
                      </a:r>
                      <a:r>
                        <a:rPr sz="650" b="1" spc="-15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650" b="1" spc="-45" dirty="0">
                          <a:latin typeface="Trebuchet MS"/>
                          <a:cs typeface="Trebuchet MS"/>
                        </a:rPr>
                        <a:t>+</a:t>
                      </a:r>
                      <a:endParaRPr sz="65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solidFill>
                      <a:srgbClr val="C4D8EF"/>
                    </a:solidFill>
                  </a:tcPr>
                </a:tc>
                <a:tc row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marL="179070" marR="156210" indent="27305">
                        <a:lnSpc>
                          <a:spcPct val="113799"/>
                        </a:lnSpc>
                      </a:pPr>
                      <a:r>
                        <a:rPr sz="650" b="1" dirty="0">
                          <a:latin typeface="Trebuchet MS"/>
                          <a:cs typeface="Trebuchet MS"/>
                        </a:rPr>
                        <a:t>Non-Meal  Desc</a:t>
                      </a:r>
                      <a:r>
                        <a:rPr sz="650" b="1" spc="-5" dirty="0">
                          <a:latin typeface="Trebuchet MS"/>
                          <a:cs typeface="Trebuchet MS"/>
                        </a:rPr>
                        <a:t>r</a:t>
                      </a:r>
                      <a:r>
                        <a:rPr sz="650" b="1" dirty="0">
                          <a:latin typeface="Trebuchet MS"/>
                          <a:cs typeface="Trebuchet MS"/>
                        </a:rPr>
                        <a:t>iption</a:t>
                      </a:r>
                      <a:endParaRPr sz="650">
                        <a:latin typeface="Trebuchet MS"/>
                        <a:cs typeface="Trebuchet MS"/>
                      </a:endParaRPr>
                    </a:p>
                  </a:txBody>
                  <a:tcPr marL="0" marR="0" marT="190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 row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marL="189230" marR="134620" indent="-32384">
                        <a:lnSpc>
                          <a:spcPct val="113799"/>
                        </a:lnSpc>
                      </a:pPr>
                      <a:r>
                        <a:rPr sz="650" b="1" spc="5" dirty="0">
                          <a:latin typeface="Trebuchet MS"/>
                          <a:cs typeface="Trebuchet MS"/>
                        </a:rPr>
                        <a:t>N</a:t>
                      </a:r>
                      <a:r>
                        <a:rPr sz="650" b="1" dirty="0">
                          <a:latin typeface="Trebuchet MS"/>
                          <a:cs typeface="Trebuchet MS"/>
                        </a:rPr>
                        <a:t>on</a:t>
                      </a:r>
                      <a:r>
                        <a:rPr sz="650" b="1" spc="-10" dirty="0">
                          <a:latin typeface="Trebuchet MS"/>
                          <a:cs typeface="Trebuchet MS"/>
                        </a:rPr>
                        <a:t>-</a:t>
                      </a:r>
                      <a:r>
                        <a:rPr sz="650" b="1" dirty="0">
                          <a:latin typeface="Trebuchet MS"/>
                          <a:cs typeface="Trebuchet MS"/>
                        </a:rPr>
                        <a:t>Me</a:t>
                      </a:r>
                      <a:r>
                        <a:rPr sz="650" b="1" spc="-5" dirty="0">
                          <a:latin typeface="Trebuchet MS"/>
                          <a:cs typeface="Trebuchet MS"/>
                        </a:rPr>
                        <a:t>a</a:t>
                      </a:r>
                      <a:r>
                        <a:rPr sz="650" b="1" dirty="0">
                          <a:latin typeface="Trebuchet MS"/>
                          <a:cs typeface="Trebuchet MS"/>
                        </a:rPr>
                        <a:t>l  </a:t>
                      </a:r>
                      <a:r>
                        <a:rPr sz="650" b="1" spc="-30" dirty="0">
                          <a:latin typeface="Trebuchet MS"/>
                          <a:cs typeface="Trebuchet MS"/>
                        </a:rPr>
                        <a:t>Expense</a:t>
                      </a:r>
                      <a:endParaRPr sz="650">
                        <a:latin typeface="Trebuchet MS"/>
                        <a:cs typeface="Trebuchet MS"/>
                      </a:endParaRPr>
                    </a:p>
                  </a:txBody>
                  <a:tcPr marL="0" marR="0" marT="19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123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C4D8EF"/>
                    </a:solidFill>
                  </a:tcPr>
                </a:tc>
                <a:tc>
                  <a:txBody>
                    <a:bodyPr/>
                    <a:lstStyle/>
                    <a:p>
                      <a:pPr marR="17145" algn="r">
                        <a:lnSpc>
                          <a:spcPts val="745"/>
                        </a:lnSpc>
                      </a:pPr>
                      <a:r>
                        <a:rPr sz="650" b="1" spc="-20" dirty="0">
                          <a:latin typeface="Trebuchet MS"/>
                          <a:cs typeface="Trebuchet MS"/>
                        </a:rPr>
                        <a:t>Incidentals</a:t>
                      </a:r>
                      <a:r>
                        <a:rPr sz="650" b="1" spc="-12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650" b="1" spc="-30" dirty="0">
                          <a:latin typeface="Trebuchet MS"/>
                          <a:cs typeface="Trebuchet MS"/>
                        </a:rPr>
                        <a:t>(per</a:t>
                      </a:r>
                      <a:endParaRPr sz="65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solidFill>
                      <a:srgbClr val="C4D8E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90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9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12395">
                <a:tc>
                  <a:txBody>
                    <a:bodyPr/>
                    <a:lstStyle/>
                    <a:p>
                      <a:pPr marL="16510" algn="ctr">
                        <a:lnSpc>
                          <a:spcPts val="745"/>
                        </a:lnSpc>
                      </a:pPr>
                      <a:r>
                        <a:rPr sz="650" b="1" spc="-15" dirty="0">
                          <a:latin typeface="Trebuchet MS"/>
                          <a:cs typeface="Trebuchet MS"/>
                        </a:rPr>
                        <a:t>Date</a:t>
                      </a:r>
                      <a:endParaRPr sz="65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303530">
                        <a:lnSpc>
                          <a:spcPts val="745"/>
                        </a:lnSpc>
                      </a:pPr>
                      <a:r>
                        <a:rPr sz="650" b="1" spc="-25" dirty="0">
                          <a:latin typeface="Trebuchet MS"/>
                          <a:cs typeface="Trebuchet MS"/>
                        </a:rPr>
                        <a:t>Category</a:t>
                      </a:r>
                      <a:endParaRPr sz="65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30504">
                        <a:lnSpc>
                          <a:spcPts val="745"/>
                        </a:lnSpc>
                      </a:pPr>
                      <a:r>
                        <a:rPr sz="650" b="1" spc="-35" dirty="0">
                          <a:latin typeface="Trebuchet MS"/>
                          <a:cs typeface="Trebuchet MS"/>
                        </a:rPr>
                        <a:t>Travel</a:t>
                      </a:r>
                      <a:r>
                        <a:rPr sz="650" b="1" spc="-5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650" b="1" spc="-10" dirty="0">
                          <a:latin typeface="Trebuchet MS"/>
                          <a:cs typeface="Trebuchet MS"/>
                        </a:rPr>
                        <a:t>Day</a:t>
                      </a:r>
                      <a:endParaRPr sz="65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C4D8EF"/>
                    </a:solidFill>
                  </a:tcPr>
                </a:tc>
                <a:tc>
                  <a:txBody>
                    <a:bodyPr/>
                    <a:lstStyle/>
                    <a:p>
                      <a:pPr marR="12065" algn="r">
                        <a:lnSpc>
                          <a:spcPts val="745"/>
                        </a:lnSpc>
                      </a:pPr>
                      <a:r>
                        <a:rPr sz="650" b="1" spc="-20" dirty="0">
                          <a:latin typeface="Trebuchet MS"/>
                          <a:cs typeface="Trebuchet MS"/>
                        </a:rPr>
                        <a:t>daily</a:t>
                      </a:r>
                      <a:r>
                        <a:rPr sz="650" b="1" spc="-14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650" b="1" spc="-20" dirty="0">
                          <a:latin typeface="Trebuchet MS"/>
                          <a:cs typeface="Trebuchet MS"/>
                        </a:rPr>
                        <a:t>Guidelines</a:t>
                      </a:r>
                      <a:endParaRPr sz="65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solidFill>
                      <a:srgbClr val="C4D8E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90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9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17145" algn="ctr">
                        <a:lnSpc>
                          <a:spcPts val="745"/>
                        </a:lnSpc>
                      </a:pPr>
                      <a:r>
                        <a:rPr sz="650" b="1" spc="-25" dirty="0">
                          <a:latin typeface="Trebuchet MS"/>
                          <a:cs typeface="Trebuchet MS"/>
                        </a:rPr>
                        <a:t>Total</a:t>
                      </a:r>
                      <a:endParaRPr sz="65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123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C4D8EF"/>
                    </a:solidFill>
                  </a:tcPr>
                </a:tc>
                <a:tc>
                  <a:txBody>
                    <a:bodyPr/>
                    <a:lstStyle/>
                    <a:p>
                      <a:pPr marR="41275" algn="r">
                        <a:lnSpc>
                          <a:spcPts val="745"/>
                        </a:lnSpc>
                      </a:pPr>
                      <a:r>
                        <a:rPr sz="650" b="1" spc="-25" dirty="0">
                          <a:latin typeface="Trebuchet MS"/>
                          <a:cs typeface="Trebuchet MS"/>
                        </a:rPr>
                        <a:t>cap </a:t>
                      </a:r>
                      <a:r>
                        <a:rPr sz="650" b="1" spc="-15" dirty="0">
                          <a:latin typeface="Trebuchet MS"/>
                          <a:cs typeface="Trebuchet MS"/>
                        </a:rPr>
                        <a:t>of</a:t>
                      </a:r>
                      <a:r>
                        <a:rPr sz="650" b="1" spc="-14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650" b="1" spc="-35" dirty="0">
                          <a:latin typeface="Trebuchet MS"/>
                          <a:cs typeface="Trebuchet MS"/>
                        </a:rPr>
                        <a:t>$69 </a:t>
                      </a:r>
                      <a:r>
                        <a:rPr sz="650" b="1" spc="-30" dirty="0">
                          <a:latin typeface="Trebuchet MS"/>
                          <a:cs typeface="Trebuchet MS"/>
                        </a:rPr>
                        <a:t>per</a:t>
                      </a:r>
                      <a:endParaRPr sz="65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solidFill>
                      <a:srgbClr val="C4D8E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90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9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781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>
                  <a:txBody>
                    <a:bodyPr/>
                    <a:lstStyle/>
                    <a:p>
                      <a:pPr marL="15875" algn="ctr">
                        <a:lnSpc>
                          <a:spcPts val="515"/>
                        </a:lnSpc>
                      </a:pPr>
                      <a:r>
                        <a:rPr sz="650" b="1" spc="-20" dirty="0">
                          <a:latin typeface="Trebuchet MS"/>
                          <a:cs typeface="Trebuchet MS"/>
                        </a:rPr>
                        <a:t>day)</a:t>
                      </a:r>
                      <a:endParaRPr sz="65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90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9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0340">
                <a:tc rowSpan="29"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rowSpan="29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9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9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9530">
                        <a:lnSpc>
                          <a:spcPts val="775"/>
                        </a:lnSpc>
                        <a:spcBef>
                          <a:spcPts val="550"/>
                        </a:spcBef>
                        <a:tabLst>
                          <a:tab pos="697230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-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6985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79705">
                <a:tc gridSpan="4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9530">
                        <a:lnSpc>
                          <a:spcPts val="775"/>
                        </a:lnSpc>
                        <a:spcBef>
                          <a:spcPts val="540"/>
                        </a:spcBef>
                        <a:tabLst>
                          <a:tab pos="697230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-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79705">
                <a:tc gridSpan="4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9530">
                        <a:lnSpc>
                          <a:spcPts val="775"/>
                        </a:lnSpc>
                        <a:spcBef>
                          <a:spcPts val="540"/>
                        </a:spcBef>
                        <a:tabLst>
                          <a:tab pos="697230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-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79705">
                <a:tc gridSpan="4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9530">
                        <a:lnSpc>
                          <a:spcPts val="770"/>
                        </a:lnSpc>
                        <a:spcBef>
                          <a:spcPts val="540"/>
                        </a:spcBef>
                        <a:tabLst>
                          <a:tab pos="697230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-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79705">
                <a:tc gridSpan="4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9530">
                        <a:lnSpc>
                          <a:spcPts val="770"/>
                        </a:lnSpc>
                        <a:spcBef>
                          <a:spcPts val="540"/>
                        </a:spcBef>
                        <a:tabLst>
                          <a:tab pos="697230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-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79705">
                <a:tc gridSpan="4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9530">
                        <a:lnSpc>
                          <a:spcPts val="770"/>
                        </a:lnSpc>
                        <a:spcBef>
                          <a:spcPts val="540"/>
                        </a:spcBef>
                        <a:tabLst>
                          <a:tab pos="697230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-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79705">
                <a:tc gridSpan="4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9530">
                        <a:lnSpc>
                          <a:spcPts val="770"/>
                        </a:lnSpc>
                        <a:spcBef>
                          <a:spcPts val="540"/>
                        </a:spcBef>
                        <a:tabLst>
                          <a:tab pos="697230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-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79705">
                <a:tc gridSpan="4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9530">
                        <a:lnSpc>
                          <a:spcPts val="770"/>
                        </a:lnSpc>
                        <a:spcBef>
                          <a:spcPts val="540"/>
                        </a:spcBef>
                        <a:tabLst>
                          <a:tab pos="697230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-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79705">
                <a:tc gridSpan="4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9530">
                        <a:lnSpc>
                          <a:spcPts val="775"/>
                        </a:lnSpc>
                        <a:spcBef>
                          <a:spcPts val="540"/>
                        </a:spcBef>
                        <a:tabLst>
                          <a:tab pos="697230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-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79705">
                <a:tc gridSpan="4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9530">
                        <a:lnSpc>
                          <a:spcPts val="775"/>
                        </a:lnSpc>
                        <a:spcBef>
                          <a:spcPts val="540"/>
                        </a:spcBef>
                        <a:tabLst>
                          <a:tab pos="697230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-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79705">
                <a:tc gridSpan="4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9530">
                        <a:lnSpc>
                          <a:spcPts val="775"/>
                        </a:lnSpc>
                        <a:spcBef>
                          <a:spcPts val="540"/>
                        </a:spcBef>
                        <a:tabLst>
                          <a:tab pos="697230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-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79705">
                <a:tc gridSpan="4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9530">
                        <a:lnSpc>
                          <a:spcPts val="775"/>
                        </a:lnSpc>
                        <a:spcBef>
                          <a:spcPts val="540"/>
                        </a:spcBef>
                        <a:tabLst>
                          <a:tab pos="697230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-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79705">
                <a:tc gridSpan="4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9530">
                        <a:lnSpc>
                          <a:spcPts val="775"/>
                        </a:lnSpc>
                        <a:spcBef>
                          <a:spcPts val="540"/>
                        </a:spcBef>
                        <a:tabLst>
                          <a:tab pos="697230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-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79705">
                <a:tc gridSpan="4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9530">
                        <a:lnSpc>
                          <a:spcPts val="775"/>
                        </a:lnSpc>
                        <a:spcBef>
                          <a:spcPts val="540"/>
                        </a:spcBef>
                        <a:tabLst>
                          <a:tab pos="697230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-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79705">
                <a:tc gridSpan="4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9530">
                        <a:lnSpc>
                          <a:spcPts val="775"/>
                        </a:lnSpc>
                        <a:spcBef>
                          <a:spcPts val="540"/>
                        </a:spcBef>
                        <a:tabLst>
                          <a:tab pos="697230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-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79705">
                <a:tc gridSpan="4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9530">
                        <a:lnSpc>
                          <a:spcPts val="775"/>
                        </a:lnSpc>
                        <a:spcBef>
                          <a:spcPts val="540"/>
                        </a:spcBef>
                        <a:tabLst>
                          <a:tab pos="697230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-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79705">
                <a:tc gridSpan="4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9530">
                        <a:lnSpc>
                          <a:spcPts val="775"/>
                        </a:lnSpc>
                        <a:spcBef>
                          <a:spcPts val="540"/>
                        </a:spcBef>
                        <a:tabLst>
                          <a:tab pos="697230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-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79705">
                <a:tc gridSpan="4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9530">
                        <a:lnSpc>
                          <a:spcPts val="775"/>
                        </a:lnSpc>
                        <a:spcBef>
                          <a:spcPts val="540"/>
                        </a:spcBef>
                        <a:tabLst>
                          <a:tab pos="697230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-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79705">
                <a:tc gridSpan="4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9530">
                        <a:lnSpc>
                          <a:spcPts val="775"/>
                        </a:lnSpc>
                        <a:spcBef>
                          <a:spcPts val="540"/>
                        </a:spcBef>
                        <a:tabLst>
                          <a:tab pos="697230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-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79705">
                <a:tc gridSpan="4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9530">
                        <a:lnSpc>
                          <a:spcPts val="775"/>
                        </a:lnSpc>
                        <a:spcBef>
                          <a:spcPts val="540"/>
                        </a:spcBef>
                        <a:tabLst>
                          <a:tab pos="697230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-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79705">
                <a:tc gridSpan="4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9530">
                        <a:lnSpc>
                          <a:spcPts val="775"/>
                        </a:lnSpc>
                        <a:spcBef>
                          <a:spcPts val="540"/>
                        </a:spcBef>
                        <a:tabLst>
                          <a:tab pos="697230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-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79705">
                <a:tc gridSpan="4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9530">
                        <a:lnSpc>
                          <a:spcPts val="775"/>
                        </a:lnSpc>
                        <a:spcBef>
                          <a:spcPts val="540"/>
                        </a:spcBef>
                        <a:tabLst>
                          <a:tab pos="697230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-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79705">
                <a:tc gridSpan="4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9530">
                        <a:lnSpc>
                          <a:spcPts val="775"/>
                        </a:lnSpc>
                        <a:spcBef>
                          <a:spcPts val="540"/>
                        </a:spcBef>
                        <a:tabLst>
                          <a:tab pos="697230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-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79705">
                <a:tc gridSpan="4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9530">
                        <a:lnSpc>
                          <a:spcPts val="775"/>
                        </a:lnSpc>
                        <a:spcBef>
                          <a:spcPts val="540"/>
                        </a:spcBef>
                        <a:tabLst>
                          <a:tab pos="697230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-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79705">
                <a:tc gridSpan="4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9530">
                        <a:lnSpc>
                          <a:spcPts val="770"/>
                        </a:lnSpc>
                        <a:spcBef>
                          <a:spcPts val="540"/>
                        </a:spcBef>
                        <a:tabLst>
                          <a:tab pos="697230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-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79705">
                <a:tc gridSpan="4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9530">
                        <a:lnSpc>
                          <a:spcPts val="775"/>
                        </a:lnSpc>
                        <a:spcBef>
                          <a:spcPts val="540"/>
                        </a:spcBef>
                        <a:tabLst>
                          <a:tab pos="697230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-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79705">
                <a:tc gridSpan="4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9530">
                        <a:lnSpc>
                          <a:spcPts val="770"/>
                        </a:lnSpc>
                        <a:spcBef>
                          <a:spcPts val="540"/>
                        </a:spcBef>
                        <a:tabLst>
                          <a:tab pos="697230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-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79705">
                <a:tc gridSpan="4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9530">
                        <a:lnSpc>
                          <a:spcPts val="775"/>
                        </a:lnSpc>
                        <a:spcBef>
                          <a:spcPts val="540"/>
                        </a:spcBef>
                        <a:tabLst>
                          <a:tab pos="697230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-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79705">
                <a:tc gridSpan="4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9530">
                        <a:lnSpc>
                          <a:spcPts val="770"/>
                        </a:lnSpc>
                        <a:spcBef>
                          <a:spcPts val="540"/>
                        </a:spcBef>
                        <a:tabLst>
                          <a:tab pos="697230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-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35000" y="263143"/>
            <a:ext cx="36576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75" dirty="0">
                <a:latin typeface="Arial"/>
                <a:cs typeface="Arial"/>
              </a:rPr>
              <a:t>N</a:t>
            </a:r>
            <a:r>
              <a:rPr sz="1000" spc="-80" dirty="0">
                <a:latin typeface="Arial"/>
                <a:cs typeface="Arial"/>
              </a:rPr>
              <a:t>a</a:t>
            </a:r>
            <a:r>
              <a:rPr sz="1000" spc="-45" dirty="0">
                <a:latin typeface="Arial"/>
                <a:cs typeface="Arial"/>
              </a:rPr>
              <a:t>m</a:t>
            </a:r>
            <a:r>
              <a:rPr sz="1000" spc="-70" dirty="0">
                <a:latin typeface="Arial"/>
                <a:cs typeface="Arial"/>
              </a:rPr>
              <a:t>e</a:t>
            </a:r>
            <a:r>
              <a:rPr sz="1000" spc="-15" dirty="0">
                <a:latin typeface="Arial"/>
                <a:cs typeface="Arial"/>
              </a:rPr>
              <a:t>:</a:t>
            </a:r>
            <a:endParaRPr sz="10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092444" y="255524"/>
            <a:ext cx="61722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0" dirty="0">
                <a:latin typeface="Arial"/>
                <a:cs typeface="Arial"/>
              </a:rPr>
              <a:t>Weekly</a:t>
            </a:r>
            <a:r>
              <a:rPr sz="1000" spc="-95" dirty="0">
                <a:latin typeface="Arial"/>
                <a:cs typeface="Arial"/>
              </a:rPr>
              <a:t> </a:t>
            </a:r>
            <a:r>
              <a:rPr sz="1000" spc="-90" dirty="0">
                <a:latin typeface="Arial"/>
                <a:cs typeface="Arial"/>
              </a:rPr>
              <a:t>Log</a:t>
            </a:r>
            <a:endParaRPr sz="10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702543" y="263143"/>
            <a:ext cx="146431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0" dirty="0">
                <a:latin typeface="Arial"/>
                <a:cs typeface="Arial"/>
              </a:rPr>
              <a:t>September </a:t>
            </a:r>
            <a:r>
              <a:rPr sz="1000" spc="-25" dirty="0">
                <a:latin typeface="Arial"/>
                <a:cs typeface="Arial"/>
              </a:rPr>
              <a:t>17th </a:t>
            </a:r>
            <a:r>
              <a:rPr sz="1000" spc="-30" dirty="0">
                <a:latin typeface="Arial"/>
                <a:cs typeface="Arial"/>
              </a:rPr>
              <a:t>- </a:t>
            </a:r>
            <a:r>
              <a:rPr sz="1000" spc="-25" dirty="0">
                <a:latin typeface="Arial"/>
                <a:cs typeface="Arial"/>
              </a:rPr>
              <a:t>28th </a:t>
            </a:r>
            <a:r>
              <a:rPr sz="1000" spc="25" dirty="0">
                <a:latin typeface="Arial"/>
                <a:cs typeface="Arial"/>
              </a:rPr>
              <a:t>'</a:t>
            </a:r>
            <a:r>
              <a:rPr sz="1000" spc="260" dirty="0">
                <a:latin typeface="Arial"/>
                <a:cs typeface="Arial"/>
              </a:rPr>
              <a:t> </a:t>
            </a:r>
            <a:r>
              <a:rPr sz="1000" spc="-55" dirty="0">
                <a:latin typeface="Arial"/>
                <a:cs typeface="Arial"/>
              </a:rPr>
              <a:t>18</a:t>
            </a:r>
            <a:endParaRPr sz="1000">
              <a:latin typeface="Arial"/>
              <a:cs typeface="Arial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633983" y="853566"/>
          <a:ext cx="9031605" cy="462407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83835"/>
                <a:gridCol w="828675"/>
                <a:gridCol w="630555"/>
                <a:gridCol w="758825"/>
                <a:gridCol w="662940"/>
                <a:gridCol w="846454"/>
              </a:tblGrid>
              <a:tr h="179705">
                <a:tc rowSpan="2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7625">
                        <a:lnSpc>
                          <a:spcPts val="770"/>
                        </a:lnSpc>
                        <a:spcBef>
                          <a:spcPts val="540"/>
                        </a:spcBef>
                        <a:tabLst>
                          <a:tab pos="695325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-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7970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7625">
                        <a:lnSpc>
                          <a:spcPts val="775"/>
                        </a:lnSpc>
                        <a:spcBef>
                          <a:spcPts val="540"/>
                        </a:spcBef>
                        <a:tabLst>
                          <a:tab pos="695325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-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7970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7625">
                        <a:lnSpc>
                          <a:spcPts val="770"/>
                        </a:lnSpc>
                        <a:spcBef>
                          <a:spcPts val="540"/>
                        </a:spcBef>
                        <a:tabLst>
                          <a:tab pos="695325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-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7970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7625">
                        <a:lnSpc>
                          <a:spcPts val="770"/>
                        </a:lnSpc>
                        <a:spcBef>
                          <a:spcPts val="540"/>
                        </a:spcBef>
                        <a:tabLst>
                          <a:tab pos="695325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-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7970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7625">
                        <a:lnSpc>
                          <a:spcPts val="770"/>
                        </a:lnSpc>
                        <a:spcBef>
                          <a:spcPts val="540"/>
                        </a:spcBef>
                        <a:tabLst>
                          <a:tab pos="695325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-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7970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7625">
                        <a:lnSpc>
                          <a:spcPts val="775"/>
                        </a:lnSpc>
                        <a:spcBef>
                          <a:spcPts val="540"/>
                        </a:spcBef>
                        <a:tabLst>
                          <a:tab pos="695325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-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7970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7625">
                        <a:lnSpc>
                          <a:spcPts val="775"/>
                        </a:lnSpc>
                        <a:spcBef>
                          <a:spcPts val="540"/>
                        </a:spcBef>
                        <a:tabLst>
                          <a:tab pos="695325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-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7970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7625">
                        <a:lnSpc>
                          <a:spcPts val="775"/>
                        </a:lnSpc>
                        <a:spcBef>
                          <a:spcPts val="540"/>
                        </a:spcBef>
                        <a:tabLst>
                          <a:tab pos="695325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-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7970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7625">
                        <a:lnSpc>
                          <a:spcPts val="775"/>
                        </a:lnSpc>
                        <a:spcBef>
                          <a:spcPts val="540"/>
                        </a:spcBef>
                        <a:tabLst>
                          <a:tab pos="695325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-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7970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7625">
                        <a:lnSpc>
                          <a:spcPts val="775"/>
                        </a:lnSpc>
                        <a:spcBef>
                          <a:spcPts val="540"/>
                        </a:spcBef>
                        <a:tabLst>
                          <a:tab pos="695325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-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7970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7625">
                        <a:lnSpc>
                          <a:spcPts val="775"/>
                        </a:lnSpc>
                        <a:spcBef>
                          <a:spcPts val="540"/>
                        </a:spcBef>
                        <a:tabLst>
                          <a:tab pos="695325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-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7970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7625">
                        <a:lnSpc>
                          <a:spcPts val="775"/>
                        </a:lnSpc>
                        <a:spcBef>
                          <a:spcPts val="540"/>
                        </a:spcBef>
                        <a:tabLst>
                          <a:tab pos="695325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-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7970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7625">
                        <a:lnSpc>
                          <a:spcPts val="775"/>
                        </a:lnSpc>
                        <a:spcBef>
                          <a:spcPts val="540"/>
                        </a:spcBef>
                        <a:tabLst>
                          <a:tab pos="695325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-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7970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7625">
                        <a:lnSpc>
                          <a:spcPts val="775"/>
                        </a:lnSpc>
                        <a:spcBef>
                          <a:spcPts val="540"/>
                        </a:spcBef>
                        <a:tabLst>
                          <a:tab pos="695325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-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7970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7625">
                        <a:lnSpc>
                          <a:spcPts val="775"/>
                        </a:lnSpc>
                        <a:spcBef>
                          <a:spcPts val="540"/>
                        </a:spcBef>
                        <a:tabLst>
                          <a:tab pos="695325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-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7970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7625">
                        <a:lnSpc>
                          <a:spcPts val="775"/>
                        </a:lnSpc>
                        <a:spcBef>
                          <a:spcPts val="540"/>
                        </a:spcBef>
                        <a:tabLst>
                          <a:tab pos="695325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-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7970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7625">
                        <a:lnSpc>
                          <a:spcPts val="775"/>
                        </a:lnSpc>
                        <a:spcBef>
                          <a:spcPts val="540"/>
                        </a:spcBef>
                        <a:tabLst>
                          <a:tab pos="695325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-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7970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7625">
                        <a:lnSpc>
                          <a:spcPts val="775"/>
                        </a:lnSpc>
                        <a:spcBef>
                          <a:spcPts val="540"/>
                        </a:spcBef>
                        <a:tabLst>
                          <a:tab pos="695325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-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7970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7625">
                        <a:lnSpc>
                          <a:spcPts val="775"/>
                        </a:lnSpc>
                        <a:spcBef>
                          <a:spcPts val="540"/>
                        </a:spcBef>
                        <a:tabLst>
                          <a:tab pos="695325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-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7970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7625">
                        <a:lnSpc>
                          <a:spcPts val="770"/>
                        </a:lnSpc>
                        <a:spcBef>
                          <a:spcPts val="540"/>
                        </a:spcBef>
                        <a:tabLst>
                          <a:tab pos="695325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-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7970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7625">
                        <a:lnSpc>
                          <a:spcPts val="775"/>
                        </a:lnSpc>
                        <a:spcBef>
                          <a:spcPts val="540"/>
                        </a:spcBef>
                        <a:tabLst>
                          <a:tab pos="695325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-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7970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7625">
                        <a:lnSpc>
                          <a:spcPts val="770"/>
                        </a:lnSpc>
                        <a:spcBef>
                          <a:spcPts val="540"/>
                        </a:spcBef>
                        <a:tabLst>
                          <a:tab pos="695325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-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7970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7625">
                        <a:lnSpc>
                          <a:spcPts val="770"/>
                        </a:lnSpc>
                        <a:spcBef>
                          <a:spcPts val="540"/>
                        </a:spcBef>
                        <a:tabLst>
                          <a:tab pos="695325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-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7970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7625">
                        <a:lnSpc>
                          <a:spcPts val="775"/>
                        </a:lnSpc>
                        <a:spcBef>
                          <a:spcPts val="540"/>
                        </a:spcBef>
                        <a:tabLst>
                          <a:tab pos="695325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-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7843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7625">
                        <a:lnSpc>
                          <a:spcPct val="100000"/>
                        </a:lnSpc>
                        <a:spcBef>
                          <a:spcPts val="480"/>
                        </a:spcBef>
                        <a:tabLst>
                          <a:tab pos="695325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-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6096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16839"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1590">
                        <a:lnSpc>
                          <a:spcPts val="775"/>
                        </a:lnSpc>
                      </a:pPr>
                      <a:r>
                        <a:rPr sz="650" spc="-50" dirty="0">
                          <a:latin typeface="Arial"/>
                          <a:cs typeface="Arial"/>
                        </a:rPr>
                        <a:t>TOTAL: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8EDF2"/>
                    </a:solidFill>
                  </a:tcPr>
                </a:tc>
                <a:tc>
                  <a:txBody>
                    <a:bodyPr/>
                    <a:lstStyle/>
                    <a:p>
                      <a:pPr marL="47625">
                        <a:lnSpc>
                          <a:spcPts val="775"/>
                        </a:lnSpc>
                        <a:tabLst>
                          <a:tab pos="695325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-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8EDF2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633983" y="5579490"/>
          <a:ext cx="6765290" cy="7346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64540"/>
                <a:gridCol w="915670"/>
                <a:gridCol w="5062855"/>
              </a:tblGrid>
              <a:tr h="113030">
                <a:tc>
                  <a:txBody>
                    <a:bodyPr/>
                    <a:lstStyle/>
                    <a:p>
                      <a:pPr marR="1905" algn="r">
                        <a:lnSpc>
                          <a:spcPts val="775"/>
                        </a:lnSpc>
                        <a:spcBef>
                          <a:spcPts val="20"/>
                        </a:spcBef>
                      </a:pPr>
                      <a:r>
                        <a:rPr sz="650" b="1" spc="-15" dirty="0">
                          <a:latin typeface="Trebuchet MS"/>
                          <a:cs typeface="Trebuchet MS"/>
                        </a:rPr>
                        <a:t>Subtotal</a:t>
                      </a:r>
                      <a:r>
                        <a:rPr sz="650" b="1" spc="-12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650" b="1" spc="-40" dirty="0">
                          <a:latin typeface="Trebuchet MS"/>
                          <a:cs typeface="Trebuchet MS"/>
                        </a:rPr>
                        <a:t>Time:</a:t>
                      </a:r>
                      <a:endParaRPr sz="650">
                        <a:latin typeface="Trebuchet MS"/>
                        <a:cs typeface="Trebuchet MS"/>
                      </a:endParaRPr>
                    </a:p>
                  </a:txBody>
                  <a:tcPr marL="0" marR="0" marT="254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DF2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775"/>
                        </a:lnSpc>
                        <a:spcBef>
                          <a:spcPts val="20"/>
                        </a:spcBef>
                        <a:tabLst>
                          <a:tab pos="568325" algn="l"/>
                        </a:tabLst>
                      </a:pPr>
                      <a:r>
                        <a:rPr sz="650" b="1" spc="-35" dirty="0">
                          <a:latin typeface="Trebuchet MS"/>
                          <a:cs typeface="Trebuchet MS"/>
                        </a:rPr>
                        <a:t>$	</a:t>
                      </a:r>
                      <a:r>
                        <a:rPr sz="650" b="1" spc="-45" dirty="0">
                          <a:latin typeface="Trebuchet MS"/>
                          <a:cs typeface="Trebuchet MS"/>
                        </a:rPr>
                        <a:t>3,690.00</a:t>
                      </a:r>
                      <a:endParaRPr sz="650">
                        <a:latin typeface="Trebuchet MS"/>
                        <a:cs typeface="Trebuchet MS"/>
                      </a:endParaRPr>
                    </a:p>
                  </a:txBody>
                  <a:tcPr marL="0" marR="0" marT="254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DF2"/>
                    </a:solidFill>
                  </a:tcPr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12395">
                <a:tc>
                  <a:txBody>
                    <a:bodyPr/>
                    <a:lstStyle/>
                    <a:p>
                      <a:pPr marR="1905" algn="r">
                        <a:lnSpc>
                          <a:spcPts val="775"/>
                        </a:lnSpc>
                        <a:spcBef>
                          <a:spcPts val="15"/>
                        </a:spcBef>
                      </a:pPr>
                      <a:r>
                        <a:rPr sz="650" b="1" spc="-15" dirty="0">
                          <a:latin typeface="Trebuchet MS"/>
                          <a:cs typeface="Trebuchet MS"/>
                        </a:rPr>
                        <a:t>Subtotal</a:t>
                      </a:r>
                      <a:r>
                        <a:rPr sz="650" b="1" spc="-11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650" b="1" spc="-30" dirty="0">
                          <a:latin typeface="Trebuchet MS"/>
                          <a:cs typeface="Trebuchet MS"/>
                        </a:rPr>
                        <a:t>Expenses:</a:t>
                      </a:r>
                      <a:endParaRPr sz="650">
                        <a:latin typeface="Trebuchet MS"/>
                        <a:cs typeface="Trebuchet MS"/>
                      </a:endParaRPr>
                    </a:p>
                  </a:txBody>
                  <a:tcPr marL="0" marR="0" marT="190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DF2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775"/>
                        </a:lnSpc>
                        <a:spcBef>
                          <a:spcPts val="15"/>
                        </a:spcBef>
                        <a:tabLst>
                          <a:tab pos="765175" algn="l"/>
                        </a:tabLst>
                      </a:pPr>
                      <a:r>
                        <a:rPr sz="650" b="1" spc="-35" dirty="0">
                          <a:latin typeface="Trebuchet MS"/>
                          <a:cs typeface="Trebuchet MS"/>
                        </a:rPr>
                        <a:t>$	</a:t>
                      </a:r>
                      <a:r>
                        <a:rPr sz="650" b="1" spc="-30" dirty="0">
                          <a:latin typeface="Trebuchet MS"/>
                          <a:cs typeface="Trebuchet MS"/>
                        </a:rPr>
                        <a:t>-</a:t>
                      </a:r>
                      <a:endParaRPr sz="650">
                        <a:latin typeface="Trebuchet MS"/>
                        <a:cs typeface="Trebuchet MS"/>
                      </a:endParaRPr>
                    </a:p>
                  </a:txBody>
                  <a:tcPr marL="0" marR="0" marT="19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DF2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16205">
                <a:tc>
                  <a:txBody>
                    <a:bodyPr/>
                    <a:lstStyle/>
                    <a:p>
                      <a:pPr marR="1270" algn="r">
                        <a:lnSpc>
                          <a:spcPts val="770"/>
                        </a:lnSpc>
                      </a:pPr>
                      <a:r>
                        <a:rPr sz="650" b="1" spc="-5" dirty="0">
                          <a:latin typeface="Trebuchet MS"/>
                          <a:cs typeface="Trebuchet MS"/>
                        </a:rPr>
                        <a:t>T</a:t>
                      </a:r>
                      <a:r>
                        <a:rPr sz="650" b="1" spc="5" dirty="0">
                          <a:latin typeface="Trebuchet MS"/>
                          <a:cs typeface="Trebuchet MS"/>
                        </a:rPr>
                        <a:t>O</a:t>
                      </a:r>
                      <a:r>
                        <a:rPr sz="650" b="1" spc="-5" dirty="0">
                          <a:latin typeface="Trebuchet MS"/>
                          <a:cs typeface="Trebuchet MS"/>
                        </a:rPr>
                        <a:t>T</a:t>
                      </a:r>
                      <a:r>
                        <a:rPr sz="650" b="1" spc="5" dirty="0">
                          <a:latin typeface="Trebuchet MS"/>
                          <a:cs typeface="Trebuchet MS"/>
                        </a:rPr>
                        <a:t>A</a:t>
                      </a:r>
                      <a:r>
                        <a:rPr sz="650" b="1" spc="-5" dirty="0">
                          <a:latin typeface="Trebuchet MS"/>
                          <a:cs typeface="Trebuchet MS"/>
                        </a:rPr>
                        <a:t>L</a:t>
                      </a:r>
                      <a:r>
                        <a:rPr sz="650" b="1" dirty="0">
                          <a:latin typeface="Trebuchet MS"/>
                          <a:cs typeface="Trebuchet MS"/>
                        </a:rPr>
                        <a:t>:</a:t>
                      </a:r>
                      <a:endParaRPr sz="65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8EDF2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770"/>
                        </a:lnSpc>
                        <a:tabLst>
                          <a:tab pos="568325" algn="l"/>
                        </a:tabLst>
                      </a:pPr>
                      <a:r>
                        <a:rPr sz="650" b="1" spc="-35" dirty="0">
                          <a:latin typeface="Trebuchet MS"/>
                          <a:cs typeface="Trebuchet MS"/>
                        </a:rPr>
                        <a:t>$	</a:t>
                      </a:r>
                      <a:r>
                        <a:rPr sz="650" b="1" spc="-45" dirty="0">
                          <a:latin typeface="Trebuchet MS"/>
                          <a:cs typeface="Trebuchet MS"/>
                        </a:rPr>
                        <a:t>3,690.00</a:t>
                      </a:r>
                      <a:endParaRPr sz="65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8EDF2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16839">
                <a:tc>
                  <a:txBody>
                    <a:bodyPr/>
                    <a:lstStyle/>
                    <a:p>
                      <a:pPr marR="1905" algn="r">
                        <a:lnSpc>
                          <a:spcPts val="775"/>
                        </a:lnSpc>
                      </a:pPr>
                      <a:r>
                        <a:rPr sz="650" b="1" spc="-20" dirty="0">
                          <a:latin typeface="Trebuchet MS"/>
                          <a:cs typeface="Trebuchet MS"/>
                        </a:rPr>
                        <a:t>Unbilled</a:t>
                      </a:r>
                      <a:r>
                        <a:rPr sz="650" b="1" spc="-11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650" b="1" spc="-20" dirty="0">
                          <a:latin typeface="Trebuchet MS"/>
                          <a:cs typeface="Trebuchet MS"/>
                        </a:rPr>
                        <a:t>Hours</a:t>
                      </a:r>
                      <a:endParaRPr sz="65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8EDF2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753110">
                        <a:lnSpc>
                          <a:spcPts val="775"/>
                        </a:lnSpc>
                      </a:pPr>
                      <a:r>
                        <a:rPr sz="650" spc="-15" dirty="0">
                          <a:latin typeface="Arial"/>
                          <a:cs typeface="Arial"/>
                        </a:rPr>
                        <a:t>0.00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59079">
                <a:tc gridSpan="3">
                  <a:txBody>
                    <a:bodyPr/>
                    <a:lstStyle/>
                    <a:p>
                      <a:pPr marR="147320" algn="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650" b="1" spc="-5" dirty="0">
                          <a:latin typeface="Trebuchet MS"/>
                          <a:cs typeface="Trebuchet MS"/>
                        </a:rPr>
                        <a:t>I</a:t>
                      </a:r>
                      <a:r>
                        <a:rPr sz="650" b="1" spc="5" dirty="0">
                          <a:latin typeface="Trebuchet MS"/>
                          <a:cs typeface="Trebuchet MS"/>
                        </a:rPr>
                        <a:t>N</a:t>
                      </a:r>
                      <a:r>
                        <a:rPr sz="650" b="1" spc="-5" dirty="0">
                          <a:latin typeface="Trebuchet MS"/>
                          <a:cs typeface="Trebuchet MS"/>
                        </a:rPr>
                        <a:t>ITI</a:t>
                      </a:r>
                      <a:r>
                        <a:rPr sz="650" b="1" spc="5" dirty="0">
                          <a:latin typeface="Trebuchet MS"/>
                          <a:cs typeface="Trebuchet MS"/>
                        </a:rPr>
                        <a:t>A</a:t>
                      </a:r>
                      <a:r>
                        <a:rPr sz="650" b="1" spc="-5" dirty="0">
                          <a:latin typeface="Trebuchet MS"/>
                          <a:cs typeface="Trebuchet MS"/>
                        </a:rPr>
                        <a:t>L</a:t>
                      </a:r>
                      <a:r>
                        <a:rPr sz="650" b="1" dirty="0">
                          <a:latin typeface="Trebuchet MS"/>
                          <a:cs typeface="Trebuchet MS"/>
                        </a:rPr>
                        <a:t>S</a:t>
                      </a:r>
                      <a:endParaRPr sz="650">
                        <a:latin typeface="Trebuchet MS"/>
                        <a:cs typeface="Trebuchet MS"/>
                      </a:endParaRPr>
                    </a:p>
                    <a:p>
                      <a:pPr marL="27305">
                        <a:lnSpc>
                          <a:spcPct val="100000"/>
                        </a:lnSpc>
                        <a:spcBef>
                          <a:spcPts val="65"/>
                        </a:spcBef>
                        <a:tabLst>
                          <a:tab pos="6161405" algn="l"/>
                        </a:tabLst>
                      </a:pPr>
                      <a:r>
                        <a:rPr sz="850" spc="-45" dirty="0">
                          <a:latin typeface="Arial"/>
                          <a:cs typeface="Arial"/>
                        </a:rPr>
                        <a:t>Your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initials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here signify 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that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850" spc="-50" dirty="0">
                          <a:latin typeface="Arial"/>
                          <a:cs typeface="Arial"/>
                        </a:rPr>
                        <a:t>charges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on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this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invoice</a:t>
                      </a:r>
                      <a:r>
                        <a:rPr sz="850" spc="-17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are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accurate:	</a:t>
                      </a:r>
                      <a:r>
                        <a:rPr sz="650" spc="-50" dirty="0">
                          <a:latin typeface="Arial"/>
                          <a:cs typeface="Arial"/>
                        </a:rPr>
                        <a:t>DKW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CBFD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</a:tbl>
          </a:graphicData>
        </a:graphic>
      </p:graphicFrame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35000" y="264794"/>
            <a:ext cx="793750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10" dirty="0">
                <a:latin typeface="Arial"/>
                <a:cs typeface="Arial"/>
              </a:rPr>
              <a:t>5/21/2019 </a:t>
            </a:r>
            <a:r>
              <a:rPr sz="700" spc="75" dirty="0">
                <a:latin typeface="Arial"/>
                <a:cs typeface="Arial"/>
              </a:rPr>
              <a:t>/</a:t>
            </a:r>
            <a:r>
              <a:rPr sz="700" spc="-130" dirty="0">
                <a:latin typeface="Arial"/>
                <a:cs typeface="Arial"/>
              </a:rPr>
              <a:t> </a:t>
            </a:r>
            <a:r>
              <a:rPr sz="700" spc="-25" dirty="0">
                <a:latin typeface="Arial"/>
                <a:cs typeface="Arial"/>
              </a:rPr>
              <a:t>4:17 </a:t>
            </a:r>
            <a:r>
              <a:rPr sz="700" spc="-50" dirty="0">
                <a:latin typeface="Arial"/>
                <a:cs typeface="Arial"/>
              </a:rPr>
              <a:t>PM</a:t>
            </a:r>
            <a:endParaRPr sz="7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219191" y="247574"/>
            <a:ext cx="2359025" cy="2603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028700" marR="5080" indent="-1016635">
              <a:lnSpc>
                <a:spcPct val="110000"/>
              </a:lnSpc>
              <a:spcBef>
                <a:spcPts val="95"/>
              </a:spcBef>
            </a:pPr>
            <a:r>
              <a:rPr sz="700" spc="-20" dirty="0">
                <a:latin typeface="Arial"/>
                <a:cs typeface="Arial"/>
              </a:rPr>
              <a:t>Baltimore </a:t>
            </a:r>
            <a:r>
              <a:rPr sz="700" spc="-25" dirty="0">
                <a:latin typeface="Arial"/>
                <a:cs typeface="Arial"/>
              </a:rPr>
              <a:t>Community </a:t>
            </a:r>
            <a:r>
              <a:rPr sz="700" spc="-10" dirty="0">
                <a:latin typeface="Arial"/>
                <a:cs typeface="Arial"/>
              </a:rPr>
              <a:t>Mediation </a:t>
            </a:r>
            <a:r>
              <a:rPr sz="700" spc="-35" dirty="0">
                <a:latin typeface="Arial"/>
                <a:cs typeface="Arial"/>
              </a:rPr>
              <a:t>Center </a:t>
            </a:r>
            <a:r>
              <a:rPr sz="700" spc="-20" dirty="0">
                <a:latin typeface="Arial"/>
                <a:cs typeface="Arial"/>
              </a:rPr>
              <a:t>- </a:t>
            </a:r>
            <a:r>
              <a:rPr sz="700" spc="-25" dirty="0">
                <a:latin typeface="Arial"/>
                <a:cs typeface="Arial"/>
              </a:rPr>
              <a:t>Neighborhood </a:t>
            </a:r>
            <a:r>
              <a:rPr sz="700" spc="-35" dirty="0">
                <a:latin typeface="Arial"/>
                <a:cs typeface="Arial"/>
              </a:rPr>
              <a:t>Liaison  </a:t>
            </a:r>
            <a:r>
              <a:rPr sz="700" spc="-75" dirty="0">
                <a:latin typeface="Arial"/>
                <a:cs typeface="Arial"/>
              </a:rPr>
              <a:t>INVOICE</a:t>
            </a:r>
            <a:endParaRPr sz="7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900407" y="264794"/>
            <a:ext cx="266065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70" dirty="0">
                <a:latin typeface="Arial"/>
                <a:cs typeface="Arial"/>
              </a:rPr>
              <a:t>Page</a:t>
            </a:r>
            <a:r>
              <a:rPr sz="700" spc="-90" dirty="0">
                <a:latin typeface="Arial"/>
                <a:cs typeface="Arial"/>
              </a:rPr>
              <a:t> </a:t>
            </a:r>
            <a:r>
              <a:rPr sz="700" spc="-35" dirty="0">
                <a:latin typeface="Arial"/>
                <a:cs typeface="Arial"/>
              </a:rPr>
              <a:t>1</a:t>
            </a:r>
            <a:endParaRPr sz="700">
              <a:latin typeface="Arial"/>
              <a:cs typeface="Arial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633983" y="847471"/>
          <a:ext cx="11538585" cy="60953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91845"/>
                <a:gridCol w="706120"/>
                <a:gridCol w="920749"/>
                <a:gridCol w="2809240"/>
                <a:gridCol w="855345"/>
                <a:gridCol w="654050"/>
                <a:gridCol w="783590"/>
                <a:gridCol w="2886709"/>
                <a:gridCol w="542925"/>
                <a:gridCol w="568325"/>
              </a:tblGrid>
              <a:tr h="824865">
                <a:tc gridSpan="10">
                  <a:txBody>
                    <a:bodyPr/>
                    <a:lstStyle/>
                    <a:p>
                      <a:pPr marL="34925">
                        <a:lnSpc>
                          <a:spcPts val="1210"/>
                        </a:lnSpc>
                        <a:tabLst>
                          <a:tab pos="6758305" algn="l"/>
                        </a:tabLst>
                      </a:pPr>
                      <a:r>
                        <a:rPr sz="1150" spc="-25" dirty="0">
                          <a:latin typeface="Arial"/>
                          <a:cs typeface="Arial"/>
                        </a:rPr>
                        <a:t>Baltimore </a:t>
                      </a:r>
                      <a:r>
                        <a:rPr sz="1150" spc="-30" dirty="0">
                          <a:latin typeface="Arial"/>
                          <a:cs typeface="Arial"/>
                        </a:rPr>
                        <a:t>Community</a:t>
                      </a:r>
                      <a:r>
                        <a:rPr sz="115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50" spc="-25" dirty="0">
                          <a:latin typeface="Arial"/>
                          <a:cs typeface="Arial"/>
                        </a:rPr>
                        <a:t>Mediation </a:t>
                      </a:r>
                      <a:r>
                        <a:rPr sz="1150" spc="-50" dirty="0">
                          <a:latin typeface="Arial"/>
                          <a:cs typeface="Arial"/>
                        </a:rPr>
                        <a:t>Center	</a:t>
                      </a:r>
                      <a:r>
                        <a:rPr sz="1050" b="1" spc="-44" baseline="31746" dirty="0">
                          <a:latin typeface="Trebuchet MS"/>
                          <a:cs typeface="Trebuchet MS"/>
                        </a:rPr>
                        <a:t>INSTRUCTIONS</a:t>
                      </a:r>
                      <a:endParaRPr sz="1050" baseline="31746">
                        <a:latin typeface="Trebuchet MS"/>
                        <a:cs typeface="Trebuchet MS"/>
                      </a:endParaRPr>
                    </a:p>
                    <a:p>
                      <a:pPr marL="31750">
                        <a:lnSpc>
                          <a:spcPts val="1075"/>
                        </a:lnSpc>
                        <a:tabLst>
                          <a:tab pos="6758305" algn="l"/>
                        </a:tabLst>
                      </a:pPr>
                      <a:r>
                        <a:rPr sz="1500" spc="-120" baseline="-13888" dirty="0">
                          <a:latin typeface="Arial"/>
                          <a:cs typeface="Arial"/>
                        </a:rPr>
                        <a:t>3333</a:t>
                      </a:r>
                      <a:r>
                        <a:rPr sz="1500" spc="-30" baseline="-13888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500" spc="-37" baseline="-13888" dirty="0">
                          <a:latin typeface="Arial"/>
                          <a:cs typeface="Arial"/>
                        </a:rPr>
                        <a:t>Greenmount</a:t>
                      </a:r>
                      <a:r>
                        <a:rPr sz="1500" spc="-30" baseline="-13888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500" spc="-44" baseline="-13888" dirty="0">
                          <a:latin typeface="Arial"/>
                          <a:cs typeface="Arial"/>
                        </a:rPr>
                        <a:t>Avenue	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1.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Complete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blue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box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left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first.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This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will </a:t>
                      </a:r>
                      <a:r>
                        <a:rPr sz="700" spc="-50" dirty="0">
                          <a:latin typeface="Arial"/>
                          <a:cs typeface="Arial"/>
                        </a:rPr>
                        <a:t>cause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month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and name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information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700" spc="-1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populate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spreadsheet.</a:t>
                      </a:r>
                      <a:endParaRPr sz="700">
                        <a:latin typeface="Arial"/>
                        <a:cs typeface="Arial"/>
                      </a:endParaRPr>
                    </a:p>
                    <a:p>
                      <a:pPr marL="6847205" indent="-88265">
                        <a:lnSpc>
                          <a:spcPts val="670"/>
                        </a:lnSpc>
                        <a:spcBef>
                          <a:spcPts val="300"/>
                        </a:spcBef>
                        <a:buAutoNum type="arabicPeriod" startAt="2"/>
                        <a:tabLst>
                          <a:tab pos="6847840" algn="l"/>
                        </a:tabLst>
                      </a:pPr>
                      <a:r>
                        <a:rPr sz="700" spc="-30" dirty="0">
                          <a:latin typeface="Arial"/>
                          <a:cs typeface="Arial"/>
                        </a:rPr>
                        <a:t>Enter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 descriptions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hours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"Time"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portion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of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matrix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consistent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with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"Sample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Description" below.</a:t>
                      </a:r>
                      <a:endParaRPr sz="700">
                        <a:latin typeface="Arial"/>
                        <a:cs typeface="Arial"/>
                      </a:endParaRPr>
                    </a:p>
                    <a:p>
                      <a:pPr marL="34925">
                        <a:lnSpc>
                          <a:spcPts val="1210"/>
                        </a:lnSpc>
                      </a:pPr>
                      <a:r>
                        <a:rPr sz="1150" spc="-30" dirty="0">
                          <a:latin typeface="Arial"/>
                          <a:cs typeface="Arial"/>
                        </a:rPr>
                        <a:t>Baltimore, </a:t>
                      </a:r>
                      <a:r>
                        <a:rPr sz="1150" spc="-60" dirty="0">
                          <a:latin typeface="Arial"/>
                          <a:cs typeface="Arial"/>
                        </a:rPr>
                        <a:t>MD</a:t>
                      </a:r>
                      <a:r>
                        <a:rPr sz="115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50" spc="-185" dirty="0">
                          <a:latin typeface="Arial"/>
                          <a:cs typeface="Arial"/>
                        </a:rPr>
                        <a:t>21218</a:t>
                      </a:r>
                      <a:endParaRPr sz="1150">
                        <a:latin typeface="Arial"/>
                        <a:cs typeface="Arial"/>
                      </a:endParaRPr>
                    </a:p>
                    <a:p>
                      <a:pPr marL="6847205" indent="-88265">
                        <a:lnSpc>
                          <a:spcPct val="100000"/>
                        </a:lnSpc>
                        <a:spcBef>
                          <a:spcPts val="50"/>
                        </a:spcBef>
                        <a:buAutoNum type="arabicPeriod" startAt="3"/>
                        <a:tabLst>
                          <a:tab pos="6847840" algn="l"/>
                        </a:tabLst>
                      </a:pPr>
                      <a:r>
                        <a:rPr sz="700" spc="-55" dirty="0">
                          <a:latin typeface="Arial"/>
                          <a:cs typeface="Arial"/>
                        </a:rPr>
                        <a:t>You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may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not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bill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more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than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eight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(8)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hours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5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day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or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more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than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fifteen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(15)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hours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5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month.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All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time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above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8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hours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5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day</a:t>
                      </a:r>
                      <a:endParaRPr sz="700">
                        <a:latin typeface="Arial"/>
                        <a:cs typeface="Arial"/>
                      </a:endParaRPr>
                    </a:p>
                    <a:p>
                      <a:pPr marL="6758940">
                        <a:lnSpc>
                          <a:spcPts val="835"/>
                        </a:lnSpc>
                        <a:spcBef>
                          <a:spcPts val="204"/>
                        </a:spcBef>
                      </a:pPr>
                      <a:r>
                        <a:rPr sz="700" spc="-15" dirty="0">
                          <a:latin typeface="Arial"/>
                          <a:cs typeface="Arial"/>
                        </a:rPr>
                        <a:t>travel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stipend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will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be</a:t>
                      </a:r>
                      <a:r>
                        <a:rPr sz="700" spc="-1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paid.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solidFill>
                      <a:srgbClr val="CCBFD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3398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326390">
                        <a:lnSpc>
                          <a:spcPts val="955"/>
                        </a:lnSpc>
                      </a:pPr>
                      <a:r>
                        <a:rPr sz="900" spc="-60" dirty="0">
                          <a:latin typeface="Arial"/>
                          <a:cs typeface="Arial"/>
                        </a:rPr>
                        <a:t>INVOICE </a:t>
                      </a:r>
                      <a:r>
                        <a:rPr sz="900" spc="-85" dirty="0">
                          <a:latin typeface="Arial"/>
                          <a:cs typeface="Arial"/>
                        </a:rPr>
                        <a:t>FOR 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MONTH</a:t>
                      </a:r>
                      <a:r>
                        <a:rPr sz="900" spc="-1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70" dirty="0">
                          <a:latin typeface="Arial"/>
                          <a:cs typeface="Arial"/>
                        </a:rPr>
                        <a:t>OF: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905"/>
                        </a:lnSpc>
                      </a:pPr>
                      <a:r>
                        <a:rPr sz="900" b="1" i="1" u="sng" spc="-5" dirty="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cs typeface="Arial"/>
                        </a:rPr>
                        <a:t>April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38100" marR="24130" indent="-3175" algn="ctr">
                        <a:lnSpc>
                          <a:spcPct val="114999"/>
                        </a:lnSpc>
                        <a:spcBef>
                          <a:spcPts val="434"/>
                        </a:spcBef>
                      </a:pPr>
                      <a:r>
                        <a:rPr sz="600" spc="-15" dirty="0">
                          <a:latin typeface="Arial"/>
                          <a:cs typeface="Arial"/>
                        </a:rPr>
                        <a:t>Complete </a:t>
                      </a:r>
                      <a:r>
                        <a:rPr sz="600" spc="-10" dirty="0">
                          <a:latin typeface="Arial"/>
                          <a:cs typeface="Arial"/>
                        </a:rPr>
                        <a:t>these 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four </a:t>
                      </a:r>
                      <a:r>
                        <a:rPr sz="600" spc="-20" dirty="0">
                          <a:latin typeface="Arial"/>
                          <a:cs typeface="Arial"/>
                        </a:rPr>
                        <a:t>cells</a:t>
                      </a:r>
                      <a:r>
                        <a:rPr sz="600" spc="-1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dirty="0">
                          <a:latin typeface="Arial"/>
                          <a:cs typeface="Arial"/>
                        </a:rPr>
                        <a:t>before  starting  </a:t>
                      </a:r>
                      <a:r>
                        <a:rPr sz="600" spc="-15" dirty="0">
                          <a:latin typeface="Arial"/>
                          <a:cs typeface="Arial"/>
                        </a:rPr>
                        <a:t>spreadsheet.</a:t>
                      </a:r>
                      <a:endParaRPr sz="600">
                        <a:latin typeface="Arial"/>
                        <a:cs typeface="Arial"/>
                      </a:endParaRPr>
                    </a:p>
                    <a:p>
                      <a:pPr marL="43815" marR="31750" algn="ctr">
                        <a:lnSpc>
                          <a:spcPct val="114999"/>
                        </a:lnSpc>
                      </a:pPr>
                      <a:r>
                        <a:rPr sz="600" spc="-35" dirty="0">
                          <a:latin typeface="Arial"/>
                          <a:cs typeface="Arial"/>
                        </a:rPr>
                        <a:t>Rates </a:t>
                      </a:r>
                      <a:r>
                        <a:rPr sz="600" spc="-15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6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other  info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will </a:t>
                      </a:r>
                      <a:r>
                        <a:rPr sz="600" spc="-15" dirty="0">
                          <a:latin typeface="Arial"/>
                          <a:cs typeface="Arial"/>
                        </a:rPr>
                        <a:t>self-  </a:t>
                      </a:r>
                      <a:r>
                        <a:rPr sz="600" spc="-5" dirty="0">
                          <a:latin typeface="Arial"/>
                          <a:cs typeface="Arial"/>
                        </a:rPr>
                        <a:t>populate.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55244" marB="0" vert="vert27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675640">
                        <a:lnSpc>
                          <a:spcPct val="100000"/>
                        </a:lnSpc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5.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5" dirty="0">
                          <a:latin typeface="Arial"/>
                          <a:cs typeface="Arial"/>
                        </a:rPr>
                        <a:t>Please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make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sure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all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0" dirty="0">
                          <a:latin typeface="Arial"/>
                          <a:cs typeface="Arial"/>
                        </a:rPr>
                        <a:t>expenses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meet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Guidelines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listed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Billing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Guidelines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tab.Do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not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forget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initial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box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attesting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solidFill>
                      <a:srgbClr val="CCBFD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397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394970">
                        <a:lnSpc>
                          <a:spcPts val="955"/>
                        </a:lnSpc>
                      </a:pPr>
                      <a:r>
                        <a:rPr sz="900" spc="-60" dirty="0">
                          <a:latin typeface="Arial"/>
                          <a:cs typeface="Arial"/>
                        </a:rPr>
                        <a:t>INVOICE </a:t>
                      </a:r>
                      <a:r>
                        <a:rPr sz="900" spc="-80" dirty="0">
                          <a:latin typeface="Arial"/>
                          <a:cs typeface="Arial"/>
                        </a:rPr>
                        <a:t>SUBMITTED</a:t>
                      </a:r>
                      <a:r>
                        <a:rPr sz="9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65" dirty="0">
                          <a:latin typeface="Arial"/>
                          <a:cs typeface="Arial"/>
                        </a:rPr>
                        <a:t>BY: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ts val="950"/>
                        </a:lnSpc>
                      </a:pPr>
                      <a:r>
                        <a:rPr sz="1000" spc="-30" dirty="0">
                          <a:latin typeface="Arial"/>
                          <a:cs typeface="Arial"/>
                        </a:rPr>
                        <a:t>Alvonia</a:t>
                      </a:r>
                      <a:r>
                        <a:rPr sz="10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25" dirty="0">
                          <a:latin typeface="Arial"/>
                          <a:cs typeface="Arial"/>
                        </a:rPr>
                        <a:t>Allen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55244" marB="0" vert="vert27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675640">
                        <a:lnSpc>
                          <a:spcPct val="100000"/>
                        </a:lnSpc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6.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0" dirty="0">
                          <a:latin typeface="Arial"/>
                          <a:cs typeface="Arial"/>
                        </a:rPr>
                        <a:t>Do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not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hesitate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call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Shantay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5" dirty="0">
                          <a:latin typeface="Arial"/>
                          <a:cs typeface="Arial"/>
                        </a:rPr>
                        <a:t>Guy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at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410-900-9867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or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Darnyle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Wharton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at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410-746-0167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with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any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questions.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solidFill>
                      <a:srgbClr val="CCBFD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625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710565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900" spc="-70" dirty="0">
                          <a:latin typeface="Arial"/>
                          <a:cs typeface="Arial"/>
                        </a:rPr>
                        <a:t>DATE</a:t>
                      </a:r>
                      <a:r>
                        <a:rPr sz="900" spc="-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80" dirty="0">
                          <a:latin typeface="Arial"/>
                          <a:cs typeface="Arial"/>
                        </a:rPr>
                        <a:t>SUBMITTED: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63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ts val="1130"/>
                        </a:lnSpc>
                      </a:pPr>
                      <a:r>
                        <a:rPr sz="1000" spc="-5" dirty="0">
                          <a:latin typeface="Arial"/>
                          <a:cs typeface="Arial"/>
                        </a:rPr>
                        <a:t>5/6/2019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55244" marB="0" vert="vert27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 grid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solidFill>
                      <a:srgbClr val="CCBFD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6827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>
                  <a:txBody>
                    <a:bodyPr/>
                    <a:lstStyle/>
                    <a:p>
                      <a:pPr marL="567055">
                        <a:lnSpc>
                          <a:spcPts val="1140"/>
                        </a:lnSpc>
                      </a:pPr>
                      <a:r>
                        <a:rPr sz="1000" spc="-75" dirty="0">
                          <a:latin typeface="Arial"/>
                          <a:cs typeface="Arial"/>
                        </a:rPr>
                        <a:t>YEAR: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ts val="1055"/>
                        </a:lnSpc>
                      </a:pPr>
                      <a:r>
                        <a:rPr sz="1000" spc="-45" dirty="0">
                          <a:latin typeface="Arial"/>
                          <a:cs typeface="Arial"/>
                        </a:rPr>
                        <a:t>2019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55244" marB="0" vert="vert27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 grid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CBFD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431165">
                <a:tc gridSpan="10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 marL="1520825">
                        <a:lnSpc>
                          <a:spcPct val="100000"/>
                        </a:lnSpc>
                        <a:spcBef>
                          <a:spcPts val="605"/>
                        </a:spcBef>
                      </a:pPr>
                      <a:r>
                        <a:rPr sz="750" b="1" i="1" spc="-35" dirty="0">
                          <a:latin typeface="Trebuchet MS"/>
                          <a:cs typeface="Trebuchet MS"/>
                        </a:rPr>
                        <a:t>Sample</a:t>
                      </a:r>
                      <a:r>
                        <a:rPr sz="750" b="1" i="1" spc="-7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b="1" i="1" spc="-45" dirty="0">
                          <a:latin typeface="Trebuchet MS"/>
                          <a:cs typeface="Trebuchet MS"/>
                        </a:rPr>
                        <a:t>Description:</a:t>
                      </a:r>
                      <a:endParaRPr sz="750">
                        <a:latin typeface="Trebuchet MS"/>
                        <a:cs typeface="Trebuchet MS"/>
                      </a:endParaRPr>
                    </a:p>
                    <a:p>
                      <a:pPr marL="1520825">
                        <a:lnSpc>
                          <a:spcPts val="890"/>
                        </a:lnSpc>
                        <a:spcBef>
                          <a:spcPts val="95"/>
                        </a:spcBef>
                      </a:pPr>
                      <a:r>
                        <a:rPr sz="750" i="1" spc="-40" dirty="0">
                          <a:latin typeface="Trebuchet MS"/>
                          <a:cs typeface="Trebuchet MS"/>
                        </a:rPr>
                        <a:t>Attend </a:t>
                      </a:r>
                      <a:r>
                        <a:rPr sz="750" i="1" spc="-20" dirty="0">
                          <a:latin typeface="Trebuchet MS"/>
                          <a:cs typeface="Trebuchet MS"/>
                        </a:rPr>
                        <a:t>Howard </a:t>
                      </a:r>
                      <a:r>
                        <a:rPr sz="750" i="1" spc="-25" dirty="0">
                          <a:latin typeface="Trebuchet MS"/>
                          <a:cs typeface="Trebuchet MS"/>
                        </a:rPr>
                        <a:t>Park </a:t>
                      </a:r>
                      <a:r>
                        <a:rPr sz="750" i="1" spc="-45" dirty="0">
                          <a:latin typeface="Trebuchet MS"/>
                          <a:cs typeface="Trebuchet MS"/>
                        </a:rPr>
                        <a:t>Civic </a:t>
                      </a:r>
                      <a:r>
                        <a:rPr sz="750" i="1" spc="-25" dirty="0">
                          <a:latin typeface="Trebuchet MS"/>
                          <a:cs typeface="Trebuchet MS"/>
                        </a:rPr>
                        <a:t>Association</a:t>
                      </a:r>
                      <a:r>
                        <a:rPr sz="750" i="1" spc="-17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30" dirty="0">
                          <a:latin typeface="Trebuchet MS"/>
                          <a:cs typeface="Trebuchet MS"/>
                        </a:rPr>
                        <a:t>meeting</a:t>
                      </a:r>
                      <a:endParaRPr sz="75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10185">
                <a:tc gridSpan="10">
                  <a:txBody>
                    <a:bodyPr/>
                    <a:lstStyle/>
                    <a:p>
                      <a:pPr marL="33020">
                        <a:lnSpc>
                          <a:spcPts val="1475"/>
                        </a:lnSpc>
                      </a:pPr>
                      <a:r>
                        <a:rPr sz="1250" spc="-85" dirty="0">
                          <a:solidFill>
                            <a:srgbClr val="006000"/>
                          </a:solidFill>
                          <a:latin typeface="Arial"/>
                          <a:cs typeface="Arial"/>
                        </a:rPr>
                        <a:t>TIME</a:t>
                      </a:r>
                      <a:endParaRPr sz="12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CBFD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51460">
                <a:tc>
                  <a:txBody>
                    <a:bodyPr/>
                    <a:lstStyle/>
                    <a:p>
                      <a:pPr marL="16510" algn="ctr">
                        <a:lnSpc>
                          <a:spcPct val="100000"/>
                        </a:lnSpc>
                        <a:spcBef>
                          <a:spcPts val="395"/>
                        </a:spcBef>
                      </a:pPr>
                      <a:r>
                        <a:rPr sz="900" b="1" spc="-15" dirty="0">
                          <a:latin typeface="Trebuchet MS"/>
                          <a:cs typeface="Trebuchet MS"/>
                        </a:rPr>
                        <a:t>Month</a:t>
                      </a:r>
                      <a:r>
                        <a:rPr sz="900" b="1" spc="-9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00" b="1" spc="-40" dirty="0">
                          <a:latin typeface="Trebuchet MS"/>
                          <a:cs typeface="Trebuchet MS"/>
                        </a:rPr>
                        <a:t>of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T="5016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47015" algn="r">
                        <a:lnSpc>
                          <a:spcPct val="100000"/>
                        </a:lnSpc>
                        <a:spcBef>
                          <a:spcPts val="395"/>
                        </a:spcBef>
                      </a:pPr>
                      <a:r>
                        <a:rPr sz="900" b="1" spc="-5" dirty="0">
                          <a:latin typeface="Trebuchet MS"/>
                          <a:cs typeface="Trebuchet MS"/>
                        </a:rPr>
                        <a:t>D</a:t>
                      </a:r>
                      <a:r>
                        <a:rPr sz="900" b="1" dirty="0">
                          <a:latin typeface="Trebuchet MS"/>
                          <a:cs typeface="Trebuchet MS"/>
                        </a:rPr>
                        <a:t>ay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T="5016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4604"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900" b="1" spc="-50" dirty="0">
                          <a:latin typeface="Trebuchet MS"/>
                          <a:cs typeface="Trebuchet MS"/>
                        </a:rPr>
                        <a:t>Description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T="469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93370">
                        <a:lnSpc>
                          <a:spcPct val="100000"/>
                        </a:lnSpc>
                        <a:spcBef>
                          <a:spcPts val="395"/>
                        </a:spcBef>
                      </a:pPr>
                      <a:r>
                        <a:rPr sz="900" b="1" spc="-50" dirty="0">
                          <a:latin typeface="Trebuchet MS"/>
                          <a:cs typeface="Trebuchet MS"/>
                        </a:rPr>
                        <a:t>Hours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T="5016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6830" algn="ctr">
                        <a:lnSpc>
                          <a:spcPct val="100000"/>
                        </a:lnSpc>
                        <a:spcBef>
                          <a:spcPts val="395"/>
                        </a:spcBef>
                      </a:pPr>
                      <a:r>
                        <a:rPr sz="900" b="1" spc="-50" dirty="0">
                          <a:latin typeface="Trebuchet MS"/>
                          <a:cs typeface="Trebuchet MS"/>
                        </a:rPr>
                        <a:t>Rate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T="5016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sz="700" b="1" spc="-45" dirty="0">
                          <a:latin typeface="Trebuchet MS"/>
                          <a:cs typeface="Trebuchet MS"/>
                        </a:rPr>
                        <a:t>Total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679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49325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sz="700" b="1" spc="-35" dirty="0">
                          <a:latin typeface="Trebuchet MS"/>
                          <a:cs typeface="Trebuchet MS"/>
                        </a:rPr>
                        <a:t>Comments (Unbilled</a:t>
                      </a:r>
                      <a:r>
                        <a:rPr sz="700" b="1" spc="-7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50" dirty="0">
                          <a:latin typeface="Trebuchet MS"/>
                          <a:cs typeface="Trebuchet MS"/>
                        </a:rPr>
                        <a:t>Time)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6350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5735" marR="101600" indent="-47625">
                        <a:lnSpc>
                          <a:spcPts val="919"/>
                        </a:lnSpc>
                        <a:spcBef>
                          <a:spcPts val="30"/>
                        </a:spcBef>
                      </a:pPr>
                      <a:r>
                        <a:rPr sz="700" b="1" spc="5" dirty="0">
                          <a:latin typeface="Trebuchet MS"/>
                          <a:cs typeface="Trebuchet MS"/>
                        </a:rPr>
                        <a:t>U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nb</a:t>
                      </a:r>
                      <a:r>
                        <a:rPr sz="700" b="1" spc="-10" dirty="0">
                          <a:latin typeface="Trebuchet MS"/>
                          <a:cs typeface="Trebuchet MS"/>
                        </a:rPr>
                        <a:t>ill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ed  </a:t>
                      </a:r>
                      <a:r>
                        <a:rPr sz="700" b="1" spc="-35" dirty="0">
                          <a:latin typeface="Trebuchet MS"/>
                          <a:cs typeface="Trebuchet MS"/>
                        </a:rPr>
                        <a:t>Hours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381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34950"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April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35" marB="0">
                    <a:lnL w="19050">
                      <a:solidFill>
                        <a:srgbClr val="000000"/>
                      </a:solidFill>
                      <a:prstDash val="solid"/>
                    </a:lnL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R="312420" algn="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35" marB="0"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5"/>
                        </a:spcBef>
                        <a:tabLst>
                          <a:tab pos="372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35" marB="0"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gridSpan="4"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spcBef>
                          <a:spcPts val="5"/>
                        </a:spcBef>
                        <a:tabLst>
                          <a:tab pos="626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35" marB="0"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34315"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April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31242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2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 marL="22860">
                        <a:lnSpc>
                          <a:spcPct val="100000"/>
                        </a:lnSpc>
                      </a:pPr>
                      <a:r>
                        <a:rPr sz="700" spc="-30" dirty="0">
                          <a:latin typeface="Arial"/>
                          <a:cs typeface="Arial"/>
                        </a:rPr>
                        <a:t>Watched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Quarterly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Forum</a:t>
                      </a:r>
                      <a:r>
                        <a:rPr sz="700" spc="-1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online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54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1.5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tabLst>
                          <a:tab pos="372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tabLst>
                          <a:tab pos="5391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30.00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34315"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April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31242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3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tabLst>
                          <a:tab pos="372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tabLst>
                          <a:tab pos="626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34315"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April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31242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4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 marL="22860">
                        <a:lnSpc>
                          <a:spcPct val="100000"/>
                        </a:lnSpc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Went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my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Weekly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Engagement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Site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at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Edmondson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Library.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Talked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7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residents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54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2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tabLst>
                          <a:tab pos="372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tabLst>
                          <a:tab pos="5391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40.00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34315"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April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31242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5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tabLst>
                          <a:tab pos="372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tabLst>
                          <a:tab pos="626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34315"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April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31242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6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tabLst>
                          <a:tab pos="372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tabLst>
                          <a:tab pos="626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34315"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April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31242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7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tabLst>
                          <a:tab pos="372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tabLst>
                          <a:tab pos="626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34315"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April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31242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8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tabLst>
                          <a:tab pos="372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tabLst>
                          <a:tab pos="626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34315"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April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31242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9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tabLst>
                          <a:tab pos="372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tabLst>
                          <a:tab pos="626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34315"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April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28956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tabLst>
                          <a:tab pos="372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tabLst>
                          <a:tab pos="626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34315"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April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28956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 marL="22860">
                        <a:lnSpc>
                          <a:spcPct val="100000"/>
                        </a:lnSpc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Went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Weekly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Engagement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Site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at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Edmondson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Library.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It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was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5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slow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day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54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2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tabLst>
                          <a:tab pos="372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tabLst>
                          <a:tab pos="5391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40.00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34315"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April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28956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12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 marL="22860">
                        <a:lnSpc>
                          <a:spcPct val="100000"/>
                        </a:lnSpc>
                      </a:pPr>
                      <a:r>
                        <a:rPr sz="700" spc="-15" dirty="0">
                          <a:latin typeface="Arial"/>
                          <a:cs typeface="Arial"/>
                        </a:rPr>
                        <a:t>Irvington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Community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Association</a:t>
                      </a:r>
                      <a:r>
                        <a:rPr sz="700" spc="-8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Meeting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54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tabLst>
                          <a:tab pos="372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tabLst>
                          <a:tab pos="5391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34315"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April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28956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13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tabLst>
                          <a:tab pos="372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tabLst>
                          <a:tab pos="626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34315"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April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28956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14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tabLst>
                          <a:tab pos="372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tabLst>
                          <a:tab pos="626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34315"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April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28956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15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 marL="22860">
                        <a:lnSpc>
                          <a:spcPct val="100000"/>
                        </a:lnSpc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Attended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Monthly </a:t>
                      </a:r>
                      <a:r>
                        <a:rPr sz="700" spc="-75" dirty="0">
                          <a:latin typeface="Arial"/>
                          <a:cs typeface="Arial"/>
                        </a:rPr>
                        <a:t>NL</a:t>
                      </a:r>
                      <a:r>
                        <a:rPr sz="700" spc="-1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Meeting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54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tabLst>
                          <a:tab pos="626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34315"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April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28956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16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tabLst>
                          <a:tab pos="626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</a:tbl>
          </a:graphicData>
        </a:graphic>
      </p:graphicFrame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35000" y="264794"/>
            <a:ext cx="793750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10" dirty="0">
                <a:latin typeface="Arial"/>
                <a:cs typeface="Arial"/>
              </a:rPr>
              <a:t>5/21/2019 </a:t>
            </a:r>
            <a:r>
              <a:rPr sz="700" spc="75" dirty="0">
                <a:latin typeface="Arial"/>
                <a:cs typeface="Arial"/>
              </a:rPr>
              <a:t>/</a:t>
            </a:r>
            <a:r>
              <a:rPr sz="700" spc="-130" dirty="0">
                <a:latin typeface="Arial"/>
                <a:cs typeface="Arial"/>
              </a:rPr>
              <a:t> </a:t>
            </a:r>
            <a:r>
              <a:rPr sz="700" spc="-25" dirty="0">
                <a:latin typeface="Arial"/>
                <a:cs typeface="Arial"/>
              </a:rPr>
              <a:t>4:17 </a:t>
            </a:r>
            <a:r>
              <a:rPr sz="700" spc="-50" dirty="0">
                <a:latin typeface="Arial"/>
                <a:cs typeface="Arial"/>
              </a:rPr>
              <a:t>PM</a:t>
            </a:r>
            <a:endParaRPr sz="7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219191" y="247574"/>
            <a:ext cx="2359025" cy="2603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028700" marR="5080" indent="-1016635">
              <a:lnSpc>
                <a:spcPct val="110000"/>
              </a:lnSpc>
              <a:spcBef>
                <a:spcPts val="95"/>
              </a:spcBef>
            </a:pPr>
            <a:r>
              <a:rPr sz="700" spc="-20" dirty="0">
                <a:latin typeface="Arial"/>
                <a:cs typeface="Arial"/>
              </a:rPr>
              <a:t>Baltimore </a:t>
            </a:r>
            <a:r>
              <a:rPr sz="700" spc="-25" dirty="0">
                <a:latin typeface="Arial"/>
                <a:cs typeface="Arial"/>
              </a:rPr>
              <a:t>Community </a:t>
            </a:r>
            <a:r>
              <a:rPr sz="700" spc="-10" dirty="0">
                <a:latin typeface="Arial"/>
                <a:cs typeface="Arial"/>
              </a:rPr>
              <a:t>Mediation </a:t>
            </a:r>
            <a:r>
              <a:rPr sz="700" spc="-35" dirty="0">
                <a:latin typeface="Arial"/>
                <a:cs typeface="Arial"/>
              </a:rPr>
              <a:t>Center </a:t>
            </a:r>
            <a:r>
              <a:rPr sz="700" spc="-20" dirty="0">
                <a:latin typeface="Arial"/>
                <a:cs typeface="Arial"/>
              </a:rPr>
              <a:t>- </a:t>
            </a:r>
            <a:r>
              <a:rPr sz="700" spc="-25" dirty="0">
                <a:latin typeface="Arial"/>
                <a:cs typeface="Arial"/>
              </a:rPr>
              <a:t>Neighborhood </a:t>
            </a:r>
            <a:r>
              <a:rPr sz="700" spc="-35" dirty="0">
                <a:latin typeface="Arial"/>
                <a:cs typeface="Arial"/>
              </a:rPr>
              <a:t>Liaison  </a:t>
            </a:r>
            <a:r>
              <a:rPr sz="700" spc="-75" dirty="0">
                <a:latin typeface="Arial"/>
                <a:cs typeface="Arial"/>
              </a:rPr>
              <a:t>INVOICE</a:t>
            </a:r>
            <a:endParaRPr sz="7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900407" y="264794"/>
            <a:ext cx="266065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70" dirty="0">
                <a:latin typeface="Arial"/>
                <a:cs typeface="Arial"/>
              </a:rPr>
              <a:t>Page</a:t>
            </a:r>
            <a:r>
              <a:rPr sz="700" spc="-90" dirty="0">
                <a:latin typeface="Arial"/>
                <a:cs typeface="Arial"/>
              </a:rPr>
              <a:t> </a:t>
            </a:r>
            <a:r>
              <a:rPr sz="700" spc="-35" dirty="0">
                <a:latin typeface="Arial"/>
                <a:cs typeface="Arial"/>
              </a:rPr>
              <a:t>2</a:t>
            </a:r>
            <a:endParaRPr sz="700">
              <a:latin typeface="Arial"/>
              <a:cs typeface="Arial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633983" y="848296"/>
          <a:ext cx="11538585" cy="36861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93750"/>
                <a:gridCol w="704215"/>
                <a:gridCol w="3729354"/>
                <a:gridCol w="854075"/>
                <a:gridCol w="654049"/>
                <a:gridCol w="782320"/>
                <a:gridCol w="3997325"/>
              </a:tblGrid>
              <a:tr h="381000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April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17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ct val="100000"/>
                        </a:lnSpc>
                        <a:tabLst>
                          <a:tab pos="4121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7310" algn="ctr">
                        <a:lnSpc>
                          <a:spcPct val="100000"/>
                        </a:lnSpc>
                        <a:tabLst>
                          <a:tab pos="5772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34315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April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18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2860">
                        <a:lnSpc>
                          <a:spcPct val="100000"/>
                        </a:lnSpc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Attended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my Weekly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Engagement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Site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at the library.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Talked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700" spc="-1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5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residents, </a:t>
                      </a:r>
                      <a:r>
                        <a:rPr sz="700" spc="-50" dirty="0">
                          <a:latin typeface="Arial"/>
                          <a:cs typeface="Arial"/>
                        </a:rPr>
                        <a:t>passed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out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15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brochures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35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2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ct val="100000"/>
                        </a:lnSpc>
                        <a:tabLst>
                          <a:tab pos="4121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ct val="100000"/>
                        </a:lnSpc>
                        <a:tabLst>
                          <a:tab pos="50609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40.00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34315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April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19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ct val="100000"/>
                        </a:lnSpc>
                        <a:tabLst>
                          <a:tab pos="4121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7310" algn="ctr">
                        <a:lnSpc>
                          <a:spcPct val="100000"/>
                        </a:lnSpc>
                        <a:tabLst>
                          <a:tab pos="5772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34315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April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20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ct val="100000"/>
                        </a:lnSpc>
                        <a:tabLst>
                          <a:tab pos="4121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7310" algn="ctr">
                        <a:lnSpc>
                          <a:spcPct val="100000"/>
                        </a:lnSpc>
                        <a:tabLst>
                          <a:tab pos="5772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34315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April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21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ct val="100000"/>
                        </a:lnSpc>
                        <a:tabLst>
                          <a:tab pos="4121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7310" algn="ctr">
                        <a:lnSpc>
                          <a:spcPct val="100000"/>
                        </a:lnSpc>
                        <a:tabLst>
                          <a:tab pos="5772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34315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April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22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ct val="100000"/>
                        </a:lnSpc>
                        <a:tabLst>
                          <a:tab pos="4121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7310" algn="ctr">
                        <a:lnSpc>
                          <a:spcPct val="100000"/>
                        </a:lnSpc>
                        <a:tabLst>
                          <a:tab pos="5772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34315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April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23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ct val="100000"/>
                        </a:lnSpc>
                        <a:tabLst>
                          <a:tab pos="4121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7310" algn="ctr">
                        <a:lnSpc>
                          <a:spcPct val="100000"/>
                        </a:lnSpc>
                        <a:tabLst>
                          <a:tab pos="5772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34315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April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24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ct val="100000"/>
                        </a:lnSpc>
                        <a:tabLst>
                          <a:tab pos="4121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7310" algn="ctr">
                        <a:lnSpc>
                          <a:spcPct val="100000"/>
                        </a:lnSpc>
                        <a:tabLst>
                          <a:tab pos="5772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34315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April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25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2860">
                        <a:lnSpc>
                          <a:spcPct val="100000"/>
                        </a:lnSpc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Attended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my Weekly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Engagement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Site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at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Edmondson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library.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Talked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700" spc="-1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5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residents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35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2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ct val="100000"/>
                        </a:lnSpc>
                        <a:tabLst>
                          <a:tab pos="4121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ct val="100000"/>
                        </a:lnSpc>
                        <a:tabLst>
                          <a:tab pos="50609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40.00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34315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April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26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ct val="100000"/>
                        </a:lnSpc>
                        <a:tabLst>
                          <a:tab pos="4121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7310" algn="ctr">
                        <a:lnSpc>
                          <a:spcPct val="100000"/>
                        </a:lnSpc>
                        <a:tabLst>
                          <a:tab pos="5772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34315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April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27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ct val="100000"/>
                        </a:lnSpc>
                        <a:tabLst>
                          <a:tab pos="4121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7310" algn="ctr">
                        <a:lnSpc>
                          <a:spcPct val="100000"/>
                        </a:lnSpc>
                        <a:tabLst>
                          <a:tab pos="5772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34315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April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28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ct val="100000"/>
                        </a:lnSpc>
                        <a:tabLst>
                          <a:tab pos="4121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7310" algn="ctr">
                        <a:lnSpc>
                          <a:spcPct val="100000"/>
                        </a:lnSpc>
                        <a:tabLst>
                          <a:tab pos="5772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34315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April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ct val="100000"/>
                        </a:lnSpc>
                        <a:tabLst>
                          <a:tab pos="4121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7310" algn="ctr">
                        <a:lnSpc>
                          <a:spcPct val="100000"/>
                        </a:lnSpc>
                        <a:tabLst>
                          <a:tab pos="5772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16839">
                <a:tc>
                  <a:txBody>
                    <a:bodyPr/>
                    <a:lstStyle/>
                    <a:p>
                      <a:pPr marL="19050" algn="ctr">
                        <a:lnSpc>
                          <a:spcPts val="825"/>
                        </a:lnSpc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April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7780" algn="ctr">
                        <a:lnSpc>
                          <a:spcPts val="825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30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825"/>
                        </a:lnSpc>
                        <a:tabLst>
                          <a:tab pos="4121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7310" algn="ctr">
                        <a:lnSpc>
                          <a:spcPts val="825"/>
                        </a:lnSpc>
                        <a:tabLst>
                          <a:tab pos="5772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33679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April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31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ct val="100000"/>
                        </a:lnSpc>
                        <a:tabLst>
                          <a:tab pos="4121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7310" algn="ctr">
                        <a:lnSpc>
                          <a:spcPct val="100000"/>
                        </a:lnSpc>
                        <a:tabLst>
                          <a:tab pos="5772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21920">
                <a:tc gridSpan="4">
                  <a:txBody>
                    <a:bodyPr/>
                    <a:lstStyle/>
                    <a:p>
                      <a:pPr marR="635" algn="r">
                        <a:lnSpc>
                          <a:spcPts val="81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11.5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810"/>
                        </a:lnSpc>
                      </a:pPr>
                      <a:r>
                        <a:rPr sz="700" b="1" spc="-60" dirty="0">
                          <a:latin typeface="Trebuchet MS"/>
                          <a:cs typeface="Trebuchet MS"/>
                        </a:rPr>
                        <a:t>TOTAL: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8EDF2"/>
                    </a:solidFill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ts val="810"/>
                        </a:lnSpc>
                        <a:tabLst>
                          <a:tab pos="458470" algn="l"/>
                        </a:tabLst>
                      </a:pPr>
                      <a:r>
                        <a:rPr sz="700" b="1" spc="-55" dirty="0">
                          <a:latin typeface="Trebuchet MS"/>
                          <a:cs typeface="Trebuchet MS"/>
                        </a:rPr>
                        <a:t>$	210.00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8EDF2"/>
                    </a:solidFill>
                  </a:tcPr>
                </a:tc>
                <a:tc>
                  <a:txBody>
                    <a:bodyPr/>
                    <a:lstStyle/>
                    <a:p>
                      <a:pPr marR="568325" algn="r">
                        <a:lnSpc>
                          <a:spcPts val="81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35000" y="264794"/>
            <a:ext cx="819150" cy="12953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" spc="5" dirty="0">
                <a:latin typeface="Arial"/>
                <a:cs typeface="Arial"/>
              </a:rPr>
              <a:t>6/12/2019 </a:t>
            </a:r>
            <a:r>
              <a:rPr sz="650" spc="80" dirty="0">
                <a:latin typeface="Arial"/>
                <a:cs typeface="Arial"/>
              </a:rPr>
              <a:t>/</a:t>
            </a:r>
            <a:r>
              <a:rPr sz="650" spc="-130" dirty="0">
                <a:latin typeface="Arial"/>
                <a:cs typeface="Arial"/>
              </a:rPr>
              <a:t> </a:t>
            </a:r>
            <a:r>
              <a:rPr sz="650" spc="-15" dirty="0">
                <a:latin typeface="Arial"/>
                <a:cs typeface="Arial"/>
              </a:rPr>
              <a:t>10:33 </a:t>
            </a:r>
            <a:r>
              <a:rPr sz="650" dirty="0">
                <a:latin typeface="Arial"/>
                <a:cs typeface="Arial"/>
              </a:rPr>
              <a:t>AM</a:t>
            </a:r>
            <a:endParaRPr sz="65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770753" y="248361"/>
            <a:ext cx="1258570" cy="25146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481965" marR="5080" indent="-469900">
              <a:lnSpc>
                <a:spcPct val="113999"/>
              </a:lnSpc>
              <a:spcBef>
                <a:spcPts val="90"/>
              </a:spcBef>
            </a:pPr>
            <a:r>
              <a:rPr sz="650" spc="-5" dirty="0">
                <a:latin typeface="Arial"/>
                <a:cs typeface="Arial"/>
              </a:rPr>
              <a:t>Baltimore </a:t>
            </a:r>
            <a:r>
              <a:rPr sz="650" spc="-25" dirty="0">
                <a:latin typeface="Arial"/>
                <a:cs typeface="Arial"/>
              </a:rPr>
              <a:t>Consent Decree</a:t>
            </a:r>
            <a:r>
              <a:rPr sz="650" spc="-125" dirty="0">
                <a:latin typeface="Arial"/>
                <a:cs typeface="Arial"/>
              </a:rPr>
              <a:t> </a:t>
            </a:r>
            <a:r>
              <a:rPr sz="650" spc="15" dirty="0">
                <a:latin typeface="Arial"/>
                <a:cs typeface="Arial"/>
              </a:rPr>
              <a:t>Monitor  </a:t>
            </a:r>
            <a:r>
              <a:rPr sz="650" spc="-55" dirty="0">
                <a:latin typeface="Arial"/>
                <a:cs typeface="Arial"/>
              </a:rPr>
              <a:t>INVOICE</a:t>
            </a:r>
            <a:endParaRPr sz="6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908028" y="264794"/>
            <a:ext cx="258445" cy="12953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" spc="-50" dirty="0">
                <a:latin typeface="Arial"/>
                <a:cs typeface="Arial"/>
              </a:rPr>
              <a:t>Page</a:t>
            </a:r>
            <a:r>
              <a:rPr sz="650" spc="-80" dirty="0">
                <a:latin typeface="Arial"/>
                <a:cs typeface="Arial"/>
              </a:rPr>
              <a:t> </a:t>
            </a:r>
            <a:r>
              <a:rPr sz="650" spc="-20" dirty="0">
                <a:latin typeface="Arial"/>
                <a:cs typeface="Arial"/>
              </a:rPr>
              <a:t>3</a:t>
            </a:r>
            <a:endParaRPr sz="65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708520" y="1082039"/>
            <a:ext cx="1522730" cy="118745"/>
          </a:xfrm>
          <a:custGeom>
            <a:avLst/>
            <a:gdLst/>
            <a:ahLst/>
            <a:cxnLst/>
            <a:rect l="l" t="t" r="r" b="b"/>
            <a:pathLst>
              <a:path w="1522729" h="118744">
                <a:moveTo>
                  <a:pt x="0" y="0"/>
                </a:moveTo>
                <a:lnTo>
                  <a:pt x="1522476" y="0"/>
                </a:lnTo>
                <a:lnTo>
                  <a:pt x="1522476" y="118745"/>
                </a:lnTo>
                <a:lnTo>
                  <a:pt x="0" y="118745"/>
                </a:lnTo>
                <a:lnTo>
                  <a:pt x="0" y="0"/>
                </a:lnTo>
                <a:close/>
              </a:path>
            </a:pathLst>
          </a:custGeom>
          <a:solidFill>
            <a:srgbClr val="DAED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6539483" y="1064894"/>
            <a:ext cx="485140" cy="12953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0"/>
              </a:spcBef>
            </a:pPr>
            <a:r>
              <a:rPr sz="650" spc="-15" dirty="0">
                <a:latin typeface="Arial"/>
                <a:cs typeface="Arial"/>
              </a:rPr>
              <a:t>26.6</a:t>
            </a:r>
            <a:r>
              <a:rPr sz="650" spc="40" dirty="0">
                <a:latin typeface="Arial"/>
                <a:cs typeface="Arial"/>
              </a:rPr>
              <a:t> </a:t>
            </a:r>
            <a:r>
              <a:rPr sz="650" b="1" spc="-40" dirty="0">
                <a:latin typeface="Trebuchet MS"/>
                <a:cs typeface="Trebuchet MS"/>
              </a:rPr>
              <a:t>TOTAL:</a:t>
            </a:r>
            <a:endParaRPr sz="65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831708" y="1064894"/>
            <a:ext cx="368300" cy="12953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0"/>
              </a:spcBef>
            </a:pPr>
            <a:r>
              <a:rPr sz="650" b="1" spc="-45" dirty="0">
                <a:latin typeface="Trebuchet MS"/>
                <a:cs typeface="Trebuchet MS"/>
              </a:rPr>
              <a:t>12,635.00</a:t>
            </a:r>
            <a:endParaRPr sz="65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383653" y="1064894"/>
            <a:ext cx="57150" cy="12953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0"/>
              </a:spcBef>
            </a:pPr>
            <a:r>
              <a:rPr sz="650" b="1" spc="-35" dirty="0">
                <a:latin typeface="Trebuchet MS"/>
                <a:cs typeface="Trebuchet MS"/>
              </a:rPr>
              <a:t>$</a:t>
            </a:r>
            <a:endParaRPr sz="65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368913" y="1069466"/>
            <a:ext cx="167005" cy="12953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0"/>
              </a:spcBef>
            </a:pPr>
            <a:r>
              <a:rPr sz="650" spc="-20" dirty="0">
                <a:latin typeface="Arial"/>
                <a:cs typeface="Arial"/>
              </a:rPr>
              <a:t>27.7</a:t>
            </a:r>
            <a:endParaRPr sz="65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41540" y="856614"/>
            <a:ext cx="0" cy="350520"/>
          </a:xfrm>
          <a:custGeom>
            <a:avLst/>
            <a:gdLst/>
            <a:ahLst/>
            <a:cxnLst/>
            <a:rect l="l" t="t" r="r" b="b"/>
            <a:pathLst>
              <a:path h="350519">
                <a:moveTo>
                  <a:pt x="0" y="0"/>
                </a:moveTo>
                <a:lnTo>
                  <a:pt x="0" y="350393"/>
                </a:lnTo>
              </a:path>
            </a:pathLst>
          </a:custGeom>
          <a:ln w="151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277491" y="853439"/>
            <a:ext cx="0" cy="220979"/>
          </a:xfrm>
          <a:custGeom>
            <a:avLst/>
            <a:gdLst/>
            <a:ahLst/>
            <a:cxnLst/>
            <a:rect l="l" t="t" r="r" b="b"/>
            <a:pathLst>
              <a:path h="220980">
                <a:moveTo>
                  <a:pt x="0" y="0"/>
                </a:moveTo>
                <a:lnTo>
                  <a:pt x="0" y="220979"/>
                </a:lnTo>
              </a:path>
            </a:pathLst>
          </a:custGeom>
          <a:ln w="761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881751" y="861186"/>
            <a:ext cx="0" cy="213360"/>
          </a:xfrm>
          <a:custGeom>
            <a:avLst/>
            <a:gdLst/>
            <a:ahLst/>
            <a:cxnLst/>
            <a:rect l="l" t="t" r="r" b="b"/>
            <a:pathLst>
              <a:path h="213359">
                <a:moveTo>
                  <a:pt x="0" y="0"/>
                </a:moveTo>
                <a:lnTo>
                  <a:pt x="0" y="213359"/>
                </a:lnTo>
              </a:path>
            </a:pathLst>
          </a:custGeom>
          <a:ln w="762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2086780" y="856614"/>
            <a:ext cx="0" cy="350520"/>
          </a:xfrm>
          <a:custGeom>
            <a:avLst/>
            <a:gdLst/>
            <a:ahLst/>
            <a:cxnLst/>
            <a:rect l="l" t="t" r="r" b="b"/>
            <a:pathLst>
              <a:path h="350519">
                <a:moveTo>
                  <a:pt x="0" y="0"/>
                </a:moveTo>
                <a:lnTo>
                  <a:pt x="0" y="350393"/>
                </a:lnTo>
              </a:path>
            </a:pathLst>
          </a:custGeom>
          <a:ln w="1511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708584" y="1089786"/>
            <a:ext cx="0" cy="117475"/>
          </a:xfrm>
          <a:custGeom>
            <a:avLst/>
            <a:gdLst/>
            <a:ahLst/>
            <a:cxnLst/>
            <a:rect l="l" t="t" r="r" b="b"/>
            <a:pathLst>
              <a:path h="117475">
                <a:moveTo>
                  <a:pt x="0" y="0"/>
                </a:moveTo>
                <a:lnTo>
                  <a:pt x="0" y="117221"/>
                </a:lnTo>
              </a:path>
            </a:pathLst>
          </a:custGeom>
          <a:ln w="1511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229472" y="1089786"/>
            <a:ext cx="0" cy="117475"/>
          </a:xfrm>
          <a:custGeom>
            <a:avLst/>
            <a:gdLst/>
            <a:ahLst/>
            <a:cxnLst/>
            <a:rect l="l" t="t" r="r" b="b"/>
            <a:pathLst>
              <a:path h="117475">
                <a:moveTo>
                  <a:pt x="0" y="0"/>
                </a:moveTo>
                <a:lnTo>
                  <a:pt x="0" y="117221"/>
                </a:lnTo>
              </a:path>
            </a:pathLst>
          </a:custGeom>
          <a:ln w="152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281427" y="857250"/>
            <a:ext cx="3604260" cy="0"/>
          </a:xfrm>
          <a:custGeom>
            <a:avLst/>
            <a:gdLst/>
            <a:ahLst/>
            <a:cxnLst/>
            <a:rect l="l" t="t" r="r" b="b"/>
            <a:pathLst>
              <a:path w="3604260">
                <a:moveTo>
                  <a:pt x="0" y="0"/>
                </a:moveTo>
                <a:lnTo>
                  <a:pt x="3604260" y="0"/>
                </a:lnTo>
              </a:path>
            </a:pathLst>
          </a:custGeom>
          <a:ln w="762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49223" y="1082103"/>
            <a:ext cx="11445240" cy="0"/>
          </a:xfrm>
          <a:custGeom>
            <a:avLst/>
            <a:gdLst/>
            <a:ahLst/>
            <a:cxnLst/>
            <a:rect l="l" t="t" r="r" b="b"/>
            <a:pathLst>
              <a:path w="11445240">
                <a:moveTo>
                  <a:pt x="0" y="0"/>
                </a:moveTo>
                <a:lnTo>
                  <a:pt x="11445113" y="0"/>
                </a:lnTo>
              </a:path>
            </a:pathLst>
          </a:custGeom>
          <a:ln w="1511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49223" y="1199324"/>
            <a:ext cx="11445240" cy="0"/>
          </a:xfrm>
          <a:custGeom>
            <a:avLst/>
            <a:gdLst/>
            <a:ahLst/>
            <a:cxnLst/>
            <a:rect l="l" t="t" r="r" b="b"/>
            <a:pathLst>
              <a:path w="11445240">
                <a:moveTo>
                  <a:pt x="0" y="0"/>
                </a:moveTo>
                <a:lnTo>
                  <a:pt x="11445113" y="0"/>
                </a:lnTo>
              </a:path>
            </a:pathLst>
          </a:custGeom>
          <a:ln w="1511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35000" y="264794"/>
            <a:ext cx="793750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10" dirty="0">
                <a:latin typeface="Arial"/>
                <a:cs typeface="Arial"/>
              </a:rPr>
              <a:t>5/21/2019 </a:t>
            </a:r>
            <a:r>
              <a:rPr sz="700" spc="75" dirty="0">
                <a:latin typeface="Arial"/>
                <a:cs typeface="Arial"/>
              </a:rPr>
              <a:t>/</a:t>
            </a:r>
            <a:r>
              <a:rPr sz="700" spc="-130" dirty="0">
                <a:latin typeface="Arial"/>
                <a:cs typeface="Arial"/>
              </a:rPr>
              <a:t> </a:t>
            </a:r>
            <a:r>
              <a:rPr sz="700" spc="-25" dirty="0">
                <a:latin typeface="Arial"/>
                <a:cs typeface="Arial"/>
              </a:rPr>
              <a:t>4:17 </a:t>
            </a:r>
            <a:r>
              <a:rPr sz="700" spc="-50" dirty="0">
                <a:latin typeface="Arial"/>
                <a:cs typeface="Arial"/>
              </a:rPr>
              <a:t>PM</a:t>
            </a:r>
            <a:endParaRPr sz="7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219191" y="247574"/>
            <a:ext cx="2359025" cy="2603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028700" marR="5080" indent="-1016635">
              <a:lnSpc>
                <a:spcPct val="110000"/>
              </a:lnSpc>
              <a:spcBef>
                <a:spcPts val="95"/>
              </a:spcBef>
            </a:pPr>
            <a:r>
              <a:rPr sz="700" spc="-20" dirty="0">
                <a:latin typeface="Arial"/>
                <a:cs typeface="Arial"/>
              </a:rPr>
              <a:t>Baltimore </a:t>
            </a:r>
            <a:r>
              <a:rPr sz="700" spc="-25" dirty="0">
                <a:latin typeface="Arial"/>
                <a:cs typeface="Arial"/>
              </a:rPr>
              <a:t>Community </a:t>
            </a:r>
            <a:r>
              <a:rPr sz="700" spc="-10" dirty="0">
                <a:latin typeface="Arial"/>
                <a:cs typeface="Arial"/>
              </a:rPr>
              <a:t>Mediation </a:t>
            </a:r>
            <a:r>
              <a:rPr sz="700" spc="-35" dirty="0">
                <a:latin typeface="Arial"/>
                <a:cs typeface="Arial"/>
              </a:rPr>
              <a:t>Center </a:t>
            </a:r>
            <a:r>
              <a:rPr sz="700" spc="-20" dirty="0">
                <a:latin typeface="Arial"/>
                <a:cs typeface="Arial"/>
              </a:rPr>
              <a:t>- </a:t>
            </a:r>
            <a:r>
              <a:rPr sz="700" spc="-25" dirty="0">
                <a:latin typeface="Arial"/>
                <a:cs typeface="Arial"/>
              </a:rPr>
              <a:t>Neighborhood </a:t>
            </a:r>
            <a:r>
              <a:rPr sz="700" spc="-35" dirty="0">
                <a:latin typeface="Arial"/>
                <a:cs typeface="Arial"/>
              </a:rPr>
              <a:t>Liaison  </a:t>
            </a:r>
            <a:r>
              <a:rPr sz="700" spc="-75" dirty="0">
                <a:latin typeface="Arial"/>
                <a:cs typeface="Arial"/>
              </a:rPr>
              <a:t>INVOICE</a:t>
            </a:r>
            <a:endParaRPr sz="7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900407" y="264794"/>
            <a:ext cx="266065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70" dirty="0">
                <a:latin typeface="Arial"/>
                <a:cs typeface="Arial"/>
              </a:rPr>
              <a:t>Page</a:t>
            </a:r>
            <a:r>
              <a:rPr sz="700" spc="-90" dirty="0">
                <a:latin typeface="Arial"/>
                <a:cs typeface="Arial"/>
              </a:rPr>
              <a:t> </a:t>
            </a:r>
            <a:r>
              <a:rPr sz="700" spc="-35" dirty="0">
                <a:latin typeface="Arial"/>
                <a:cs typeface="Arial"/>
              </a:rPr>
              <a:t>3</a:t>
            </a:r>
            <a:endParaRPr sz="700">
              <a:latin typeface="Arial"/>
              <a:cs typeface="Arial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633983" y="847471"/>
          <a:ext cx="11538585" cy="61264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91845"/>
                <a:gridCol w="706120"/>
                <a:gridCol w="920749"/>
                <a:gridCol w="2807969"/>
                <a:gridCol w="855979"/>
                <a:gridCol w="653415"/>
                <a:gridCol w="784859"/>
                <a:gridCol w="685800"/>
                <a:gridCol w="875665"/>
                <a:gridCol w="2437764"/>
              </a:tblGrid>
              <a:tr h="210185">
                <a:tc gridSpan="10">
                  <a:txBody>
                    <a:bodyPr/>
                    <a:lstStyle/>
                    <a:p>
                      <a:pPr marL="33020">
                        <a:lnSpc>
                          <a:spcPts val="1475"/>
                        </a:lnSpc>
                      </a:pPr>
                      <a:r>
                        <a:rPr sz="1250" spc="-195" dirty="0">
                          <a:solidFill>
                            <a:srgbClr val="006000"/>
                          </a:solidFill>
                          <a:latin typeface="Arial"/>
                          <a:cs typeface="Arial"/>
                        </a:rPr>
                        <a:t>EXPENSES</a:t>
                      </a:r>
                      <a:endParaRPr sz="12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solidFill>
                      <a:srgbClr val="CCBFD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21920"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342900">
                        <a:lnSpc>
                          <a:spcPts val="800"/>
                        </a:lnSpc>
                      </a:pPr>
                      <a:r>
                        <a:rPr sz="700" b="1" spc="-20" dirty="0">
                          <a:latin typeface="Trebuchet MS"/>
                          <a:cs typeface="Trebuchet MS"/>
                        </a:rPr>
                        <a:t>MEALS </a:t>
                      </a:r>
                      <a:r>
                        <a:rPr sz="700" b="1" spc="-60" dirty="0">
                          <a:latin typeface="Trebuchet MS"/>
                          <a:cs typeface="Trebuchet MS"/>
                        </a:rPr>
                        <a:t>+</a:t>
                      </a:r>
                      <a:r>
                        <a:rPr sz="700" b="1" spc="-10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35" dirty="0">
                          <a:latin typeface="Trebuchet MS"/>
                          <a:cs typeface="Trebuchet MS"/>
                        </a:rPr>
                        <a:t>INCIDENTALS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10795" algn="ctr">
                        <a:lnSpc>
                          <a:spcPts val="800"/>
                        </a:lnSpc>
                      </a:pPr>
                      <a:r>
                        <a:rPr sz="700" b="1" spc="-10" dirty="0">
                          <a:latin typeface="Trebuchet MS"/>
                          <a:cs typeface="Trebuchet MS"/>
                        </a:rPr>
                        <a:t>NON</a:t>
                      </a:r>
                      <a:r>
                        <a:rPr sz="700" b="1" spc="-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20" dirty="0">
                          <a:latin typeface="Trebuchet MS"/>
                          <a:cs typeface="Trebuchet MS"/>
                        </a:rPr>
                        <a:t>MEALS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3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996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row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solidFill>
                      <a:srgbClr val="C4D8EF"/>
                    </a:solidFill>
                  </a:tcPr>
                </a:tc>
                <a:tc>
                  <a:txBody>
                    <a:bodyPr/>
                    <a:lstStyle/>
                    <a:p>
                      <a:pPr marL="13335" algn="ctr">
                        <a:lnSpc>
                          <a:spcPts val="645"/>
                        </a:lnSpc>
                      </a:pPr>
                      <a:r>
                        <a:rPr sz="700" b="1" spc="-45" dirty="0">
                          <a:latin typeface="Trebuchet MS"/>
                          <a:cs typeface="Trebuchet MS"/>
                        </a:rPr>
                        <a:t>Total </a:t>
                      </a:r>
                      <a:r>
                        <a:rPr sz="700" b="1" spc="-5" dirty="0">
                          <a:latin typeface="Trebuchet MS"/>
                          <a:cs typeface="Trebuchet MS"/>
                        </a:rPr>
                        <a:t>Meal</a:t>
                      </a:r>
                      <a:r>
                        <a:rPr sz="700" b="1" spc="-10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60" dirty="0">
                          <a:latin typeface="Trebuchet MS"/>
                          <a:cs typeface="Trebuchet MS"/>
                        </a:rPr>
                        <a:t>+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solidFill>
                      <a:srgbClr val="C4D8EF"/>
                    </a:solidFill>
                  </a:tcPr>
                </a:tc>
                <a:tc row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950">
                        <a:latin typeface="Times New Roman"/>
                        <a:cs typeface="Times New Roman"/>
                      </a:endParaRPr>
                    </a:p>
                    <a:p>
                      <a:pPr marL="184150" marR="165100" indent="27305">
                        <a:lnSpc>
                          <a:spcPct val="110000"/>
                        </a:lnSpc>
                      </a:pPr>
                      <a:r>
                        <a:rPr sz="700" b="1" spc="-15" dirty="0">
                          <a:latin typeface="Trebuchet MS"/>
                          <a:cs typeface="Trebuchet MS"/>
                        </a:rPr>
                        <a:t>Non-Meal  </a:t>
                      </a:r>
                      <a:r>
                        <a:rPr sz="700" b="1" spc="-5" dirty="0">
                          <a:latin typeface="Trebuchet MS"/>
                          <a:cs typeface="Trebuchet MS"/>
                        </a:rPr>
                        <a:t>D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e</a:t>
                      </a:r>
                      <a:r>
                        <a:rPr sz="700" b="1" spc="5" dirty="0">
                          <a:latin typeface="Trebuchet MS"/>
                          <a:cs typeface="Trebuchet MS"/>
                        </a:rPr>
                        <a:t>s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cr</a:t>
                      </a:r>
                      <a:r>
                        <a:rPr sz="700" b="1" spc="-10" dirty="0">
                          <a:latin typeface="Trebuchet MS"/>
                          <a:cs typeface="Trebuchet MS"/>
                        </a:rPr>
                        <a:t>i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p</a:t>
                      </a:r>
                      <a:r>
                        <a:rPr sz="700" b="1" spc="-10" dirty="0">
                          <a:latin typeface="Trebuchet MS"/>
                          <a:cs typeface="Trebuchet MS"/>
                        </a:rPr>
                        <a:t>ti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on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63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 row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950">
                        <a:latin typeface="Times New Roman"/>
                        <a:cs typeface="Times New Roman"/>
                      </a:endParaRPr>
                    </a:p>
                    <a:p>
                      <a:pPr marL="193040" marR="140970" indent="-32384">
                        <a:lnSpc>
                          <a:spcPct val="110000"/>
                        </a:lnSpc>
                      </a:pPr>
                      <a:r>
                        <a:rPr sz="700" b="1" dirty="0">
                          <a:latin typeface="Trebuchet MS"/>
                          <a:cs typeface="Trebuchet MS"/>
                        </a:rPr>
                        <a:t>Non</a:t>
                      </a:r>
                      <a:r>
                        <a:rPr sz="700" b="1" spc="-5" dirty="0">
                          <a:latin typeface="Trebuchet MS"/>
                          <a:cs typeface="Trebuchet MS"/>
                        </a:rPr>
                        <a:t>-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Me</a:t>
                      </a:r>
                      <a:r>
                        <a:rPr sz="700" b="1" spc="-5" dirty="0">
                          <a:latin typeface="Trebuchet MS"/>
                          <a:cs typeface="Trebuchet MS"/>
                        </a:rPr>
                        <a:t>a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l  </a:t>
                      </a:r>
                      <a:r>
                        <a:rPr sz="700" b="1" spc="-45" dirty="0">
                          <a:latin typeface="Trebuchet MS"/>
                          <a:cs typeface="Trebuchet MS"/>
                        </a:rPr>
                        <a:t>Expense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63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162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C4D8EF"/>
                    </a:solidFill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ts val="780"/>
                        </a:lnSpc>
                      </a:pPr>
                      <a:r>
                        <a:rPr sz="700" b="1" spc="-40" dirty="0">
                          <a:latin typeface="Trebuchet MS"/>
                          <a:cs typeface="Trebuchet MS"/>
                        </a:rPr>
                        <a:t>Incidentals</a:t>
                      </a:r>
                      <a:r>
                        <a:rPr sz="700" b="1" spc="-6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45" dirty="0">
                          <a:latin typeface="Trebuchet MS"/>
                          <a:cs typeface="Trebuchet MS"/>
                        </a:rPr>
                        <a:t>(per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solidFill>
                      <a:srgbClr val="C4D8E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17475">
                <a:tc>
                  <a:txBody>
                    <a:bodyPr/>
                    <a:lstStyle/>
                    <a:p>
                      <a:pPr marL="14604" algn="ctr">
                        <a:lnSpc>
                          <a:spcPts val="775"/>
                        </a:lnSpc>
                      </a:pPr>
                      <a:r>
                        <a:rPr sz="700" b="1" spc="-35" dirty="0">
                          <a:latin typeface="Trebuchet MS"/>
                          <a:cs typeface="Trebuchet MS"/>
                        </a:rPr>
                        <a:t>Date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170815" algn="r">
                        <a:lnSpc>
                          <a:spcPts val="775"/>
                        </a:lnSpc>
                      </a:pPr>
                      <a:r>
                        <a:rPr sz="700" b="1" spc="-5" dirty="0">
                          <a:latin typeface="Trebuchet MS"/>
                          <a:cs typeface="Trebuchet MS"/>
                        </a:rPr>
                        <a:t>Ca</a:t>
                      </a:r>
                      <a:r>
                        <a:rPr sz="700" b="1" spc="-10" dirty="0">
                          <a:latin typeface="Trebuchet MS"/>
                          <a:cs typeface="Trebuchet MS"/>
                        </a:rPr>
                        <a:t>t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e</a:t>
                      </a:r>
                      <a:r>
                        <a:rPr sz="700" b="1" spc="-5" dirty="0">
                          <a:latin typeface="Trebuchet MS"/>
                          <a:cs typeface="Trebuchet MS"/>
                        </a:rPr>
                        <a:t>g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ory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38125">
                        <a:lnSpc>
                          <a:spcPts val="775"/>
                        </a:lnSpc>
                      </a:pPr>
                      <a:r>
                        <a:rPr sz="700" b="1" spc="-50" dirty="0">
                          <a:latin typeface="Trebuchet MS"/>
                          <a:cs typeface="Trebuchet MS"/>
                        </a:rPr>
                        <a:t>Travel</a:t>
                      </a:r>
                      <a:r>
                        <a:rPr sz="700" b="1" spc="-7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30" dirty="0">
                          <a:latin typeface="Trebuchet MS"/>
                          <a:cs typeface="Trebuchet MS"/>
                        </a:rPr>
                        <a:t>Day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C4D8EF"/>
                    </a:solidFill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ts val="785"/>
                        </a:lnSpc>
                      </a:pPr>
                      <a:r>
                        <a:rPr sz="700" b="1" spc="-40" dirty="0">
                          <a:latin typeface="Trebuchet MS"/>
                          <a:cs typeface="Trebuchet MS"/>
                        </a:rPr>
                        <a:t>daily</a:t>
                      </a:r>
                      <a:r>
                        <a:rPr sz="700" b="1" spc="-7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40" dirty="0">
                          <a:latin typeface="Trebuchet MS"/>
                          <a:cs typeface="Trebuchet MS"/>
                        </a:rPr>
                        <a:t>Guidelines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solidFill>
                      <a:srgbClr val="C4D8E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ts val="775"/>
                        </a:lnSpc>
                      </a:pPr>
                      <a:r>
                        <a:rPr sz="700" b="1" spc="-45" dirty="0">
                          <a:latin typeface="Trebuchet MS"/>
                          <a:cs typeface="Trebuchet MS"/>
                        </a:rPr>
                        <a:t>Total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1683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C4D8EF"/>
                    </a:solidFill>
                  </a:tcPr>
                </a:tc>
                <a:tc>
                  <a:txBody>
                    <a:bodyPr/>
                    <a:lstStyle/>
                    <a:p>
                      <a:pPr marL="13970" algn="ctr">
                        <a:lnSpc>
                          <a:spcPts val="780"/>
                        </a:lnSpc>
                      </a:pPr>
                      <a:r>
                        <a:rPr sz="700" b="1" spc="-40" dirty="0">
                          <a:latin typeface="Trebuchet MS"/>
                          <a:cs typeface="Trebuchet MS"/>
                        </a:rPr>
                        <a:t>cap </a:t>
                      </a:r>
                      <a:r>
                        <a:rPr sz="700" b="1" spc="-30" dirty="0">
                          <a:latin typeface="Trebuchet MS"/>
                          <a:cs typeface="Trebuchet MS"/>
                        </a:rPr>
                        <a:t>of </a:t>
                      </a:r>
                      <a:r>
                        <a:rPr sz="700" b="1" spc="-55" dirty="0">
                          <a:latin typeface="Trebuchet MS"/>
                          <a:cs typeface="Trebuchet MS"/>
                        </a:rPr>
                        <a:t>$69</a:t>
                      </a:r>
                      <a:r>
                        <a:rPr sz="700" b="1" spc="-13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45" dirty="0">
                          <a:latin typeface="Trebuchet MS"/>
                          <a:cs typeface="Trebuchet MS"/>
                        </a:rPr>
                        <a:t>per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solidFill>
                      <a:srgbClr val="C4D8E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806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>
                  <a:txBody>
                    <a:bodyPr/>
                    <a:lstStyle/>
                    <a:p>
                      <a:pPr marL="14604" algn="ctr">
                        <a:lnSpc>
                          <a:spcPts val="540"/>
                        </a:lnSpc>
                      </a:pPr>
                      <a:r>
                        <a:rPr sz="700" b="1" spc="-35" dirty="0">
                          <a:latin typeface="Trebuchet MS"/>
                          <a:cs typeface="Trebuchet MS"/>
                        </a:rPr>
                        <a:t>day)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9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R="194310" algn="r">
                        <a:lnSpc>
                          <a:spcPts val="835"/>
                        </a:lnSpc>
                        <a:spcBef>
                          <a:spcPts val="545"/>
                        </a:spcBef>
                      </a:pPr>
                      <a:r>
                        <a:rPr sz="700" spc="-30" dirty="0">
                          <a:latin typeface="Arial"/>
                          <a:cs typeface="Arial"/>
                        </a:rPr>
                        <a:t>Travel,</a:t>
                      </a:r>
                      <a:r>
                        <a:rPr sz="700" spc="-1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Other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9215" marB="0"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22225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Monthly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Travel</a:t>
                      </a:r>
                      <a:r>
                        <a:rPr sz="700" spc="-7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Stipend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7945" marB="0"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5"/>
                        </a:spcBef>
                        <a:tabLst>
                          <a:tab pos="44132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921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5"/>
                        </a:spcBef>
                        <a:tabLst>
                          <a:tab pos="6305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921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35000" y="264794"/>
            <a:ext cx="793750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10" dirty="0">
                <a:latin typeface="Arial"/>
                <a:cs typeface="Arial"/>
              </a:rPr>
              <a:t>5/21/2019 </a:t>
            </a:r>
            <a:r>
              <a:rPr sz="700" spc="75" dirty="0">
                <a:latin typeface="Arial"/>
                <a:cs typeface="Arial"/>
              </a:rPr>
              <a:t>/</a:t>
            </a:r>
            <a:r>
              <a:rPr sz="700" spc="-130" dirty="0">
                <a:latin typeface="Arial"/>
                <a:cs typeface="Arial"/>
              </a:rPr>
              <a:t> </a:t>
            </a:r>
            <a:r>
              <a:rPr sz="700" spc="-25" dirty="0">
                <a:latin typeface="Arial"/>
                <a:cs typeface="Arial"/>
              </a:rPr>
              <a:t>4:17 </a:t>
            </a:r>
            <a:r>
              <a:rPr sz="700" spc="-50" dirty="0">
                <a:latin typeface="Arial"/>
                <a:cs typeface="Arial"/>
              </a:rPr>
              <a:t>PM</a:t>
            </a:r>
            <a:endParaRPr sz="7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219191" y="247574"/>
            <a:ext cx="2359025" cy="2603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028700" marR="5080" indent="-1016635">
              <a:lnSpc>
                <a:spcPct val="110000"/>
              </a:lnSpc>
              <a:spcBef>
                <a:spcPts val="95"/>
              </a:spcBef>
            </a:pPr>
            <a:r>
              <a:rPr sz="700" spc="-20" dirty="0">
                <a:latin typeface="Arial"/>
                <a:cs typeface="Arial"/>
              </a:rPr>
              <a:t>Baltimore </a:t>
            </a:r>
            <a:r>
              <a:rPr sz="700" spc="-25" dirty="0">
                <a:latin typeface="Arial"/>
                <a:cs typeface="Arial"/>
              </a:rPr>
              <a:t>Community </a:t>
            </a:r>
            <a:r>
              <a:rPr sz="700" spc="-10" dirty="0">
                <a:latin typeface="Arial"/>
                <a:cs typeface="Arial"/>
              </a:rPr>
              <a:t>Mediation </a:t>
            </a:r>
            <a:r>
              <a:rPr sz="700" spc="-35" dirty="0">
                <a:latin typeface="Arial"/>
                <a:cs typeface="Arial"/>
              </a:rPr>
              <a:t>Center </a:t>
            </a:r>
            <a:r>
              <a:rPr sz="700" spc="-20" dirty="0">
                <a:latin typeface="Arial"/>
                <a:cs typeface="Arial"/>
              </a:rPr>
              <a:t>- </a:t>
            </a:r>
            <a:r>
              <a:rPr sz="700" spc="-25" dirty="0">
                <a:latin typeface="Arial"/>
                <a:cs typeface="Arial"/>
              </a:rPr>
              <a:t>Neighborhood </a:t>
            </a:r>
            <a:r>
              <a:rPr sz="700" spc="-35" dirty="0">
                <a:latin typeface="Arial"/>
                <a:cs typeface="Arial"/>
              </a:rPr>
              <a:t>Liaison  </a:t>
            </a:r>
            <a:r>
              <a:rPr sz="700" spc="-75" dirty="0">
                <a:latin typeface="Arial"/>
                <a:cs typeface="Arial"/>
              </a:rPr>
              <a:t>INVOICE</a:t>
            </a:r>
            <a:endParaRPr sz="7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900407" y="264794"/>
            <a:ext cx="266065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70" dirty="0">
                <a:latin typeface="Arial"/>
                <a:cs typeface="Arial"/>
              </a:rPr>
              <a:t>Page</a:t>
            </a:r>
            <a:r>
              <a:rPr sz="700" spc="-90" dirty="0">
                <a:latin typeface="Arial"/>
                <a:cs typeface="Arial"/>
              </a:rPr>
              <a:t> </a:t>
            </a:r>
            <a:r>
              <a:rPr sz="700" spc="-35" dirty="0">
                <a:latin typeface="Arial"/>
                <a:cs typeface="Arial"/>
              </a:rPr>
              <a:t>4</a:t>
            </a:r>
            <a:endParaRPr sz="700">
              <a:latin typeface="Arial"/>
              <a:cs typeface="Arial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633983" y="852042"/>
          <a:ext cx="9101455" cy="50063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26050"/>
                <a:gridCol w="855979"/>
                <a:gridCol w="653415"/>
                <a:gridCol w="784859"/>
                <a:gridCol w="685800"/>
                <a:gridCol w="875665"/>
              </a:tblGrid>
              <a:tr h="187325">
                <a:tc rowSpan="26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669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spcBef>
                          <a:spcPts val="48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096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21285"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1590">
                        <a:lnSpc>
                          <a:spcPts val="810"/>
                        </a:lnSpc>
                      </a:pPr>
                      <a:r>
                        <a:rPr sz="700" spc="-70" dirty="0">
                          <a:latin typeface="Arial"/>
                          <a:cs typeface="Arial"/>
                        </a:rPr>
                        <a:t>TOTAL: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8EDF2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10"/>
                        </a:lnSpc>
                        <a:tabLst>
                          <a:tab pos="63119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8EDF2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633983" y="5965063"/>
          <a:ext cx="6757670" cy="7639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91845"/>
                <a:gridCol w="704849"/>
                <a:gridCol w="5238114"/>
              </a:tblGrid>
              <a:tr h="118110">
                <a:tc>
                  <a:txBody>
                    <a:bodyPr/>
                    <a:lstStyle/>
                    <a:p>
                      <a:pPr marR="635" algn="r">
                        <a:lnSpc>
                          <a:spcPts val="830"/>
                        </a:lnSpc>
                      </a:pPr>
                      <a:r>
                        <a:rPr sz="700" b="1" spc="-35" dirty="0">
                          <a:latin typeface="Trebuchet MS"/>
                          <a:cs typeface="Trebuchet MS"/>
                        </a:rPr>
                        <a:t>Subtotal</a:t>
                      </a:r>
                      <a:r>
                        <a:rPr sz="700" b="1" spc="-13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55" dirty="0">
                          <a:latin typeface="Trebuchet MS"/>
                          <a:cs typeface="Trebuchet MS"/>
                        </a:rPr>
                        <a:t>Time: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DF2"/>
                    </a:solidFill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ts val="830"/>
                        </a:lnSpc>
                        <a:tabLst>
                          <a:tab pos="380365" algn="l"/>
                        </a:tabLst>
                      </a:pPr>
                      <a:r>
                        <a:rPr sz="700" b="1" spc="-55" dirty="0">
                          <a:latin typeface="Trebuchet MS"/>
                          <a:cs typeface="Trebuchet MS"/>
                        </a:rPr>
                        <a:t>$	210.00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DF2"/>
                    </a:solidFill>
                  </a:tcPr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16839">
                <a:tc>
                  <a:txBody>
                    <a:bodyPr/>
                    <a:lstStyle/>
                    <a:p>
                      <a:pPr marR="1270" algn="r">
                        <a:lnSpc>
                          <a:spcPts val="825"/>
                        </a:lnSpc>
                      </a:pPr>
                      <a:r>
                        <a:rPr sz="700" b="1" spc="-35" dirty="0">
                          <a:latin typeface="Trebuchet MS"/>
                          <a:cs typeface="Trebuchet MS"/>
                        </a:rPr>
                        <a:t>Subtotal</a:t>
                      </a:r>
                      <a:r>
                        <a:rPr sz="700" b="1" spc="-9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45" dirty="0">
                          <a:latin typeface="Trebuchet MS"/>
                          <a:cs typeface="Trebuchet MS"/>
                        </a:rPr>
                        <a:t>Expenses: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DF2"/>
                    </a:solidFill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ts val="825"/>
                        </a:lnSpc>
                        <a:tabLst>
                          <a:tab pos="426720" algn="l"/>
                        </a:tabLst>
                      </a:pPr>
                      <a:r>
                        <a:rPr sz="700" b="1" spc="-55" dirty="0">
                          <a:latin typeface="Trebuchet MS"/>
                          <a:cs typeface="Trebuchet MS"/>
                        </a:rPr>
                        <a:t>$	</a:t>
                      </a:r>
                      <a:r>
                        <a:rPr sz="700" b="1" spc="-60" dirty="0">
                          <a:latin typeface="Trebuchet MS"/>
                          <a:cs typeface="Trebuchet MS"/>
                        </a:rPr>
                        <a:t>25.00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DF2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20650">
                <a:tc>
                  <a:txBody>
                    <a:bodyPr/>
                    <a:lstStyle/>
                    <a:p>
                      <a:pPr marR="635" algn="r">
                        <a:lnSpc>
                          <a:spcPts val="805"/>
                        </a:lnSpc>
                      </a:pPr>
                      <a:r>
                        <a:rPr sz="700" b="1" spc="-5" dirty="0">
                          <a:latin typeface="Trebuchet MS"/>
                          <a:cs typeface="Trebuchet MS"/>
                        </a:rPr>
                        <a:t>T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O</a:t>
                      </a:r>
                      <a:r>
                        <a:rPr sz="700" b="1" spc="-5" dirty="0">
                          <a:latin typeface="Trebuchet MS"/>
                          <a:cs typeface="Trebuchet MS"/>
                        </a:rPr>
                        <a:t>T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AL: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8EDF2"/>
                    </a:solidFill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ts val="805"/>
                        </a:lnSpc>
                        <a:tabLst>
                          <a:tab pos="380365" algn="l"/>
                        </a:tabLst>
                      </a:pPr>
                      <a:r>
                        <a:rPr sz="700" b="1" spc="-55" dirty="0">
                          <a:latin typeface="Trebuchet MS"/>
                          <a:cs typeface="Trebuchet MS"/>
                        </a:rPr>
                        <a:t>$	235.00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8EDF2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21920">
                <a:tc>
                  <a:txBody>
                    <a:bodyPr/>
                    <a:lstStyle/>
                    <a:p>
                      <a:pPr marR="1905" algn="r">
                        <a:lnSpc>
                          <a:spcPts val="810"/>
                        </a:lnSpc>
                      </a:pPr>
                      <a:r>
                        <a:rPr sz="700" b="1" spc="-35" dirty="0">
                          <a:latin typeface="Trebuchet MS"/>
                          <a:cs typeface="Trebuchet MS"/>
                        </a:rPr>
                        <a:t>Unbilled</a:t>
                      </a:r>
                      <a:r>
                        <a:rPr sz="700" b="1" spc="-13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35" dirty="0">
                          <a:latin typeface="Trebuchet MS"/>
                          <a:cs typeface="Trebuchet MS"/>
                        </a:rPr>
                        <a:t>Hours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8EDF2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536575">
                        <a:lnSpc>
                          <a:spcPts val="810"/>
                        </a:lnSpc>
                      </a:pPr>
                      <a:r>
                        <a:rPr sz="700" spc="-30" dirty="0">
                          <a:latin typeface="Arial"/>
                          <a:cs typeface="Arial"/>
                        </a:rPr>
                        <a:t>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69240">
                <a:tc gridSpan="3">
                  <a:txBody>
                    <a:bodyPr/>
                    <a:lstStyle/>
                    <a:p>
                      <a:pPr marR="151130" algn="r">
                        <a:lnSpc>
                          <a:spcPts val="835"/>
                        </a:lnSpc>
                      </a:pPr>
                      <a:r>
                        <a:rPr sz="700" b="1" dirty="0">
                          <a:latin typeface="Trebuchet MS"/>
                          <a:cs typeface="Trebuchet MS"/>
                        </a:rPr>
                        <a:t>INI</a:t>
                      </a:r>
                      <a:r>
                        <a:rPr sz="700" b="1" spc="-5" dirty="0">
                          <a:latin typeface="Trebuchet MS"/>
                          <a:cs typeface="Trebuchet MS"/>
                        </a:rPr>
                        <a:t>T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IALS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  <a:p>
                      <a:pPr marL="27305">
                        <a:lnSpc>
                          <a:spcPct val="100000"/>
                        </a:lnSpc>
                        <a:spcBef>
                          <a:spcPts val="50"/>
                        </a:spcBef>
                        <a:tabLst>
                          <a:tab pos="6132195" algn="l"/>
                        </a:tabLst>
                      </a:pPr>
                      <a:r>
                        <a:rPr sz="900" spc="-50" dirty="0">
                          <a:latin typeface="Arial"/>
                          <a:cs typeface="Arial"/>
                        </a:rPr>
                        <a:t>Your </a:t>
                      </a:r>
                      <a:r>
                        <a:rPr sz="900" spc="-20" dirty="0">
                          <a:latin typeface="Arial"/>
                          <a:cs typeface="Arial"/>
                        </a:rPr>
                        <a:t>initials </a:t>
                      </a:r>
                      <a:r>
                        <a:rPr sz="900" spc="-35" dirty="0">
                          <a:latin typeface="Arial"/>
                          <a:cs typeface="Arial"/>
                        </a:rPr>
                        <a:t>here signify </a:t>
                      </a:r>
                      <a:r>
                        <a:rPr sz="900" spc="-5" dirty="0">
                          <a:latin typeface="Arial"/>
                          <a:cs typeface="Arial"/>
                        </a:rPr>
                        <a:t>that </a:t>
                      </a:r>
                      <a:r>
                        <a:rPr sz="900" spc="-15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900" spc="-60" dirty="0">
                          <a:latin typeface="Arial"/>
                          <a:cs typeface="Arial"/>
                        </a:rPr>
                        <a:t>charges 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on this </a:t>
                      </a:r>
                      <a:r>
                        <a:rPr sz="900" spc="-35" dirty="0">
                          <a:latin typeface="Arial"/>
                          <a:cs typeface="Arial"/>
                        </a:rPr>
                        <a:t>invoice</a:t>
                      </a:r>
                      <a:r>
                        <a:rPr sz="900" spc="-1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are  accurate:	</a:t>
                      </a:r>
                      <a:r>
                        <a:rPr sz="700" spc="-65" dirty="0">
                          <a:latin typeface="Arial"/>
                          <a:cs typeface="Arial"/>
                        </a:rPr>
                        <a:t>AA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CBFD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</a:tbl>
          </a:graphicData>
        </a:graphic>
      </p:graphicFrame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35000" y="264794"/>
            <a:ext cx="793750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10" dirty="0">
                <a:latin typeface="Arial"/>
                <a:cs typeface="Arial"/>
              </a:rPr>
              <a:t>5/21/2019 </a:t>
            </a:r>
            <a:r>
              <a:rPr sz="700" spc="75" dirty="0">
                <a:latin typeface="Arial"/>
                <a:cs typeface="Arial"/>
              </a:rPr>
              <a:t>/</a:t>
            </a:r>
            <a:r>
              <a:rPr sz="700" spc="-130" dirty="0">
                <a:latin typeface="Arial"/>
                <a:cs typeface="Arial"/>
              </a:rPr>
              <a:t> </a:t>
            </a:r>
            <a:r>
              <a:rPr sz="700" spc="-25" dirty="0">
                <a:latin typeface="Arial"/>
                <a:cs typeface="Arial"/>
              </a:rPr>
              <a:t>4:18 </a:t>
            </a:r>
            <a:r>
              <a:rPr sz="700" spc="-50" dirty="0">
                <a:latin typeface="Arial"/>
                <a:cs typeface="Arial"/>
              </a:rPr>
              <a:t>PM</a:t>
            </a:r>
            <a:endParaRPr sz="7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219191" y="247574"/>
            <a:ext cx="2359025" cy="2603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028700" marR="5080" indent="-1016635">
              <a:lnSpc>
                <a:spcPct val="110000"/>
              </a:lnSpc>
              <a:spcBef>
                <a:spcPts val="95"/>
              </a:spcBef>
            </a:pPr>
            <a:r>
              <a:rPr sz="700" spc="-20" dirty="0">
                <a:latin typeface="Arial"/>
                <a:cs typeface="Arial"/>
              </a:rPr>
              <a:t>Baltimore </a:t>
            </a:r>
            <a:r>
              <a:rPr sz="700" spc="-25" dirty="0">
                <a:latin typeface="Arial"/>
                <a:cs typeface="Arial"/>
              </a:rPr>
              <a:t>Community </a:t>
            </a:r>
            <a:r>
              <a:rPr sz="700" spc="-10" dirty="0">
                <a:latin typeface="Arial"/>
                <a:cs typeface="Arial"/>
              </a:rPr>
              <a:t>Mediation </a:t>
            </a:r>
            <a:r>
              <a:rPr sz="700" spc="-35" dirty="0">
                <a:latin typeface="Arial"/>
                <a:cs typeface="Arial"/>
              </a:rPr>
              <a:t>Center </a:t>
            </a:r>
            <a:r>
              <a:rPr sz="700" spc="-20" dirty="0">
                <a:latin typeface="Arial"/>
                <a:cs typeface="Arial"/>
              </a:rPr>
              <a:t>- </a:t>
            </a:r>
            <a:r>
              <a:rPr sz="700" spc="-25" dirty="0">
                <a:latin typeface="Arial"/>
                <a:cs typeface="Arial"/>
              </a:rPr>
              <a:t>Neighborhood </a:t>
            </a:r>
            <a:r>
              <a:rPr sz="700" spc="-35" dirty="0">
                <a:latin typeface="Arial"/>
                <a:cs typeface="Arial"/>
              </a:rPr>
              <a:t>Liaison  </a:t>
            </a:r>
            <a:r>
              <a:rPr sz="700" spc="-75" dirty="0">
                <a:latin typeface="Arial"/>
                <a:cs typeface="Arial"/>
              </a:rPr>
              <a:t>INVOICE</a:t>
            </a:r>
            <a:endParaRPr sz="7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900407" y="264794"/>
            <a:ext cx="266065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70" dirty="0">
                <a:latin typeface="Arial"/>
                <a:cs typeface="Arial"/>
              </a:rPr>
              <a:t>Page</a:t>
            </a:r>
            <a:r>
              <a:rPr sz="700" spc="-90" dirty="0">
                <a:latin typeface="Arial"/>
                <a:cs typeface="Arial"/>
              </a:rPr>
              <a:t> </a:t>
            </a:r>
            <a:r>
              <a:rPr sz="700" spc="-35" dirty="0">
                <a:latin typeface="Arial"/>
                <a:cs typeface="Arial"/>
              </a:rPr>
              <a:t>1</a:t>
            </a:r>
            <a:endParaRPr sz="700">
              <a:latin typeface="Arial"/>
              <a:cs typeface="Arial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633983" y="847471"/>
          <a:ext cx="11538585" cy="60953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91845"/>
                <a:gridCol w="706120"/>
                <a:gridCol w="920749"/>
                <a:gridCol w="2809240"/>
                <a:gridCol w="855345"/>
                <a:gridCol w="654050"/>
                <a:gridCol w="783590"/>
                <a:gridCol w="2886709"/>
                <a:gridCol w="542925"/>
                <a:gridCol w="568325"/>
              </a:tblGrid>
              <a:tr h="824865">
                <a:tc gridSpan="10">
                  <a:txBody>
                    <a:bodyPr/>
                    <a:lstStyle/>
                    <a:p>
                      <a:pPr marL="34925">
                        <a:lnSpc>
                          <a:spcPts val="1210"/>
                        </a:lnSpc>
                        <a:tabLst>
                          <a:tab pos="6758305" algn="l"/>
                        </a:tabLst>
                      </a:pPr>
                      <a:r>
                        <a:rPr sz="1150" spc="-25" dirty="0">
                          <a:latin typeface="Arial"/>
                          <a:cs typeface="Arial"/>
                        </a:rPr>
                        <a:t>Baltimore </a:t>
                      </a:r>
                      <a:r>
                        <a:rPr sz="1150" spc="-30" dirty="0">
                          <a:latin typeface="Arial"/>
                          <a:cs typeface="Arial"/>
                        </a:rPr>
                        <a:t>Community</a:t>
                      </a:r>
                      <a:r>
                        <a:rPr sz="115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50" spc="-25" dirty="0">
                          <a:latin typeface="Arial"/>
                          <a:cs typeface="Arial"/>
                        </a:rPr>
                        <a:t>Mediation </a:t>
                      </a:r>
                      <a:r>
                        <a:rPr sz="1150" spc="-50" dirty="0">
                          <a:latin typeface="Arial"/>
                          <a:cs typeface="Arial"/>
                        </a:rPr>
                        <a:t>Center	</a:t>
                      </a:r>
                      <a:r>
                        <a:rPr sz="1050" b="1" spc="-44" baseline="31746" dirty="0">
                          <a:latin typeface="Trebuchet MS"/>
                          <a:cs typeface="Trebuchet MS"/>
                        </a:rPr>
                        <a:t>INSTRUCTIONS</a:t>
                      </a:r>
                      <a:endParaRPr sz="1050" baseline="31746">
                        <a:latin typeface="Trebuchet MS"/>
                        <a:cs typeface="Trebuchet MS"/>
                      </a:endParaRPr>
                    </a:p>
                    <a:p>
                      <a:pPr marL="31750">
                        <a:lnSpc>
                          <a:spcPts val="1075"/>
                        </a:lnSpc>
                        <a:tabLst>
                          <a:tab pos="6758305" algn="l"/>
                        </a:tabLst>
                      </a:pPr>
                      <a:r>
                        <a:rPr sz="1500" spc="-120" baseline="-13888" dirty="0">
                          <a:latin typeface="Arial"/>
                          <a:cs typeface="Arial"/>
                        </a:rPr>
                        <a:t>3333</a:t>
                      </a:r>
                      <a:r>
                        <a:rPr sz="1500" spc="-30" baseline="-13888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500" spc="-37" baseline="-13888" dirty="0">
                          <a:latin typeface="Arial"/>
                          <a:cs typeface="Arial"/>
                        </a:rPr>
                        <a:t>Greenmount</a:t>
                      </a:r>
                      <a:r>
                        <a:rPr sz="1500" spc="-30" baseline="-13888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500" spc="-44" baseline="-13888" dirty="0">
                          <a:latin typeface="Arial"/>
                          <a:cs typeface="Arial"/>
                        </a:rPr>
                        <a:t>Avenue	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1.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Complete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blue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box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left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first.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This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will </a:t>
                      </a:r>
                      <a:r>
                        <a:rPr sz="700" spc="-50" dirty="0">
                          <a:latin typeface="Arial"/>
                          <a:cs typeface="Arial"/>
                        </a:rPr>
                        <a:t>cause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month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and name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information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700" spc="-1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populate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spreadsheet.</a:t>
                      </a:r>
                      <a:endParaRPr sz="700">
                        <a:latin typeface="Arial"/>
                        <a:cs typeface="Arial"/>
                      </a:endParaRPr>
                    </a:p>
                    <a:p>
                      <a:pPr marL="6847205" indent="-88265">
                        <a:lnSpc>
                          <a:spcPts val="670"/>
                        </a:lnSpc>
                        <a:spcBef>
                          <a:spcPts val="300"/>
                        </a:spcBef>
                        <a:buAutoNum type="arabicPeriod" startAt="2"/>
                        <a:tabLst>
                          <a:tab pos="6847840" algn="l"/>
                        </a:tabLst>
                      </a:pPr>
                      <a:r>
                        <a:rPr sz="700" spc="-30" dirty="0">
                          <a:latin typeface="Arial"/>
                          <a:cs typeface="Arial"/>
                        </a:rPr>
                        <a:t>Enter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 descriptions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hours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"Time"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portion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of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matrix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consistent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with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"Sample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Description" below.</a:t>
                      </a:r>
                      <a:endParaRPr sz="700">
                        <a:latin typeface="Arial"/>
                        <a:cs typeface="Arial"/>
                      </a:endParaRPr>
                    </a:p>
                    <a:p>
                      <a:pPr marL="34925">
                        <a:lnSpc>
                          <a:spcPts val="1210"/>
                        </a:lnSpc>
                      </a:pPr>
                      <a:r>
                        <a:rPr sz="1150" spc="-30" dirty="0">
                          <a:latin typeface="Arial"/>
                          <a:cs typeface="Arial"/>
                        </a:rPr>
                        <a:t>Baltimore, </a:t>
                      </a:r>
                      <a:r>
                        <a:rPr sz="1150" spc="-60" dirty="0">
                          <a:latin typeface="Arial"/>
                          <a:cs typeface="Arial"/>
                        </a:rPr>
                        <a:t>MD</a:t>
                      </a:r>
                      <a:r>
                        <a:rPr sz="115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50" spc="-185" dirty="0">
                          <a:latin typeface="Arial"/>
                          <a:cs typeface="Arial"/>
                        </a:rPr>
                        <a:t>21218</a:t>
                      </a:r>
                      <a:endParaRPr sz="1150">
                        <a:latin typeface="Arial"/>
                        <a:cs typeface="Arial"/>
                      </a:endParaRPr>
                    </a:p>
                    <a:p>
                      <a:pPr marL="6847205" indent="-88265">
                        <a:lnSpc>
                          <a:spcPct val="100000"/>
                        </a:lnSpc>
                        <a:spcBef>
                          <a:spcPts val="50"/>
                        </a:spcBef>
                        <a:buAutoNum type="arabicPeriod" startAt="3"/>
                        <a:tabLst>
                          <a:tab pos="6847840" algn="l"/>
                        </a:tabLst>
                      </a:pPr>
                      <a:r>
                        <a:rPr sz="700" spc="-55" dirty="0">
                          <a:latin typeface="Arial"/>
                          <a:cs typeface="Arial"/>
                        </a:rPr>
                        <a:t>You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may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not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bill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more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than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eight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(8)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hours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5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day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or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more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than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fifteen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(15)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hours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5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month.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All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time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above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8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hours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5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day</a:t>
                      </a:r>
                      <a:endParaRPr sz="700">
                        <a:latin typeface="Arial"/>
                        <a:cs typeface="Arial"/>
                      </a:endParaRPr>
                    </a:p>
                    <a:p>
                      <a:pPr marL="6758940">
                        <a:lnSpc>
                          <a:spcPts val="835"/>
                        </a:lnSpc>
                        <a:spcBef>
                          <a:spcPts val="204"/>
                        </a:spcBef>
                      </a:pPr>
                      <a:r>
                        <a:rPr sz="700" spc="-15" dirty="0">
                          <a:latin typeface="Arial"/>
                          <a:cs typeface="Arial"/>
                        </a:rPr>
                        <a:t>travel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stipend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will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be</a:t>
                      </a:r>
                      <a:r>
                        <a:rPr sz="700" spc="-1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paid.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solidFill>
                      <a:srgbClr val="CCBFD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3398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326390">
                        <a:lnSpc>
                          <a:spcPts val="955"/>
                        </a:lnSpc>
                      </a:pPr>
                      <a:r>
                        <a:rPr sz="900" spc="-60" dirty="0">
                          <a:latin typeface="Arial"/>
                          <a:cs typeface="Arial"/>
                        </a:rPr>
                        <a:t>INVOICE </a:t>
                      </a:r>
                      <a:r>
                        <a:rPr sz="900" spc="-85" dirty="0">
                          <a:latin typeface="Arial"/>
                          <a:cs typeface="Arial"/>
                        </a:rPr>
                        <a:t>FOR 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MONTH</a:t>
                      </a:r>
                      <a:r>
                        <a:rPr sz="900" spc="-1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70" dirty="0">
                          <a:latin typeface="Arial"/>
                          <a:cs typeface="Arial"/>
                        </a:rPr>
                        <a:t>OF: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905"/>
                        </a:lnSpc>
                      </a:pPr>
                      <a:r>
                        <a:rPr sz="900" b="1" i="1" u="sng" spc="-5" dirty="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cs typeface="Arial"/>
                        </a:rPr>
                        <a:t>April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38100" marR="24130" indent="-3175" algn="ctr">
                        <a:lnSpc>
                          <a:spcPct val="114999"/>
                        </a:lnSpc>
                        <a:spcBef>
                          <a:spcPts val="434"/>
                        </a:spcBef>
                      </a:pPr>
                      <a:r>
                        <a:rPr sz="600" spc="-15" dirty="0">
                          <a:latin typeface="Arial"/>
                          <a:cs typeface="Arial"/>
                        </a:rPr>
                        <a:t>Complete </a:t>
                      </a:r>
                      <a:r>
                        <a:rPr sz="600" spc="-10" dirty="0">
                          <a:latin typeface="Arial"/>
                          <a:cs typeface="Arial"/>
                        </a:rPr>
                        <a:t>these 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four </a:t>
                      </a:r>
                      <a:r>
                        <a:rPr sz="600" spc="-20" dirty="0">
                          <a:latin typeface="Arial"/>
                          <a:cs typeface="Arial"/>
                        </a:rPr>
                        <a:t>cells</a:t>
                      </a:r>
                      <a:r>
                        <a:rPr sz="600" spc="-1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dirty="0">
                          <a:latin typeface="Arial"/>
                          <a:cs typeface="Arial"/>
                        </a:rPr>
                        <a:t>before  starting  </a:t>
                      </a:r>
                      <a:r>
                        <a:rPr sz="600" spc="-15" dirty="0">
                          <a:latin typeface="Arial"/>
                          <a:cs typeface="Arial"/>
                        </a:rPr>
                        <a:t>spreadsheet.</a:t>
                      </a:r>
                      <a:endParaRPr sz="600">
                        <a:latin typeface="Arial"/>
                        <a:cs typeface="Arial"/>
                      </a:endParaRPr>
                    </a:p>
                    <a:p>
                      <a:pPr marL="43815" marR="31750" algn="ctr">
                        <a:lnSpc>
                          <a:spcPct val="114999"/>
                        </a:lnSpc>
                      </a:pPr>
                      <a:r>
                        <a:rPr sz="600" spc="-35" dirty="0">
                          <a:latin typeface="Arial"/>
                          <a:cs typeface="Arial"/>
                        </a:rPr>
                        <a:t>Rates </a:t>
                      </a:r>
                      <a:r>
                        <a:rPr sz="600" spc="-15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6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other  info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will </a:t>
                      </a:r>
                      <a:r>
                        <a:rPr sz="600" spc="-15" dirty="0">
                          <a:latin typeface="Arial"/>
                          <a:cs typeface="Arial"/>
                        </a:rPr>
                        <a:t>self-  </a:t>
                      </a:r>
                      <a:r>
                        <a:rPr sz="600" spc="-5" dirty="0">
                          <a:latin typeface="Arial"/>
                          <a:cs typeface="Arial"/>
                        </a:rPr>
                        <a:t>populate.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55244" marB="0" vert="vert27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675640">
                        <a:lnSpc>
                          <a:spcPct val="100000"/>
                        </a:lnSpc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5.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5" dirty="0">
                          <a:latin typeface="Arial"/>
                          <a:cs typeface="Arial"/>
                        </a:rPr>
                        <a:t>Please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make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sure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all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0" dirty="0">
                          <a:latin typeface="Arial"/>
                          <a:cs typeface="Arial"/>
                        </a:rPr>
                        <a:t>expenses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meet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Guidelines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listed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Billing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Guidelines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tab.Do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not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forget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initial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box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attesting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solidFill>
                      <a:srgbClr val="CCBFD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397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394970">
                        <a:lnSpc>
                          <a:spcPts val="955"/>
                        </a:lnSpc>
                      </a:pPr>
                      <a:r>
                        <a:rPr sz="900" spc="-60" dirty="0">
                          <a:latin typeface="Arial"/>
                          <a:cs typeface="Arial"/>
                        </a:rPr>
                        <a:t>INVOICE </a:t>
                      </a:r>
                      <a:r>
                        <a:rPr sz="900" spc="-80" dirty="0">
                          <a:latin typeface="Arial"/>
                          <a:cs typeface="Arial"/>
                        </a:rPr>
                        <a:t>SUBMITTED</a:t>
                      </a:r>
                      <a:r>
                        <a:rPr sz="9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65" dirty="0">
                          <a:latin typeface="Arial"/>
                          <a:cs typeface="Arial"/>
                        </a:rPr>
                        <a:t>BY: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ts val="950"/>
                        </a:lnSpc>
                      </a:pPr>
                      <a:r>
                        <a:rPr sz="1000" spc="-50" dirty="0">
                          <a:latin typeface="Arial"/>
                          <a:cs typeface="Arial"/>
                        </a:rPr>
                        <a:t>Boykins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55244" marB="0" vert="vert27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675640">
                        <a:lnSpc>
                          <a:spcPct val="100000"/>
                        </a:lnSpc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6.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0" dirty="0">
                          <a:latin typeface="Arial"/>
                          <a:cs typeface="Arial"/>
                        </a:rPr>
                        <a:t>Do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not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hesitate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call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Shantay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5" dirty="0">
                          <a:latin typeface="Arial"/>
                          <a:cs typeface="Arial"/>
                        </a:rPr>
                        <a:t>Guy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at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410-900-9867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or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Darnyle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Wharton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at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410-746-0167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with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any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questions.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solidFill>
                      <a:srgbClr val="CCBFD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625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710565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900" spc="-70" dirty="0">
                          <a:latin typeface="Arial"/>
                          <a:cs typeface="Arial"/>
                        </a:rPr>
                        <a:t>DATE</a:t>
                      </a:r>
                      <a:r>
                        <a:rPr sz="900" spc="-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80" dirty="0">
                          <a:latin typeface="Arial"/>
                          <a:cs typeface="Arial"/>
                        </a:rPr>
                        <a:t>SUBMITTED: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63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ts val="1130"/>
                        </a:lnSpc>
                      </a:pPr>
                      <a:r>
                        <a:rPr sz="1000" spc="-5" dirty="0">
                          <a:latin typeface="Arial"/>
                          <a:cs typeface="Arial"/>
                        </a:rPr>
                        <a:t>5/3/2019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55244" marB="0" vert="vert27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 grid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solidFill>
                      <a:srgbClr val="CCBFD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6827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>
                  <a:txBody>
                    <a:bodyPr/>
                    <a:lstStyle/>
                    <a:p>
                      <a:pPr marL="567055">
                        <a:lnSpc>
                          <a:spcPts val="1140"/>
                        </a:lnSpc>
                      </a:pPr>
                      <a:r>
                        <a:rPr sz="1000" spc="-75" dirty="0">
                          <a:latin typeface="Arial"/>
                          <a:cs typeface="Arial"/>
                        </a:rPr>
                        <a:t>YEAR: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ts val="1055"/>
                        </a:lnSpc>
                      </a:pPr>
                      <a:r>
                        <a:rPr sz="1000" spc="-45" dirty="0">
                          <a:latin typeface="Arial"/>
                          <a:cs typeface="Arial"/>
                        </a:rPr>
                        <a:t>2018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55244" marB="0" vert="vert27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 grid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CBFD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431165">
                <a:tc gridSpan="10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 marL="1520825">
                        <a:lnSpc>
                          <a:spcPct val="100000"/>
                        </a:lnSpc>
                        <a:spcBef>
                          <a:spcPts val="605"/>
                        </a:spcBef>
                      </a:pPr>
                      <a:r>
                        <a:rPr sz="750" b="1" i="1" spc="-35" dirty="0">
                          <a:latin typeface="Trebuchet MS"/>
                          <a:cs typeface="Trebuchet MS"/>
                        </a:rPr>
                        <a:t>Sample</a:t>
                      </a:r>
                      <a:r>
                        <a:rPr sz="750" b="1" i="1" spc="-7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b="1" i="1" spc="-45" dirty="0">
                          <a:latin typeface="Trebuchet MS"/>
                          <a:cs typeface="Trebuchet MS"/>
                        </a:rPr>
                        <a:t>Description:</a:t>
                      </a:r>
                      <a:endParaRPr sz="750">
                        <a:latin typeface="Trebuchet MS"/>
                        <a:cs typeface="Trebuchet MS"/>
                      </a:endParaRPr>
                    </a:p>
                    <a:p>
                      <a:pPr marL="1520825">
                        <a:lnSpc>
                          <a:spcPts val="890"/>
                        </a:lnSpc>
                        <a:spcBef>
                          <a:spcPts val="95"/>
                        </a:spcBef>
                      </a:pPr>
                      <a:r>
                        <a:rPr sz="750" i="1" spc="-40" dirty="0">
                          <a:latin typeface="Trebuchet MS"/>
                          <a:cs typeface="Trebuchet MS"/>
                        </a:rPr>
                        <a:t>Attend </a:t>
                      </a:r>
                      <a:r>
                        <a:rPr sz="750" i="1" spc="-20" dirty="0">
                          <a:latin typeface="Trebuchet MS"/>
                          <a:cs typeface="Trebuchet MS"/>
                        </a:rPr>
                        <a:t>Howard </a:t>
                      </a:r>
                      <a:r>
                        <a:rPr sz="750" i="1" spc="-25" dirty="0">
                          <a:latin typeface="Trebuchet MS"/>
                          <a:cs typeface="Trebuchet MS"/>
                        </a:rPr>
                        <a:t>Park </a:t>
                      </a:r>
                      <a:r>
                        <a:rPr sz="750" i="1" spc="-45" dirty="0">
                          <a:latin typeface="Trebuchet MS"/>
                          <a:cs typeface="Trebuchet MS"/>
                        </a:rPr>
                        <a:t>Civic </a:t>
                      </a:r>
                      <a:r>
                        <a:rPr sz="750" i="1" spc="-25" dirty="0">
                          <a:latin typeface="Trebuchet MS"/>
                          <a:cs typeface="Trebuchet MS"/>
                        </a:rPr>
                        <a:t>Association</a:t>
                      </a:r>
                      <a:r>
                        <a:rPr sz="750" i="1" spc="-17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30" dirty="0">
                          <a:latin typeface="Trebuchet MS"/>
                          <a:cs typeface="Trebuchet MS"/>
                        </a:rPr>
                        <a:t>meeting</a:t>
                      </a:r>
                      <a:endParaRPr sz="75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10185">
                <a:tc gridSpan="10">
                  <a:txBody>
                    <a:bodyPr/>
                    <a:lstStyle/>
                    <a:p>
                      <a:pPr marL="33020">
                        <a:lnSpc>
                          <a:spcPts val="1475"/>
                        </a:lnSpc>
                      </a:pPr>
                      <a:r>
                        <a:rPr sz="1250" spc="-85" dirty="0">
                          <a:solidFill>
                            <a:srgbClr val="006000"/>
                          </a:solidFill>
                          <a:latin typeface="Arial"/>
                          <a:cs typeface="Arial"/>
                        </a:rPr>
                        <a:t>TIME</a:t>
                      </a:r>
                      <a:endParaRPr sz="12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CBFD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51460">
                <a:tc>
                  <a:txBody>
                    <a:bodyPr/>
                    <a:lstStyle/>
                    <a:p>
                      <a:pPr marL="16510" algn="ctr">
                        <a:lnSpc>
                          <a:spcPct val="100000"/>
                        </a:lnSpc>
                        <a:spcBef>
                          <a:spcPts val="395"/>
                        </a:spcBef>
                      </a:pPr>
                      <a:r>
                        <a:rPr sz="900" b="1" spc="-15" dirty="0">
                          <a:latin typeface="Trebuchet MS"/>
                          <a:cs typeface="Trebuchet MS"/>
                        </a:rPr>
                        <a:t>Month</a:t>
                      </a:r>
                      <a:r>
                        <a:rPr sz="900" b="1" spc="-9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00" b="1" spc="-40" dirty="0">
                          <a:latin typeface="Trebuchet MS"/>
                          <a:cs typeface="Trebuchet MS"/>
                        </a:rPr>
                        <a:t>of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T="5016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47015" algn="r">
                        <a:lnSpc>
                          <a:spcPct val="100000"/>
                        </a:lnSpc>
                        <a:spcBef>
                          <a:spcPts val="395"/>
                        </a:spcBef>
                      </a:pPr>
                      <a:r>
                        <a:rPr sz="900" b="1" spc="-5" dirty="0">
                          <a:latin typeface="Trebuchet MS"/>
                          <a:cs typeface="Trebuchet MS"/>
                        </a:rPr>
                        <a:t>D</a:t>
                      </a:r>
                      <a:r>
                        <a:rPr sz="900" b="1" dirty="0">
                          <a:latin typeface="Trebuchet MS"/>
                          <a:cs typeface="Trebuchet MS"/>
                        </a:rPr>
                        <a:t>ay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T="5016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4604"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900" b="1" spc="-50" dirty="0">
                          <a:latin typeface="Trebuchet MS"/>
                          <a:cs typeface="Trebuchet MS"/>
                        </a:rPr>
                        <a:t>Description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T="469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93370">
                        <a:lnSpc>
                          <a:spcPct val="100000"/>
                        </a:lnSpc>
                        <a:spcBef>
                          <a:spcPts val="395"/>
                        </a:spcBef>
                      </a:pPr>
                      <a:r>
                        <a:rPr sz="900" b="1" spc="-50" dirty="0">
                          <a:latin typeface="Trebuchet MS"/>
                          <a:cs typeface="Trebuchet MS"/>
                        </a:rPr>
                        <a:t>Hours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T="5016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6830" algn="ctr">
                        <a:lnSpc>
                          <a:spcPct val="100000"/>
                        </a:lnSpc>
                        <a:spcBef>
                          <a:spcPts val="395"/>
                        </a:spcBef>
                      </a:pPr>
                      <a:r>
                        <a:rPr sz="900" b="1" spc="-50" dirty="0">
                          <a:latin typeface="Trebuchet MS"/>
                          <a:cs typeface="Trebuchet MS"/>
                        </a:rPr>
                        <a:t>Rate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T="5016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sz="700" b="1" spc="-45" dirty="0">
                          <a:latin typeface="Trebuchet MS"/>
                          <a:cs typeface="Trebuchet MS"/>
                        </a:rPr>
                        <a:t>Total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679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49325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sz="700" b="1" spc="-35" dirty="0">
                          <a:latin typeface="Trebuchet MS"/>
                          <a:cs typeface="Trebuchet MS"/>
                        </a:rPr>
                        <a:t>Comments (Unbilled</a:t>
                      </a:r>
                      <a:r>
                        <a:rPr sz="700" b="1" spc="-7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50" dirty="0">
                          <a:latin typeface="Trebuchet MS"/>
                          <a:cs typeface="Trebuchet MS"/>
                        </a:rPr>
                        <a:t>Time)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6350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5735" marR="101600" indent="-47625">
                        <a:lnSpc>
                          <a:spcPts val="919"/>
                        </a:lnSpc>
                        <a:spcBef>
                          <a:spcPts val="30"/>
                        </a:spcBef>
                      </a:pPr>
                      <a:r>
                        <a:rPr sz="700" b="1" spc="5" dirty="0">
                          <a:latin typeface="Trebuchet MS"/>
                          <a:cs typeface="Trebuchet MS"/>
                        </a:rPr>
                        <a:t>U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nb</a:t>
                      </a:r>
                      <a:r>
                        <a:rPr sz="700" b="1" spc="-10" dirty="0">
                          <a:latin typeface="Trebuchet MS"/>
                          <a:cs typeface="Trebuchet MS"/>
                        </a:rPr>
                        <a:t>ill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ed  </a:t>
                      </a:r>
                      <a:r>
                        <a:rPr sz="700" b="1" spc="-35" dirty="0">
                          <a:latin typeface="Trebuchet MS"/>
                          <a:cs typeface="Trebuchet MS"/>
                        </a:rPr>
                        <a:t>Hours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381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34950"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April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35" marB="0">
                    <a:lnL w="19050">
                      <a:solidFill>
                        <a:srgbClr val="000000"/>
                      </a:solidFill>
                      <a:prstDash val="solid"/>
                    </a:lnL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R="312420" algn="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35" marB="0"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gridSpan="2">
                  <a:txBody>
                    <a:bodyPr/>
                    <a:lstStyle/>
                    <a:p>
                      <a:pPr marL="2286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700" spc="-45" dirty="0">
                          <a:latin typeface="Arial"/>
                          <a:cs typeface="Arial"/>
                        </a:rPr>
                        <a:t>Food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Pantry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Outreach/Housing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Authority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Baltimore</a:t>
                      </a:r>
                      <a:r>
                        <a:rPr sz="700" spc="-9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City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3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540" algn="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2.6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35" marB="0">
                    <a:lnL w="9525">
                      <a:solidFill>
                        <a:srgbClr val="000000"/>
                      </a:solidFill>
                      <a:prstDash val="solid"/>
                    </a:lnL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5"/>
                        </a:spcBef>
                        <a:tabLst>
                          <a:tab pos="372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35" marB="0"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gridSpan="4"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spcBef>
                          <a:spcPts val="5"/>
                        </a:spcBef>
                        <a:tabLst>
                          <a:tab pos="5391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52.00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35" marB="0"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34315"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April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31242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2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tabLst>
                          <a:tab pos="372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tabLst>
                          <a:tab pos="626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34315"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April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31242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3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tabLst>
                          <a:tab pos="372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tabLst>
                          <a:tab pos="626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34315"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April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31242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4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tabLst>
                          <a:tab pos="372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tabLst>
                          <a:tab pos="626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34315"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April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31242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5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 marL="22860">
                        <a:lnSpc>
                          <a:spcPct val="100000"/>
                        </a:lnSpc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2nd </a:t>
                      </a:r>
                      <a:r>
                        <a:rPr sz="700" spc="-95" dirty="0">
                          <a:latin typeface="Arial"/>
                          <a:cs typeface="Arial"/>
                        </a:rPr>
                        <a:t>CDNL</a:t>
                      </a:r>
                      <a:r>
                        <a:rPr sz="700" spc="-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Training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54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0.45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tabLst>
                          <a:tab pos="372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tabLst>
                          <a:tab pos="58483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9.00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34315"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April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31242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6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tabLst>
                          <a:tab pos="372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tabLst>
                          <a:tab pos="626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34315"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April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31242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7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tabLst>
                          <a:tab pos="372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tabLst>
                          <a:tab pos="626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34315"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April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31242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8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tabLst>
                          <a:tab pos="372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tabLst>
                          <a:tab pos="626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34315"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April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31242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9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tabLst>
                          <a:tab pos="372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tabLst>
                          <a:tab pos="626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34315"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April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28956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 marL="22860">
                        <a:lnSpc>
                          <a:spcPct val="100000"/>
                        </a:lnSpc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Attended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Consent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Decree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Monitoring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Quarterly</a:t>
                      </a:r>
                      <a:r>
                        <a:rPr sz="700" spc="-9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Hearing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54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2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tabLst>
                          <a:tab pos="372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tabLst>
                          <a:tab pos="5391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40.00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34315"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April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28956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 marL="22860">
                        <a:lnSpc>
                          <a:spcPct val="100000"/>
                        </a:lnSpc>
                      </a:pPr>
                      <a:r>
                        <a:rPr sz="700" spc="-30" dirty="0">
                          <a:latin typeface="Arial"/>
                          <a:cs typeface="Arial"/>
                        </a:rPr>
                        <a:t>Weekly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Engagement </a:t>
                      </a:r>
                      <a:r>
                        <a:rPr sz="700" spc="-80" dirty="0">
                          <a:latin typeface="Arial"/>
                          <a:cs typeface="Arial"/>
                        </a:rPr>
                        <a:t>@ </a:t>
                      </a:r>
                      <a:r>
                        <a:rPr sz="700" spc="-120" dirty="0">
                          <a:latin typeface="Arial"/>
                          <a:cs typeface="Arial"/>
                        </a:rPr>
                        <a:t>SGG </a:t>
                      </a:r>
                      <a:r>
                        <a:rPr sz="700" spc="-55" dirty="0">
                          <a:latin typeface="Arial"/>
                          <a:cs typeface="Arial"/>
                        </a:rPr>
                        <a:t>Soup</a:t>
                      </a:r>
                      <a:r>
                        <a:rPr sz="700" spc="-1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Kitchen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54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tabLst>
                          <a:tab pos="372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tabLst>
                          <a:tab pos="5391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34315"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April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28956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12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tabLst>
                          <a:tab pos="372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tabLst>
                          <a:tab pos="626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34315"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April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28956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13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tabLst>
                          <a:tab pos="372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tabLst>
                          <a:tab pos="626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34315"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April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28956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14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tabLst>
                          <a:tab pos="372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tabLst>
                          <a:tab pos="626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34315"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April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28956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15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 marL="22860">
                        <a:lnSpc>
                          <a:spcPct val="100000"/>
                        </a:lnSpc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Attended </a:t>
                      </a:r>
                      <a:r>
                        <a:rPr sz="700" spc="-75" dirty="0">
                          <a:latin typeface="Arial"/>
                          <a:cs typeface="Arial"/>
                        </a:rPr>
                        <a:t>NL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Monthly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Meeting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54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tabLst>
                          <a:tab pos="372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tabLst>
                          <a:tab pos="5391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34315"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April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28956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16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tabLst>
                          <a:tab pos="372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tabLst>
                          <a:tab pos="626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</a:tbl>
          </a:graphicData>
        </a:graphic>
      </p:graphicFrame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35000" y="264794"/>
            <a:ext cx="793750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10" dirty="0">
                <a:latin typeface="Arial"/>
                <a:cs typeface="Arial"/>
              </a:rPr>
              <a:t>5/21/2019 </a:t>
            </a:r>
            <a:r>
              <a:rPr sz="700" spc="75" dirty="0">
                <a:latin typeface="Arial"/>
                <a:cs typeface="Arial"/>
              </a:rPr>
              <a:t>/</a:t>
            </a:r>
            <a:r>
              <a:rPr sz="700" spc="-130" dirty="0">
                <a:latin typeface="Arial"/>
                <a:cs typeface="Arial"/>
              </a:rPr>
              <a:t> </a:t>
            </a:r>
            <a:r>
              <a:rPr sz="700" spc="-25" dirty="0">
                <a:latin typeface="Arial"/>
                <a:cs typeface="Arial"/>
              </a:rPr>
              <a:t>4:18 </a:t>
            </a:r>
            <a:r>
              <a:rPr sz="700" spc="-50" dirty="0">
                <a:latin typeface="Arial"/>
                <a:cs typeface="Arial"/>
              </a:rPr>
              <a:t>PM</a:t>
            </a:r>
            <a:endParaRPr sz="7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219191" y="247574"/>
            <a:ext cx="2359025" cy="2603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028700" marR="5080" indent="-1016635">
              <a:lnSpc>
                <a:spcPct val="110000"/>
              </a:lnSpc>
              <a:spcBef>
                <a:spcPts val="95"/>
              </a:spcBef>
            </a:pPr>
            <a:r>
              <a:rPr sz="700" spc="-20" dirty="0">
                <a:latin typeface="Arial"/>
                <a:cs typeface="Arial"/>
              </a:rPr>
              <a:t>Baltimore </a:t>
            </a:r>
            <a:r>
              <a:rPr sz="700" spc="-25" dirty="0">
                <a:latin typeface="Arial"/>
                <a:cs typeface="Arial"/>
              </a:rPr>
              <a:t>Community </a:t>
            </a:r>
            <a:r>
              <a:rPr sz="700" spc="-10" dirty="0">
                <a:latin typeface="Arial"/>
                <a:cs typeface="Arial"/>
              </a:rPr>
              <a:t>Mediation </a:t>
            </a:r>
            <a:r>
              <a:rPr sz="700" spc="-35" dirty="0">
                <a:latin typeface="Arial"/>
                <a:cs typeface="Arial"/>
              </a:rPr>
              <a:t>Center </a:t>
            </a:r>
            <a:r>
              <a:rPr sz="700" spc="-20" dirty="0">
                <a:latin typeface="Arial"/>
                <a:cs typeface="Arial"/>
              </a:rPr>
              <a:t>- </a:t>
            </a:r>
            <a:r>
              <a:rPr sz="700" spc="-25" dirty="0">
                <a:latin typeface="Arial"/>
                <a:cs typeface="Arial"/>
              </a:rPr>
              <a:t>Neighborhood </a:t>
            </a:r>
            <a:r>
              <a:rPr sz="700" spc="-35" dirty="0">
                <a:latin typeface="Arial"/>
                <a:cs typeface="Arial"/>
              </a:rPr>
              <a:t>Liaison  </a:t>
            </a:r>
            <a:r>
              <a:rPr sz="700" spc="-75" dirty="0">
                <a:latin typeface="Arial"/>
                <a:cs typeface="Arial"/>
              </a:rPr>
              <a:t>INVOICE</a:t>
            </a:r>
            <a:endParaRPr sz="7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900407" y="264794"/>
            <a:ext cx="266065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70" dirty="0">
                <a:latin typeface="Arial"/>
                <a:cs typeface="Arial"/>
              </a:rPr>
              <a:t>Page</a:t>
            </a:r>
            <a:r>
              <a:rPr sz="700" spc="-90" dirty="0">
                <a:latin typeface="Arial"/>
                <a:cs typeface="Arial"/>
              </a:rPr>
              <a:t> </a:t>
            </a:r>
            <a:r>
              <a:rPr sz="700" spc="-35" dirty="0">
                <a:latin typeface="Arial"/>
                <a:cs typeface="Arial"/>
              </a:rPr>
              <a:t>2</a:t>
            </a:r>
            <a:endParaRPr sz="700">
              <a:latin typeface="Arial"/>
              <a:cs typeface="Arial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633983" y="848296"/>
          <a:ext cx="11538585" cy="36861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93750"/>
                <a:gridCol w="704215"/>
                <a:gridCol w="3729354"/>
                <a:gridCol w="854075"/>
                <a:gridCol w="654049"/>
                <a:gridCol w="782320"/>
                <a:gridCol w="3997325"/>
              </a:tblGrid>
              <a:tr h="381000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April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17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ct val="100000"/>
                        </a:lnSpc>
                        <a:tabLst>
                          <a:tab pos="4121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7310" algn="ctr">
                        <a:lnSpc>
                          <a:spcPct val="100000"/>
                        </a:lnSpc>
                        <a:tabLst>
                          <a:tab pos="5772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34315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April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18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2860">
                        <a:lnSpc>
                          <a:spcPct val="100000"/>
                        </a:lnSpc>
                      </a:pPr>
                      <a:r>
                        <a:rPr sz="700" spc="-30" dirty="0">
                          <a:latin typeface="Arial"/>
                          <a:cs typeface="Arial"/>
                        </a:rPr>
                        <a:t>Weekly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Engagement </a:t>
                      </a:r>
                      <a:r>
                        <a:rPr sz="700" spc="-80" dirty="0">
                          <a:latin typeface="Arial"/>
                          <a:cs typeface="Arial"/>
                        </a:rPr>
                        <a:t>@ </a:t>
                      </a:r>
                      <a:r>
                        <a:rPr sz="700" spc="-120" dirty="0">
                          <a:latin typeface="Arial"/>
                          <a:cs typeface="Arial"/>
                        </a:rPr>
                        <a:t>SGG </a:t>
                      </a:r>
                      <a:r>
                        <a:rPr sz="700" spc="-55" dirty="0">
                          <a:latin typeface="Arial"/>
                          <a:cs typeface="Arial"/>
                        </a:rPr>
                        <a:t>Soup</a:t>
                      </a:r>
                      <a:r>
                        <a:rPr sz="700" spc="-1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Kitchen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35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2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ct val="100000"/>
                        </a:lnSpc>
                        <a:tabLst>
                          <a:tab pos="4121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ct val="100000"/>
                        </a:lnSpc>
                        <a:tabLst>
                          <a:tab pos="50609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40.00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34315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April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19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ct val="100000"/>
                        </a:lnSpc>
                        <a:tabLst>
                          <a:tab pos="4121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7310" algn="ctr">
                        <a:lnSpc>
                          <a:spcPct val="100000"/>
                        </a:lnSpc>
                        <a:tabLst>
                          <a:tab pos="5772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34315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April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20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ct val="100000"/>
                        </a:lnSpc>
                        <a:tabLst>
                          <a:tab pos="4121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7310" algn="ctr">
                        <a:lnSpc>
                          <a:spcPct val="100000"/>
                        </a:lnSpc>
                        <a:tabLst>
                          <a:tab pos="5772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34315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April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21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ct val="100000"/>
                        </a:lnSpc>
                        <a:tabLst>
                          <a:tab pos="4121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7310" algn="ctr">
                        <a:lnSpc>
                          <a:spcPct val="100000"/>
                        </a:lnSpc>
                        <a:tabLst>
                          <a:tab pos="5772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34315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April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22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ct val="100000"/>
                        </a:lnSpc>
                        <a:tabLst>
                          <a:tab pos="4121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7310" algn="ctr">
                        <a:lnSpc>
                          <a:spcPct val="100000"/>
                        </a:lnSpc>
                        <a:tabLst>
                          <a:tab pos="5772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34315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April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23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ct val="100000"/>
                        </a:lnSpc>
                        <a:tabLst>
                          <a:tab pos="4121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7310" algn="ctr">
                        <a:lnSpc>
                          <a:spcPct val="100000"/>
                        </a:lnSpc>
                        <a:tabLst>
                          <a:tab pos="5772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34315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April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24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ct val="100000"/>
                        </a:lnSpc>
                        <a:tabLst>
                          <a:tab pos="4121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7310" algn="ctr">
                        <a:lnSpc>
                          <a:spcPct val="100000"/>
                        </a:lnSpc>
                        <a:tabLst>
                          <a:tab pos="5772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25095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April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25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2860">
                        <a:lnSpc>
                          <a:spcPct val="100000"/>
                        </a:lnSpc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Worked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from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home/Weekly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20" dirty="0">
                          <a:latin typeface="Arial"/>
                          <a:cs typeface="Arial"/>
                        </a:rPr>
                        <a:t>SGG</a:t>
                      </a:r>
                      <a:r>
                        <a:rPr sz="700" spc="-114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5" dirty="0">
                          <a:latin typeface="Arial"/>
                          <a:cs typeface="Arial"/>
                        </a:rPr>
                        <a:t>Soup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Kitchen.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Printing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materials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for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community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engagement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i.e.,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R="635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2.5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ct val="100000"/>
                        </a:lnSpc>
                        <a:tabLst>
                          <a:tab pos="4121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ct val="100000"/>
                        </a:lnSpc>
                        <a:tabLst>
                          <a:tab pos="50609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50.00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092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2860">
                        <a:lnSpc>
                          <a:spcPts val="760"/>
                        </a:lnSpc>
                      </a:pPr>
                      <a:r>
                        <a:rPr sz="700" spc="-65" dirty="0">
                          <a:latin typeface="Arial"/>
                          <a:cs typeface="Arial"/>
                        </a:rPr>
                        <a:t>CDM</a:t>
                      </a:r>
                      <a:r>
                        <a:rPr sz="7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Newsletter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34315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April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26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2860">
                        <a:lnSpc>
                          <a:spcPct val="100000"/>
                        </a:lnSpc>
                      </a:pPr>
                      <a:r>
                        <a:rPr sz="700" spc="-30" dirty="0">
                          <a:latin typeface="Arial"/>
                          <a:cs typeface="Arial"/>
                        </a:rPr>
                        <a:t>Did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community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engagement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at </a:t>
                      </a:r>
                      <a:r>
                        <a:rPr sz="700" spc="-120" dirty="0">
                          <a:latin typeface="Arial"/>
                          <a:cs typeface="Arial"/>
                        </a:rPr>
                        <a:t>SGG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Food</a:t>
                      </a:r>
                      <a:r>
                        <a:rPr sz="700" spc="-114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Pantry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35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ct val="100000"/>
                        </a:lnSpc>
                        <a:tabLst>
                          <a:tab pos="4121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ct val="100000"/>
                        </a:lnSpc>
                        <a:tabLst>
                          <a:tab pos="50609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25095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April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27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2860">
                        <a:lnSpc>
                          <a:spcPct val="100000"/>
                        </a:lnSpc>
                      </a:pPr>
                      <a:r>
                        <a:rPr sz="700" spc="-50" dirty="0">
                          <a:latin typeface="Arial"/>
                          <a:cs typeface="Arial"/>
                        </a:rPr>
                        <a:t>Enoch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Pratt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Library-Penn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North/Safe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Streets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Movement </a:t>
                      </a:r>
                      <a:r>
                        <a:rPr sz="700" spc="-60" dirty="0">
                          <a:latin typeface="Arial"/>
                          <a:cs typeface="Arial"/>
                        </a:rPr>
                        <a:t>CommUNITY</a:t>
                      </a:r>
                      <a:r>
                        <a:rPr sz="700" spc="-1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Parade/Resource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R="635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2.45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ct val="100000"/>
                        </a:lnSpc>
                        <a:tabLst>
                          <a:tab pos="4121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ct val="100000"/>
                        </a:lnSpc>
                        <a:tabLst>
                          <a:tab pos="50609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49.00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092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2860">
                        <a:lnSpc>
                          <a:spcPts val="760"/>
                        </a:lnSpc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Fair/Celebration.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Networked/disseminated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phamplets/met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folk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where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they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are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34315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April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28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ct val="100000"/>
                        </a:lnSpc>
                        <a:tabLst>
                          <a:tab pos="4121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7310" algn="ctr">
                        <a:lnSpc>
                          <a:spcPct val="100000"/>
                        </a:lnSpc>
                        <a:tabLst>
                          <a:tab pos="5772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34315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April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29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ct val="100000"/>
                        </a:lnSpc>
                        <a:tabLst>
                          <a:tab pos="4121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7310" algn="ctr">
                        <a:lnSpc>
                          <a:spcPct val="100000"/>
                        </a:lnSpc>
                        <a:tabLst>
                          <a:tab pos="5772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16839">
                <a:tc>
                  <a:txBody>
                    <a:bodyPr/>
                    <a:lstStyle/>
                    <a:p>
                      <a:pPr marL="19050" algn="ctr">
                        <a:lnSpc>
                          <a:spcPts val="825"/>
                        </a:lnSpc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April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7780" algn="ctr">
                        <a:lnSpc>
                          <a:spcPts val="825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30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825"/>
                        </a:lnSpc>
                        <a:tabLst>
                          <a:tab pos="4121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7310" algn="ctr">
                        <a:lnSpc>
                          <a:spcPts val="825"/>
                        </a:lnSpc>
                        <a:tabLst>
                          <a:tab pos="5772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33679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April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31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ct val="100000"/>
                        </a:lnSpc>
                        <a:tabLst>
                          <a:tab pos="4121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7310" algn="ctr">
                        <a:lnSpc>
                          <a:spcPct val="100000"/>
                        </a:lnSpc>
                        <a:tabLst>
                          <a:tab pos="5772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21920">
                <a:tc gridSpan="4">
                  <a:txBody>
                    <a:bodyPr/>
                    <a:lstStyle/>
                    <a:p>
                      <a:pPr marR="635" algn="r">
                        <a:lnSpc>
                          <a:spcPts val="81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15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810"/>
                        </a:lnSpc>
                      </a:pPr>
                      <a:r>
                        <a:rPr sz="700" b="1" spc="-60" dirty="0">
                          <a:latin typeface="Trebuchet MS"/>
                          <a:cs typeface="Trebuchet MS"/>
                        </a:rPr>
                        <a:t>TOTAL: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8EDF2"/>
                    </a:solidFill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ts val="810"/>
                        </a:lnSpc>
                        <a:tabLst>
                          <a:tab pos="458470" algn="l"/>
                        </a:tabLst>
                      </a:pPr>
                      <a:r>
                        <a:rPr sz="700" b="1" spc="-55" dirty="0">
                          <a:latin typeface="Trebuchet MS"/>
                          <a:cs typeface="Trebuchet MS"/>
                        </a:rPr>
                        <a:t>$	300.00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8EDF2"/>
                    </a:solidFill>
                  </a:tcPr>
                </a:tc>
                <a:tc>
                  <a:txBody>
                    <a:bodyPr/>
                    <a:lstStyle/>
                    <a:p>
                      <a:pPr marR="568325" algn="r">
                        <a:lnSpc>
                          <a:spcPts val="81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35000" y="264794"/>
            <a:ext cx="793750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10" dirty="0">
                <a:latin typeface="Arial"/>
                <a:cs typeface="Arial"/>
              </a:rPr>
              <a:t>5/21/2019 </a:t>
            </a:r>
            <a:r>
              <a:rPr sz="700" spc="75" dirty="0">
                <a:latin typeface="Arial"/>
                <a:cs typeface="Arial"/>
              </a:rPr>
              <a:t>/</a:t>
            </a:r>
            <a:r>
              <a:rPr sz="700" spc="-130" dirty="0">
                <a:latin typeface="Arial"/>
                <a:cs typeface="Arial"/>
              </a:rPr>
              <a:t> </a:t>
            </a:r>
            <a:r>
              <a:rPr sz="700" spc="-25" dirty="0">
                <a:latin typeface="Arial"/>
                <a:cs typeface="Arial"/>
              </a:rPr>
              <a:t>4:18 </a:t>
            </a:r>
            <a:r>
              <a:rPr sz="700" spc="-50" dirty="0">
                <a:latin typeface="Arial"/>
                <a:cs typeface="Arial"/>
              </a:rPr>
              <a:t>PM</a:t>
            </a:r>
            <a:endParaRPr sz="7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219191" y="247574"/>
            <a:ext cx="2359025" cy="2603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028700" marR="5080" indent="-1016635">
              <a:lnSpc>
                <a:spcPct val="110000"/>
              </a:lnSpc>
              <a:spcBef>
                <a:spcPts val="95"/>
              </a:spcBef>
            </a:pPr>
            <a:r>
              <a:rPr sz="700" spc="-20" dirty="0">
                <a:latin typeface="Arial"/>
                <a:cs typeface="Arial"/>
              </a:rPr>
              <a:t>Baltimore </a:t>
            </a:r>
            <a:r>
              <a:rPr sz="700" spc="-25" dirty="0">
                <a:latin typeface="Arial"/>
                <a:cs typeface="Arial"/>
              </a:rPr>
              <a:t>Community </a:t>
            </a:r>
            <a:r>
              <a:rPr sz="700" spc="-10" dirty="0">
                <a:latin typeface="Arial"/>
                <a:cs typeface="Arial"/>
              </a:rPr>
              <a:t>Mediation </a:t>
            </a:r>
            <a:r>
              <a:rPr sz="700" spc="-35" dirty="0">
                <a:latin typeface="Arial"/>
                <a:cs typeface="Arial"/>
              </a:rPr>
              <a:t>Center </a:t>
            </a:r>
            <a:r>
              <a:rPr sz="700" spc="-20" dirty="0">
                <a:latin typeface="Arial"/>
                <a:cs typeface="Arial"/>
              </a:rPr>
              <a:t>- </a:t>
            </a:r>
            <a:r>
              <a:rPr sz="700" spc="-25" dirty="0">
                <a:latin typeface="Arial"/>
                <a:cs typeface="Arial"/>
              </a:rPr>
              <a:t>Neighborhood </a:t>
            </a:r>
            <a:r>
              <a:rPr sz="700" spc="-35" dirty="0">
                <a:latin typeface="Arial"/>
                <a:cs typeface="Arial"/>
              </a:rPr>
              <a:t>Liaison  </a:t>
            </a:r>
            <a:r>
              <a:rPr sz="700" spc="-75" dirty="0">
                <a:latin typeface="Arial"/>
                <a:cs typeface="Arial"/>
              </a:rPr>
              <a:t>INVOICE</a:t>
            </a:r>
            <a:endParaRPr sz="7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900407" y="264794"/>
            <a:ext cx="266065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70" dirty="0">
                <a:latin typeface="Arial"/>
                <a:cs typeface="Arial"/>
              </a:rPr>
              <a:t>Page</a:t>
            </a:r>
            <a:r>
              <a:rPr sz="700" spc="-90" dirty="0">
                <a:latin typeface="Arial"/>
                <a:cs typeface="Arial"/>
              </a:rPr>
              <a:t> </a:t>
            </a:r>
            <a:r>
              <a:rPr sz="700" spc="-35" dirty="0">
                <a:latin typeface="Arial"/>
                <a:cs typeface="Arial"/>
              </a:rPr>
              <a:t>3</a:t>
            </a:r>
            <a:endParaRPr sz="700">
              <a:latin typeface="Arial"/>
              <a:cs typeface="Arial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633983" y="847471"/>
          <a:ext cx="11538585" cy="61264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91845"/>
                <a:gridCol w="706120"/>
                <a:gridCol w="920749"/>
                <a:gridCol w="2807969"/>
                <a:gridCol w="855979"/>
                <a:gridCol w="653415"/>
                <a:gridCol w="784859"/>
                <a:gridCol w="685800"/>
                <a:gridCol w="875665"/>
                <a:gridCol w="2437764"/>
              </a:tblGrid>
              <a:tr h="210185">
                <a:tc gridSpan="10">
                  <a:txBody>
                    <a:bodyPr/>
                    <a:lstStyle/>
                    <a:p>
                      <a:pPr marL="33020">
                        <a:lnSpc>
                          <a:spcPts val="1475"/>
                        </a:lnSpc>
                      </a:pPr>
                      <a:r>
                        <a:rPr sz="1250" spc="-195" dirty="0">
                          <a:solidFill>
                            <a:srgbClr val="006000"/>
                          </a:solidFill>
                          <a:latin typeface="Arial"/>
                          <a:cs typeface="Arial"/>
                        </a:rPr>
                        <a:t>EXPENSES</a:t>
                      </a:r>
                      <a:endParaRPr sz="12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solidFill>
                      <a:srgbClr val="CCBFD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21920"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342900">
                        <a:lnSpc>
                          <a:spcPts val="800"/>
                        </a:lnSpc>
                      </a:pPr>
                      <a:r>
                        <a:rPr sz="700" b="1" spc="-20" dirty="0">
                          <a:latin typeface="Trebuchet MS"/>
                          <a:cs typeface="Trebuchet MS"/>
                        </a:rPr>
                        <a:t>MEALS </a:t>
                      </a:r>
                      <a:r>
                        <a:rPr sz="700" b="1" spc="-60" dirty="0">
                          <a:latin typeface="Trebuchet MS"/>
                          <a:cs typeface="Trebuchet MS"/>
                        </a:rPr>
                        <a:t>+</a:t>
                      </a:r>
                      <a:r>
                        <a:rPr sz="700" b="1" spc="-10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35" dirty="0">
                          <a:latin typeface="Trebuchet MS"/>
                          <a:cs typeface="Trebuchet MS"/>
                        </a:rPr>
                        <a:t>INCIDENTALS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10795" algn="ctr">
                        <a:lnSpc>
                          <a:spcPts val="800"/>
                        </a:lnSpc>
                      </a:pPr>
                      <a:r>
                        <a:rPr sz="700" b="1" spc="-10" dirty="0">
                          <a:latin typeface="Trebuchet MS"/>
                          <a:cs typeface="Trebuchet MS"/>
                        </a:rPr>
                        <a:t>NON</a:t>
                      </a:r>
                      <a:r>
                        <a:rPr sz="700" b="1" spc="-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20" dirty="0">
                          <a:latin typeface="Trebuchet MS"/>
                          <a:cs typeface="Trebuchet MS"/>
                        </a:rPr>
                        <a:t>MEALS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3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996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row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solidFill>
                      <a:srgbClr val="C4D8EF"/>
                    </a:solidFill>
                  </a:tcPr>
                </a:tc>
                <a:tc>
                  <a:txBody>
                    <a:bodyPr/>
                    <a:lstStyle/>
                    <a:p>
                      <a:pPr marL="13335" algn="ctr">
                        <a:lnSpc>
                          <a:spcPts val="645"/>
                        </a:lnSpc>
                      </a:pPr>
                      <a:r>
                        <a:rPr sz="700" b="1" spc="-45" dirty="0">
                          <a:latin typeface="Trebuchet MS"/>
                          <a:cs typeface="Trebuchet MS"/>
                        </a:rPr>
                        <a:t>Total </a:t>
                      </a:r>
                      <a:r>
                        <a:rPr sz="700" b="1" spc="-5" dirty="0">
                          <a:latin typeface="Trebuchet MS"/>
                          <a:cs typeface="Trebuchet MS"/>
                        </a:rPr>
                        <a:t>Meal</a:t>
                      </a:r>
                      <a:r>
                        <a:rPr sz="700" b="1" spc="-10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60" dirty="0">
                          <a:latin typeface="Trebuchet MS"/>
                          <a:cs typeface="Trebuchet MS"/>
                        </a:rPr>
                        <a:t>+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solidFill>
                      <a:srgbClr val="C4D8EF"/>
                    </a:solidFill>
                  </a:tcPr>
                </a:tc>
                <a:tc row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950">
                        <a:latin typeface="Times New Roman"/>
                        <a:cs typeface="Times New Roman"/>
                      </a:endParaRPr>
                    </a:p>
                    <a:p>
                      <a:pPr marL="184150" marR="165100" indent="27305">
                        <a:lnSpc>
                          <a:spcPct val="110000"/>
                        </a:lnSpc>
                      </a:pPr>
                      <a:r>
                        <a:rPr sz="700" b="1" spc="-15" dirty="0">
                          <a:latin typeface="Trebuchet MS"/>
                          <a:cs typeface="Trebuchet MS"/>
                        </a:rPr>
                        <a:t>Non-Meal  </a:t>
                      </a:r>
                      <a:r>
                        <a:rPr sz="700" b="1" spc="-5" dirty="0">
                          <a:latin typeface="Trebuchet MS"/>
                          <a:cs typeface="Trebuchet MS"/>
                        </a:rPr>
                        <a:t>D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e</a:t>
                      </a:r>
                      <a:r>
                        <a:rPr sz="700" b="1" spc="5" dirty="0">
                          <a:latin typeface="Trebuchet MS"/>
                          <a:cs typeface="Trebuchet MS"/>
                        </a:rPr>
                        <a:t>s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cr</a:t>
                      </a:r>
                      <a:r>
                        <a:rPr sz="700" b="1" spc="-10" dirty="0">
                          <a:latin typeface="Trebuchet MS"/>
                          <a:cs typeface="Trebuchet MS"/>
                        </a:rPr>
                        <a:t>i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p</a:t>
                      </a:r>
                      <a:r>
                        <a:rPr sz="700" b="1" spc="-10" dirty="0">
                          <a:latin typeface="Trebuchet MS"/>
                          <a:cs typeface="Trebuchet MS"/>
                        </a:rPr>
                        <a:t>ti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on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63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 row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950">
                        <a:latin typeface="Times New Roman"/>
                        <a:cs typeface="Times New Roman"/>
                      </a:endParaRPr>
                    </a:p>
                    <a:p>
                      <a:pPr marL="193040" marR="140970" indent="-32384">
                        <a:lnSpc>
                          <a:spcPct val="110000"/>
                        </a:lnSpc>
                      </a:pPr>
                      <a:r>
                        <a:rPr sz="700" b="1" dirty="0">
                          <a:latin typeface="Trebuchet MS"/>
                          <a:cs typeface="Trebuchet MS"/>
                        </a:rPr>
                        <a:t>Non</a:t>
                      </a:r>
                      <a:r>
                        <a:rPr sz="700" b="1" spc="-5" dirty="0">
                          <a:latin typeface="Trebuchet MS"/>
                          <a:cs typeface="Trebuchet MS"/>
                        </a:rPr>
                        <a:t>-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Me</a:t>
                      </a:r>
                      <a:r>
                        <a:rPr sz="700" b="1" spc="-5" dirty="0">
                          <a:latin typeface="Trebuchet MS"/>
                          <a:cs typeface="Trebuchet MS"/>
                        </a:rPr>
                        <a:t>a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l  </a:t>
                      </a:r>
                      <a:r>
                        <a:rPr sz="700" b="1" spc="-45" dirty="0">
                          <a:latin typeface="Trebuchet MS"/>
                          <a:cs typeface="Trebuchet MS"/>
                        </a:rPr>
                        <a:t>Expense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63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162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C4D8EF"/>
                    </a:solidFill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ts val="780"/>
                        </a:lnSpc>
                      </a:pPr>
                      <a:r>
                        <a:rPr sz="700" b="1" spc="-40" dirty="0">
                          <a:latin typeface="Trebuchet MS"/>
                          <a:cs typeface="Trebuchet MS"/>
                        </a:rPr>
                        <a:t>Incidentals</a:t>
                      </a:r>
                      <a:r>
                        <a:rPr sz="700" b="1" spc="-6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45" dirty="0">
                          <a:latin typeface="Trebuchet MS"/>
                          <a:cs typeface="Trebuchet MS"/>
                        </a:rPr>
                        <a:t>(per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solidFill>
                      <a:srgbClr val="C4D8E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17475">
                <a:tc>
                  <a:txBody>
                    <a:bodyPr/>
                    <a:lstStyle/>
                    <a:p>
                      <a:pPr marL="14604" algn="ctr">
                        <a:lnSpc>
                          <a:spcPts val="775"/>
                        </a:lnSpc>
                      </a:pPr>
                      <a:r>
                        <a:rPr sz="700" b="1" spc="-35" dirty="0">
                          <a:latin typeface="Trebuchet MS"/>
                          <a:cs typeface="Trebuchet MS"/>
                        </a:rPr>
                        <a:t>Date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170815" algn="r">
                        <a:lnSpc>
                          <a:spcPts val="775"/>
                        </a:lnSpc>
                      </a:pPr>
                      <a:r>
                        <a:rPr sz="700" b="1" spc="-5" dirty="0">
                          <a:latin typeface="Trebuchet MS"/>
                          <a:cs typeface="Trebuchet MS"/>
                        </a:rPr>
                        <a:t>Ca</a:t>
                      </a:r>
                      <a:r>
                        <a:rPr sz="700" b="1" spc="-10" dirty="0">
                          <a:latin typeface="Trebuchet MS"/>
                          <a:cs typeface="Trebuchet MS"/>
                        </a:rPr>
                        <a:t>t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e</a:t>
                      </a:r>
                      <a:r>
                        <a:rPr sz="700" b="1" spc="-5" dirty="0">
                          <a:latin typeface="Trebuchet MS"/>
                          <a:cs typeface="Trebuchet MS"/>
                        </a:rPr>
                        <a:t>g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ory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38125">
                        <a:lnSpc>
                          <a:spcPts val="775"/>
                        </a:lnSpc>
                      </a:pPr>
                      <a:r>
                        <a:rPr sz="700" b="1" spc="-50" dirty="0">
                          <a:latin typeface="Trebuchet MS"/>
                          <a:cs typeface="Trebuchet MS"/>
                        </a:rPr>
                        <a:t>Travel</a:t>
                      </a:r>
                      <a:r>
                        <a:rPr sz="700" b="1" spc="-7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30" dirty="0">
                          <a:latin typeface="Trebuchet MS"/>
                          <a:cs typeface="Trebuchet MS"/>
                        </a:rPr>
                        <a:t>Day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C4D8EF"/>
                    </a:solidFill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ts val="785"/>
                        </a:lnSpc>
                      </a:pPr>
                      <a:r>
                        <a:rPr sz="700" b="1" spc="-40" dirty="0">
                          <a:latin typeface="Trebuchet MS"/>
                          <a:cs typeface="Trebuchet MS"/>
                        </a:rPr>
                        <a:t>daily</a:t>
                      </a:r>
                      <a:r>
                        <a:rPr sz="700" b="1" spc="-7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40" dirty="0">
                          <a:latin typeface="Trebuchet MS"/>
                          <a:cs typeface="Trebuchet MS"/>
                        </a:rPr>
                        <a:t>Guidelines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solidFill>
                      <a:srgbClr val="C4D8E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ts val="775"/>
                        </a:lnSpc>
                      </a:pPr>
                      <a:r>
                        <a:rPr sz="700" b="1" spc="-45" dirty="0">
                          <a:latin typeface="Trebuchet MS"/>
                          <a:cs typeface="Trebuchet MS"/>
                        </a:rPr>
                        <a:t>Total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1683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C4D8EF"/>
                    </a:solidFill>
                  </a:tcPr>
                </a:tc>
                <a:tc>
                  <a:txBody>
                    <a:bodyPr/>
                    <a:lstStyle/>
                    <a:p>
                      <a:pPr marL="13970" algn="ctr">
                        <a:lnSpc>
                          <a:spcPts val="780"/>
                        </a:lnSpc>
                      </a:pPr>
                      <a:r>
                        <a:rPr sz="700" b="1" spc="-40" dirty="0">
                          <a:latin typeface="Trebuchet MS"/>
                          <a:cs typeface="Trebuchet MS"/>
                        </a:rPr>
                        <a:t>cap </a:t>
                      </a:r>
                      <a:r>
                        <a:rPr sz="700" b="1" spc="-30" dirty="0">
                          <a:latin typeface="Trebuchet MS"/>
                          <a:cs typeface="Trebuchet MS"/>
                        </a:rPr>
                        <a:t>of </a:t>
                      </a:r>
                      <a:r>
                        <a:rPr sz="700" b="1" spc="-55" dirty="0">
                          <a:latin typeface="Trebuchet MS"/>
                          <a:cs typeface="Trebuchet MS"/>
                        </a:rPr>
                        <a:t>$69</a:t>
                      </a:r>
                      <a:r>
                        <a:rPr sz="700" b="1" spc="-13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45" dirty="0">
                          <a:latin typeface="Trebuchet MS"/>
                          <a:cs typeface="Trebuchet MS"/>
                        </a:rPr>
                        <a:t>per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solidFill>
                      <a:srgbClr val="C4D8E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806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>
                  <a:txBody>
                    <a:bodyPr/>
                    <a:lstStyle/>
                    <a:p>
                      <a:pPr marL="14604" algn="ctr">
                        <a:lnSpc>
                          <a:spcPts val="540"/>
                        </a:lnSpc>
                      </a:pPr>
                      <a:r>
                        <a:rPr sz="700" b="1" spc="-35" dirty="0">
                          <a:latin typeface="Trebuchet MS"/>
                          <a:cs typeface="Trebuchet MS"/>
                        </a:rPr>
                        <a:t>day)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9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R="194310" algn="r">
                        <a:lnSpc>
                          <a:spcPts val="835"/>
                        </a:lnSpc>
                        <a:spcBef>
                          <a:spcPts val="545"/>
                        </a:spcBef>
                      </a:pPr>
                      <a:r>
                        <a:rPr sz="700" spc="-30" dirty="0">
                          <a:latin typeface="Arial"/>
                          <a:cs typeface="Arial"/>
                        </a:rPr>
                        <a:t>Travel,</a:t>
                      </a:r>
                      <a:r>
                        <a:rPr sz="700" spc="-1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Other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9215" marB="0"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22225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Monthly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Travel</a:t>
                      </a:r>
                      <a:r>
                        <a:rPr sz="700" spc="-7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Stipend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7945" marB="0"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5"/>
                        </a:spcBef>
                        <a:tabLst>
                          <a:tab pos="44132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921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5"/>
                        </a:spcBef>
                        <a:tabLst>
                          <a:tab pos="6305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921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35000" y="264794"/>
            <a:ext cx="793750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10" dirty="0">
                <a:latin typeface="Arial"/>
                <a:cs typeface="Arial"/>
              </a:rPr>
              <a:t>5/21/2019 </a:t>
            </a:r>
            <a:r>
              <a:rPr sz="700" spc="75" dirty="0">
                <a:latin typeface="Arial"/>
                <a:cs typeface="Arial"/>
              </a:rPr>
              <a:t>/</a:t>
            </a:r>
            <a:r>
              <a:rPr sz="700" spc="-130" dirty="0">
                <a:latin typeface="Arial"/>
                <a:cs typeface="Arial"/>
              </a:rPr>
              <a:t> </a:t>
            </a:r>
            <a:r>
              <a:rPr sz="700" spc="-25" dirty="0">
                <a:latin typeface="Arial"/>
                <a:cs typeface="Arial"/>
              </a:rPr>
              <a:t>4:18 </a:t>
            </a:r>
            <a:r>
              <a:rPr sz="700" spc="-50" dirty="0">
                <a:latin typeface="Arial"/>
                <a:cs typeface="Arial"/>
              </a:rPr>
              <a:t>PM</a:t>
            </a:r>
            <a:endParaRPr sz="7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219191" y="247574"/>
            <a:ext cx="2359025" cy="2603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028700" marR="5080" indent="-1016635">
              <a:lnSpc>
                <a:spcPct val="110000"/>
              </a:lnSpc>
              <a:spcBef>
                <a:spcPts val="95"/>
              </a:spcBef>
            </a:pPr>
            <a:r>
              <a:rPr sz="700" spc="-20" dirty="0">
                <a:latin typeface="Arial"/>
                <a:cs typeface="Arial"/>
              </a:rPr>
              <a:t>Baltimore </a:t>
            </a:r>
            <a:r>
              <a:rPr sz="700" spc="-25" dirty="0">
                <a:latin typeface="Arial"/>
                <a:cs typeface="Arial"/>
              </a:rPr>
              <a:t>Community </a:t>
            </a:r>
            <a:r>
              <a:rPr sz="700" spc="-10" dirty="0">
                <a:latin typeface="Arial"/>
                <a:cs typeface="Arial"/>
              </a:rPr>
              <a:t>Mediation </a:t>
            </a:r>
            <a:r>
              <a:rPr sz="700" spc="-35" dirty="0">
                <a:latin typeface="Arial"/>
                <a:cs typeface="Arial"/>
              </a:rPr>
              <a:t>Center </a:t>
            </a:r>
            <a:r>
              <a:rPr sz="700" spc="-20" dirty="0">
                <a:latin typeface="Arial"/>
                <a:cs typeface="Arial"/>
              </a:rPr>
              <a:t>- </a:t>
            </a:r>
            <a:r>
              <a:rPr sz="700" spc="-25" dirty="0">
                <a:latin typeface="Arial"/>
                <a:cs typeface="Arial"/>
              </a:rPr>
              <a:t>Neighborhood </a:t>
            </a:r>
            <a:r>
              <a:rPr sz="700" spc="-35" dirty="0">
                <a:latin typeface="Arial"/>
                <a:cs typeface="Arial"/>
              </a:rPr>
              <a:t>Liaison  </a:t>
            </a:r>
            <a:r>
              <a:rPr sz="700" spc="-75" dirty="0">
                <a:latin typeface="Arial"/>
                <a:cs typeface="Arial"/>
              </a:rPr>
              <a:t>INVOICE</a:t>
            </a:r>
            <a:endParaRPr sz="7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900407" y="264794"/>
            <a:ext cx="266065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70" dirty="0">
                <a:latin typeface="Arial"/>
                <a:cs typeface="Arial"/>
              </a:rPr>
              <a:t>Page</a:t>
            </a:r>
            <a:r>
              <a:rPr sz="700" spc="-90" dirty="0">
                <a:latin typeface="Arial"/>
                <a:cs typeface="Arial"/>
              </a:rPr>
              <a:t> </a:t>
            </a:r>
            <a:r>
              <a:rPr sz="700" spc="-35" dirty="0">
                <a:latin typeface="Arial"/>
                <a:cs typeface="Arial"/>
              </a:rPr>
              <a:t>4</a:t>
            </a:r>
            <a:endParaRPr sz="700">
              <a:latin typeface="Arial"/>
              <a:cs typeface="Arial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633983" y="852042"/>
          <a:ext cx="9101455" cy="50063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26050"/>
                <a:gridCol w="855979"/>
                <a:gridCol w="653415"/>
                <a:gridCol w="784859"/>
                <a:gridCol w="685800"/>
                <a:gridCol w="875665"/>
              </a:tblGrid>
              <a:tr h="187325">
                <a:tc rowSpan="26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669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spcBef>
                          <a:spcPts val="48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096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21285"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1590">
                        <a:lnSpc>
                          <a:spcPts val="810"/>
                        </a:lnSpc>
                      </a:pPr>
                      <a:r>
                        <a:rPr sz="700" spc="-70" dirty="0">
                          <a:latin typeface="Arial"/>
                          <a:cs typeface="Arial"/>
                        </a:rPr>
                        <a:t>TOTAL: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8EDF2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10"/>
                        </a:lnSpc>
                        <a:tabLst>
                          <a:tab pos="63119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8EDF2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633983" y="5965063"/>
          <a:ext cx="6757670" cy="7639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91845"/>
                <a:gridCol w="704849"/>
                <a:gridCol w="5238114"/>
              </a:tblGrid>
              <a:tr h="118110">
                <a:tc>
                  <a:txBody>
                    <a:bodyPr/>
                    <a:lstStyle/>
                    <a:p>
                      <a:pPr marR="635" algn="r">
                        <a:lnSpc>
                          <a:spcPts val="830"/>
                        </a:lnSpc>
                      </a:pPr>
                      <a:r>
                        <a:rPr sz="700" b="1" spc="-35" dirty="0">
                          <a:latin typeface="Trebuchet MS"/>
                          <a:cs typeface="Trebuchet MS"/>
                        </a:rPr>
                        <a:t>Subtotal</a:t>
                      </a:r>
                      <a:r>
                        <a:rPr sz="700" b="1" spc="-13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55" dirty="0">
                          <a:latin typeface="Trebuchet MS"/>
                          <a:cs typeface="Trebuchet MS"/>
                        </a:rPr>
                        <a:t>Time: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DF2"/>
                    </a:solidFill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ts val="830"/>
                        </a:lnSpc>
                        <a:tabLst>
                          <a:tab pos="380365" algn="l"/>
                        </a:tabLst>
                      </a:pPr>
                      <a:r>
                        <a:rPr sz="700" b="1" spc="-55" dirty="0">
                          <a:latin typeface="Trebuchet MS"/>
                          <a:cs typeface="Trebuchet MS"/>
                        </a:rPr>
                        <a:t>$	300.00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DF2"/>
                    </a:solidFill>
                  </a:tcPr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16839">
                <a:tc>
                  <a:txBody>
                    <a:bodyPr/>
                    <a:lstStyle/>
                    <a:p>
                      <a:pPr marR="1270" algn="r">
                        <a:lnSpc>
                          <a:spcPts val="825"/>
                        </a:lnSpc>
                      </a:pPr>
                      <a:r>
                        <a:rPr sz="700" b="1" spc="-35" dirty="0">
                          <a:latin typeface="Trebuchet MS"/>
                          <a:cs typeface="Trebuchet MS"/>
                        </a:rPr>
                        <a:t>Subtotal</a:t>
                      </a:r>
                      <a:r>
                        <a:rPr sz="700" b="1" spc="-9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45" dirty="0">
                          <a:latin typeface="Trebuchet MS"/>
                          <a:cs typeface="Trebuchet MS"/>
                        </a:rPr>
                        <a:t>Expenses: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DF2"/>
                    </a:solidFill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ts val="825"/>
                        </a:lnSpc>
                        <a:tabLst>
                          <a:tab pos="426720" algn="l"/>
                        </a:tabLst>
                      </a:pPr>
                      <a:r>
                        <a:rPr sz="700" b="1" spc="-55" dirty="0">
                          <a:latin typeface="Trebuchet MS"/>
                          <a:cs typeface="Trebuchet MS"/>
                        </a:rPr>
                        <a:t>$	</a:t>
                      </a:r>
                      <a:r>
                        <a:rPr sz="700" b="1" spc="-60" dirty="0">
                          <a:latin typeface="Trebuchet MS"/>
                          <a:cs typeface="Trebuchet MS"/>
                        </a:rPr>
                        <a:t>25.00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DF2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20650">
                <a:tc>
                  <a:txBody>
                    <a:bodyPr/>
                    <a:lstStyle/>
                    <a:p>
                      <a:pPr marR="635" algn="r">
                        <a:lnSpc>
                          <a:spcPts val="805"/>
                        </a:lnSpc>
                      </a:pPr>
                      <a:r>
                        <a:rPr sz="700" b="1" spc="-5" dirty="0">
                          <a:latin typeface="Trebuchet MS"/>
                          <a:cs typeface="Trebuchet MS"/>
                        </a:rPr>
                        <a:t>T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O</a:t>
                      </a:r>
                      <a:r>
                        <a:rPr sz="700" b="1" spc="-5" dirty="0">
                          <a:latin typeface="Trebuchet MS"/>
                          <a:cs typeface="Trebuchet MS"/>
                        </a:rPr>
                        <a:t>T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AL: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8EDF2"/>
                    </a:solidFill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ts val="805"/>
                        </a:lnSpc>
                        <a:tabLst>
                          <a:tab pos="380365" algn="l"/>
                        </a:tabLst>
                      </a:pPr>
                      <a:r>
                        <a:rPr sz="700" b="1" spc="-55" dirty="0">
                          <a:latin typeface="Trebuchet MS"/>
                          <a:cs typeface="Trebuchet MS"/>
                        </a:rPr>
                        <a:t>$	325.00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8EDF2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21920">
                <a:tc>
                  <a:txBody>
                    <a:bodyPr/>
                    <a:lstStyle/>
                    <a:p>
                      <a:pPr marR="1905" algn="r">
                        <a:lnSpc>
                          <a:spcPts val="810"/>
                        </a:lnSpc>
                      </a:pPr>
                      <a:r>
                        <a:rPr sz="700" b="1" spc="-35" dirty="0">
                          <a:latin typeface="Trebuchet MS"/>
                          <a:cs typeface="Trebuchet MS"/>
                        </a:rPr>
                        <a:t>Unbilled</a:t>
                      </a:r>
                      <a:r>
                        <a:rPr sz="700" b="1" spc="-13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35" dirty="0">
                          <a:latin typeface="Trebuchet MS"/>
                          <a:cs typeface="Trebuchet MS"/>
                        </a:rPr>
                        <a:t>Hours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8EDF2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536575">
                        <a:lnSpc>
                          <a:spcPts val="810"/>
                        </a:lnSpc>
                      </a:pPr>
                      <a:r>
                        <a:rPr sz="700" spc="-30" dirty="0">
                          <a:latin typeface="Arial"/>
                          <a:cs typeface="Arial"/>
                        </a:rPr>
                        <a:t>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69240">
                <a:tc gridSpan="3">
                  <a:txBody>
                    <a:bodyPr/>
                    <a:lstStyle/>
                    <a:p>
                      <a:pPr marR="151130" algn="r">
                        <a:lnSpc>
                          <a:spcPts val="835"/>
                        </a:lnSpc>
                      </a:pPr>
                      <a:r>
                        <a:rPr sz="700" b="1" dirty="0">
                          <a:latin typeface="Trebuchet MS"/>
                          <a:cs typeface="Trebuchet MS"/>
                        </a:rPr>
                        <a:t>INI</a:t>
                      </a:r>
                      <a:r>
                        <a:rPr sz="700" b="1" spc="-5" dirty="0">
                          <a:latin typeface="Trebuchet MS"/>
                          <a:cs typeface="Trebuchet MS"/>
                        </a:rPr>
                        <a:t>T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IALS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  <a:p>
                      <a:pPr marL="27305">
                        <a:lnSpc>
                          <a:spcPct val="100000"/>
                        </a:lnSpc>
                        <a:spcBef>
                          <a:spcPts val="50"/>
                        </a:spcBef>
                        <a:tabLst>
                          <a:tab pos="6132195" algn="l"/>
                        </a:tabLst>
                      </a:pPr>
                      <a:r>
                        <a:rPr sz="900" spc="-50" dirty="0">
                          <a:latin typeface="Arial"/>
                          <a:cs typeface="Arial"/>
                        </a:rPr>
                        <a:t>Your </a:t>
                      </a:r>
                      <a:r>
                        <a:rPr sz="900" spc="-20" dirty="0">
                          <a:latin typeface="Arial"/>
                          <a:cs typeface="Arial"/>
                        </a:rPr>
                        <a:t>initials </a:t>
                      </a:r>
                      <a:r>
                        <a:rPr sz="900" spc="-35" dirty="0">
                          <a:latin typeface="Arial"/>
                          <a:cs typeface="Arial"/>
                        </a:rPr>
                        <a:t>here signify </a:t>
                      </a:r>
                      <a:r>
                        <a:rPr sz="900" spc="-5" dirty="0">
                          <a:latin typeface="Arial"/>
                          <a:cs typeface="Arial"/>
                        </a:rPr>
                        <a:t>that </a:t>
                      </a:r>
                      <a:r>
                        <a:rPr sz="900" spc="-15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900" spc="-60" dirty="0">
                          <a:latin typeface="Arial"/>
                          <a:cs typeface="Arial"/>
                        </a:rPr>
                        <a:t>charges 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on this </a:t>
                      </a:r>
                      <a:r>
                        <a:rPr sz="900" spc="-35" dirty="0">
                          <a:latin typeface="Arial"/>
                          <a:cs typeface="Arial"/>
                        </a:rPr>
                        <a:t>invoice</a:t>
                      </a:r>
                      <a:r>
                        <a:rPr sz="900" spc="-1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are  accurate:	</a:t>
                      </a:r>
                      <a:r>
                        <a:rPr sz="700" spc="-95" dirty="0">
                          <a:latin typeface="Arial"/>
                          <a:cs typeface="Arial"/>
                        </a:rPr>
                        <a:t>KB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CBFD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</a:tbl>
          </a:graphicData>
        </a:graphic>
      </p:graphicFrame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35000" y="264794"/>
            <a:ext cx="793750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10" dirty="0">
                <a:latin typeface="Arial"/>
                <a:cs typeface="Arial"/>
              </a:rPr>
              <a:t>5/21/2019 </a:t>
            </a:r>
            <a:r>
              <a:rPr sz="700" spc="75" dirty="0">
                <a:latin typeface="Arial"/>
                <a:cs typeface="Arial"/>
              </a:rPr>
              <a:t>/</a:t>
            </a:r>
            <a:r>
              <a:rPr sz="700" spc="-130" dirty="0">
                <a:latin typeface="Arial"/>
                <a:cs typeface="Arial"/>
              </a:rPr>
              <a:t> </a:t>
            </a:r>
            <a:r>
              <a:rPr sz="700" spc="-25" dirty="0">
                <a:latin typeface="Arial"/>
                <a:cs typeface="Arial"/>
              </a:rPr>
              <a:t>4:18 </a:t>
            </a:r>
            <a:r>
              <a:rPr sz="700" spc="-50" dirty="0">
                <a:latin typeface="Arial"/>
                <a:cs typeface="Arial"/>
              </a:rPr>
              <a:t>PM</a:t>
            </a:r>
            <a:endParaRPr sz="7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219191" y="247574"/>
            <a:ext cx="2359025" cy="2603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028700" marR="5080" indent="-1016635">
              <a:lnSpc>
                <a:spcPct val="110000"/>
              </a:lnSpc>
              <a:spcBef>
                <a:spcPts val="95"/>
              </a:spcBef>
            </a:pPr>
            <a:r>
              <a:rPr sz="700" spc="-20" dirty="0">
                <a:latin typeface="Arial"/>
                <a:cs typeface="Arial"/>
              </a:rPr>
              <a:t>Baltimore </a:t>
            </a:r>
            <a:r>
              <a:rPr sz="700" spc="-25" dirty="0">
                <a:latin typeface="Arial"/>
                <a:cs typeface="Arial"/>
              </a:rPr>
              <a:t>Community </a:t>
            </a:r>
            <a:r>
              <a:rPr sz="700" spc="-10" dirty="0">
                <a:latin typeface="Arial"/>
                <a:cs typeface="Arial"/>
              </a:rPr>
              <a:t>Mediation </a:t>
            </a:r>
            <a:r>
              <a:rPr sz="700" spc="-35" dirty="0">
                <a:latin typeface="Arial"/>
                <a:cs typeface="Arial"/>
              </a:rPr>
              <a:t>Center </a:t>
            </a:r>
            <a:r>
              <a:rPr sz="700" spc="-20" dirty="0">
                <a:latin typeface="Arial"/>
                <a:cs typeface="Arial"/>
              </a:rPr>
              <a:t>- </a:t>
            </a:r>
            <a:r>
              <a:rPr sz="700" spc="-25" dirty="0">
                <a:latin typeface="Arial"/>
                <a:cs typeface="Arial"/>
              </a:rPr>
              <a:t>Neighborhood </a:t>
            </a:r>
            <a:r>
              <a:rPr sz="700" spc="-35" dirty="0">
                <a:latin typeface="Arial"/>
                <a:cs typeface="Arial"/>
              </a:rPr>
              <a:t>Liaison  </a:t>
            </a:r>
            <a:r>
              <a:rPr sz="700" spc="-75" dirty="0">
                <a:latin typeface="Arial"/>
                <a:cs typeface="Arial"/>
              </a:rPr>
              <a:t>INVOICE</a:t>
            </a:r>
            <a:endParaRPr sz="7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900407" y="264794"/>
            <a:ext cx="266065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70" dirty="0">
                <a:latin typeface="Arial"/>
                <a:cs typeface="Arial"/>
              </a:rPr>
              <a:t>Page</a:t>
            </a:r>
            <a:r>
              <a:rPr sz="700" spc="-90" dirty="0">
                <a:latin typeface="Arial"/>
                <a:cs typeface="Arial"/>
              </a:rPr>
              <a:t> </a:t>
            </a:r>
            <a:r>
              <a:rPr sz="700" spc="-35" dirty="0">
                <a:latin typeface="Arial"/>
                <a:cs typeface="Arial"/>
              </a:rPr>
              <a:t>1</a:t>
            </a:r>
            <a:endParaRPr sz="700">
              <a:latin typeface="Arial"/>
              <a:cs typeface="Arial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633983" y="847471"/>
          <a:ext cx="11538585" cy="60953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91845"/>
                <a:gridCol w="706120"/>
                <a:gridCol w="920749"/>
                <a:gridCol w="2809240"/>
                <a:gridCol w="855345"/>
                <a:gridCol w="654050"/>
                <a:gridCol w="783590"/>
                <a:gridCol w="2886709"/>
                <a:gridCol w="542925"/>
                <a:gridCol w="568325"/>
              </a:tblGrid>
              <a:tr h="824865">
                <a:tc gridSpan="10">
                  <a:txBody>
                    <a:bodyPr/>
                    <a:lstStyle/>
                    <a:p>
                      <a:pPr marL="34925">
                        <a:lnSpc>
                          <a:spcPts val="1210"/>
                        </a:lnSpc>
                        <a:tabLst>
                          <a:tab pos="6758305" algn="l"/>
                        </a:tabLst>
                      </a:pPr>
                      <a:r>
                        <a:rPr sz="1150" spc="-25" dirty="0">
                          <a:latin typeface="Arial"/>
                          <a:cs typeface="Arial"/>
                        </a:rPr>
                        <a:t>Baltimore </a:t>
                      </a:r>
                      <a:r>
                        <a:rPr sz="1150" spc="-30" dirty="0">
                          <a:latin typeface="Arial"/>
                          <a:cs typeface="Arial"/>
                        </a:rPr>
                        <a:t>Community</a:t>
                      </a:r>
                      <a:r>
                        <a:rPr sz="115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50" spc="-25" dirty="0">
                          <a:latin typeface="Arial"/>
                          <a:cs typeface="Arial"/>
                        </a:rPr>
                        <a:t>Mediation </a:t>
                      </a:r>
                      <a:r>
                        <a:rPr sz="1150" spc="-50" dirty="0">
                          <a:latin typeface="Arial"/>
                          <a:cs typeface="Arial"/>
                        </a:rPr>
                        <a:t>Center	</a:t>
                      </a:r>
                      <a:r>
                        <a:rPr sz="1050" b="1" spc="-44" baseline="31746" dirty="0">
                          <a:latin typeface="Trebuchet MS"/>
                          <a:cs typeface="Trebuchet MS"/>
                        </a:rPr>
                        <a:t>INSTRUCTIONS</a:t>
                      </a:r>
                      <a:endParaRPr sz="1050" baseline="31746">
                        <a:latin typeface="Trebuchet MS"/>
                        <a:cs typeface="Trebuchet MS"/>
                      </a:endParaRPr>
                    </a:p>
                    <a:p>
                      <a:pPr marL="31750">
                        <a:lnSpc>
                          <a:spcPts val="1075"/>
                        </a:lnSpc>
                        <a:tabLst>
                          <a:tab pos="6758305" algn="l"/>
                        </a:tabLst>
                      </a:pPr>
                      <a:r>
                        <a:rPr sz="1500" spc="-120" baseline="-13888" dirty="0">
                          <a:latin typeface="Arial"/>
                          <a:cs typeface="Arial"/>
                        </a:rPr>
                        <a:t>3333</a:t>
                      </a:r>
                      <a:r>
                        <a:rPr sz="1500" spc="-30" baseline="-13888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500" spc="-37" baseline="-13888" dirty="0">
                          <a:latin typeface="Arial"/>
                          <a:cs typeface="Arial"/>
                        </a:rPr>
                        <a:t>Greenmount</a:t>
                      </a:r>
                      <a:r>
                        <a:rPr sz="1500" spc="-30" baseline="-13888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500" spc="-44" baseline="-13888" dirty="0">
                          <a:latin typeface="Arial"/>
                          <a:cs typeface="Arial"/>
                        </a:rPr>
                        <a:t>Avenue	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1.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Complete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blue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box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left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first.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This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will </a:t>
                      </a:r>
                      <a:r>
                        <a:rPr sz="700" spc="-50" dirty="0">
                          <a:latin typeface="Arial"/>
                          <a:cs typeface="Arial"/>
                        </a:rPr>
                        <a:t>cause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month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and name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information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700" spc="-1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populate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spreadsheet.</a:t>
                      </a:r>
                      <a:endParaRPr sz="700">
                        <a:latin typeface="Arial"/>
                        <a:cs typeface="Arial"/>
                      </a:endParaRPr>
                    </a:p>
                    <a:p>
                      <a:pPr marL="6847205" indent="-88265">
                        <a:lnSpc>
                          <a:spcPts val="670"/>
                        </a:lnSpc>
                        <a:spcBef>
                          <a:spcPts val="300"/>
                        </a:spcBef>
                        <a:buAutoNum type="arabicPeriod" startAt="2"/>
                        <a:tabLst>
                          <a:tab pos="6847840" algn="l"/>
                        </a:tabLst>
                      </a:pPr>
                      <a:r>
                        <a:rPr sz="700" spc="-30" dirty="0">
                          <a:latin typeface="Arial"/>
                          <a:cs typeface="Arial"/>
                        </a:rPr>
                        <a:t>Enter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 descriptions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hours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"Time"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portion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of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matrix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consistent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with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"Sample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Description" below.</a:t>
                      </a:r>
                      <a:endParaRPr sz="700">
                        <a:latin typeface="Arial"/>
                        <a:cs typeface="Arial"/>
                      </a:endParaRPr>
                    </a:p>
                    <a:p>
                      <a:pPr marL="34925">
                        <a:lnSpc>
                          <a:spcPts val="1210"/>
                        </a:lnSpc>
                      </a:pPr>
                      <a:r>
                        <a:rPr sz="1150" spc="-30" dirty="0">
                          <a:latin typeface="Arial"/>
                          <a:cs typeface="Arial"/>
                        </a:rPr>
                        <a:t>Baltimore, </a:t>
                      </a:r>
                      <a:r>
                        <a:rPr sz="1150" spc="-60" dirty="0">
                          <a:latin typeface="Arial"/>
                          <a:cs typeface="Arial"/>
                        </a:rPr>
                        <a:t>MD</a:t>
                      </a:r>
                      <a:r>
                        <a:rPr sz="115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50" spc="-185" dirty="0">
                          <a:latin typeface="Arial"/>
                          <a:cs typeface="Arial"/>
                        </a:rPr>
                        <a:t>21218</a:t>
                      </a:r>
                      <a:endParaRPr sz="1150">
                        <a:latin typeface="Arial"/>
                        <a:cs typeface="Arial"/>
                      </a:endParaRPr>
                    </a:p>
                    <a:p>
                      <a:pPr marL="6847205" indent="-88265">
                        <a:lnSpc>
                          <a:spcPct val="100000"/>
                        </a:lnSpc>
                        <a:spcBef>
                          <a:spcPts val="50"/>
                        </a:spcBef>
                        <a:buAutoNum type="arabicPeriod" startAt="3"/>
                        <a:tabLst>
                          <a:tab pos="6847840" algn="l"/>
                        </a:tabLst>
                      </a:pPr>
                      <a:r>
                        <a:rPr sz="700" spc="-55" dirty="0">
                          <a:latin typeface="Arial"/>
                          <a:cs typeface="Arial"/>
                        </a:rPr>
                        <a:t>You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may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not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bill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more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than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eight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(8)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hours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5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day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or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more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than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fifteen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(15)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hours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5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month.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All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time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above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8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hours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5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day</a:t>
                      </a:r>
                      <a:endParaRPr sz="700">
                        <a:latin typeface="Arial"/>
                        <a:cs typeface="Arial"/>
                      </a:endParaRPr>
                    </a:p>
                    <a:p>
                      <a:pPr marL="6758940">
                        <a:lnSpc>
                          <a:spcPts val="835"/>
                        </a:lnSpc>
                        <a:spcBef>
                          <a:spcPts val="204"/>
                        </a:spcBef>
                      </a:pPr>
                      <a:r>
                        <a:rPr sz="700" spc="-15" dirty="0">
                          <a:latin typeface="Arial"/>
                          <a:cs typeface="Arial"/>
                        </a:rPr>
                        <a:t>travel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stipend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will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be</a:t>
                      </a:r>
                      <a:r>
                        <a:rPr sz="700" spc="-1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paid.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solidFill>
                      <a:srgbClr val="CCBFD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3398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326390">
                        <a:lnSpc>
                          <a:spcPts val="955"/>
                        </a:lnSpc>
                      </a:pPr>
                      <a:r>
                        <a:rPr sz="900" spc="-60" dirty="0">
                          <a:latin typeface="Arial"/>
                          <a:cs typeface="Arial"/>
                        </a:rPr>
                        <a:t>INVOICE </a:t>
                      </a:r>
                      <a:r>
                        <a:rPr sz="900" spc="-85" dirty="0">
                          <a:latin typeface="Arial"/>
                          <a:cs typeface="Arial"/>
                        </a:rPr>
                        <a:t>FOR 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MONTH</a:t>
                      </a:r>
                      <a:r>
                        <a:rPr sz="900" spc="-1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70" dirty="0">
                          <a:latin typeface="Arial"/>
                          <a:cs typeface="Arial"/>
                        </a:rPr>
                        <a:t>OF: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905"/>
                        </a:lnSpc>
                      </a:pPr>
                      <a:r>
                        <a:rPr sz="900" b="1" i="1" u="sng" spc="-5" dirty="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cs typeface="Arial"/>
                        </a:rPr>
                        <a:t>April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38100" marR="24130" indent="-3175" algn="ctr">
                        <a:lnSpc>
                          <a:spcPct val="114999"/>
                        </a:lnSpc>
                        <a:spcBef>
                          <a:spcPts val="434"/>
                        </a:spcBef>
                      </a:pPr>
                      <a:r>
                        <a:rPr sz="600" spc="-15" dirty="0">
                          <a:latin typeface="Arial"/>
                          <a:cs typeface="Arial"/>
                        </a:rPr>
                        <a:t>Complete </a:t>
                      </a:r>
                      <a:r>
                        <a:rPr sz="600" spc="-10" dirty="0">
                          <a:latin typeface="Arial"/>
                          <a:cs typeface="Arial"/>
                        </a:rPr>
                        <a:t>these 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four </a:t>
                      </a:r>
                      <a:r>
                        <a:rPr sz="600" spc="-20" dirty="0">
                          <a:latin typeface="Arial"/>
                          <a:cs typeface="Arial"/>
                        </a:rPr>
                        <a:t>cells</a:t>
                      </a:r>
                      <a:r>
                        <a:rPr sz="600" spc="-1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dirty="0">
                          <a:latin typeface="Arial"/>
                          <a:cs typeface="Arial"/>
                        </a:rPr>
                        <a:t>before  starting  </a:t>
                      </a:r>
                      <a:r>
                        <a:rPr sz="600" spc="-15" dirty="0">
                          <a:latin typeface="Arial"/>
                          <a:cs typeface="Arial"/>
                        </a:rPr>
                        <a:t>spreadsheet.</a:t>
                      </a:r>
                      <a:endParaRPr sz="600">
                        <a:latin typeface="Arial"/>
                        <a:cs typeface="Arial"/>
                      </a:endParaRPr>
                    </a:p>
                    <a:p>
                      <a:pPr marL="43815" marR="31750" algn="ctr">
                        <a:lnSpc>
                          <a:spcPct val="114999"/>
                        </a:lnSpc>
                      </a:pPr>
                      <a:r>
                        <a:rPr sz="600" spc="-35" dirty="0">
                          <a:latin typeface="Arial"/>
                          <a:cs typeface="Arial"/>
                        </a:rPr>
                        <a:t>Rates </a:t>
                      </a:r>
                      <a:r>
                        <a:rPr sz="600" spc="-15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6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other  info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will </a:t>
                      </a:r>
                      <a:r>
                        <a:rPr sz="600" spc="-15" dirty="0">
                          <a:latin typeface="Arial"/>
                          <a:cs typeface="Arial"/>
                        </a:rPr>
                        <a:t>self-  </a:t>
                      </a:r>
                      <a:r>
                        <a:rPr sz="600" spc="-5" dirty="0">
                          <a:latin typeface="Arial"/>
                          <a:cs typeface="Arial"/>
                        </a:rPr>
                        <a:t>populate.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55244" marB="0" vert="vert27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675640">
                        <a:lnSpc>
                          <a:spcPct val="100000"/>
                        </a:lnSpc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5.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5" dirty="0">
                          <a:latin typeface="Arial"/>
                          <a:cs typeface="Arial"/>
                        </a:rPr>
                        <a:t>Please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make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sure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all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0" dirty="0">
                          <a:latin typeface="Arial"/>
                          <a:cs typeface="Arial"/>
                        </a:rPr>
                        <a:t>expenses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meet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Guidelines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listed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Billing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Guidelines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tab.Do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not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forget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initial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box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attesting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solidFill>
                      <a:srgbClr val="CCBFD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397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394970">
                        <a:lnSpc>
                          <a:spcPts val="955"/>
                        </a:lnSpc>
                      </a:pPr>
                      <a:r>
                        <a:rPr sz="900" spc="-60" dirty="0">
                          <a:latin typeface="Arial"/>
                          <a:cs typeface="Arial"/>
                        </a:rPr>
                        <a:t>INVOICE </a:t>
                      </a:r>
                      <a:r>
                        <a:rPr sz="900" spc="-80" dirty="0">
                          <a:latin typeface="Arial"/>
                          <a:cs typeface="Arial"/>
                        </a:rPr>
                        <a:t>SUBMITTED</a:t>
                      </a:r>
                      <a:r>
                        <a:rPr sz="9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65" dirty="0">
                          <a:latin typeface="Arial"/>
                          <a:cs typeface="Arial"/>
                        </a:rPr>
                        <a:t>BY: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3970" algn="ctr">
                        <a:lnSpc>
                          <a:spcPts val="950"/>
                        </a:lnSpc>
                      </a:pPr>
                      <a:r>
                        <a:rPr sz="1000" spc="-40" dirty="0">
                          <a:latin typeface="Arial"/>
                          <a:cs typeface="Arial"/>
                        </a:rPr>
                        <a:t>Curtis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55244" marB="0" vert="vert27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675640">
                        <a:lnSpc>
                          <a:spcPct val="100000"/>
                        </a:lnSpc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6.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0" dirty="0">
                          <a:latin typeface="Arial"/>
                          <a:cs typeface="Arial"/>
                        </a:rPr>
                        <a:t>Do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not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hesitate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call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Shantay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5" dirty="0">
                          <a:latin typeface="Arial"/>
                          <a:cs typeface="Arial"/>
                        </a:rPr>
                        <a:t>Guy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at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410-900-9867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or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Darnyle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Wharton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at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410-746-0167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with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any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questions.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solidFill>
                      <a:srgbClr val="CCBFD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625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710565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900" spc="-70" dirty="0">
                          <a:latin typeface="Arial"/>
                          <a:cs typeface="Arial"/>
                        </a:rPr>
                        <a:t>DATE</a:t>
                      </a:r>
                      <a:r>
                        <a:rPr sz="900" spc="-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80" dirty="0">
                          <a:latin typeface="Arial"/>
                          <a:cs typeface="Arial"/>
                        </a:rPr>
                        <a:t>SUBMITTED: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63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ts val="1130"/>
                        </a:lnSpc>
                      </a:pPr>
                      <a:r>
                        <a:rPr sz="1000" spc="-5" dirty="0">
                          <a:latin typeface="Arial"/>
                          <a:cs typeface="Arial"/>
                        </a:rPr>
                        <a:t>5/6/2019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55244" marB="0" vert="vert27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 grid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solidFill>
                      <a:srgbClr val="CCBFD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6827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>
                  <a:txBody>
                    <a:bodyPr/>
                    <a:lstStyle/>
                    <a:p>
                      <a:pPr marL="567055">
                        <a:lnSpc>
                          <a:spcPts val="1140"/>
                        </a:lnSpc>
                      </a:pPr>
                      <a:r>
                        <a:rPr sz="1000" spc="-75" dirty="0">
                          <a:latin typeface="Arial"/>
                          <a:cs typeface="Arial"/>
                        </a:rPr>
                        <a:t>YEAR: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ts val="1055"/>
                        </a:lnSpc>
                      </a:pPr>
                      <a:r>
                        <a:rPr sz="1000" spc="-45" dirty="0">
                          <a:latin typeface="Arial"/>
                          <a:cs typeface="Arial"/>
                        </a:rPr>
                        <a:t>2019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55244" marB="0" vert="vert27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 grid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CBFD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431165">
                <a:tc gridSpan="10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 marL="1520825">
                        <a:lnSpc>
                          <a:spcPct val="100000"/>
                        </a:lnSpc>
                        <a:spcBef>
                          <a:spcPts val="605"/>
                        </a:spcBef>
                      </a:pPr>
                      <a:r>
                        <a:rPr sz="750" b="1" i="1" spc="-35" dirty="0">
                          <a:latin typeface="Trebuchet MS"/>
                          <a:cs typeface="Trebuchet MS"/>
                        </a:rPr>
                        <a:t>Sample</a:t>
                      </a:r>
                      <a:r>
                        <a:rPr sz="750" b="1" i="1" spc="-7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b="1" i="1" spc="-45" dirty="0">
                          <a:latin typeface="Trebuchet MS"/>
                          <a:cs typeface="Trebuchet MS"/>
                        </a:rPr>
                        <a:t>Description:</a:t>
                      </a:r>
                      <a:endParaRPr sz="750">
                        <a:latin typeface="Trebuchet MS"/>
                        <a:cs typeface="Trebuchet MS"/>
                      </a:endParaRPr>
                    </a:p>
                    <a:p>
                      <a:pPr marL="1520825">
                        <a:lnSpc>
                          <a:spcPts val="890"/>
                        </a:lnSpc>
                        <a:spcBef>
                          <a:spcPts val="95"/>
                        </a:spcBef>
                      </a:pPr>
                      <a:r>
                        <a:rPr sz="750" i="1" spc="-40" dirty="0">
                          <a:latin typeface="Trebuchet MS"/>
                          <a:cs typeface="Trebuchet MS"/>
                        </a:rPr>
                        <a:t>Attend </a:t>
                      </a:r>
                      <a:r>
                        <a:rPr sz="750" i="1" spc="-20" dirty="0">
                          <a:latin typeface="Trebuchet MS"/>
                          <a:cs typeface="Trebuchet MS"/>
                        </a:rPr>
                        <a:t>Howard </a:t>
                      </a:r>
                      <a:r>
                        <a:rPr sz="750" i="1" spc="-25" dirty="0">
                          <a:latin typeface="Trebuchet MS"/>
                          <a:cs typeface="Trebuchet MS"/>
                        </a:rPr>
                        <a:t>Park </a:t>
                      </a:r>
                      <a:r>
                        <a:rPr sz="750" i="1" spc="-45" dirty="0">
                          <a:latin typeface="Trebuchet MS"/>
                          <a:cs typeface="Trebuchet MS"/>
                        </a:rPr>
                        <a:t>Civic </a:t>
                      </a:r>
                      <a:r>
                        <a:rPr sz="750" i="1" spc="-25" dirty="0">
                          <a:latin typeface="Trebuchet MS"/>
                          <a:cs typeface="Trebuchet MS"/>
                        </a:rPr>
                        <a:t>Association</a:t>
                      </a:r>
                      <a:r>
                        <a:rPr sz="750" i="1" spc="-17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30" dirty="0">
                          <a:latin typeface="Trebuchet MS"/>
                          <a:cs typeface="Trebuchet MS"/>
                        </a:rPr>
                        <a:t>meeting</a:t>
                      </a:r>
                      <a:endParaRPr sz="75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10185">
                <a:tc gridSpan="10">
                  <a:txBody>
                    <a:bodyPr/>
                    <a:lstStyle/>
                    <a:p>
                      <a:pPr marL="33020">
                        <a:lnSpc>
                          <a:spcPts val="1475"/>
                        </a:lnSpc>
                      </a:pPr>
                      <a:r>
                        <a:rPr sz="1250" spc="-85" dirty="0">
                          <a:solidFill>
                            <a:srgbClr val="006000"/>
                          </a:solidFill>
                          <a:latin typeface="Arial"/>
                          <a:cs typeface="Arial"/>
                        </a:rPr>
                        <a:t>TIME</a:t>
                      </a:r>
                      <a:endParaRPr sz="12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CBFD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51460">
                <a:tc>
                  <a:txBody>
                    <a:bodyPr/>
                    <a:lstStyle/>
                    <a:p>
                      <a:pPr marL="16510" algn="ctr">
                        <a:lnSpc>
                          <a:spcPct val="100000"/>
                        </a:lnSpc>
                        <a:spcBef>
                          <a:spcPts val="395"/>
                        </a:spcBef>
                      </a:pPr>
                      <a:r>
                        <a:rPr sz="900" b="1" spc="-15" dirty="0">
                          <a:latin typeface="Trebuchet MS"/>
                          <a:cs typeface="Trebuchet MS"/>
                        </a:rPr>
                        <a:t>Month</a:t>
                      </a:r>
                      <a:r>
                        <a:rPr sz="900" b="1" spc="-9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00" b="1" spc="-40" dirty="0">
                          <a:latin typeface="Trebuchet MS"/>
                          <a:cs typeface="Trebuchet MS"/>
                        </a:rPr>
                        <a:t>of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T="5016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47015" algn="r">
                        <a:lnSpc>
                          <a:spcPct val="100000"/>
                        </a:lnSpc>
                        <a:spcBef>
                          <a:spcPts val="395"/>
                        </a:spcBef>
                      </a:pPr>
                      <a:r>
                        <a:rPr sz="900" b="1" spc="-5" dirty="0">
                          <a:latin typeface="Trebuchet MS"/>
                          <a:cs typeface="Trebuchet MS"/>
                        </a:rPr>
                        <a:t>D</a:t>
                      </a:r>
                      <a:r>
                        <a:rPr sz="900" b="1" dirty="0">
                          <a:latin typeface="Trebuchet MS"/>
                          <a:cs typeface="Trebuchet MS"/>
                        </a:rPr>
                        <a:t>ay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T="5016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4604"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900" b="1" spc="-50" dirty="0">
                          <a:latin typeface="Trebuchet MS"/>
                          <a:cs typeface="Trebuchet MS"/>
                        </a:rPr>
                        <a:t>Description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T="469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93370">
                        <a:lnSpc>
                          <a:spcPct val="100000"/>
                        </a:lnSpc>
                        <a:spcBef>
                          <a:spcPts val="395"/>
                        </a:spcBef>
                      </a:pPr>
                      <a:r>
                        <a:rPr sz="900" b="1" spc="-50" dirty="0">
                          <a:latin typeface="Trebuchet MS"/>
                          <a:cs typeface="Trebuchet MS"/>
                        </a:rPr>
                        <a:t>Hours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T="5016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6830" algn="ctr">
                        <a:lnSpc>
                          <a:spcPct val="100000"/>
                        </a:lnSpc>
                        <a:spcBef>
                          <a:spcPts val="395"/>
                        </a:spcBef>
                      </a:pPr>
                      <a:r>
                        <a:rPr sz="900" b="1" spc="-50" dirty="0">
                          <a:latin typeface="Trebuchet MS"/>
                          <a:cs typeface="Trebuchet MS"/>
                        </a:rPr>
                        <a:t>Rate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T="5016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sz="700" b="1" spc="-45" dirty="0">
                          <a:latin typeface="Trebuchet MS"/>
                          <a:cs typeface="Trebuchet MS"/>
                        </a:rPr>
                        <a:t>Total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679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49325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sz="700" b="1" spc="-35" dirty="0">
                          <a:latin typeface="Trebuchet MS"/>
                          <a:cs typeface="Trebuchet MS"/>
                        </a:rPr>
                        <a:t>Comments (Unbilled</a:t>
                      </a:r>
                      <a:r>
                        <a:rPr sz="700" b="1" spc="-7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50" dirty="0">
                          <a:latin typeface="Trebuchet MS"/>
                          <a:cs typeface="Trebuchet MS"/>
                        </a:rPr>
                        <a:t>Time)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6350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5735" marR="101600" indent="-47625">
                        <a:lnSpc>
                          <a:spcPts val="919"/>
                        </a:lnSpc>
                        <a:spcBef>
                          <a:spcPts val="30"/>
                        </a:spcBef>
                      </a:pPr>
                      <a:r>
                        <a:rPr sz="700" b="1" spc="5" dirty="0">
                          <a:latin typeface="Trebuchet MS"/>
                          <a:cs typeface="Trebuchet MS"/>
                        </a:rPr>
                        <a:t>U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nb</a:t>
                      </a:r>
                      <a:r>
                        <a:rPr sz="700" b="1" spc="-10" dirty="0">
                          <a:latin typeface="Trebuchet MS"/>
                          <a:cs typeface="Trebuchet MS"/>
                        </a:rPr>
                        <a:t>ill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ed  </a:t>
                      </a:r>
                      <a:r>
                        <a:rPr sz="700" b="1" spc="-35" dirty="0">
                          <a:latin typeface="Trebuchet MS"/>
                          <a:cs typeface="Trebuchet MS"/>
                        </a:rPr>
                        <a:t>Hours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381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34950"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April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35" marB="0">
                    <a:lnL w="19050">
                      <a:solidFill>
                        <a:srgbClr val="000000"/>
                      </a:solidFill>
                      <a:prstDash val="solid"/>
                    </a:lnL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R="312420" algn="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35" marB="0"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5"/>
                        </a:spcBef>
                        <a:tabLst>
                          <a:tab pos="372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35" marB="0"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gridSpan="4"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spcBef>
                          <a:spcPts val="5"/>
                        </a:spcBef>
                        <a:tabLst>
                          <a:tab pos="626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35" marB="0"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34315"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April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31242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2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tabLst>
                          <a:tab pos="372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tabLst>
                          <a:tab pos="626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34315"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April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31242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3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tabLst>
                          <a:tab pos="372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tabLst>
                          <a:tab pos="626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34315"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April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31242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4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tabLst>
                          <a:tab pos="372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tabLst>
                          <a:tab pos="626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34315"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April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31242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5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 marL="22860">
                        <a:lnSpc>
                          <a:spcPct val="100000"/>
                        </a:lnSpc>
                      </a:pPr>
                      <a:r>
                        <a:rPr sz="700" spc="-55" dirty="0">
                          <a:latin typeface="Arial"/>
                          <a:cs typeface="Arial"/>
                        </a:rPr>
                        <a:t>Spoke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700" spc="-55" dirty="0">
                          <a:latin typeface="Arial"/>
                          <a:cs typeface="Arial"/>
                        </a:rPr>
                        <a:t>a </a:t>
                      </a:r>
                      <a:r>
                        <a:rPr sz="700" spc="-50" dirty="0">
                          <a:latin typeface="Arial"/>
                          <a:cs typeface="Arial"/>
                        </a:rPr>
                        <a:t>class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at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Pimlico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School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about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consent</a:t>
                      </a:r>
                      <a:r>
                        <a:rPr sz="700" spc="-1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decree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54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4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tabLst>
                          <a:tab pos="372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tabLst>
                          <a:tab pos="5391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80.00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34315"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April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31242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6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tabLst>
                          <a:tab pos="372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tabLst>
                          <a:tab pos="626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34315"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April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31242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7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tabLst>
                          <a:tab pos="372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tabLst>
                          <a:tab pos="626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34315"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April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31242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8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tabLst>
                          <a:tab pos="372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tabLst>
                          <a:tab pos="626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34315"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April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31242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9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 marL="22860">
                        <a:lnSpc>
                          <a:spcPct val="100000"/>
                        </a:lnSpc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Attended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700" spc="-110" dirty="0">
                          <a:latin typeface="Arial"/>
                          <a:cs typeface="Arial"/>
                        </a:rPr>
                        <a:t>SDKG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Community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Meeting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abd </a:t>
                      </a:r>
                      <a:r>
                        <a:rPr sz="700" spc="-50" dirty="0">
                          <a:latin typeface="Arial"/>
                          <a:cs typeface="Arial"/>
                        </a:rPr>
                        <a:t>passed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out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flyers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700" spc="-114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brochures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54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2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tabLst>
                          <a:tab pos="372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tabLst>
                          <a:tab pos="5391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40.00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34315"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April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28956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tabLst>
                          <a:tab pos="372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tabLst>
                          <a:tab pos="626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34315"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April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28956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 marL="22860">
                        <a:lnSpc>
                          <a:spcPct val="100000"/>
                        </a:lnSpc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Attended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Park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Circle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Community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Association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700" spc="-50" dirty="0">
                          <a:latin typeface="Arial"/>
                          <a:cs typeface="Arial"/>
                        </a:rPr>
                        <a:t>passed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out</a:t>
                      </a:r>
                      <a:r>
                        <a:rPr sz="700" spc="-1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brochures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54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2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tabLst>
                          <a:tab pos="372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tabLst>
                          <a:tab pos="5391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40.00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34315"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April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28956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12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tabLst>
                          <a:tab pos="372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tabLst>
                          <a:tab pos="626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34315"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April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28956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13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tabLst>
                          <a:tab pos="372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tabLst>
                          <a:tab pos="626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34315"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April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28956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14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tabLst>
                          <a:tab pos="372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tabLst>
                          <a:tab pos="626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34315"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April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28956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15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 marL="22860">
                        <a:lnSpc>
                          <a:spcPct val="100000"/>
                        </a:lnSpc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Attended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5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meeting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at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Zeta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Center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talked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about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seconf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year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of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Consent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Decree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54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2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tabLst>
                          <a:tab pos="372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tabLst>
                          <a:tab pos="5391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40.00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34315"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April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28956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16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 marL="22860">
                        <a:lnSpc>
                          <a:spcPct val="100000"/>
                        </a:lnSpc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Attended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5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meeting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at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City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Health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Dept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and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handed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out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brochures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attendees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54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tabLst>
                          <a:tab pos="372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tabLst>
                          <a:tab pos="5391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</a:tbl>
          </a:graphicData>
        </a:graphic>
      </p:graphicFrame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35000" y="264794"/>
            <a:ext cx="793750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10" dirty="0">
                <a:latin typeface="Arial"/>
                <a:cs typeface="Arial"/>
              </a:rPr>
              <a:t>5/21/2019 </a:t>
            </a:r>
            <a:r>
              <a:rPr sz="700" spc="75" dirty="0">
                <a:latin typeface="Arial"/>
                <a:cs typeface="Arial"/>
              </a:rPr>
              <a:t>/</a:t>
            </a:r>
            <a:r>
              <a:rPr sz="700" spc="-130" dirty="0">
                <a:latin typeface="Arial"/>
                <a:cs typeface="Arial"/>
              </a:rPr>
              <a:t> </a:t>
            </a:r>
            <a:r>
              <a:rPr sz="700" spc="-25" dirty="0">
                <a:latin typeface="Arial"/>
                <a:cs typeface="Arial"/>
              </a:rPr>
              <a:t>4:18 </a:t>
            </a:r>
            <a:r>
              <a:rPr sz="700" spc="-50" dirty="0">
                <a:latin typeface="Arial"/>
                <a:cs typeface="Arial"/>
              </a:rPr>
              <a:t>PM</a:t>
            </a:r>
            <a:endParaRPr sz="7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219191" y="247574"/>
            <a:ext cx="2359025" cy="2603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028700" marR="5080" indent="-1016635">
              <a:lnSpc>
                <a:spcPct val="110000"/>
              </a:lnSpc>
              <a:spcBef>
                <a:spcPts val="95"/>
              </a:spcBef>
            </a:pPr>
            <a:r>
              <a:rPr sz="700" spc="-20" dirty="0">
                <a:latin typeface="Arial"/>
                <a:cs typeface="Arial"/>
              </a:rPr>
              <a:t>Baltimore </a:t>
            </a:r>
            <a:r>
              <a:rPr sz="700" spc="-25" dirty="0">
                <a:latin typeface="Arial"/>
                <a:cs typeface="Arial"/>
              </a:rPr>
              <a:t>Community </a:t>
            </a:r>
            <a:r>
              <a:rPr sz="700" spc="-10" dirty="0">
                <a:latin typeface="Arial"/>
                <a:cs typeface="Arial"/>
              </a:rPr>
              <a:t>Mediation </a:t>
            </a:r>
            <a:r>
              <a:rPr sz="700" spc="-35" dirty="0">
                <a:latin typeface="Arial"/>
                <a:cs typeface="Arial"/>
              </a:rPr>
              <a:t>Center </a:t>
            </a:r>
            <a:r>
              <a:rPr sz="700" spc="-20" dirty="0">
                <a:latin typeface="Arial"/>
                <a:cs typeface="Arial"/>
              </a:rPr>
              <a:t>- </a:t>
            </a:r>
            <a:r>
              <a:rPr sz="700" spc="-25" dirty="0">
                <a:latin typeface="Arial"/>
                <a:cs typeface="Arial"/>
              </a:rPr>
              <a:t>Neighborhood </a:t>
            </a:r>
            <a:r>
              <a:rPr sz="700" spc="-35" dirty="0">
                <a:latin typeface="Arial"/>
                <a:cs typeface="Arial"/>
              </a:rPr>
              <a:t>Liaison  </a:t>
            </a:r>
            <a:r>
              <a:rPr sz="700" spc="-75" dirty="0">
                <a:latin typeface="Arial"/>
                <a:cs typeface="Arial"/>
              </a:rPr>
              <a:t>INVOICE</a:t>
            </a:r>
            <a:endParaRPr sz="7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900407" y="264794"/>
            <a:ext cx="266065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70" dirty="0">
                <a:latin typeface="Arial"/>
                <a:cs typeface="Arial"/>
              </a:rPr>
              <a:t>Page</a:t>
            </a:r>
            <a:r>
              <a:rPr sz="700" spc="-90" dirty="0">
                <a:latin typeface="Arial"/>
                <a:cs typeface="Arial"/>
              </a:rPr>
              <a:t> </a:t>
            </a:r>
            <a:r>
              <a:rPr sz="700" spc="-35" dirty="0">
                <a:latin typeface="Arial"/>
                <a:cs typeface="Arial"/>
              </a:rPr>
              <a:t>2</a:t>
            </a:r>
            <a:endParaRPr sz="700">
              <a:latin typeface="Arial"/>
              <a:cs typeface="Arial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633983" y="848296"/>
          <a:ext cx="11538585" cy="36861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93750"/>
                <a:gridCol w="704215"/>
                <a:gridCol w="3729354"/>
                <a:gridCol w="854075"/>
                <a:gridCol w="654049"/>
                <a:gridCol w="782320"/>
                <a:gridCol w="3997325"/>
              </a:tblGrid>
              <a:tr h="381000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April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17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ct val="100000"/>
                        </a:lnSpc>
                        <a:tabLst>
                          <a:tab pos="4121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7310" algn="ctr">
                        <a:lnSpc>
                          <a:spcPct val="100000"/>
                        </a:lnSpc>
                        <a:tabLst>
                          <a:tab pos="5772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25095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April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18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2860">
                        <a:lnSpc>
                          <a:spcPct val="100000"/>
                        </a:lnSpc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Attended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Guadenzia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meeting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(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Recovery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Treatment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)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0" dirty="0">
                          <a:latin typeface="Arial"/>
                          <a:cs typeface="Arial"/>
                        </a:rPr>
                        <a:t>passed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out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brochures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and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R="635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ct val="100000"/>
                        </a:lnSpc>
                        <a:tabLst>
                          <a:tab pos="4121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ct val="100000"/>
                        </a:lnSpc>
                        <a:tabLst>
                          <a:tab pos="50609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092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2860">
                        <a:lnSpc>
                          <a:spcPts val="76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answered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questions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about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consent</a:t>
                      </a:r>
                      <a:r>
                        <a:rPr sz="700" spc="-1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decree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34315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April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19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ct val="100000"/>
                        </a:lnSpc>
                        <a:tabLst>
                          <a:tab pos="4121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7310" algn="ctr">
                        <a:lnSpc>
                          <a:spcPct val="100000"/>
                        </a:lnSpc>
                        <a:tabLst>
                          <a:tab pos="5772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34315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April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20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ct val="100000"/>
                        </a:lnSpc>
                        <a:tabLst>
                          <a:tab pos="4121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7310" algn="ctr">
                        <a:lnSpc>
                          <a:spcPct val="100000"/>
                        </a:lnSpc>
                        <a:tabLst>
                          <a:tab pos="5772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34315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April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21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ct val="100000"/>
                        </a:lnSpc>
                        <a:tabLst>
                          <a:tab pos="4121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7310" algn="ctr">
                        <a:lnSpc>
                          <a:spcPct val="100000"/>
                        </a:lnSpc>
                        <a:tabLst>
                          <a:tab pos="5772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34315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April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22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ct val="100000"/>
                        </a:lnSpc>
                        <a:tabLst>
                          <a:tab pos="4121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7310" algn="ctr">
                        <a:lnSpc>
                          <a:spcPct val="100000"/>
                        </a:lnSpc>
                        <a:tabLst>
                          <a:tab pos="5772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34315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April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23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ct val="100000"/>
                        </a:lnSpc>
                        <a:tabLst>
                          <a:tab pos="4121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7310" algn="ctr">
                        <a:lnSpc>
                          <a:spcPct val="100000"/>
                        </a:lnSpc>
                        <a:tabLst>
                          <a:tab pos="5772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34315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April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24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ct val="100000"/>
                        </a:lnSpc>
                        <a:tabLst>
                          <a:tab pos="4121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7310" algn="ctr">
                        <a:lnSpc>
                          <a:spcPct val="100000"/>
                        </a:lnSpc>
                        <a:tabLst>
                          <a:tab pos="5772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34315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April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25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ct val="100000"/>
                        </a:lnSpc>
                        <a:tabLst>
                          <a:tab pos="4121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7310" algn="ctr">
                        <a:lnSpc>
                          <a:spcPct val="100000"/>
                        </a:lnSpc>
                        <a:tabLst>
                          <a:tab pos="5772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34315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April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26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ct val="100000"/>
                        </a:lnSpc>
                        <a:tabLst>
                          <a:tab pos="4121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7310" algn="ctr">
                        <a:lnSpc>
                          <a:spcPct val="100000"/>
                        </a:lnSpc>
                        <a:tabLst>
                          <a:tab pos="5772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25095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April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27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2860">
                        <a:lnSpc>
                          <a:spcPct val="100000"/>
                        </a:lnSpc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Participated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60" dirty="0">
                          <a:latin typeface="Arial"/>
                          <a:cs typeface="Arial"/>
                        </a:rPr>
                        <a:t>Safe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Street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60" dirty="0">
                          <a:latin typeface="Arial"/>
                          <a:cs typeface="Arial"/>
                        </a:rPr>
                        <a:t>Peace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Walk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Sandtown and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0" dirty="0">
                          <a:latin typeface="Arial"/>
                          <a:cs typeface="Arial"/>
                        </a:rPr>
                        <a:t>passed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out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brochures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residents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in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R="635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3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ct val="100000"/>
                        </a:lnSpc>
                        <a:tabLst>
                          <a:tab pos="4121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ct val="100000"/>
                        </a:lnSpc>
                        <a:tabLst>
                          <a:tab pos="50609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60.00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092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2860">
                        <a:lnSpc>
                          <a:spcPts val="76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that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community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34315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April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28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ct val="100000"/>
                        </a:lnSpc>
                        <a:tabLst>
                          <a:tab pos="4121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7310" algn="ctr">
                        <a:lnSpc>
                          <a:spcPct val="100000"/>
                        </a:lnSpc>
                        <a:tabLst>
                          <a:tab pos="5772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34315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April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29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ct val="100000"/>
                        </a:lnSpc>
                        <a:tabLst>
                          <a:tab pos="4121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7310" algn="ctr">
                        <a:lnSpc>
                          <a:spcPct val="100000"/>
                        </a:lnSpc>
                        <a:tabLst>
                          <a:tab pos="5772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16839">
                <a:tc>
                  <a:txBody>
                    <a:bodyPr/>
                    <a:lstStyle/>
                    <a:p>
                      <a:pPr marL="19050" algn="ctr">
                        <a:lnSpc>
                          <a:spcPts val="825"/>
                        </a:lnSpc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April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7780" algn="ctr">
                        <a:lnSpc>
                          <a:spcPts val="825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30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825"/>
                        </a:lnSpc>
                        <a:tabLst>
                          <a:tab pos="4121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7310" algn="ctr">
                        <a:lnSpc>
                          <a:spcPts val="825"/>
                        </a:lnSpc>
                        <a:tabLst>
                          <a:tab pos="5772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33679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April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31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ct val="100000"/>
                        </a:lnSpc>
                        <a:tabLst>
                          <a:tab pos="4121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7310" algn="ctr">
                        <a:lnSpc>
                          <a:spcPct val="100000"/>
                        </a:lnSpc>
                        <a:tabLst>
                          <a:tab pos="5772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21920">
                <a:tc gridSpan="4">
                  <a:txBody>
                    <a:bodyPr/>
                    <a:lstStyle/>
                    <a:p>
                      <a:pPr marR="635" algn="r">
                        <a:lnSpc>
                          <a:spcPts val="81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15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810"/>
                        </a:lnSpc>
                      </a:pPr>
                      <a:r>
                        <a:rPr sz="700" b="1" spc="-60" dirty="0">
                          <a:latin typeface="Trebuchet MS"/>
                          <a:cs typeface="Trebuchet MS"/>
                        </a:rPr>
                        <a:t>TOTAL: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8EDF2"/>
                    </a:solidFill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ts val="810"/>
                        </a:lnSpc>
                        <a:tabLst>
                          <a:tab pos="458470" algn="l"/>
                        </a:tabLst>
                      </a:pPr>
                      <a:r>
                        <a:rPr sz="700" b="1" spc="-55" dirty="0">
                          <a:latin typeface="Trebuchet MS"/>
                          <a:cs typeface="Trebuchet MS"/>
                        </a:rPr>
                        <a:t>$	300.00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8EDF2"/>
                    </a:solidFill>
                  </a:tcPr>
                </a:tc>
                <a:tc>
                  <a:txBody>
                    <a:bodyPr/>
                    <a:lstStyle/>
                    <a:p>
                      <a:pPr marR="568325" algn="r">
                        <a:lnSpc>
                          <a:spcPts val="81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35000" y="264794"/>
            <a:ext cx="793750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10" dirty="0">
                <a:latin typeface="Arial"/>
                <a:cs typeface="Arial"/>
              </a:rPr>
              <a:t>5/21/2019 </a:t>
            </a:r>
            <a:r>
              <a:rPr sz="700" spc="75" dirty="0">
                <a:latin typeface="Arial"/>
                <a:cs typeface="Arial"/>
              </a:rPr>
              <a:t>/</a:t>
            </a:r>
            <a:r>
              <a:rPr sz="700" spc="-130" dirty="0">
                <a:latin typeface="Arial"/>
                <a:cs typeface="Arial"/>
              </a:rPr>
              <a:t> </a:t>
            </a:r>
            <a:r>
              <a:rPr sz="700" spc="-25" dirty="0">
                <a:latin typeface="Arial"/>
                <a:cs typeface="Arial"/>
              </a:rPr>
              <a:t>4:18 </a:t>
            </a:r>
            <a:r>
              <a:rPr sz="700" spc="-50" dirty="0">
                <a:latin typeface="Arial"/>
                <a:cs typeface="Arial"/>
              </a:rPr>
              <a:t>PM</a:t>
            </a:r>
            <a:endParaRPr sz="7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219191" y="247574"/>
            <a:ext cx="2359025" cy="2603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028700" marR="5080" indent="-1016635">
              <a:lnSpc>
                <a:spcPct val="110000"/>
              </a:lnSpc>
              <a:spcBef>
                <a:spcPts val="95"/>
              </a:spcBef>
            </a:pPr>
            <a:r>
              <a:rPr sz="700" spc="-20" dirty="0">
                <a:latin typeface="Arial"/>
                <a:cs typeface="Arial"/>
              </a:rPr>
              <a:t>Baltimore </a:t>
            </a:r>
            <a:r>
              <a:rPr sz="700" spc="-25" dirty="0">
                <a:latin typeface="Arial"/>
                <a:cs typeface="Arial"/>
              </a:rPr>
              <a:t>Community </a:t>
            </a:r>
            <a:r>
              <a:rPr sz="700" spc="-10" dirty="0">
                <a:latin typeface="Arial"/>
                <a:cs typeface="Arial"/>
              </a:rPr>
              <a:t>Mediation </a:t>
            </a:r>
            <a:r>
              <a:rPr sz="700" spc="-35" dirty="0">
                <a:latin typeface="Arial"/>
                <a:cs typeface="Arial"/>
              </a:rPr>
              <a:t>Center </a:t>
            </a:r>
            <a:r>
              <a:rPr sz="700" spc="-20" dirty="0">
                <a:latin typeface="Arial"/>
                <a:cs typeface="Arial"/>
              </a:rPr>
              <a:t>- </a:t>
            </a:r>
            <a:r>
              <a:rPr sz="700" spc="-25" dirty="0">
                <a:latin typeface="Arial"/>
                <a:cs typeface="Arial"/>
              </a:rPr>
              <a:t>Neighborhood </a:t>
            </a:r>
            <a:r>
              <a:rPr sz="700" spc="-35" dirty="0">
                <a:latin typeface="Arial"/>
                <a:cs typeface="Arial"/>
              </a:rPr>
              <a:t>Liaison  </a:t>
            </a:r>
            <a:r>
              <a:rPr sz="700" spc="-75" dirty="0">
                <a:latin typeface="Arial"/>
                <a:cs typeface="Arial"/>
              </a:rPr>
              <a:t>INVOICE</a:t>
            </a:r>
            <a:endParaRPr sz="7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900407" y="264794"/>
            <a:ext cx="266065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70" dirty="0">
                <a:latin typeface="Arial"/>
                <a:cs typeface="Arial"/>
              </a:rPr>
              <a:t>Page</a:t>
            </a:r>
            <a:r>
              <a:rPr sz="700" spc="-90" dirty="0">
                <a:latin typeface="Arial"/>
                <a:cs typeface="Arial"/>
              </a:rPr>
              <a:t> </a:t>
            </a:r>
            <a:r>
              <a:rPr sz="700" spc="-35" dirty="0">
                <a:latin typeface="Arial"/>
                <a:cs typeface="Arial"/>
              </a:rPr>
              <a:t>3</a:t>
            </a:r>
            <a:endParaRPr sz="700">
              <a:latin typeface="Arial"/>
              <a:cs typeface="Arial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633983" y="847471"/>
          <a:ext cx="11538585" cy="61264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91845"/>
                <a:gridCol w="706120"/>
                <a:gridCol w="920749"/>
                <a:gridCol w="2807969"/>
                <a:gridCol w="855979"/>
                <a:gridCol w="653415"/>
                <a:gridCol w="784859"/>
                <a:gridCol w="685800"/>
                <a:gridCol w="875665"/>
                <a:gridCol w="2437764"/>
              </a:tblGrid>
              <a:tr h="210185">
                <a:tc gridSpan="10">
                  <a:txBody>
                    <a:bodyPr/>
                    <a:lstStyle/>
                    <a:p>
                      <a:pPr marL="33020">
                        <a:lnSpc>
                          <a:spcPts val="1475"/>
                        </a:lnSpc>
                      </a:pPr>
                      <a:r>
                        <a:rPr sz="1250" spc="-195" dirty="0">
                          <a:solidFill>
                            <a:srgbClr val="006000"/>
                          </a:solidFill>
                          <a:latin typeface="Arial"/>
                          <a:cs typeface="Arial"/>
                        </a:rPr>
                        <a:t>EXPENSES</a:t>
                      </a:r>
                      <a:endParaRPr sz="12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solidFill>
                      <a:srgbClr val="CCBFD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21920"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342900">
                        <a:lnSpc>
                          <a:spcPts val="800"/>
                        </a:lnSpc>
                      </a:pPr>
                      <a:r>
                        <a:rPr sz="700" b="1" spc="-20" dirty="0">
                          <a:latin typeface="Trebuchet MS"/>
                          <a:cs typeface="Trebuchet MS"/>
                        </a:rPr>
                        <a:t>MEALS </a:t>
                      </a:r>
                      <a:r>
                        <a:rPr sz="700" b="1" spc="-60" dirty="0">
                          <a:latin typeface="Trebuchet MS"/>
                          <a:cs typeface="Trebuchet MS"/>
                        </a:rPr>
                        <a:t>+</a:t>
                      </a:r>
                      <a:r>
                        <a:rPr sz="700" b="1" spc="-10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35" dirty="0">
                          <a:latin typeface="Trebuchet MS"/>
                          <a:cs typeface="Trebuchet MS"/>
                        </a:rPr>
                        <a:t>INCIDENTALS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10795" algn="ctr">
                        <a:lnSpc>
                          <a:spcPts val="800"/>
                        </a:lnSpc>
                      </a:pPr>
                      <a:r>
                        <a:rPr sz="700" b="1" spc="-10" dirty="0">
                          <a:latin typeface="Trebuchet MS"/>
                          <a:cs typeface="Trebuchet MS"/>
                        </a:rPr>
                        <a:t>NON</a:t>
                      </a:r>
                      <a:r>
                        <a:rPr sz="700" b="1" spc="-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20" dirty="0">
                          <a:latin typeface="Trebuchet MS"/>
                          <a:cs typeface="Trebuchet MS"/>
                        </a:rPr>
                        <a:t>MEALS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3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996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row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solidFill>
                      <a:srgbClr val="C4D8EF"/>
                    </a:solidFill>
                  </a:tcPr>
                </a:tc>
                <a:tc>
                  <a:txBody>
                    <a:bodyPr/>
                    <a:lstStyle/>
                    <a:p>
                      <a:pPr marL="13335" algn="ctr">
                        <a:lnSpc>
                          <a:spcPts val="645"/>
                        </a:lnSpc>
                      </a:pPr>
                      <a:r>
                        <a:rPr sz="700" b="1" spc="-45" dirty="0">
                          <a:latin typeface="Trebuchet MS"/>
                          <a:cs typeface="Trebuchet MS"/>
                        </a:rPr>
                        <a:t>Total </a:t>
                      </a:r>
                      <a:r>
                        <a:rPr sz="700" b="1" spc="-5" dirty="0">
                          <a:latin typeface="Trebuchet MS"/>
                          <a:cs typeface="Trebuchet MS"/>
                        </a:rPr>
                        <a:t>Meal</a:t>
                      </a:r>
                      <a:r>
                        <a:rPr sz="700" b="1" spc="-10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60" dirty="0">
                          <a:latin typeface="Trebuchet MS"/>
                          <a:cs typeface="Trebuchet MS"/>
                        </a:rPr>
                        <a:t>+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solidFill>
                      <a:srgbClr val="C4D8EF"/>
                    </a:solidFill>
                  </a:tcPr>
                </a:tc>
                <a:tc row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950">
                        <a:latin typeface="Times New Roman"/>
                        <a:cs typeface="Times New Roman"/>
                      </a:endParaRPr>
                    </a:p>
                    <a:p>
                      <a:pPr marL="184150" marR="165100" indent="27305">
                        <a:lnSpc>
                          <a:spcPct val="110000"/>
                        </a:lnSpc>
                      </a:pPr>
                      <a:r>
                        <a:rPr sz="700" b="1" spc="-15" dirty="0">
                          <a:latin typeface="Trebuchet MS"/>
                          <a:cs typeface="Trebuchet MS"/>
                        </a:rPr>
                        <a:t>Non-Meal  </a:t>
                      </a:r>
                      <a:r>
                        <a:rPr sz="700" b="1" spc="-5" dirty="0">
                          <a:latin typeface="Trebuchet MS"/>
                          <a:cs typeface="Trebuchet MS"/>
                        </a:rPr>
                        <a:t>D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e</a:t>
                      </a:r>
                      <a:r>
                        <a:rPr sz="700" b="1" spc="5" dirty="0">
                          <a:latin typeface="Trebuchet MS"/>
                          <a:cs typeface="Trebuchet MS"/>
                        </a:rPr>
                        <a:t>s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cr</a:t>
                      </a:r>
                      <a:r>
                        <a:rPr sz="700" b="1" spc="-10" dirty="0">
                          <a:latin typeface="Trebuchet MS"/>
                          <a:cs typeface="Trebuchet MS"/>
                        </a:rPr>
                        <a:t>i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p</a:t>
                      </a:r>
                      <a:r>
                        <a:rPr sz="700" b="1" spc="-10" dirty="0">
                          <a:latin typeface="Trebuchet MS"/>
                          <a:cs typeface="Trebuchet MS"/>
                        </a:rPr>
                        <a:t>ti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on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63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 row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950">
                        <a:latin typeface="Times New Roman"/>
                        <a:cs typeface="Times New Roman"/>
                      </a:endParaRPr>
                    </a:p>
                    <a:p>
                      <a:pPr marL="193040" marR="140970" indent="-32384">
                        <a:lnSpc>
                          <a:spcPct val="110000"/>
                        </a:lnSpc>
                      </a:pPr>
                      <a:r>
                        <a:rPr sz="700" b="1" dirty="0">
                          <a:latin typeface="Trebuchet MS"/>
                          <a:cs typeface="Trebuchet MS"/>
                        </a:rPr>
                        <a:t>Non</a:t>
                      </a:r>
                      <a:r>
                        <a:rPr sz="700" b="1" spc="-5" dirty="0">
                          <a:latin typeface="Trebuchet MS"/>
                          <a:cs typeface="Trebuchet MS"/>
                        </a:rPr>
                        <a:t>-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Me</a:t>
                      </a:r>
                      <a:r>
                        <a:rPr sz="700" b="1" spc="-5" dirty="0">
                          <a:latin typeface="Trebuchet MS"/>
                          <a:cs typeface="Trebuchet MS"/>
                        </a:rPr>
                        <a:t>a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l  </a:t>
                      </a:r>
                      <a:r>
                        <a:rPr sz="700" b="1" spc="-45" dirty="0">
                          <a:latin typeface="Trebuchet MS"/>
                          <a:cs typeface="Trebuchet MS"/>
                        </a:rPr>
                        <a:t>Expense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63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162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C4D8EF"/>
                    </a:solidFill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ts val="780"/>
                        </a:lnSpc>
                      </a:pPr>
                      <a:r>
                        <a:rPr sz="700" b="1" spc="-40" dirty="0">
                          <a:latin typeface="Trebuchet MS"/>
                          <a:cs typeface="Trebuchet MS"/>
                        </a:rPr>
                        <a:t>Incidentals</a:t>
                      </a:r>
                      <a:r>
                        <a:rPr sz="700" b="1" spc="-6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45" dirty="0">
                          <a:latin typeface="Trebuchet MS"/>
                          <a:cs typeface="Trebuchet MS"/>
                        </a:rPr>
                        <a:t>(per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solidFill>
                      <a:srgbClr val="C4D8E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17475">
                <a:tc>
                  <a:txBody>
                    <a:bodyPr/>
                    <a:lstStyle/>
                    <a:p>
                      <a:pPr marL="14604" algn="ctr">
                        <a:lnSpc>
                          <a:spcPts val="775"/>
                        </a:lnSpc>
                      </a:pPr>
                      <a:r>
                        <a:rPr sz="700" b="1" spc="-35" dirty="0">
                          <a:latin typeface="Trebuchet MS"/>
                          <a:cs typeface="Trebuchet MS"/>
                        </a:rPr>
                        <a:t>Date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170815" algn="r">
                        <a:lnSpc>
                          <a:spcPts val="775"/>
                        </a:lnSpc>
                      </a:pPr>
                      <a:r>
                        <a:rPr sz="700" b="1" spc="-5" dirty="0">
                          <a:latin typeface="Trebuchet MS"/>
                          <a:cs typeface="Trebuchet MS"/>
                        </a:rPr>
                        <a:t>Ca</a:t>
                      </a:r>
                      <a:r>
                        <a:rPr sz="700" b="1" spc="-10" dirty="0">
                          <a:latin typeface="Trebuchet MS"/>
                          <a:cs typeface="Trebuchet MS"/>
                        </a:rPr>
                        <a:t>t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e</a:t>
                      </a:r>
                      <a:r>
                        <a:rPr sz="700" b="1" spc="-5" dirty="0">
                          <a:latin typeface="Trebuchet MS"/>
                          <a:cs typeface="Trebuchet MS"/>
                        </a:rPr>
                        <a:t>g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ory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38125">
                        <a:lnSpc>
                          <a:spcPts val="775"/>
                        </a:lnSpc>
                      </a:pPr>
                      <a:r>
                        <a:rPr sz="700" b="1" spc="-50" dirty="0">
                          <a:latin typeface="Trebuchet MS"/>
                          <a:cs typeface="Trebuchet MS"/>
                        </a:rPr>
                        <a:t>Travel</a:t>
                      </a:r>
                      <a:r>
                        <a:rPr sz="700" b="1" spc="-7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30" dirty="0">
                          <a:latin typeface="Trebuchet MS"/>
                          <a:cs typeface="Trebuchet MS"/>
                        </a:rPr>
                        <a:t>Day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C4D8EF"/>
                    </a:solidFill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ts val="785"/>
                        </a:lnSpc>
                      </a:pPr>
                      <a:r>
                        <a:rPr sz="700" b="1" spc="-40" dirty="0">
                          <a:latin typeface="Trebuchet MS"/>
                          <a:cs typeface="Trebuchet MS"/>
                        </a:rPr>
                        <a:t>daily</a:t>
                      </a:r>
                      <a:r>
                        <a:rPr sz="700" b="1" spc="-7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40" dirty="0">
                          <a:latin typeface="Trebuchet MS"/>
                          <a:cs typeface="Trebuchet MS"/>
                        </a:rPr>
                        <a:t>Guidelines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solidFill>
                      <a:srgbClr val="C4D8E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ts val="775"/>
                        </a:lnSpc>
                      </a:pPr>
                      <a:r>
                        <a:rPr sz="700" b="1" spc="-45" dirty="0">
                          <a:latin typeface="Trebuchet MS"/>
                          <a:cs typeface="Trebuchet MS"/>
                        </a:rPr>
                        <a:t>Total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1683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C4D8EF"/>
                    </a:solidFill>
                  </a:tcPr>
                </a:tc>
                <a:tc>
                  <a:txBody>
                    <a:bodyPr/>
                    <a:lstStyle/>
                    <a:p>
                      <a:pPr marL="13970" algn="ctr">
                        <a:lnSpc>
                          <a:spcPts val="780"/>
                        </a:lnSpc>
                      </a:pPr>
                      <a:r>
                        <a:rPr sz="700" b="1" spc="-40" dirty="0">
                          <a:latin typeface="Trebuchet MS"/>
                          <a:cs typeface="Trebuchet MS"/>
                        </a:rPr>
                        <a:t>cap </a:t>
                      </a:r>
                      <a:r>
                        <a:rPr sz="700" b="1" spc="-30" dirty="0">
                          <a:latin typeface="Trebuchet MS"/>
                          <a:cs typeface="Trebuchet MS"/>
                        </a:rPr>
                        <a:t>of </a:t>
                      </a:r>
                      <a:r>
                        <a:rPr sz="700" b="1" spc="-55" dirty="0">
                          <a:latin typeface="Trebuchet MS"/>
                          <a:cs typeface="Trebuchet MS"/>
                        </a:rPr>
                        <a:t>$69</a:t>
                      </a:r>
                      <a:r>
                        <a:rPr sz="700" b="1" spc="-13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45" dirty="0">
                          <a:latin typeface="Trebuchet MS"/>
                          <a:cs typeface="Trebuchet MS"/>
                        </a:rPr>
                        <a:t>per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solidFill>
                      <a:srgbClr val="C4D8E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806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>
                  <a:txBody>
                    <a:bodyPr/>
                    <a:lstStyle/>
                    <a:p>
                      <a:pPr marL="14604" algn="ctr">
                        <a:lnSpc>
                          <a:spcPts val="540"/>
                        </a:lnSpc>
                      </a:pPr>
                      <a:r>
                        <a:rPr sz="700" b="1" spc="-35" dirty="0">
                          <a:latin typeface="Trebuchet MS"/>
                          <a:cs typeface="Trebuchet MS"/>
                        </a:rPr>
                        <a:t>day)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9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R="194310" algn="r">
                        <a:lnSpc>
                          <a:spcPts val="835"/>
                        </a:lnSpc>
                        <a:spcBef>
                          <a:spcPts val="545"/>
                        </a:spcBef>
                      </a:pPr>
                      <a:r>
                        <a:rPr sz="700" spc="-30" dirty="0">
                          <a:latin typeface="Arial"/>
                          <a:cs typeface="Arial"/>
                        </a:rPr>
                        <a:t>Travel,</a:t>
                      </a:r>
                      <a:r>
                        <a:rPr sz="700" spc="-1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Other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9215" marB="0"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22225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Monthly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Travel</a:t>
                      </a:r>
                      <a:r>
                        <a:rPr sz="700" spc="-7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Stipend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7945" marB="0"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5"/>
                        </a:spcBef>
                        <a:tabLst>
                          <a:tab pos="44132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921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5"/>
                        </a:spcBef>
                        <a:tabLst>
                          <a:tab pos="6305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921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35000" y="264794"/>
            <a:ext cx="793750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10" dirty="0">
                <a:latin typeface="Arial"/>
                <a:cs typeface="Arial"/>
              </a:rPr>
              <a:t>5/21/2019 </a:t>
            </a:r>
            <a:r>
              <a:rPr sz="700" spc="75" dirty="0">
                <a:latin typeface="Arial"/>
                <a:cs typeface="Arial"/>
              </a:rPr>
              <a:t>/</a:t>
            </a:r>
            <a:r>
              <a:rPr sz="700" spc="-130" dirty="0">
                <a:latin typeface="Arial"/>
                <a:cs typeface="Arial"/>
              </a:rPr>
              <a:t> </a:t>
            </a:r>
            <a:r>
              <a:rPr sz="700" spc="-25" dirty="0">
                <a:latin typeface="Arial"/>
                <a:cs typeface="Arial"/>
              </a:rPr>
              <a:t>4:18 </a:t>
            </a:r>
            <a:r>
              <a:rPr sz="700" spc="-50" dirty="0">
                <a:latin typeface="Arial"/>
                <a:cs typeface="Arial"/>
              </a:rPr>
              <a:t>PM</a:t>
            </a:r>
            <a:endParaRPr sz="7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219191" y="247574"/>
            <a:ext cx="2359025" cy="2603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028700" marR="5080" indent="-1016635">
              <a:lnSpc>
                <a:spcPct val="110000"/>
              </a:lnSpc>
              <a:spcBef>
                <a:spcPts val="95"/>
              </a:spcBef>
            </a:pPr>
            <a:r>
              <a:rPr sz="700" spc="-20" dirty="0">
                <a:latin typeface="Arial"/>
                <a:cs typeface="Arial"/>
              </a:rPr>
              <a:t>Baltimore </a:t>
            </a:r>
            <a:r>
              <a:rPr sz="700" spc="-25" dirty="0">
                <a:latin typeface="Arial"/>
                <a:cs typeface="Arial"/>
              </a:rPr>
              <a:t>Community </a:t>
            </a:r>
            <a:r>
              <a:rPr sz="700" spc="-10" dirty="0">
                <a:latin typeface="Arial"/>
                <a:cs typeface="Arial"/>
              </a:rPr>
              <a:t>Mediation </a:t>
            </a:r>
            <a:r>
              <a:rPr sz="700" spc="-35" dirty="0">
                <a:latin typeface="Arial"/>
                <a:cs typeface="Arial"/>
              </a:rPr>
              <a:t>Center </a:t>
            </a:r>
            <a:r>
              <a:rPr sz="700" spc="-20" dirty="0">
                <a:latin typeface="Arial"/>
                <a:cs typeface="Arial"/>
              </a:rPr>
              <a:t>- </a:t>
            </a:r>
            <a:r>
              <a:rPr sz="700" spc="-25" dirty="0">
                <a:latin typeface="Arial"/>
                <a:cs typeface="Arial"/>
              </a:rPr>
              <a:t>Neighborhood </a:t>
            </a:r>
            <a:r>
              <a:rPr sz="700" spc="-35" dirty="0">
                <a:latin typeface="Arial"/>
                <a:cs typeface="Arial"/>
              </a:rPr>
              <a:t>Liaison  </a:t>
            </a:r>
            <a:r>
              <a:rPr sz="700" spc="-75" dirty="0">
                <a:latin typeface="Arial"/>
                <a:cs typeface="Arial"/>
              </a:rPr>
              <a:t>INVOICE</a:t>
            </a:r>
            <a:endParaRPr sz="7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900407" y="264794"/>
            <a:ext cx="266065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70" dirty="0">
                <a:latin typeface="Arial"/>
                <a:cs typeface="Arial"/>
              </a:rPr>
              <a:t>Page</a:t>
            </a:r>
            <a:r>
              <a:rPr sz="700" spc="-90" dirty="0">
                <a:latin typeface="Arial"/>
                <a:cs typeface="Arial"/>
              </a:rPr>
              <a:t> </a:t>
            </a:r>
            <a:r>
              <a:rPr sz="700" spc="-35" dirty="0">
                <a:latin typeface="Arial"/>
                <a:cs typeface="Arial"/>
              </a:rPr>
              <a:t>4</a:t>
            </a:r>
            <a:endParaRPr sz="700">
              <a:latin typeface="Arial"/>
              <a:cs typeface="Arial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633983" y="852042"/>
          <a:ext cx="9101455" cy="50063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26050"/>
                <a:gridCol w="855979"/>
                <a:gridCol w="653415"/>
                <a:gridCol w="784859"/>
                <a:gridCol w="685800"/>
                <a:gridCol w="875665"/>
              </a:tblGrid>
              <a:tr h="187325">
                <a:tc rowSpan="26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669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spcBef>
                          <a:spcPts val="48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096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21285"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1590">
                        <a:lnSpc>
                          <a:spcPts val="810"/>
                        </a:lnSpc>
                      </a:pPr>
                      <a:r>
                        <a:rPr sz="700" spc="-70" dirty="0">
                          <a:latin typeface="Arial"/>
                          <a:cs typeface="Arial"/>
                        </a:rPr>
                        <a:t>TOTAL: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8EDF2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10"/>
                        </a:lnSpc>
                        <a:tabLst>
                          <a:tab pos="63119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8EDF2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633983" y="5965063"/>
          <a:ext cx="6757670" cy="7639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91845"/>
                <a:gridCol w="704849"/>
                <a:gridCol w="5238114"/>
              </a:tblGrid>
              <a:tr h="118110">
                <a:tc>
                  <a:txBody>
                    <a:bodyPr/>
                    <a:lstStyle/>
                    <a:p>
                      <a:pPr marR="635" algn="r">
                        <a:lnSpc>
                          <a:spcPts val="830"/>
                        </a:lnSpc>
                      </a:pPr>
                      <a:r>
                        <a:rPr sz="700" b="1" spc="-35" dirty="0">
                          <a:latin typeface="Trebuchet MS"/>
                          <a:cs typeface="Trebuchet MS"/>
                        </a:rPr>
                        <a:t>Subtotal</a:t>
                      </a:r>
                      <a:r>
                        <a:rPr sz="700" b="1" spc="-13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55" dirty="0">
                          <a:latin typeface="Trebuchet MS"/>
                          <a:cs typeface="Trebuchet MS"/>
                        </a:rPr>
                        <a:t>Time: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DF2"/>
                    </a:solidFill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ts val="830"/>
                        </a:lnSpc>
                        <a:tabLst>
                          <a:tab pos="380365" algn="l"/>
                        </a:tabLst>
                      </a:pPr>
                      <a:r>
                        <a:rPr sz="700" b="1" spc="-55" dirty="0">
                          <a:latin typeface="Trebuchet MS"/>
                          <a:cs typeface="Trebuchet MS"/>
                        </a:rPr>
                        <a:t>$	300.00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DF2"/>
                    </a:solidFill>
                  </a:tcPr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16839">
                <a:tc>
                  <a:txBody>
                    <a:bodyPr/>
                    <a:lstStyle/>
                    <a:p>
                      <a:pPr marR="1270" algn="r">
                        <a:lnSpc>
                          <a:spcPts val="825"/>
                        </a:lnSpc>
                      </a:pPr>
                      <a:r>
                        <a:rPr sz="700" b="1" spc="-35" dirty="0">
                          <a:latin typeface="Trebuchet MS"/>
                          <a:cs typeface="Trebuchet MS"/>
                        </a:rPr>
                        <a:t>Subtotal</a:t>
                      </a:r>
                      <a:r>
                        <a:rPr sz="700" b="1" spc="-9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45" dirty="0">
                          <a:latin typeface="Trebuchet MS"/>
                          <a:cs typeface="Trebuchet MS"/>
                        </a:rPr>
                        <a:t>Expenses: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DF2"/>
                    </a:solidFill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ts val="825"/>
                        </a:lnSpc>
                        <a:tabLst>
                          <a:tab pos="426720" algn="l"/>
                        </a:tabLst>
                      </a:pPr>
                      <a:r>
                        <a:rPr sz="700" b="1" spc="-55" dirty="0">
                          <a:latin typeface="Trebuchet MS"/>
                          <a:cs typeface="Trebuchet MS"/>
                        </a:rPr>
                        <a:t>$	</a:t>
                      </a:r>
                      <a:r>
                        <a:rPr sz="700" b="1" spc="-60" dirty="0">
                          <a:latin typeface="Trebuchet MS"/>
                          <a:cs typeface="Trebuchet MS"/>
                        </a:rPr>
                        <a:t>25.00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DF2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20650">
                <a:tc>
                  <a:txBody>
                    <a:bodyPr/>
                    <a:lstStyle/>
                    <a:p>
                      <a:pPr marR="635" algn="r">
                        <a:lnSpc>
                          <a:spcPts val="805"/>
                        </a:lnSpc>
                      </a:pPr>
                      <a:r>
                        <a:rPr sz="700" b="1" spc="-5" dirty="0">
                          <a:latin typeface="Trebuchet MS"/>
                          <a:cs typeface="Trebuchet MS"/>
                        </a:rPr>
                        <a:t>T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O</a:t>
                      </a:r>
                      <a:r>
                        <a:rPr sz="700" b="1" spc="-5" dirty="0">
                          <a:latin typeface="Trebuchet MS"/>
                          <a:cs typeface="Trebuchet MS"/>
                        </a:rPr>
                        <a:t>T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AL: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8EDF2"/>
                    </a:solidFill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ts val="805"/>
                        </a:lnSpc>
                        <a:tabLst>
                          <a:tab pos="380365" algn="l"/>
                        </a:tabLst>
                      </a:pPr>
                      <a:r>
                        <a:rPr sz="700" b="1" spc="-55" dirty="0">
                          <a:latin typeface="Trebuchet MS"/>
                          <a:cs typeface="Trebuchet MS"/>
                        </a:rPr>
                        <a:t>$	325.00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8EDF2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21920">
                <a:tc>
                  <a:txBody>
                    <a:bodyPr/>
                    <a:lstStyle/>
                    <a:p>
                      <a:pPr marR="1905" algn="r">
                        <a:lnSpc>
                          <a:spcPts val="810"/>
                        </a:lnSpc>
                      </a:pPr>
                      <a:r>
                        <a:rPr sz="700" b="1" spc="-35" dirty="0">
                          <a:latin typeface="Trebuchet MS"/>
                          <a:cs typeface="Trebuchet MS"/>
                        </a:rPr>
                        <a:t>Unbilled</a:t>
                      </a:r>
                      <a:r>
                        <a:rPr sz="700" b="1" spc="-13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35" dirty="0">
                          <a:latin typeface="Trebuchet MS"/>
                          <a:cs typeface="Trebuchet MS"/>
                        </a:rPr>
                        <a:t>Hours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8EDF2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536575">
                        <a:lnSpc>
                          <a:spcPts val="810"/>
                        </a:lnSpc>
                      </a:pPr>
                      <a:r>
                        <a:rPr sz="700" spc="-30" dirty="0">
                          <a:latin typeface="Arial"/>
                          <a:cs typeface="Arial"/>
                        </a:rPr>
                        <a:t>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69240">
                <a:tc gridSpan="3">
                  <a:txBody>
                    <a:bodyPr/>
                    <a:lstStyle/>
                    <a:p>
                      <a:pPr marR="151130" algn="r">
                        <a:lnSpc>
                          <a:spcPts val="835"/>
                        </a:lnSpc>
                      </a:pPr>
                      <a:r>
                        <a:rPr sz="700" b="1" dirty="0">
                          <a:latin typeface="Trebuchet MS"/>
                          <a:cs typeface="Trebuchet MS"/>
                        </a:rPr>
                        <a:t>INI</a:t>
                      </a:r>
                      <a:r>
                        <a:rPr sz="700" b="1" spc="-5" dirty="0">
                          <a:latin typeface="Trebuchet MS"/>
                          <a:cs typeface="Trebuchet MS"/>
                        </a:rPr>
                        <a:t>T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IALS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  <a:p>
                      <a:pPr marL="27305">
                        <a:lnSpc>
                          <a:spcPct val="100000"/>
                        </a:lnSpc>
                        <a:spcBef>
                          <a:spcPts val="50"/>
                        </a:spcBef>
                        <a:tabLst>
                          <a:tab pos="6132195" algn="l"/>
                        </a:tabLst>
                      </a:pPr>
                      <a:r>
                        <a:rPr sz="900" spc="-50" dirty="0">
                          <a:latin typeface="Arial"/>
                          <a:cs typeface="Arial"/>
                        </a:rPr>
                        <a:t>Your </a:t>
                      </a:r>
                      <a:r>
                        <a:rPr sz="900" spc="-20" dirty="0">
                          <a:latin typeface="Arial"/>
                          <a:cs typeface="Arial"/>
                        </a:rPr>
                        <a:t>initials </a:t>
                      </a:r>
                      <a:r>
                        <a:rPr sz="900" spc="-35" dirty="0">
                          <a:latin typeface="Arial"/>
                          <a:cs typeface="Arial"/>
                        </a:rPr>
                        <a:t>here signify </a:t>
                      </a:r>
                      <a:r>
                        <a:rPr sz="900" spc="-5" dirty="0">
                          <a:latin typeface="Arial"/>
                          <a:cs typeface="Arial"/>
                        </a:rPr>
                        <a:t>that </a:t>
                      </a:r>
                      <a:r>
                        <a:rPr sz="900" spc="-15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900" spc="-60" dirty="0">
                          <a:latin typeface="Arial"/>
                          <a:cs typeface="Arial"/>
                        </a:rPr>
                        <a:t>charges 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on this </a:t>
                      </a:r>
                      <a:r>
                        <a:rPr sz="900" spc="-35" dirty="0">
                          <a:latin typeface="Arial"/>
                          <a:cs typeface="Arial"/>
                        </a:rPr>
                        <a:t>invoice</a:t>
                      </a:r>
                      <a:r>
                        <a:rPr sz="900" spc="-1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are  accurate:	</a:t>
                      </a:r>
                      <a:r>
                        <a:rPr sz="700" spc="-125" dirty="0">
                          <a:latin typeface="Arial"/>
                          <a:cs typeface="Arial"/>
                        </a:rPr>
                        <a:t>PC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CBFD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35000" y="264794"/>
            <a:ext cx="819150" cy="12953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" spc="5" dirty="0">
                <a:latin typeface="Arial"/>
                <a:cs typeface="Arial"/>
              </a:rPr>
              <a:t>6/12/2019 </a:t>
            </a:r>
            <a:r>
              <a:rPr sz="650" spc="80" dirty="0">
                <a:latin typeface="Arial"/>
                <a:cs typeface="Arial"/>
              </a:rPr>
              <a:t>/</a:t>
            </a:r>
            <a:r>
              <a:rPr sz="650" spc="-130" dirty="0">
                <a:latin typeface="Arial"/>
                <a:cs typeface="Arial"/>
              </a:rPr>
              <a:t> </a:t>
            </a:r>
            <a:r>
              <a:rPr sz="650" spc="-15" dirty="0">
                <a:latin typeface="Arial"/>
                <a:cs typeface="Arial"/>
              </a:rPr>
              <a:t>10:33 </a:t>
            </a:r>
            <a:r>
              <a:rPr sz="650" dirty="0">
                <a:latin typeface="Arial"/>
                <a:cs typeface="Arial"/>
              </a:rPr>
              <a:t>AM</a:t>
            </a:r>
            <a:endParaRPr sz="65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770753" y="248361"/>
            <a:ext cx="1258570" cy="25146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481965" marR="5080" indent="-469900">
              <a:lnSpc>
                <a:spcPct val="113999"/>
              </a:lnSpc>
              <a:spcBef>
                <a:spcPts val="90"/>
              </a:spcBef>
            </a:pPr>
            <a:r>
              <a:rPr sz="650" spc="-5" dirty="0">
                <a:latin typeface="Arial"/>
                <a:cs typeface="Arial"/>
              </a:rPr>
              <a:t>Baltimore </a:t>
            </a:r>
            <a:r>
              <a:rPr sz="650" spc="-25" dirty="0">
                <a:latin typeface="Arial"/>
                <a:cs typeface="Arial"/>
              </a:rPr>
              <a:t>Consent Decree</a:t>
            </a:r>
            <a:r>
              <a:rPr sz="650" spc="-125" dirty="0">
                <a:latin typeface="Arial"/>
                <a:cs typeface="Arial"/>
              </a:rPr>
              <a:t> </a:t>
            </a:r>
            <a:r>
              <a:rPr sz="650" spc="15" dirty="0">
                <a:latin typeface="Arial"/>
                <a:cs typeface="Arial"/>
              </a:rPr>
              <a:t>Monitor  </a:t>
            </a:r>
            <a:r>
              <a:rPr sz="650" spc="-55" dirty="0">
                <a:latin typeface="Arial"/>
                <a:cs typeface="Arial"/>
              </a:rPr>
              <a:t>INVOICE</a:t>
            </a:r>
            <a:endParaRPr sz="6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908028" y="264794"/>
            <a:ext cx="258445" cy="12953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" spc="-50" dirty="0">
                <a:latin typeface="Arial"/>
                <a:cs typeface="Arial"/>
              </a:rPr>
              <a:t>Page</a:t>
            </a:r>
            <a:r>
              <a:rPr sz="650" spc="-80" dirty="0">
                <a:latin typeface="Arial"/>
                <a:cs typeface="Arial"/>
              </a:rPr>
              <a:t> </a:t>
            </a:r>
            <a:r>
              <a:rPr sz="650" spc="-20" dirty="0">
                <a:latin typeface="Arial"/>
                <a:cs typeface="Arial"/>
              </a:rPr>
              <a:t>4</a:t>
            </a:r>
            <a:endParaRPr sz="650">
              <a:latin typeface="Arial"/>
              <a:cs typeface="Arial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633983" y="848867"/>
          <a:ext cx="11447774" cy="604202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64540"/>
                <a:gridCol w="871855"/>
                <a:gridCol w="890269"/>
                <a:gridCol w="2713989"/>
                <a:gridCol w="828675"/>
                <a:gridCol w="630554"/>
                <a:gridCol w="890904"/>
                <a:gridCol w="662304"/>
                <a:gridCol w="845820"/>
                <a:gridCol w="2348864"/>
              </a:tblGrid>
              <a:tr h="202565">
                <a:tc gridSpan="10">
                  <a:txBody>
                    <a:bodyPr/>
                    <a:lstStyle/>
                    <a:p>
                      <a:pPr marL="31750">
                        <a:lnSpc>
                          <a:spcPts val="1415"/>
                        </a:lnSpc>
                        <a:tabLst>
                          <a:tab pos="5774055" algn="l"/>
                        </a:tabLst>
                      </a:pPr>
                      <a:r>
                        <a:rPr sz="1200" spc="-190" dirty="0">
                          <a:solidFill>
                            <a:srgbClr val="006000"/>
                          </a:solidFill>
                          <a:latin typeface="Arial"/>
                          <a:cs typeface="Arial"/>
                        </a:rPr>
                        <a:t>EXPENSES	</a:t>
                      </a:r>
                      <a:r>
                        <a:rPr sz="1200" spc="-45" dirty="0">
                          <a:solidFill>
                            <a:srgbClr val="006000"/>
                          </a:solidFill>
                          <a:latin typeface="Arial"/>
                          <a:cs typeface="Arial"/>
                        </a:rPr>
                        <a:t>53.2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16839"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330835">
                        <a:lnSpc>
                          <a:spcPts val="765"/>
                        </a:lnSpc>
                      </a:pPr>
                      <a:r>
                        <a:rPr sz="650" b="1" spc="-5" dirty="0">
                          <a:latin typeface="Trebuchet MS"/>
                          <a:cs typeface="Trebuchet MS"/>
                        </a:rPr>
                        <a:t>MEALS </a:t>
                      </a:r>
                      <a:r>
                        <a:rPr sz="650" b="1" spc="-45" dirty="0">
                          <a:latin typeface="Trebuchet MS"/>
                          <a:cs typeface="Trebuchet MS"/>
                        </a:rPr>
                        <a:t>+</a:t>
                      </a:r>
                      <a:r>
                        <a:rPr sz="650" b="1" spc="-8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650" b="1" spc="-20" dirty="0">
                          <a:latin typeface="Trebuchet MS"/>
                          <a:cs typeface="Trebuchet MS"/>
                        </a:rPr>
                        <a:t>INCIDENTALS</a:t>
                      </a:r>
                      <a:endParaRPr sz="65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5D9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12065" algn="ctr">
                        <a:lnSpc>
                          <a:spcPts val="765"/>
                        </a:lnSpc>
                      </a:pPr>
                      <a:r>
                        <a:rPr sz="650" b="1" spc="15" dirty="0">
                          <a:latin typeface="Trebuchet MS"/>
                          <a:cs typeface="Trebuchet MS"/>
                        </a:rPr>
                        <a:t>NON</a:t>
                      </a:r>
                      <a:r>
                        <a:rPr sz="650" b="1" spc="-4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650" b="1" spc="-5" dirty="0">
                          <a:latin typeface="Trebuchet MS"/>
                          <a:cs typeface="Trebuchet MS"/>
                        </a:rPr>
                        <a:t>MEALS</a:t>
                      </a:r>
                      <a:endParaRPr sz="65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3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0858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solidFill>
                      <a:srgbClr val="C5D9F0"/>
                    </a:solidFill>
                  </a:tcPr>
                </a:tc>
                <a:tc>
                  <a:txBody>
                    <a:bodyPr/>
                    <a:lstStyle/>
                    <a:p>
                      <a:pPr marL="14604" algn="ctr">
                        <a:lnSpc>
                          <a:spcPts val="610"/>
                        </a:lnSpc>
                      </a:pPr>
                      <a:r>
                        <a:rPr sz="650" b="1" spc="-25" dirty="0">
                          <a:latin typeface="Trebuchet MS"/>
                          <a:cs typeface="Trebuchet MS"/>
                        </a:rPr>
                        <a:t>Total </a:t>
                      </a:r>
                      <a:r>
                        <a:rPr sz="650" b="1" spc="10" dirty="0">
                          <a:latin typeface="Trebuchet MS"/>
                          <a:cs typeface="Trebuchet MS"/>
                        </a:rPr>
                        <a:t>Meal</a:t>
                      </a:r>
                      <a:r>
                        <a:rPr sz="650" b="1" spc="-9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650" b="1" spc="-45" dirty="0">
                          <a:latin typeface="Trebuchet MS"/>
                          <a:cs typeface="Trebuchet MS"/>
                        </a:rPr>
                        <a:t>+</a:t>
                      </a:r>
                      <a:endParaRPr sz="65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solidFill>
                      <a:srgbClr val="C5D9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 marL="21590">
                        <a:lnSpc>
                          <a:spcPts val="720"/>
                        </a:lnSpc>
                        <a:spcBef>
                          <a:spcPts val="35"/>
                        </a:spcBef>
                      </a:pPr>
                      <a:r>
                        <a:rPr sz="650" b="1" dirty="0">
                          <a:latin typeface="Trebuchet MS"/>
                          <a:cs typeface="Trebuchet MS"/>
                        </a:rPr>
                        <a:t>Non-Meal</a:t>
                      </a:r>
                      <a:endParaRPr sz="650">
                        <a:latin typeface="Trebuchet MS"/>
                        <a:cs typeface="Trebuchet MS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 marL="21590">
                        <a:lnSpc>
                          <a:spcPts val="720"/>
                        </a:lnSpc>
                        <a:spcBef>
                          <a:spcPts val="35"/>
                        </a:spcBef>
                      </a:pPr>
                      <a:r>
                        <a:rPr sz="650" b="1" spc="-25" dirty="0">
                          <a:latin typeface="Trebuchet MS"/>
                          <a:cs typeface="Trebuchet MS"/>
                        </a:rPr>
                        <a:t>Total</a:t>
                      </a:r>
                      <a:endParaRPr sz="650">
                        <a:latin typeface="Trebuchet MS"/>
                        <a:cs typeface="Trebuchet MS"/>
                      </a:endParaRPr>
                    </a:p>
                  </a:txBody>
                  <a:tcPr marL="0" marR="0" marT="444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123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C5D9F0"/>
                    </a:solidFill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ts val="645"/>
                        </a:lnSpc>
                      </a:pPr>
                      <a:r>
                        <a:rPr sz="650" b="1" spc="-20" dirty="0">
                          <a:latin typeface="Trebuchet MS"/>
                          <a:cs typeface="Trebuchet MS"/>
                        </a:rPr>
                        <a:t>Incidentals</a:t>
                      </a:r>
                      <a:r>
                        <a:rPr sz="650" b="1" spc="-8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650" b="1" spc="-25" dirty="0">
                          <a:latin typeface="Trebuchet MS"/>
                          <a:cs typeface="Trebuchet MS"/>
                        </a:rPr>
                        <a:t>(per</a:t>
                      </a:r>
                      <a:endParaRPr sz="65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solidFill>
                      <a:srgbClr val="C5D9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 marL="21590">
                        <a:lnSpc>
                          <a:spcPts val="720"/>
                        </a:lnSpc>
                        <a:spcBef>
                          <a:spcPts val="65"/>
                        </a:spcBef>
                      </a:pPr>
                      <a:r>
                        <a:rPr sz="650" b="1" spc="-30" dirty="0">
                          <a:latin typeface="Trebuchet MS"/>
                          <a:cs typeface="Trebuchet MS"/>
                        </a:rPr>
                        <a:t>Expense</a:t>
                      </a:r>
                      <a:endParaRPr sz="650">
                        <a:latin typeface="Trebuchet MS"/>
                        <a:cs typeface="Trebuchet MS"/>
                      </a:endParaRPr>
                    </a:p>
                  </a:txBody>
                  <a:tcPr marL="0" marR="0" marT="825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99695">
                <a:tc>
                  <a:txBody>
                    <a:bodyPr/>
                    <a:lstStyle/>
                    <a:p>
                      <a:pPr marL="16510" algn="ctr">
                        <a:lnSpc>
                          <a:spcPts val="645"/>
                        </a:lnSpc>
                      </a:pPr>
                      <a:r>
                        <a:rPr sz="650" b="1" spc="-15" dirty="0">
                          <a:latin typeface="Trebuchet MS"/>
                          <a:cs typeface="Trebuchet MS"/>
                        </a:rPr>
                        <a:t>Date</a:t>
                      </a:r>
                      <a:endParaRPr sz="65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81940">
                        <a:lnSpc>
                          <a:spcPts val="645"/>
                        </a:lnSpc>
                      </a:pPr>
                      <a:r>
                        <a:rPr sz="650" b="1" spc="-25" dirty="0">
                          <a:latin typeface="Trebuchet MS"/>
                          <a:cs typeface="Trebuchet MS"/>
                        </a:rPr>
                        <a:t>Category</a:t>
                      </a:r>
                      <a:endParaRPr sz="65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15875" algn="ctr">
                        <a:lnSpc>
                          <a:spcPts val="645"/>
                        </a:lnSpc>
                      </a:pPr>
                      <a:r>
                        <a:rPr sz="650" b="1" spc="-15" dirty="0">
                          <a:latin typeface="Trebuchet MS"/>
                          <a:cs typeface="Trebuchet MS"/>
                        </a:rPr>
                        <a:t>Vendor</a:t>
                      </a:r>
                      <a:endParaRPr sz="65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13335" algn="ctr">
                        <a:lnSpc>
                          <a:spcPts val="645"/>
                        </a:lnSpc>
                      </a:pPr>
                      <a:r>
                        <a:rPr sz="650" b="1" spc="-20" dirty="0">
                          <a:latin typeface="Trebuchet MS"/>
                          <a:cs typeface="Trebuchet MS"/>
                        </a:rPr>
                        <a:t>Comments </a:t>
                      </a:r>
                      <a:r>
                        <a:rPr sz="650" b="1" spc="-30" dirty="0">
                          <a:latin typeface="Trebuchet MS"/>
                          <a:cs typeface="Trebuchet MS"/>
                        </a:rPr>
                        <a:t>(if</a:t>
                      </a:r>
                      <a:r>
                        <a:rPr sz="650" b="1" spc="-6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650" b="1" spc="-25" dirty="0">
                          <a:latin typeface="Trebuchet MS"/>
                          <a:cs typeface="Trebuchet MS"/>
                        </a:rPr>
                        <a:t>necessary)</a:t>
                      </a:r>
                      <a:endParaRPr sz="65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29870">
                        <a:lnSpc>
                          <a:spcPts val="645"/>
                        </a:lnSpc>
                      </a:pPr>
                      <a:r>
                        <a:rPr sz="650" b="1" spc="-35" dirty="0">
                          <a:latin typeface="Trebuchet MS"/>
                          <a:cs typeface="Trebuchet MS"/>
                        </a:rPr>
                        <a:t>Travel</a:t>
                      </a:r>
                      <a:r>
                        <a:rPr sz="650" b="1" spc="-5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650" b="1" spc="-10" dirty="0">
                          <a:latin typeface="Trebuchet MS"/>
                          <a:cs typeface="Trebuchet MS"/>
                        </a:rPr>
                        <a:t>Day</a:t>
                      </a:r>
                      <a:endParaRPr sz="65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C5D9F0"/>
                    </a:solidFill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ts val="645"/>
                        </a:lnSpc>
                      </a:pPr>
                      <a:r>
                        <a:rPr sz="650" b="1" spc="-20" dirty="0">
                          <a:latin typeface="Trebuchet MS"/>
                          <a:cs typeface="Trebuchet MS"/>
                        </a:rPr>
                        <a:t>daily</a:t>
                      </a:r>
                      <a:r>
                        <a:rPr sz="650" b="1" spc="-8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650" b="1" spc="-20" dirty="0">
                          <a:latin typeface="Trebuchet MS"/>
                          <a:cs typeface="Trebuchet MS"/>
                        </a:rPr>
                        <a:t>Guidelines</a:t>
                      </a:r>
                      <a:endParaRPr sz="65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solidFill>
                      <a:srgbClr val="C5D9F0"/>
                    </a:solidFill>
                  </a:tcPr>
                </a:tc>
                <a:tc>
                  <a:txBody>
                    <a:bodyPr/>
                    <a:lstStyle/>
                    <a:p>
                      <a:pPr marL="52705">
                        <a:lnSpc>
                          <a:spcPts val="645"/>
                        </a:lnSpc>
                      </a:pPr>
                      <a:r>
                        <a:rPr sz="650" b="1" dirty="0">
                          <a:latin typeface="Trebuchet MS"/>
                          <a:cs typeface="Trebuchet MS"/>
                        </a:rPr>
                        <a:t>Non-Meal</a:t>
                      </a:r>
                      <a:r>
                        <a:rPr sz="650" b="1" spc="-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650" b="1" spc="-20" dirty="0">
                          <a:latin typeface="Trebuchet MS"/>
                          <a:cs typeface="Trebuchet MS"/>
                        </a:rPr>
                        <a:t>Description</a:t>
                      </a:r>
                      <a:endParaRPr sz="65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123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C5D9F0"/>
                    </a:solidFill>
                  </a:tcPr>
                </a:tc>
                <a:tc>
                  <a:txBody>
                    <a:bodyPr/>
                    <a:lstStyle/>
                    <a:p>
                      <a:pPr marL="13970" algn="ctr">
                        <a:lnSpc>
                          <a:spcPts val="745"/>
                        </a:lnSpc>
                      </a:pPr>
                      <a:r>
                        <a:rPr sz="650" b="1" spc="-25" dirty="0">
                          <a:latin typeface="Trebuchet MS"/>
                          <a:cs typeface="Trebuchet MS"/>
                        </a:rPr>
                        <a:t>cap </a:t>
                      </a:r>
                      <a:r>
                        <a:rPr sz="650" b="1" spc="-15" dirty="0">
                          <a:latin typeface="Trebuchet MS"/>
                          <a:cs typeface="Trebuchet MS"/>
                        </a:rPr>
                        <a:t>of </a:t>
                      </a:r>
                      <a:r>
                        <a:rPr sz="650" b="1" spc="-35" dirty="0">
                          <a:latin typeface="Trebuchet MS"/>
                          <a:cs typeface="Trebuchet MS"/>
                        </a:rPr>
                        <a:t>$69</a:t>
                      </a:r>
                      <a:r>
                        <a:rPr sz="650" b="1" spc="-13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650" b="1" spc="-25" dirty="0">
                          <a:latin typeface="Trebuchet MS"/>
                          <a:cs typeface="Trebuchet MS"/>
                        </a:rPr>
                        <a:t>per</a:t>
                      </a:r>
                      <a:endParaRPr sz="65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solidFill>
                      <a:srgbClr val="C5D9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7747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9F0"/>
                    </a:solidFill>
                  </a:tcPr>
                </a:tc>
                <a:tc>
                  <a:txBody>
                    <a:bodyPr/>
                    <a:lstStyle/>
                    <a:p>
                      <a:pPr marL="13335" algn="ctr">
                        <a:lnSpc>
                          <a:spcPts val="515"/>
                        </a:lnSpc>
                      </a:pPr>
                      <a:r>
                        <a:rPr sz="650" b="1" spc="-20" dirty="0">
                          <a:latin typeface="Trebuchet MS"/>
                          <a:cs typeface="Trebuchet MS"/>
                        </a:rPr>
                        <a:t>day)</a:t>
                      </a:r>
                      <a:endParaRPr sz="65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9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0340">
                <a:tc rowSpan="29"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rowSpan="29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9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9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 marL="47625">
                        <a:lnSpc>
                          <a:spcPct val="100000"/>
                        </a:lnSpc>
                        <a:spcBef>
                          <a:spcPts val="35"/>
                        </a:spcBef>
                        <a:tabLst>
                          <a:tab pos="695325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-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79705">
                <a:tc gridSpan="4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 marL="47625">
                        <a:lnSpc>
                          <a:spcPct val="100000"/>
                        </a:lnSpc>
                        <a:spcBef>
                          <a:spcPts val="30"/>
                        </a:spcBef>
                        <a:tabLst>
                          <a:tab pos="695325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-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81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79705">
                <a:tc gridSpan="4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 marL="47625">
                        <a:lnSpc>
                          <a:spcPct val="100000"/>
                        </a:lnSpc>
                        <a:spcBef>
                          <a:spcPts val="30"/>
                        </a:spcBef>
                        <a:tabLst>
                          <a:tab pos="695325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-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81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79705">
                <a:tc gridSpan="4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 marL="47625">
                        <a:lnSpc>
                          <a:spcPct val="100000"/>
                        </a:lnSpc>
                        <a:spcBef>
                          <a:spcPts val="30"/>
                        </a:spcBef>
                        <a:tabLst>
                          <a:tab pos="695325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-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81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79705">
                <a:tc gridSpan="4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 marL="47625">
                        <a:lnSpc>
                          <a:spcPct val="100000"/>
                        </a:lnSpc>
                        <a:spcBef>
                          <a:spcPts val="30"/>
                        </a:spcBef>
                        <a:tabLst>
                          <a:tab pos="695325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-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81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79705">
                <a:tc gridSpan="4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 marL="47625">
                        <a:lnSpc>
                          <a:spcPct val="100000"/>
                        </a:lnSpc>
                        <a:spcBef>
                          <a:spcPts val="25"/>
                        </a:spcBef>
                        <a:tabLst>
                          <a:tab pos="695325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-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79705">
                <a:tc gridSpan="4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 marL="47625">
                        <a:lnSpc>
                          <a:spcPct val="100000"/>
                        </a:lnSpc>
                        <a:spcBef>
                          <a:spcPts val="25"/>
                        </a:spcBef>
                        <a:tabLst>
                          <a:tab pos="695325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-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79705">
                <a:tc gridSpan="4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 marL="47625">
                        <a:lnSpc>
                          <a:spcPct val="100000"/>
                        </a:lnSpc>
                        <a:spcBef>
                          <a:spcPts val="25"/>
                        </a:spcBef>
                        <a:tabLst>
                          <a:tab pos="695325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-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79705">
                <a:tc gridSpan="4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 marL="47625">
                        <a:lnSpc>
                          <a:spcPct val="100000"/>
                        </a:lnSpc>
                        <a:spcBef>
                          <a:spcPts val="25"/>
                        </a:spcBef>
                        <a:tabLst>
                          <a:tab pos="695325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-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79705">
                <a:tc gridSpan="4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 marL="47625">
                        <a:lnSpc>
                          <a:spcPct val="100000"/>
                        </a:lnSpc>
                        <a:spcBef>
                          <a:spcPts val="25"/>
                        </a:spcBef>
                        <a:tabLst>
                          <a:tab pos="695325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-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79705">
                <a:tc gridSpan="4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 marL="47625">
                        <a:lnSpc>
                          <a:spcPct val="100000"/>
                        </a:lnSpc>
                        <a:spcBef>
                          <a:spcPts val="25"/>
                        </a:spcBef>
                        <a:tabLst>
                          <a:tab pos="695325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-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79705">
                <a:tc gridSpan="4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 marL="47625">
                        <a:lnSpc>
                          <a:spcPct val="100000"/>
                        </a:lnSpc>
                        <a:spcBef>
                          <a:spcPts val="25"/>
                        </a:spcBef>
                        <a:tabLst>
                          <a:tab pos="695325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-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79705">
                <a:tc gridSpan="4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 marL="47625">
                        <a:lnSpc>
                          <a:spcPct val="100000"/>
                        </a:lnSpc>
                        <a:spcBef>
                          <a:spcPts val="25"/>
                        </a:spcBef>
                        <a:tabLst>
                          <a:tab pos="695325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-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79705">
                <a:tc gridSpan="4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 marL="47625">
                        <a:lnSpc>
                          <a:spcPct val="100000"/>
                        </a:lnSpc>
                        <a:spcBef>
                          <a:spcPts val="25"/>
                        </a:spcBef>
                        <a:tabLst>
                          <a:tab pos="695325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-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79705">
                <a:tc gridSpan="4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 marL="47625">
                        <a:lnSpc>
                          <a:spcPct val="100000"/>
                        </a:lnSpc>
                        <a:spcBef>
                          <a:spcPts val="25"/>
                        </a:spcBef>
                        <a:tabLst>
                          <a:tab pos="695325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-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79705">
                <a:tc gridSpan="4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 marL="47625">
                        <a:lnSpc>
                          <a:spcPct val="100000"/>
                        </a:lnSpc>
                        <a:spcBef>
                          <a:spcPts val="25"/>
                        </a:spcBef>
                        <a:tabLst>
                          <a:tab pos="695325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-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79705">
                <a:tc gridSpan="4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 marL="47625">
                        <a:lnSpc>
                          <a:spcPct val="100000"/>
                        </a:lnSpc>
                        <a:spcBef>
                          <a:spcPts val="25"/>
                        </a:spcBef>
                        <a:tabLst>
                          <a:tab pos="695325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-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79705">
                <a:tc gridSpan="4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 marL="47625">
                        <a:lnSpc>
                          <a:spcPct val="100000"/>
                        </a:lnSpc>
                        <a:spcBef>
                          <a:spcPts val="25"/>
                        </a:spcBef>
                        <a:tabLst>
                          <a:tab pos="695325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-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79705">
                <a:tc gridSpan="4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 marL="47625">
                        <a:lnSpc>
                          <a:spcPct val="100000"/>
                        </a:lnSpc>
                        <a:spcBef>
                          <a:spcPts val="25"/>
                        </a:spcBef>
                        <a:tabLst>
                          <a:tab pos="695325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-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79705">
                <a:tc gridSpan="4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 marL="47625">
                        <a:lnSpc>
                          <a:spcPct val="100000"/>
                        </a:lnSpc>
                        <a:spcBef>
                          <a:spcPts val="25"/>
                        </a:spcBef>
                        <a:tabLst>
                          <a:tab pos="695325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-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79705">
                <a:tc gridSpan="4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 marL="47625">
                        <a:lnSpc>
                          <a:spcPct val="100000"/>
                        </a:lnSpc>
                        <a:spcBef>
                          <a:spcPts val="25"/>
                        </a:spcBef>
                        <a:tabLst>
                          <a:tab pos="695325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-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79705">
                <a:tc gridSpan="4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 marL="47625">
                        <a:lnSpc>
                          <a:spcPct val="100000"/>
                        </a:lnSpc>
                        <a:spcBef>
                          <a:spcPts val="25"/>
                        </a:spcBef>
                        <a:tabLst>
                          <a:tab pos="695325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-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79705">
                <a:tc gridSpan="4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 marL="47625">
                        <a:lnSpc>
                          <a:spcPct val="100000"/>
                        </a:lnSpc>
                        <a:spcBef>
                          <a:spcPts val="30"/>
                        </a:spcBef>
                        <a:tabLst>
                          <a:tab pos="695325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-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81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79705">
                <a:tc gridSpan="4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 marL="47625">
                        <a:lnSpc>
                          <a:spcPct val="100000"/>
                        </a:lnSpc>
                        <a:spcBef>
                          <a:spcPts val="30"/>
                        </a:spcBef>
                        <a:tabLst>
                          <a:tab pos="695325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-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81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79705">
                <a:tc gridSpan="4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 marL="47625">
                        <a:lnSpc>
                          <a:spcPct val="100000"/>
                        </a:lnSpc>
                        <a:spcBef>
                          <a:spcPts val="25"/>
                        </a:spcBef>
                        <a:tabLst>
                          <a:tab pos="695325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-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79705">
                <a:tc gridSpan="4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 marL="47625">
                        <a:lnSpc>
                          <a:spcPct val="100000"/>
                        </a:lnSpc>
                        <a:spcBef>
                          <a:spcPts val="25"/>
                        </a:spcBef>
                        <a:tabLst>
                          <a:tab pos="695325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-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79705">
                <a:tc gridSpan="4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 marL="47625">
                        <a:lnSpc>
                          <a:spcPct val="100000"/>
                        </a:lnSpc>
                        <a:spcBef>
                          <a:spcPts val="30"/>
                        </a:spcBef>
                        <a:tabLst>
                          <a:tab pos="695325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-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81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79705">
                <a:tc gridSpan="4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 marL="47625">
                        <a:lnSpc>
                          <a:spcPct val="100000"/>
                        </a:lnSpc>
                        <a:spcBef>
                          <a:spcPts val="25"/>
                        </a:spcBef>
                        <a:tabLst>
                          <a:tab pos="695325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-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79705">
                <a:tc gridSpan="4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 marL="47625">
                        <a:lnSpc>
                          <a:spcPct val="100000"/>
                        </a:lnSpc>
                        <a:spcBef>
                          <a:spcPts val="30"/>
                        </a:spcBef>
                        <a:tabLst>
                          <a:tab pos="695325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-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81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35000" y="264794"/>
            <a:ext cx="793750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10" dirty="0">
                <a:latin typeface="Arial"/>
                <a:cs typeface="Arial"/>
              </a:rPr>
              <a:t>5/21/2019 </a:t>
            </a:r>
            <a:r>
              <a:rPr sz="700" spc="75" dirty="0">
                <a:latin typeface="Arial"/>
                <a:cs typeface="Arial"/>
              </a:rPr>
              <a:t>/</a:t>
            </a:r>
            <a:r>
              <a:rPr sz="700" spc="-130" dirty="0">
                <a:latin typeface="Arial"/>
                <a:cs typeface="Arial"/>
              </a:rPr>
              <a:t> </a:t>
            </a:r>
            <a:r>
              <a:rPr sz="700" spc="-25" dirty="0">
                <a:latin typeface="Arial"/>
                <a:cs typeface="Arial"/>
              </a:rPr>
              <a:t>4:18 </a:t>
            </a:r>
            <a:r>
              <a:rPr sz="700" spc="-50" dirty="0">
                <a:latin typeface="Arial"/>
                <a:cs typeface="Arial"/>
              </a:rPr>
              <a:t>PM</a:t>
            </a:r>
            <a:endParaRPr sz="7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219191" y="247574"/>
            <a:ext cx="2359025" cy="2603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028700" marR="5080" indent="-1016635">
              <a:lnSpc>
                <a:spcPct val="110000"/>
              </a:lnSpc>
              <a:spcBef>
                <a:spcPts val="95"/>
              </a:spcBef>
            </a:pPr>
            <a:r>
              <a:rPr sz="700" spc="-20" dirty="0">
                <a:latin typeface="Arial"/>
                <a:cs typeface="Arial"/>
              </a:rPr>
              <a:t>Baltimore </a:t>
            </a:r>
            <a:r>
              <a:rPr sz="700" spc="-25" dirty="0">
                <a:latin typeface="Arial"/>
                <a:cs typeface="Arial"/>
              </a:rPr>
              <a:t>Community </a:t>
            </a:r>
            <a:r>
              <a:rPr sz="700" spc="-10" dirty="0">
                <a:latin typeface="Arial"/>
                <a:cs typeface="Arial"/>
              </a:rPr>
              <a:t>Mediation </a:t>
            </a:r>
            <a:r>
              <a:rPr sz="700" spc="-35" dirty="0">
                <a:latin typeface="Arial"/>
                <a:cs typeface="Arial"/>
              </a:rPr>
              <a:t>Center </a:t>
            </a:r>
            <a:r>
              <a:rPr sz="700" spc="-20" dirty="0">
                <a:latin typeface="Arial"/>
                <a:cs typeface="Arial"/>
              </a:rPr>
              <a:t>- </a:t>
            </a:r>
            <a:r>
              <a:rPr sz="700" spc="-25" dirty="0">
                <a:latin typeface="Arial"/>
                <a:cs typeface="Arial"/>
              </a:rPr>
              <a:t>Neighborhood </a:t>
            </a:r>
            <a:r>
              <a:rPr sz="700" spc="-35" dirty="0">
                <a:latin typeface="Arial"/>
                <a:cs typeface="Arial"/>
              </a:rPr>
              <a:t>Liaison  </a:t>
            </a:r>
            <a:r>
              <a:rPr sz="700" spc="-75" dirty="0">
                <a:latin typeface="Arial"/>
                <a:cs typeface="Arial"/>
              </a:rPr>
              <a:t>INVOICE</a:t>
            </a:r>
            <a:endParaRPr sz="7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900407" y="264794"/>
            <a:ext cx="266065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70" dirty="0">
                <a:latin typeface="Arial"/>
                <a:cs typeface="Arial"/>
              </a:rPr>
              <a:t>Page</a:t>
            </a:r>
            <a:r>
              <a:rPr sz="700" spc="-90" dirty="0">
                <a:latin typeface="Arial"/>
                <a:cs typeface="Arial"/>
              </a:rPr>
              <a:t> </a:t>
            </a:r>
            <a:r>
              <a:rPr sz="700" spc="-35" dirty="0">
                <a:latin typeface="Arial"/>
                <a:cs typeface="Arial"/>
              </a:rPr>
              <a:t>1</a:t>
            </a:r>
            <a:endParaRPr sz="700">
              <a:latin typeface="Arial"/>
              <a:cs typeface="Arial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633983" y="847471"/>
          <a:ext cx="11538585" cy="60953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91845"/>
                <a:gridCol w="706120"/>
                <a:gridCol w="920749"/>
                <a:gridCol w="2809240"/>
                <a:gridCol w="855345"/>
                <a:gridCol w="654050"/>
                <a:gridCol w="783590"/>
                <a:gridCol w="2886709"/>
                <a:gridCol w="542925"/>
                <a:gridCol w="568325"/>
              </a:tblGrid>
              <a:tr h="824865">
                <a:tc gridSpan="10">
                  <a:txBody>
                    <a:bodyPr/>
                    <a:lstStyle/>
                    <a:p>
                      <a:pPr marL="34925">
                        <a:lnSpc>
                          <a:spcPts val="1210"/>
                        </a:lnSpc>
                        <a:tabLst>
                          <a:tab pos="6758305" algn="l"/>
                        </a:tabLst>
                      </a:pPr>
                      <a:r>
                        <a:rPr sz="1150" spc="-25" dirty="0">
                          <a:latin typeface="Arial"/>
                          <a:cs typeface="Arial"/>
                        </a:rPr>
                        <a:t>Baltimore </a:t>
                      </a:r>
                      <a:r>
                        <a:rPr sz="1150" spc="-30" dirty="0">
                          <a:latin typeface="Arial"/>
                          <a:cs typeface="Arial"/>
                        </a:rPr>
                        <a:t>Community</a:t>
                      </a:r>
                      <a:r>
                        <a:rPr sz="115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50" spc="-25" dirty="0">
                          <a:latin typeface="Arial"/>
                          <a:cs typeface="Arial"/>
                        </a:rPr>
                        <a:t>Mediation </a:t>
                      </a:r>
                      <a:r>
                        <a:rPr sz="1150" spc="-50" dirty="0">
                          <a:latin typeface="Arial"/>
                          <a:cs typeface="Arial"/>
                        </a:rPr>
                        <a:t>Center	</a:t>
                      </a:r>
                      <a:r>
                        <a:rPr sz="1050" b="1" spc="-44" baseline="31746" dirty="0">
                          <a:latin typeface="Trebuchet MS"/>
                          <a:cs typeface="Trebuchet MS"/>
                        </a:rPr>
                        <a:t>INSTRUCTIONS</a:t>
                      </a:r>
                      <a:endParaRPr sz="1050" baseline="31746">
                        <a:latin typeface="Trebuchet MS"/>
                        <a:cs typeface="Trebuchet MS"/>
                      </a:endParaRPr>
                    </a:p>
                    <a:p>
                      <a:pPr marL="31750">
                        <a:lnSpc>
                          <a:spcPts val="1075"/>
                        </a:lnSpc>
                        <a:tabLst>
                          <a:tab pos="6758305" algn="l"/>
                        </a:tabLst>
                      </a:pPr>
                      <a:r>
                        <a:rPr sz="1500" spc="-120" baseline="-13888" dirty="0">
                          <a:latin typeface="Arial"/>
                          <a:cs typeface="Arial"/>
                        </a:rPr>
                        <a:t>3333</a:t>
                      </a:r>
                      <a:r>
                        <a:rPr sz="1500" spc="-30" baseline="-13888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500" spc="-37" baseline="-13888" dirty="0">
                          <a:latin typeface="Arial"/>
                          <a:cs typeface="Arial"/>
                        </a:rPr>
                        <a:t>Greenmount</a:t>
                      </a:r>
                      <a:r>
                        <a:rPr sz="1500" spc="-30" baseline="-13888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500" spc="-44" baseline="-13888" dirty="0">
                          <a:latin typeface="Arial"/>
                          <a:cs typeface="Arial"/>
                        </a:rPr>
                        <a:t>Avenue	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1.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Complete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blue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box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left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first.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This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will </a:t>
                      </a:r>
                      <a:r>
                        <a:rPr sz="700" spc="-50" dirty="0">
                          <a:latin typeface="Arial"/>
                          <a:cs typeface="Arial"/>
                        </a:rPr>
                        <a:t>cause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month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and name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information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700" spc="-1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populate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spreadsheet.</a:t>
                      </a:r>
                      <a:endParaRPr sz="700">
                        <a:latin typeface="Arial"/>
                        <a:cs typeface="Arial"/>
                      </a:endParaRPr>
                    </a:p>
                    <a:p>
                      <a:pPr marL="6847205" indent="-88265">
                        <a:lnSpc>
                          <a:spcPts val="670"/>
                        </a:lnSpc>
                        <a:spcBef>
                          <a:spcPts val="300"/>
                        </a:spcBef>
                        <a:buAutoNum type="arabicPeriod" startAt="2"/>
                        <a:tabLst>
                          <a:tab pos="6847840" algn="l"/>
                        </a:tabLst>
                      </a:pPr>
                      <a:r>
                        <a:rPr sz="700" spc="-30" dirty="0">
                          <a:latin typeface="Arial"/>
                          <a:cs typeface="Arial"/>
                        </a:rPr>
                        <a:t>Enter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 descriptions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hours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"Time"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portion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of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matrix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consistent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with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"Sample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Description" below.</a:t>
                      </a:r>
                      <a:endParaRPr sz="700">
                        <a:latin typeface="Arial"/>
                        <a:cs typeface="Arial"/>
                      </a:endParaRPr>
                    </a:p>
                    <a:p>
                      <a:pPr marL="34925">
                        <a:lnSpc>
                          <a:spcPts val="1210"/>
                        </a:lnSpc>
                      </a:pPr>
                      <a:r>
                        <a:rPr sz="1150" spc="-30" dirty="0">
                          <a:latin typeface="Arial"/>
                          <a:cs typeface="Arial"/>
                        </a:rPr>
                        <a:t>Baltimore, </a:t>
                      </a:r>
                      <a:r>
                        <a:rPr sz="1150" spc="-60" dirty="0">
                          <a:latin typeface="Arial"/>
                          <a:cs typeface="Arial"/>
                        </a:rPr>
                        <a:t>MD</a:t>
                      </a:r>
                      <a:r>
                        <a:rPr sz="115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50" spc="-185" dirty="0">
                          <a:latin typeface="Arial"/>
                          <a:cs typeface="Arial"/>
                        </a:rPr>
                        <a:t>21218</a:t>
                      </a:r>
                      <a:endParaRPr sz="1150">
                        <a:latin typeface="Arial"/>
                        <a:cs typeface="Arial"/>
                      </a:endParaRPr>
                    </a:p>
                    <a:p>
                      <a:pPr marL="6847205" indent="-88265">
                        <a:lnSpc>
                          <a:spcPct val="100000"/>
                        </a:lnSpc>
                        <a:spcBef>
                          <a:spcPts val="50"/>
                        </a:spcBef>
                        <a:buAutoNum type="arabicPeriod" startAt="3"/>
                        <a:tabLst>
                          <a:tab pos="6847840" algn="l"/>
                        </a:tabLst>
                      </a:pPr>
                      <a:r>
                        <a:rPr sz="700" spc="-55" dirty="0">
                          <a:latin typeface="Arial"/>
                          <a:cs typeface="Arial"/>
                        </a:rPr>
                        <a:t>You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may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not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bill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more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than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eight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(8)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hours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5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day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or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more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than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fifteen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(15)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hours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5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month.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All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time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above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8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hours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5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day</a:t>
                      </a:r>
                      <a:endParaRPr sz="700">
                        <a:latin typeface="Arial"/>
                        <a:cs typeface="Arial"/>
                      </a:endParaRPr>
                    </a:p>
                    <a:p>
                      <a:pPr marL="6758940">
                        <a:lnSpc>
                          <a:spcPts val="835"/>
                        </a:lnSpc>
                        <a:spcBef>
                          <a:spcPts val="204"/>
                        </a:spcBef>
                      </a:pPr>
                      <a:r>
                        <a:rPr sz="700" spc="-15" dirty="0">
                          <a:latin typeface="Arial"/>
                          <a:cs typeface="Arial"/>
                        </a:rPr>
                        <a:t>travel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stipend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will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be</a:t>
                      </a:r>
                      <a:r>
                        <a:rPr sz="700" spc="-1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paid.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solidFill>
                      <a:srgbClr val="CCBFD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3398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326390">
                        <a:lnSpc>
                          <a:spcPts val="955"/>
                        </a:lnSpc>
                      </a:pPr>
                      <a:r>
                        <a:rPr sz="900" spc="-60" dirty="0">
                          <a:latin typeface="Arial"/>
                          <a:cs typeface="Arial"/>
                        </a:rPr>
                        <a:t>INVOICE </a:t>
                      </a:r>
                      <a:r>
                        <a:rPr sz="900" spc="-85" dirty="0">
                          <a:latin typeface="Arial"/>
                          <a:cs typeface="Arial"/>
                        </a:rPr>
                        <a:t>FOR 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MONTH</a:t>
                      </a:r>
                      <a:r>
                        <a:rPr sz="900" spc="-1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70" dirty="0">
                          <a:latin typeface="Arial"/>
                          <a:cs typeface="Arial"/>
                        </a:rPr>
                        <a:t>OF: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905"/>
                        </a:lnSpc>
                      </a:pPr>
                      <a:r>
                        <a:rPr sz="900" b="1" i="1" u="sng" spc="-5" dirty="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cs typeface="Arial"/>
                        </a:rPr>
                        <a:t>April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38100" marR="24130" indent="-3175" algn="ctr">
                        <a:lnSpc>
                          <a:spcPct val="114999"/>
                        </a:lnSpc>
                        <a:spcBef>
                          <a:spcPts val="434"/>
                        </a:spcBef>
                      </a:pPr>
                      <a:r>
                        <a:rPr sz="600" spc="-15" dirty="0">
                          <a:latin typeface="Arial"/>
                          <a:cs typeface="Arial"/>
                        </a:rPr>
                        <a:t>Complete </a:t>
                      </a:r>
                      <a:r>
                        <a:rPr sz="600" spc="-10" dirty="0">
                          <a:latin typeface="Arial"/>
                          <a:cs typeface="Arial"/>
                        </a:rPr>
                        <a:t>these 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four </a:t>
                      </a:r>
                      <a:r>
                        <a:rPr sz="600" spc="-20" dirty="0">
                          <a:latin typeface="Arial"/>
                          <a:cs typeface="Arial"/>
                        </a:rPr>
                        <a:t>cells</a:t>
                      </a:r>
                      <a:r>
                        <a:rPr sz="600" spc="-1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dirty="0">
                          <a:latin typeface="Arial"/>
                          <a:cs typeface="Arial"/>
                        </a:rPr>
                        <a:t>before  starting  </a:t>
                      </a:r>
                      <a:r>
                        <a:rPr sz="600" spc="-15" dirty="0">
                          <a:latin typeface="Arial"/>
                          <a:cs typeface="Arial"/>
                        </a:rPr>
                        <a:t>spreadsheet.</a:t>
                      </a:r>
                      <a:endParaRPr sz="600">
                        <a:latin typeface="Arial"/>
                        <a:cs typeface="Arial"/>
                      </a:endParaRPr>
                    </a:p>
                    <a:p>
                      <a:pPr marL="43815" marR="31750" algn="ctr">
                        <a:lnSpc>
                          <a:spcPct val="114999"/>
                        </a:lnSpc>
                      </a:pPr>
                      <a:r>
                        <a:rPr sz="600" spc="-35" dirty="0">
                          <a:latin typeface="Arial"/>
                          <a:cs typeface="Arial"/>
                        </a:rPr>
                        <a:t>Rates </a:t>
                      </a:r>
                      <a:r>
                        <a:rPr sz="600" spc="-15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6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other  info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will </a:t>
                      </a:r>
                      <a:r>
                        <a:rPr sz="600" spc="-15" dirty="0">
                          <a:latin typeface="Arial"/>
                          <a:cs typeface="Arial"/>
                        </a:rPr>
                        <a:t>self-  </a:t>
                      </a:r>
                      <a:r>
                        <a:rPr sz="600" spc="-5" dirty="0">
                          <a:latin typeface="Arial"/>
                          <a:cs typeface="Arial"/>
                        </a:rPr>
                        <a:t>populate.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55244" marB="0" vert="vert27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675640">
                        <a:lnSpc>
                          <a:spcPct val="100000"/>
                        </a:lnSpc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5.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5" dirty="0">
                          <a:latin typeface="Arial"/>
                          <a:cs typeface="Arial"/>
                        </a:rPr>
                        <a:t>Please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make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sure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all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0" dirty="0">
                          <a:latin typeface="Arial"/>
                          <a:cs typeface="Arial"/>
                        </a:rPr>
                        <a:t>expenses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meet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Guidelines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listed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Billing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Guidelines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tab.Do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not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forget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initial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box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attesting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solidFill>
                      <a:srgbClr val="CCBFD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397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394970">
                        <a:lnSpc>
                          <a:spcPts val="955"/>
                        </a:lnSpc>
                      </a:pPr>
                      <a:r>
                        <a:rPr sz="900" spc="-60" dirty="0">
                          <a:latin typeface="Arial"/>
                          <a:cs typeface="Arial"/>
                        </a:rPr>
                        <a:t>INVOICE </a:t>
                      </a:r>
                      <a:r>
                        <a:rPr sz="900" spc="-80" dirty="0">
                          <a:latin typeface="Arial"/>
                          <a:cs typeface="Arial"/>
                        </a:rPr>
                        <a:t>SUBMITTED</a:t>
                      </a:r>
                      <a:r>
                        <a:rPr sz="9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65" dirty="0">
                          <a:latin typeface="Arial"/>
                          <a:cs typeface="Arial"/>
                        </a:rPr>
                        <a:t>BY: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4604" algn="ctr">
                        <a:lnSpc>
                          <a:spcPts val="950"/>
                        </a:lnSpc>
                      </a:pPr>
                      <a:r>
                        <a:rPr sz="1000" spc="-45" dirty="0">
                          <a:latin typeface="Arial"/>
                          <a:cs typeface="Arial"/>
                        </a:rPr>
                        <a:t>Dunaway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55244" marB="0" vert="vert27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675640">
                        <a:lnSpc>
                          <a:spcPct val="100000"/>
                        </a:lnSpc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6.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0" dirty="0">
                          <a:latin typeface="Arial"/>
                          <a:cs typeface="Arial"/>
                        </a:rPr>
                        <a:t>Do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not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hesitate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call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Shantay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5" dirty="0">
                          <a:latin typeface="Arial"/>
                          <a:cs typeface="Arial"/>
                        </a:rPr>
                        <a:t>Guy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at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410-900-9867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or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Darnyle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Wharton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at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410-746-0167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with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any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questions.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solidFill>
                      <a:srgbClr val="CCBFD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625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710565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900" spc="-70" dirty="0">
                          <a:latin typeface="Arial"/>
                          <a:cs typeface="Arial"/>
                        </a:rPr>
                        <a:t>DATE</a:t>
                      </a:r>
                      <a:r>
                        <a:rPr sz="900" spc="-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80" dirty="0">
                          <a:latin typeface="Arial"/>
                          <a:cs typeface="Arial"/>
                        </a:rPr>
                        <a:t>SUBMITTED: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63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ts val="1130"/>
                        </a:lnSpc>
                      </a:pPr>
                      <a:r>
                        <a:rPr sz="1000" spc="-5" dirty="0">
                          <a:latin typeface="Arial"/>
                          <a:cs typeface="Arial"/>
                        </a:rPr>
                        <a:t>5/6/2019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55244" marB="0" vert="vert27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 grid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solidFill>
                      <a:srgbClr val="CCBFD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6827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>
                  <a:txBody>
                    <a:bodyPr/>
                    <a:lstStyle/>
                    <a:p>
                      <a:pPr marL="567055">
                        <a:lnSpc>
                          <a:spcPts val="1140"/>
                        </a:lnSpc>
                      </a:pPr>
                      <a:r>
                        <a:rPr sz="1000" spc="-75" dirty="0">
                          <a:latin typeface="Arial"/>
                          <a:cs typeface="Arial"/>
                        </a:rPr>
                        <a:t>YEAR: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ts val="1055"/>
                        </a:lnSpc>
                      </a:pPr>
                      <a:r>
                        <a:rPr sz="1000" spc="-45" dirty="0">
                          <a:latin typeface="Arial"/>
                          <a:cs typeface="Arial"/>
                        </a:rPr>
                        <a:t>2018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55244" marB="0" vert="vert27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 grid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CBFD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431165">
                <a:tc gridSpan="10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 marL="1520825">
                        <a:lnSpc>
                          <a:spcPct val="100000"/>
                        </a:lnSpc>
                        <a:spcBef>
                          <a:spcPts val="605"/>
                        </a:spcBef>
                      </a:pPr>
                      <a:r>
                        <a:rPr sz="750" b="1" i="1" spc="-35" dirty="0">
                          <a:latin typeface="Trebuchet MS"/>
                          <a:cs typeface="Trebuchet MS"/>
                        </a:rPr>
                        <a:t>Sample</a:t>
                      </a:r>
                      <a:r>
                        <a:rPr sz="750" b="1" i="1" spc="-7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b="1" i="1" spc="-45" dirty="0">
                          <a:latin typeface="Trebuchet MS"/>
                          <a:cs typeface="Trebuchet MS"/>
                        </a:rPr>
                        <a:t>Description:</a:t>
                      </a:r>
                      <a:endParaRPr sz="750">
                        <a:latin typeface="Trebuchet MS"/>
                        <a:cs typeface="Trebuchet MS"/>
                      </a:endParaRPr>
                    </a:p>
                    <a:p>
                      <a:pPr marL="1520825">
                        <a:lnSpc>
                          <a:spcPts val="890"/>
                        </a:lnSpc>
                        <a:spcBef>
                          <a:spcPts val="95"/>
                        </a:spcBef>
                      </a:pPr>
                      <a:r>
                        <a:rPr sz="750" i="1" spc="-40" dirty="0">
                          <a:latin typeface="Trebuchet MS"/>
                          <a:cs typeface="Trebuchet MS"/>
                        </a:rPr>
                        <a:t>Attend </a:t>
                      </a:r>
                      <a:r>
                        <a:rPr sz="750" i="1" spc="-20" dirty="0">
                          <a:latin typeface="Trebuchet MS"/>
                          <a:cs typeface="Trebuchet MS"/>
                        </a:rPr>
                        <a:t>Howard </a:t>
                      </a:r>
                      <a:r>
                        <a:rPr sz="750" i="1" spc="-25" dirty="0">
                          <a:latin typeface="Trebuchet MS"/>
                          <a:cs typeface="Trebuchet MS"/>
                        </a:rPr>
                        <a:t>Park </a:t>
                      </a:r>
                      <a:r>
                        <a:rPr sz="750" i="1" spc="-45" dirty="0">
                          <a:latin typeface="Trebuchet MS"/>
                          <a:cs typeface="Trebuchet MS"/>
                        </a:rPr>
                        <a:t>Civic </a:t>
                      </a:r>
                      <a:r>
                        <a:rPr sz="750" i="1" spc="-25" dirty="0">
                          <a:latin typeface="Trebuchet MS"/>
                          <a:cs typeface="Trebuchet MS"/>
                        </a:rPr>
                        <a:t>Association</a:t>
                      </a:r>
                      <a:r>
                        <a:rPr sz="750" i="1" spc="-17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30" dirty="0">
                          <a:latin typeface="Trebuchet MS"/>
                          <a:cs typeface="Trebuchet MS"/>
                        </a:rPr>
                        <a:t>meeting</a:t>
                      </a:r>
                      <a:endParaRPr sz="75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10185">
                <a:tc gridSpan="10">
                  <a:txBody>
                    <a:bodyPr/>
                    <a:lstStyle/>
                    <a:p>
                      <a:pPr marL="33020">
                        <a:lnSpc>
                          <a:spcPts val="1475"/>
                        </a:lnSpc>
                      </a:pPr>
                      <a:r>
                        <a:rPr sz="1250" spc="-85" dirty="0">
                          <a:solidFill>
                            <a:srgbClr val="006000"/>
                          </a:solidFill>
                          <a:latin typeface="Arial"/>
                          <a:cs typeface="Arial"/>
                        </a:rPr>
                        <a:t>TIME</a:t>
                      </a:r>
                      <a:endParaRPr sz="12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CBFD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51460">
                <a:tc>
                  <a:txBody>
                    <a:bodyPr/>
                    <a:lstStyle/>
                    <a:p>
                      <a:pPr marL="16510" algn="ctr">
                        <a:lnSpc>
                          <a:spcPct val="100000"/>
                        </a:lnSpc>
                        <a:spcBef>
                          <a:spcPts val="395"/>
                        </a:spcBef>
                      </a:pPr>
                      <a:r>
                        <a:rPr sz="900" b="1" spc="-15" dirty="0">
                          <a:latin typeface="Trebuchet MS"/>
                          <a:cs typeface="Trebuchet MS"/>
                        </a:rPr>
                        <a:t>Month</a:t>
                      </a:r>
                      <a:r>
                        <a:rPr sz="900" b="1" spc="-9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00" b="1" spc="-40" dirty="0">
                          <a:latin typeface="Trebuchet MS"/>
                          <a:cs typeface="Trebuchet MS"/>
                        </a:rPr>
                        <a:t>of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T="5016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47015" algn="r">
                        <a:lnSpc>
                          <a:spcPct val="100000"/>
                        </a:lnSpc>
                        <a:spcBef>
                          <a:spcPts val="395"/>
                        </a:spcBef>
                      </a:pPr>
                      <a:r>
                        <a:rPr sz="900" b="1" spc="-5" dirty="0">
                          <a:latin typeface="Trebuchet MS"/>
                          <a:cs typeface="Trebuchet MS"/>
                        </a:rPr>
                        <a:t>D</a:t>
                      </a:r>
                      <a:r>
                        <a:rPr sz="900" b="1" dirty="0">
                          <a:latin typeface="Trebuchet MS"/>
                          <a:cs typeface="Trebuchet MS"/>
                        </a:rPr>
                        <a:t>ay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T="5016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4604"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900" b="1" spc="-50" dirty="0">
                          <a:latin typeface="Trebuchet MS"/>
                          <a:cs typeface="Trebuchet MS"/>
                        </a:rPr>
                        <a:t>Description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T="469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93370">
                        <a:lnSpc>
                          <a:spcPct val="100000"/>
                        </a:lnSpc>
                        <a:spcBef>
                          <a:spcPts val="395"/>
                        </a:spcBef>
                      </a:pPr>
                      <a:r>
                        <a:rPr sz="900" b="1" spc="-50" dirty="0">
                          <a:latin typeface="Trebuchet MS"/>
                          <a:cs typeface="Trebuchet MS"/>
                        </a:rPr>
                        <a:t>Hours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T="5016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6830" algn="ctr">
                        <a:lnSpc>
                          <a:spcPct val="100000"/>
                        </a:lnSpc>
                        <a:spcBef>
                          <a:spcPts val="395"/>
                        </a:spcBef>
                      </a:pPr>
                      <a:r>
                        <a:rPr sz="900" b="1" spc="-50" dirty="0">
                          <a:latin typeface="Trebuchet MS"/>
                          <a:cs typeface="Trebuchet MS"/>
                        </a:rPr>
                        <a:t>Rate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T="5016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sz="700" b="1" spc="-45" dirty="0">
                          <a:latin typeface="Trebuchet MS"/>
                          <a:cs typeface="Trebuchet MS"/>
                        </a:rPr>
                        <a:t>Total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679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49325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sz="700" b="1" spc="-35" dirty="0">
                          <a:latin typeface="Trebuchet MS"/>
                          <a:cs typeface="Trebuchet MS"/>
                        </a:rPr>
                        <a:t>Comments (Unbilled</a:t>
                      </a:r>
                      <a:r>
                        <a:rPr sz="700" b="1" spc="-7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50" dirty="0">
                          <a:latin typeface="Trebuchet MS"/>
                          <a:cs typeface="Trebuchet MS"/>
                        </a:rPr>
                        <a:t>Time)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6350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5735" marR="101600" indent="-47625">
                        <a:lnSpc>
                          <a:spcPts val="919"/>
                        </a:lnSpc>
                        <a:spcBef>
                          <a:spcPts val="30"/>
                        </a:spcBef>
                      </a:pPr>
                      <a:r>
                        <a:rPr sz="700" b="1" spc="5" dirty="0">
                          <a:latin typeface="Trebuchet MS"/>
                          <a:cs typeface="Trebuchet MS"/>
                        </a:rPr>
                        <a:t>U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nb</a:t>
                      </a:r>
                      <a:r>
                        <a:rPr sz="700" b="1" spc="-10" dirty="0">
                          <a:latin typeface="Trebuchet MS"/>
                          <a:cs typeface="Trebuchet MS"/>
                        </a:rPr>
                        <a:t>ill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ed  </a:t>
                      </a:r>
                      <a:r>
                        <a:rPr sz="700" b="1" spc="-35" dirty="0">
                          <a:latin typeface="Trebuchet MS"/>
                          <a:cs typeface="Trebuchet MS"/>
                        </a:rPr>
                        <a:t>Hours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381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34950"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April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35" marB="0">
                    <a:lnL w="19050">
                      <a:solidFill>
                        <a:srgbClr val="000000"/>
                      </a:solidFill>
                      <a:prstDash val="solid"/>
                    </a:lnL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R="312420" algn="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35" marB="0"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5"/>
                        </a:spcBef>
                        <a:tabLst>
                          <a:tab pos="372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35" marB="0"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gridSpan="4"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spcBef>
                          <a:spcPts val="5"/>
                        </a:spcBef>
                        <a:tabLst>
                          <a:tab pos="626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35" marB="0"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34315"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April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31242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2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tabLst>
                          <a:tab pos="372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tabLst>
                          <a:tab pos="626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34315"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April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31242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3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 marL="22860">
                        <a:lnSpc>
                          <a:spcPct val="100000"/>
                        </a:lnSpc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Attended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South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baltimore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Safety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Meeting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0" dirty="0">
                          <a:latin typeface="Arial"/>
                          <a:cs typeface="Arial"/>
                        </a:rPr>
                        <a:t>passed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out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brochures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54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tabLst>
                          <a:tab pos="372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tabLst>
                          <a:tab pos="5391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34315"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April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31242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4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 marL="22860">
                        <a:lnSpc>
                          <a:spcPct val="100000"/>
                        </a:lnSpc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Attended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my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weekly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tabling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0" dirty="0">
                          <a:latin typeface="Arial"/>
                          <a:cs typeface="Arial"/>
                        </a:rPr>
                        <a:t>passed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out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brochures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at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city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garage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54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3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tabLst>
                          <a:tab pos="372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tabLst>
                          <a:tab pos="5391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60.00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34315"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April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31242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5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tabLst>
                          <a:tab pos="372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tabLst>
                          <a:tab pos="626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34315"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April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31242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6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tabLst>
                          <a:tab pos="372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tabLst>
                          <a:tab pos="626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34315"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April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31242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7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tabLst>
                          <a:tab pos="372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tabLst>
                          <a:tab pos="626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34315"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April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31242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8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tabLst>
                          <a:tab pos="372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tabLst>
                          <a:tab pos="626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34315"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April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31242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9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tabLst>
                          <a:tab pos="372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tabLst>
                          <a:tab pos="626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34315"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April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28956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tabLst>
                          <a:tab pos="372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tabLst>
                          <a:tab pos="626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34315"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April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28956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 marL="22860">
                        <a:lnSpc>
                          <a:spcPct val="100000"/>
                        </a:lnSpc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Attended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my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weekly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tabling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abd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tal;ked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700" spc="-1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2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residents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54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tabLst>
                          <a:tab pos="372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tabLst>
                          <a:tab pos="5391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34315"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April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28956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12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tabLst>
                          <a:tab pos="372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tabLst>
                          <a:tab pos="626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34315"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April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28956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13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tabLst>
                          <a:tab pos="372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tabLst>
                          <a:tab pos="626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34315"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April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28956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14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tabLst>
                          <a:tab pos="372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tabLst>
                          <a:tab pos="626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34315"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April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28956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15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 marL="22860">
                        <a:lnSpc>
                          <a:spcPct val="100000"/>
                        </a:lnSpc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Attended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Monthly </a:t>
                      </a:r>
                      <a:r>
                        <a:rPr sz="700" spc="-75" dirty="0">
                          <a:latin typeface="Arial"/>
                          <a:cs typeface="Arial"/>
                        </a:rPr>
                        <a:t>NL</a:t>
                      </a:r>
                      <a:r>
                        <a:rPr sz="700" spc="-1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meetring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54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tabLst>
                          <a:tab pos="372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tabLst>
                          <a:tab pos="5391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34315"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April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28956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16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tabLst>
                          <a:tab pos="372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tabLst>
                          <a:tab pos="626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</a:tbl>
          </a:graphicData>
        </a:graphic>
      </p:graphicFrame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35000" y="264794"/>
            <a:ext cx="793750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10" dirty="0">
                <a:latin typeface="Arial"/>
                <a:cs typeface="Arial"/>
              </a:rPr>
              <a:t>5/21/2019 </a:t>
            </a:r>
            <a:r>
              <a:rPr sz="700" spc="75" dirty="0">
                <a:latin typeface="Arial"/>
                <a:cs typeface="Arial"/>
              </a:rPr>
              <a:t>/</a:t>
            </a:r>
            <a:r>
              <a:rPr sz="700" spc="-130" dirty="0">
                <a:latin typeface="Arial"/>
                <a:cs typeface="Arial"/>
              </a:rPr>
              <a:t> </a:t>
            </a:r>
            <a:r>
              <a:rPr sz="700" spc="-25" dirty="0">
                <a:latin typeface="Arial"/>
                <a:cs typeface="Arial"/>
              </a:rPr>
              <a:t>4:18 </a:t>
            </a:r>
            <a:r>
              <a:rPr sz="700" spc="-50" dirty="0">
                <a:latin typeface="Arial"/>
                <a:cs typeface="Arial"/>
              </a:rPr>
              <a:t>PM</a:t>
            </a:r>
            <a:endParaRPr sz="7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219191" y="247574"/>
            <a:ext cx="2359025" cy="2603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028700" marR="5080" indent="-1016635">
              <a:lnSpc>
                <a:spcPct val="110000"/>
              </a:lnSpc>
              <a:spcBef>
                <a:spcPts val="95"/>
              </a:spcBef>
            </a:pPr>
            <a:r>
              <a:rPr sz="700" spc="-20" dirty="0">
                <a:latin typeface="Arial"/>
                <a:cs typeface="Arial"/>
              </a:rPr>
              <a:t>Baltimore </a:t>
            </a:r>
            <a:r>
              <a:rPr sz="700" spc="-25" dirty="0">
                <a:latin typeface="Arial"/>
                <a:cs typeface="Arial"/>
              </a:rPr>
              <a:t>Community </a:t>
            </a:r>
            <a:r>
              <a:rPr sz="700" spc="-10" dirty="0">
                <a:latin typeface="Arial"/>
                <a:cs typeface="Arial"/>
              </a:rPr>
              <a:t>Mediation </a:t>
            </a:r>
            <a:r>
              <a:rPr sz="700" spc="-35" dirty="0">
                <a:latin typeface="Arial"/>
                <a:cs typeface="Arial"/>
              </a:rPr>
              <a:t>Center </a:t>
            </a:r>
            <a:r>
              <a:rPr sz="700" spc="-20" dirty="0">
                <a:latin typeface="Arial"/>
                <a:cs typeface="Arial"/>
              </a:rPr>
              <a:t>- </a:t>
            </a:r>
            <a:r>
              <a:rPr sz="700" spc="-25" dirty="0">
                <a:latin typeface="Arial"/>
                <a:cs typeface="Arial"/>
              </a:rPr>
              <a:t>Neighborhood </a:t>
            </a:r>
            <a:r>
              <a:rPr sz="700" spc="-35" dirty="0">
                <a:latin typeface="Arial"/>
                <a:cs typeface="Arial"/>
              </a:rPr>
              <a:t>Liaison  </a:t>
            </a:r>
            <a:r>
              <a:rPr sz="700" spc="-75" dirty="0">
                <a:latin typeface="Arial"/>
                <a:cs typeface="Arial"/>
              </a:rPr>
              <a:t>INVOICE</a:t>
            </a:r>
            <a:endParaRPr sz="7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900407" y="264794"/>
            <a:ext cx="266065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70" dirty="0">
                <a:latin typeface="Arial"/>
                <a:cs typeface="Arial"/>
              </a:rPr>
              <a:t>Page</a:t>
            </a:r>
            <a:r>
              <a:rPr sz="700" spc="-90" dirty="0">
                <a:latin typeface="Arial"/>
                <a:cs typeface="Arial"/>
              </a:rPr>
              <a:t> </a:t>
            </a:r>
            <a:r>
              <a:rPr sz="700" spc="-35" dirty="0">
                <a:latin typeface="Arial"/>
                <a:cs typeface="Arial"/>
              </a:rPr>
              <a:t>2</a:t>
            </a:r>
            <a:endParaRPr sz="700">
              <a:latin typeface="Arial"/>
              <a:cs typeface="Arial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633983" y="848296"/>
          <a:ext cx="11538585" cy="36861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93750"/>
                <a:gridCol w="704215"/>
                <a:gridCol w="3729354"/>
                <a:gridCol w="854075"/>
                <a:gridCol w="654049"/>
                <a:gridCol w="782320"/>
                <a:gridCol w="3997325"/>
              </a:tblGrid>
              <a:tr h="381000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April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17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ct val="100000"/>
                        </a:lnSpc>
                        <a:tabLst>
                          <a:tab pos="4121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7310" algn="ctr">
                        <a:lnSpc>
                          <a:spcPct val="100000"/>
                        </a:lnSpc>
                        <a:tabLst>
                          <a:tab pos="5772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34315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April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18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2860">
                        <a:lnSpc>
                          <a:spcPct val="100000"/>
                        </a:lnSpc>
                      </a:pPr>
                      <a:r>
                        <a:rPr sz="700" spc="-30" dirty="0">
                          <a:latin typeface="Arial"/>
                          <a:cs typeface="Arial"/>
                        </a:rPr>
                        <a:t>Did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my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weekly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tabing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at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Cherry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Hill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library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0" dirty="0">
                          <a:latin typeface="Arial"/>
                          <a:cs typeface="Arial"/>
                        </a:rPr>
                        <a:t>passed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out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10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brochures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35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ct val="100000"/>
                        </a:lnSpc>
                        <a:tabLst>
                          <a:tab pos="4121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ct val="100000"/>
                        </a:lnSpc>
                        <a:tabLst>
                          <a:tab pos="50609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34315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April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19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ct val="100000"/>
                        </a:lnSpc>
                        <a:tabLst>
                          <a:tab pos="4121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7310" algn="ctr">
                        <a:lnSpc>
                          <a:spcPct val="100000"/>
                        </a:lnSpc>
                        <a:tabLst>
                          <a:tab pos="5772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34315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April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20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ct val="100000"/>
                        </a:lnSpc>
                        <a:tabLst>
                          <a:tab pos="4121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7310" algn="ctr">
                        <a:lnSpc>
                          <a:spcPct val="100000"/>
                        </a:lnSpc>
                        <a:tabLst>
                          <a:tab pos="5772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34315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April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21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ct val="100000"/>
                        </a:lnSpc>
                        <a:tabLst>
                          <a:tab pos="4121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7310" algn="ctr">
                        <a:lnSpc>
                          <a:spcPct val="100000"/>
                        </a:lnSpc>
                        <a:tabLst>
                          <a:tab pos="5772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34315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April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22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ct val="100000"/>
                        </a:lnSpc>
                        <a:tabLst>
                          <a:tab pos="4121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7310" algn="ctr">
                        <a:lnSpc>
                          <a:spcPct val="100000"/>
                        </a:lnSpc>
                        <a:tabLst>
                          <a:tab pos="5772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34315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April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23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2860">
                        <a:lnSpc>
                          <a:spcPct val="100000"/>
                        </a:lnSpc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Attended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0" dirty="0">
                          <a:latin typeface="Arial"/>
                          <a:cs typeface="Arial"/>
                        </a:rPr>
                        <a:t>SP7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meeting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and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talked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room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of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residents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and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association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presidents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35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ct val="100000"/>
                        </a:lnSpc>
                        <a:tabLst>
                          <a:tab pos="4121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ct val="100000"/>
                        </a:lnSpc>
                        <a:tabLst>
                          <a:tab pos="50609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34315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April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24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ct val="100000"/>
                        </a:lnSpc>
                        <a:tabLst>
                          <a:tab pos="4121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7310" algn="ctr">
                        <a:lnSpc>
                          <a:spcPct val="100000"/>
                        </a:lnSpc>
                        <a:tabLst>
                          <a:tab pos="5772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34315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April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25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2860">
                        <a:lnSpc>
                          <a:spcPct val="100000"/>
                        </a:lnSpc>
                      </a:pPr>
                      <a:r>
                        <a:rPr sz="700" spc="-30" dirty="0">
                          <a:latin typeface="Arial"/>
                          <a:cs typeface="Arial"/>
                        </a:rPr>
                        <a:t>Did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my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weekly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tabling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at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Cherry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Hill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library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and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didn’t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get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5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chance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talk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any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residents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35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ct val="100000"/>
                        </a:lnSpc>
                        <a:tabLst>
                          <a:tab pos="4121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ct val="100000"/>
                        </a:lnSpc>
                        <a:tabLst>
                          <a:tab pos="50609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34315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April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26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ct val="100000"/>
                        </a:lnSpc>
                        <a:tabLst>
                          <a:tab pos="4121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7310" algn="ctr">
                        <a:lnSpc>
                          <a:spcPct val="100000"/>
                        </a:lnSpc>
                        <a:tabLst>
                          <a:tab pos="5772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34315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April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27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ct val="100000"/>
                        </a:lnSpc>
                        <a:tabLst>
                          <a:tab pos="4121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7310" algn="ctr">
                        <a:lnSpc>
                          <a:spcPct val="100000"/>
                        </a:lnSpc>
                        <a:tabLst>
                          <a:tab pos="5772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34315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April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28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ct val="100000"/>
                        </a:lnSpc>
                        <a:tabLst>
                          <a:tab pos="4121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7310" algn="ctr">
                        <a:lnSpc>
                          <a:spcPct val="100000"/>
                        </a:lnSpc>
                        <a:tabLst>
                          <a:tab pos="5772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34315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April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29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ct val="100000"/>
                        </a:lnSpc>
                        <a:tabLst>
                          <a:tab pos="4121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7310" algn="ctr">
                        <a:lnSpc>
                          <a:spcPct val="100000"/>
                        </a:lnSpc>
                        <a:tabLst>
                          <a:tab pos="5772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16839">
                <a:tc>
                  <a:txBody>
                    <a:bodyPr/>
                    <a:lstStyle/>
                    <a:p>
                      <a:pPr marL="19050" algn="ctr">
                        <a:lnSpc>
                          <a:spcPts val="825"/>
                        </a:lnSpc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April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7780" algn="ctr">
                        <a:lnSpc>
                          <a:spcPts val="825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30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825"/>
                        </a:lnSpc>
                        <a:tabLst>
                          <a:tab pos="4121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7310" algn="ctr">
                        <a:lnSpc>
                          <a:spcPts val="825"/>
                        </a:lnSpc>
                        <a:tabLst>
                          <a:tab pos="5772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33679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April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31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ct val="100000"/>
                        </a:lnSpc>
                        <a:tabLst>
                          <a:tab pos="4121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7310" algn="ctr">
                        <a:lnSpc>
                          <a:spcPct val="100000"/>
                        </a:lnSpc>
                        <a:tabLst>
                          <a:tab pos="5772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21920">
                <a:tc gridSpan="4">
                  <a:txBody>
                    <a:bodyPr/>
                    <a:lstStyle/>
                    <a:p>
                      <a:pPr marR="635" algn="r">
                        <a:lnSpc>
                          <a:spcPts val="81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9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810"/>
                        </a:lnSpc>
                      </a:pPr>
                      <a:r>
                        <a:rPr sz="700" b="1" spc="-60" dirty="0">
                          <a:latin typeface="Trebuchet MS"/>
                          <a:cs typeface="Trebuchet MS"/>
                        </a:rPr>
                        <a:t>TOTAL: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8EDF2"/>
                    </a:solidFill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ts val="810"/>
                        </a:lnSpc>
                        <a:tabLst>
                          <a:tab pos="458470" algn="l"/>
                        </a:tabLst>
                      </a:pPr>
                      <a:r>
                        <a:rPr sz="700" b="1" spc="-55" dirty="0">
                          <a:latin typeface="Trebuchet MS"/>
                          <a:cs typeface="Trebuchet MS"/>
                        </a:rPr>
                        <a:t>$	180.00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8EDF2"/>
                    </a:solidFill>
                  </a:tcPr>
                </a:tc>
                <a:tc>
                  <a:txBody>
                    <a:bodyPr/>
                    <a:lstStyle/>
                    <a:p>
                      <a:pPr marR="568325" algn="r">
                        <a:lnSpc>
                          <a:spcPts val="81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35000" y="264794"/>
            <a:ext cx="793750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10" dirty="0">
                <a:latin typeface="Arial"/>
                <a:cs typeface="Arial"/>
              </a:rPr>
              <a:t>5/21/2019 </a:t>
            </a:r>
            <a:r>
              <a:rPr sz="700" spc="75" dirty="0">
                <a:latin typeface="Arial"/>
                <a:cs typeface="Arial"/>
              </a:rPr>
              <a:t>/</a:t>
            </a:r>
            <a:r>
              <a:rPr sz="700" spc="-130" dirty="0">
                <a:latin typeface="Arial"/>
                <a:cs typeface="Arial"/>
              </a:rPr>
              <a:t> </a:t>
            </a:r>
            <a:r>
              <a:rPr sz="700" spc="-25" dirty="0">
                <a:latin typeface="Arial"/>
                <a:cs typeface="Arial"/>
              </a:rPr>
              <a:t>4:18 </a:t>
            </a:r>
            <a:r>
              <a:rPr sz="700" spc="-50" dirty="0">
                <a:latin typeface="Arial"/>
                <a:cs typeface="Arial"/>
              </a:rPr>
              <a:t>PM</a:t>
            </a:r>
            <a:endParaRPr sz="7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219191" y="247574"/>
            <a:ext cx="2359025" cy="2603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028700" marR="5080" indent="-1016635">
              <a:lnSpc>
                <a:spcPct val="110000"/>
              </a:lnSpc>
              <a:spcBef>
                <a:spcPts val="95"/>
              </a:spcBef>
            </a:pPr>
            <a:r>
              <a:rPr sz="700" spc="-20" dirty="0">
                <a:latin typeface="Arial"/>
                <a:cs typeface="Arial"/>
              </a:rPr>
              <a:t>Baltimore </a:t>
            </a:r>
            <a:r>
              <a:rPr sz="700" spc="-25" dirty="0">
                <a:latin typeface="Arial"/>
                <a:cs typeface="Arial"/>
              </a:rPr>
              <a:t>Community </a:t>
            </a:r>
            <a:r>
              <a:rPr sz="700" spc="-10" dirty="0">
                <a:latin typeface="Arial"/>
                <a:cs typeface="Arial"/>
              </a:rPr>
              <a:t>Mediation </a:t>
            </a:r>
            <a:r>
              <a:rPr sz="700" spc="-35" dirty="0">
                <a:latin typeface="Arial"/>
                <a:cs typeface="Arial"/>
              </a:rPr>
              <a:t>Center </a:t>
            </a:r>
            <a:r>
              <a:rPr sz="700" spc="-20" dirty="0">
                <a:latin typeface="Arial"/>
                <a:cs typeface="Arial"/>
              </a:rPr>
              <a:t>- </a:t>
            </a:r>
            <a:r>
              <a:rPr sz="700" spc="-25" dirty="0">
                <a:latin typeface="Arial"/>
                <a:cs typeface="Arial"/>
              </a:rPr>
              <a:t>Neighborhood </a:t>
            </a:r>
            <a:r>
              <a:rPr sz="700" spc="-35" dirty="0">
                <a:latin typeface="Arial"/>
                <a:cs typeface="Arial"/>
              </a:rPr>
              <a:t>Liaison  </a:t>
            </a:r>
            <a:r>
              <a:rPr sz="700" spc="-75" dirty="0">
                <a:latin typeface="Arial"/>
                <a:cs typeface="Arial"/>
              </a:rPr>
              <a:t>INVOICE</a:t>
            </a:r>
            <a:endParaRPr sz="7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900407" y="264794"/>
            <a:ext cx="266065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70" dirty="0">
                <a:latin typeface="Arial"/>
                <a:cs typeface="Arial"/>
              </a:rPr>
              <a:t>Page</a:t>
            </a:r>
            <a:r>
              <a:rPr sz="700" spc="-90" dirty="0">
                <a:latin typeface="Arial"/>
                <a:cs typeface="Arial"/>
              </a:rPr>
              <a:t> </a:t>
            </a:r>
            <a:r>
              <a:rPr sz="700" spc="-35" dirty="0">
                <a:latin typeface="Arial"/>
                <a:cs typeface="Arial"/>
              </a:rPr>
              <a:t>3</a:t>
            </a:r>
            <a:endParaRPr sz="700">
              <a:latin typeface="Arial"/>
              <a:cs typeface="Arial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633983" y="847471"/>
          <a:ext cx="11538585" cy="61264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91845"/>
                <a:gridCol w="706120"/>
                <a:gridCol w="920749"/>
                <a:gridCol w="2807969"/>
                <a:gridCol w="855979"/>
                <a:gridCol w="653415"/>
                <a:gridCol w="784859"/>
                <a:gridCol w="685800"/>
                <a:gridCol w="875665"/>
                <a:gridCol w="2437764"/>
              </a:tblGrid>
              <a:tr h="210185">
                <a:tc gridSpan="10">
                  <a:txBody>
                    <a:bodyPr/>
                    <a:lstStyle/>
                    <a:p>
                      <a:pPr marL="33020">
                        <a:lnSpc>
                          <a:spcPts val="1475"/>
                        </a:lnSpc>
                      </a:pPr>
                      <a:r>
                        <a:rPr sz="1250" spc="-195" dirty="0">
                          <a:solidFill>
                            <a:srgbClr val="006000"/>
                          </a:solidFill>
                          <a:latin typeface="Arial"/>
                          <a:cs typeface="Arial"/>
                        </a:rPr>
                        <a:t>EXPENSES</a:t>
                      </a:r>
                      <a:endParaRPr sz="12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solidFill>
                      <a:srgbClr val="CCBFD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21920"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342900">
                        <a:lnSpc>
                          <a:spcPts val="800"/>
                        </a:lnSpc>
                      </a:pPr>
                      <a:r>
                        <a:rPr sz="700" b="1" spc="-20" dirty="0">
                          <a:latin typeface="Trebuchet MS"/>
                          <a:cs typeface="Trebuchet MS"/>
                        </a:rPr>
                        <a:t>MEALS </a:t>
                      </a:r>
                      <a:r>
                        <a:rPr sz="700" b="1" spc="-60" dirty="0">
                          <a:latin typeface="Trebuchet MS"/>
                          <a:cs typeface="Trebuchet MS"/>
                        </a:rPr>
                        <a:t>+</a:t>
                      </a:r>
                      <a:r>
                        <a:rPr sz="700" b="1" spc="-10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35" dirty="0">
                          <a:latin typeface="Trebuchet MS"/>
                          <a:cs typeface="Trebuchet MS"/>
                        </a:rPr>
                        <a:t>INCIDENTALS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10795" algn="ctr">
                        <a:lnSpc>
                          <a:spcPts val="800"/>
                        </a:lnSpc>
                      </a:pPr>
                      <a:r>
                        <a:rPr sz="700" b="1" spc="-10" dirty="0">
                          <a:latin typeface="Trebuchet MS"/>
                          <a:cs typeface="Trebuchet MS"/>
                        </a:rPr>
                        <a:t>NON</a:t>
                      </a:r>
                      <a:r>
                        <a:rPr sz="700" b="1" spc="-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20" dirty="0">
                          <a:latin typeface="Trebuchet MS"/>
                          <a:cs typeface="Trebuchet MS"/>
                        </a:rPr>
                        <a:t>MEALS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3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996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row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solidFill>
                      <a:srgbClr val="C4D8EF"/>
                    </a:solidFill>
                  </a:tcPr>
                </a:tc>
                <a:tc>
                  <a:txBody>
                    <a:bodyPr/>
                    <a:lstStyle/>
                    <a:p>
                      <a:pPr marL="13335" algn="ctr">
                        <a:lnSpc>
                          <a:spcPts val="645"/>
                        </a:lnSpc>
                      </a:pPr>
                      <a:r>
                        <a:rPr sz="700" b="1" spc="-45" dirty="0">
                          <a:latin typeface="Trebuchet MS"/>
                          <a:cs typeface="Trebuchet MS"/>
                        </a:rPr>
                        <a:t>Total </a:t>
                      </a:r>
                      <a:r>
                        <a:rPr sz="700" b="1" spc="-5" dirty="0">
                          <a:latin typeface="Trebuchet MS"/>
                          <a:cs typeface="Trebuchet MS"/>
                        </a:rPr>
                        <a:t>Meal</a:t>
                      </a:r>
                      <a:r>
                        <a:rPr sz="700" b="1" spc="-10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60" dirty="0">
                          <a:latin typeface="Trebuchet MS"/>
                          <a:cs typeface="Trebuchet MS"/>
                        </a:rPr>
                        <a:t>+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solidFill>
                      <a:srgbClr val="C4D8EF"/>
                    </a:solidFill>
                  </a:tcPr>
                </a:tc>
                <a:tc row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950">
                        <a:latin typeface="Times New Roman"/>
                        <a:cs typeface="Times New Roman"/>
                      </a:endParaRPr>
                    </a:p>
                    <a:p>
                      <a:pPr marL="184150" marR="165100" indent="27305">
                        <a:lnSpc>
                          <a:spcPct val="110000"/>
                        </a:lnSpc>
                      </a:pPr>
                      <a:r>
                        <a:rPr sz="700" b="1" spc="-15" dirty="0">
                          <a:latin typeface="Trebuchet MS"/>
                          <a:cs typeface="Trebuchet MS"/>
                        </a:rPr>
                        <a:t>Non-Meal  </a:t>
                      </a:r>
                      <a:r>
                        <a:rPr sz="700" b="1" spc="-5" dirty="0">
                          <a:latin typeface="Trebuchet MS"/>
                          <a:cs typeface="Trebuchet MS"/>
                        </a:rPr>
                        <a:t>D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e</a:t>
                      </a:r>
                      <a:r>
                        <a:rPr sz="700" b="1" spc="5" dirty="0">
                          <a:latin typeface="Trebuchet MS"/>
                          <a:cs typeface="Trebuchet MS"/>
                        </a:rPr>
                        <a:t>s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cr</a:t>
                      </a:r>
                      <a:r>
                        <a:rPr sz="700" b="1" spc="-10" dirty="0">
                          <a:latin typeface="Trebuchet MS"/>
                          <a:cs typeface="Trebuchet MS"/>
                        </a:rPr>
                        <a:t>i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p</a:t>
                      </a:r>
                      <a:r>
                        <a:rPr sz="700" b="1" spc="-10" dirty="0">
                          <a:latin typeface="Trebuchet MS"/>
                          <a:cs typeface="Trebuchet MS"/>
                        </a:rPr>
                        <a:t>ti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on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63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 row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950">
                        <a:latin typeface="Times New Roman"/>
                        <a:cs typeface="Times New Roman"/>
                      </a:endParaRPr>
                    </a:p>
                    <a:p>
                      <a:pPr marL="193040" marR="140970" indent="-32384">
                        <a:lnSpc>
                          <a:spcPct val="110000"/>
                        </a:lnSpc>
                      </a:pPr>
                      <a:r>
                        <a:rPr sz="700" b="1" dirty="0">
                          <a:latin typeface="Trebuchet MS"/>
                          <a:cs typeface="Trebuchet MS"/>
                        </a:rPr>
                        <a:t>Non</a:t>
                      </a:r>
                      <a:r>
                        <a:rPr sz="700" b="1" spc="-5" dirty="0">
                          <a:latin typeface="Trebuchet MS"/>
                          <a:cs typeface="Trebuchet MS"/>
                        </a:rPr>
                        <a:t>-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Me</a:t>
                      </a:r>
                      <a:r>
                        <a:rPr sz="700" b="1" spc="-5" dirty="0">
                          <a:latin typeface="Trebuchet MS"/>
                          <a:cs typeface="Trebuchet MS"/>
                        </a:rPr>
                        <a:t>a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l  </a:t>
                      </a:r>
                      <a:r>
                        <a:rPr sz="700" b="1" spc="-45" dirty="0">
                          <a:latin typeface="Trebuchet MS"/>
                          <a:cs typeface="Trebuchet MS"/>
                        </a:rPr>
                        <a:t>Expense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63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162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C4D8EF"/>
                    </a:solidFill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ts val="780"/>
                        </a:lnSpc>
                      </a:pPr>
                      <a:r>
                        <a:rPr sz="700" b="1" spc="-40" dirty="0">
                          <a:latin typeface="Trebuchet MS"/>
                          <a:cs typeface="Trebuchet MS"/>
                        </a:rPr>
                        <a:t>Incidentals</a:t>
                      </a:r>
                      <a:r>
                        <a:rPr sz="700" b="1" spc="-6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45" dirty="0">
                          <a:latin typeface="Trebuchet MS"/>
                          <a:cs typeface="Trebuchet MS"/>
                        </a:rPr>
                        <a:t>(per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solidFill>
                      <a:srgbClr val="C4D8E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17475">
                <a:tc>
                  <a:txBody>
                    <a:bodyPr/>
                    <a:lstStyle/>
                    <a:p>
                      <a:pPr marL="14604" algn="ctr">
                        <a:lnSpc>
                          <a:spcPts val="775"/>
                        </a:lnSpc>
                      </a:pPr>
                      <a:r>
                        <a:rPr sz="700" b="1" spc="-35" dirty="0">
                          <a:latin typeface="Trebuchet MS"/>
                          <a:cs typeface="Trebuchet MS"/>
                        </a:rPr>
                        <a:t>Date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170815" algn="r">
                        <a:lnSpc>
                          <a:spcPts val="775"/>
                        </a:lnSpc>
                      </a:pPr>
                      <a:r>
                        <a:rPr sz="700" b="1" spc="-5" dirty="0">
                          <a:latin typeface="Trebuchet MS"/>
                          <a:cs typeface="Trebuchet MS"/>
                        </a:rPr>
                        <a:t>Ca</a:t>
                      </a:r>
                      <a:r>
                        <a:rPr sz="700" b="1" spc="-10" dirty="0">
                          <a:latin typeface="Trebuchet MS"/>
                          <a:cs typeface="Trebuchet MS"/>
                        </a:rPr>
                        <a:t>t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e</a:t>
                      </a:r>
                      <a:r>
                        <a:rPr sz="700" b="1" spc="-5" dirty="0">
                          <a:latin typeface="Trebuchet MS"/>
                          <a:cs typeface="Trebuchet MS"/>
                        </a:rPr>
                        <a:t>g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ory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38125">
                        <a:lnSpc>
                          <a:spcPts val="775"/>
                        </a:lnSpc>
                      </a:pPr>
                      <a:r>
                        <a:rPr sz="700" b="1" spc="-50" dirty="0">
                          <a:latin typeface="Trebuchet MS"/>
                          <a:cs typeface="Trebuchet MS"/>
                        </a:rPr>
                        <a:t>Travel</a:t>
                      </a:r>
                      <a:r>
                        <a:rPr sz="700" b="1" spc="-7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30" dirty="0">
                          <a:latin typeface="Trebuchet MS"/>
                          <a:cs typeface="Trebuchet MS"/>
                        </a:rPr>
                        <a:t>Day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C4D8EF"/>
                    </a:solidFill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ts val="785"/>
                        </a:lnSpc>
                      </a:pPr>
                      <a:r>
                        <a:rPr sz="700" b="1" spc="-40" dirty="0">
                          <a:latin typeface="Trebuchet MS"/>
                          <a:cs typeface="Trebuchet MS"/>
                        </a:rPr>
                        <a:t>daily</a:t>
                      </a:r>
                      <a:r>
                        <a:rPr sz="700" b="1" spc="-7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40" dirty="0">
                          <a:latin typeface="Trebuchet MS"/>
                          <a:cs typeface="Trebuchet MS"/>
                        </a:rPr>
                        <a:t>Guidelines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solidFill>
                      <a:srgbClr val="C4D8E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ts val="775"/>
                        </a:lnSpc>
                      </a:pPr>
                      <a:r>
                        <a:rPr sz="700" b="1" spc="-45" dirty="0">
                          <a:latin typeface="Trebuchet MS"/>
                          <a:cs typeface="Trebuchet MS"/>
                        </a:rPr>
                        <a:t>Total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1683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C4D8EF"/>
                    </a:solidFill>
                  </a:tcPr>
                </a:tc>
                <a:tc>
                  <a:txBody>
                    <a:bodyPr/>
                    <a:lstStyle/>
                    <a:p>
                      <a:pPr marL="13970" algn="ctr">
                        <a:lnSpc>
                          <a:spcPts val="780"/>
                        </a:lnSpc>
                      </a:pPr>
                      <a:r>
                        <a:rPr sz="700" b="1" spc="-40" dirty="0">
                          <a:latin typeface="Trebuchet MS"/>
                          <a:cs typeface="Trebuchet MS"/>
                        </a:rPr>
                        <a:t>cap </a:t>
                      </a:r>
                      <a:r>
                        <a:rPr sz="700" b="1" spc="-30" dirty="0">
                          <a:latin typeface="Trebuchet MS"/>
                          <a:cs typeface="Trebuchet MS"/>
                        </a:rPr>
                        <a:t>of </a:t>
                      </a:r>
                      <a:r>
                        <a:rPr sz="700" b="1" spc="-55" dirty="0">
                          <a:latin typeface="Trebuchet MS"/>
                          <a:cs typeface="Trebuchet MS"/>
                        </a:rPr>
                        <a:t>$69</a:t>
                      </a:r>
                      <a:r>
                        <a:rPr sz="700" b="1" spc="-13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45" dirty="0">
                          <a:latin typeface="Trebuchet MS"/>
                          <a:cs typeface="Trebuchet MS"/>
                        </a:rPr>
                        <a:t>per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solidFill>
                      <a:srgbClr val="C4D8E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806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>
                  <a:txBody>
                    <a:bodyPr/>
                    <a:lstStyle/>
                    <a:p>
                      <a:pPr marL="14604" algn="ctr">
                        <a:lnSpc>
                          <a:spcPts val="540"/>
                        </a:lnSpc>
                      </a:pPr>
                      <a:r>
                        <a:rPr sz="700" b="1" spc="-35" dirty="0">
                          <a:latin typeface="Trebuchet MS"/>
                          <a:cs typeface="Trebuchet MS"/>
                        </a:rPr>
                        <a:t>day)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9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R="194310" algn="r">
                        <a:lnSpc>
                          <a:spcPts val="835"/>
                        </a:lnSpc>
                        <a:spcBef>
                          <a:spcPts val="545"/>
                        </a:spcBef>
                      </a:pPr>
                      <a:r>
                        <a:rPr sz="700" spc="-30" dirty="0">
                          <a:latin typeface="Arial"/>
                          <a:cs typeface="Arial"/>
                        </a:rPr>
                        <a:t>Travel,</a:t>
                      </a:r>
                      <a:r>
                        <a:rPr sz="700" spc="-1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Other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9215" marB="0"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22225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Monthly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Travel</a:t>
                      </a:r>
                      <a:r>
                        <a:rPr sz="700" spc="-7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Stipend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7945" marB="0"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5"/>
                        </a:spcBef>
                        <a:tabLst>
                          <a:tab pos="44132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921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5"/>
                        </a:spcBef>
                        <a:tabLst>
                          <a:tab pos="6305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921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35000" y="264794"/>
            <a:ext cx="793750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10" dirty="0">
                <a:latin typeface="Arial"/>
                <a:cs typeface="Arial"/>
              </a:rPr>
              <a:t>5/21/2019 </a:t>
            </a:r>
            <a:r>
              <a:rPr sz="700" spc="75" dirty="0">
                <a:latin typeface="Arial"/>
                <a:cs typeface="Arial"/>
              </a:rPr>
              <a:t>/</a:t>
            </a:r>
            <a:r>
              <a:rPr sz="700" spc="-130" dirty="0">
                <a:latin typeface="Arial"/>
                <a:cs typeface="Arial"/>
              </a:rPr>
              <a:t> </a:t>
            </a:r>
            <a:r>
              <a:rPr sz="700" spc="-25" dirty="0">
                <a:latin typeface="Arial"/>
                <a:cs typeface="Arial"/>
              </a:rPr>
              <a:t>4:18 </a:t>
            </a:r>
            <a:r>
              <a:rPr sz="700" spc="-50" dirty="0">
                <a:latin typeface="Arial"/>
                <a:cs typeface="Arial"/>
              </a:rPr>
              <a:t>PM</a:t>
            </a:r>
            <a:endParaRPr sz="7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219191" y="247574"/>
            <a:ext cx="2359025" cy="2603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028700" marR="5080" indent="-1016635">
              <a:lnSpc>
                <a:spcPct val="110000"/>
              </a:lnSpc>
              <a:spcBef>
                <a:spcPts val="95"/>
              </a:spcBef>
            </a:pPr>
            <a:r>
              <a:rPr sz="700" spc="-20" dirty="0">
                <a:latin typeface="Arial"/>
                <a:cs typeface="Arial"/>
              </a:rPr>
              <a:t>Baltimore </a:t>
            </a:r>
            <a:r>
              <a:rPr sz="700" spc="-25" dirty="0">
                <a:latin typeface="Arial"/>
                <a:cs typeface="Arial"/>
              </a:rPr>
              <a:t>Community </a:t>
            </a:r>
            <a:r>
              <a:rPr sz="700" spc="-10" dirty="0">
                <a:latin typeface="Arial"/>
                <a:cs typeface="Arial"/>
              </a:rPr>
              <a:t>Mediation </a:t>
            </a:r>
            <a:r>
              <a:rPr sz="700" spc="-35" dirty="0">
                <a:latin typeface="Arial"/>
                <a:cs typeface="Arial"/>
              </a:rPr>
              <a:t>Center </a:t>
            </a:r>
            <a:r>
              <a:rPr sz="700" spc="-20" dirty="0">
                <a:latin typeface="Arial"/>
                <a:cs typeface="Arial"/>
              </a:rPr>
              <a:t>- </a:t>
            </a:r>
            <a:r>
              <a:rPr sz="700" spc="-25" dirty="0">
                <a:latin typeface="Arial"/>
                <a:cs typeface="Arial"/>
              </a:rPr>
              <a:t>Neighborhood </a:t>
            </a:r>
            <a:r>
              <a:rPr sz="700" spc="-35" dirty="0">
                <a:latin typeface="Arial"/>
                <a:cs typeface="Arial"/>
              </a:rPr>
              <a:t>Liaison  </a:t>
            </a:r>
            <a:r>
              <a:rPr sz="700" spc="-75" dirty="0">
                <a:latin typeface="Arial"/>
                <a:cs typeface="Arial"/>
              </a:rPr>
              <a:t>INVOICE</a:t>
            </a:r>
            <a:endParaRPr sz="7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900407" y="264794"/>
            <a:ext cx="266065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70" dirty="0">
                <a:latin typeface="Arial"/>
                <a:cs typeface="Arial"/>
              </a:rPr>
              <a:t>Page</a:t>
            </a:r>
            <a:r>
              <a:rPr sz="700" spc="-90" dirty="0">
                <a:latin typeface="Arial"/>
                <a:cs typeface="Arial"/>
              </a:rPr>
              <a:t> </a:t>
            </a:r>
            <a:r>
              <a:rPr sz="700" spc="-35" dirty="0">
                <a:latin typeface="Arial"/>
                <a:cs typeface="Arial"/>
              </a:rPr>
              <a:t>4</a:t>
            </a:r>
            <a:endParaRPr sz="700">
              <a:latin typeface="Arial"/>
              <a:cs typeface="Arial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633983" y="852042"/>
          <a:ext cx="9101455" cy="50063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26050"/>
                <a:gridCol w="855979"/>
                <a:gridCol w="653415"/>
                <a:gridCol w="784859"/>
                <a:gridCol w="685800"/>
                <a:gridCol w="875665"/>
              </a:tblGrid>
              <a:tr h="187325">
                <a:tc rowSpan="26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669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spcBef>
                          <a:spcPts val="48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096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21285"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1590">
                        <a:lnSpc>
                          <a:spcPts val="810"/>
                        </a:lnSpc>
                      </a:pPr>
                      <a:r>
                        <a:rPr sz="700" spc="-70" dirty="0">
                          <a:latin typeface="Arial"/>
                          <a:cs typeface="Arial"/>
                        </a:rPr>
                        <a:t>TOTAL: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8EDF2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10"/>
                        </a:lnSpc>
                        <a:tabLst>
                          <a:tab pos="63119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8EDF2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633983" y="5965063"/>
          <a:ext cx="6757670" cy="7639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91845"/>
                <a:gridCol w="704849"/>
                <a:gridCol w="5238114"/>
              </a:tblGrid>
              <a:tr h="118110">
                <a:tc>
                  <a:txBody>
                    <a:bodyPr/>
                    <a:lstStyle/>
                    <a:p>
                      <a:pPr marR="635" algn="r">
                        <a:lnSpc>
                          <a:spcPts val="830"/>
                        </a:lnSpc>
                      </a:pPr>
                      <a:r>
                        <a:rPr sz="700" b="1" spc="-35" dirty="0">
                          <a:latin typeface="Trebuchet MS"/>
                          <a:cs typeface="Trebuchet MS"/>
                        </a:rPr>
                        <a:t>Subtotal</a:t>
                      </a:r>
                      <a:r>
                        <a:rPr sz="700" b="1" spc="-13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55" dirty="0">
                          <a:latin typeface="Trebuchet MS"/>
                          <a:cs typeface="Trebuchet MS"/>
                        </a:rPr>
                        <a:t>Time: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DF2"/>
                    </a:solidFill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ts val="830"/>
                        </a:lnSpc>
                        <a:tabLst>
                          <a:tab pos="380365" algn="l"/>
                        </a:tabLst>
                      </a:pPr>
                      <a:r>
                        <a:rPr sz="700" b="1" spc="-55" dirty="0">
                          <a:latin typeface="Trebuchet MS"/>
                          <a:cs typeface="Trebuchet MS"/>
                        </a:rPr>
                        <a:t>$	180.00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DF2"/>
                    </a:solidFill>
                  </a:tcPr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16839">
                <a:tc>
                  <a:txBody>
                    <a:bodyPr/>
                    <a:lstStyle/>
                    <a:p>
                      <a:pPr marR="1270" algn="r">
                        <a:lnSpc>
                          <a:spcPts val="825"/>
                        </a:lnSpc>
                      </a:pPr>
                      <a:r>
                        <a:rPr sz="700" b="1" spc="-35" dirty="0">
                          <a:latin typeface="Trebuchet MS"/>
                          <a:cs typeface="Trebuchet MS"/>
                        </a:rPr>
                        <a:t>Subtotal</a:t>
                      </a:r>
                      <a:r>
                        <a:rPr sz="700" b="1" spc="-9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45" dirty="0">
                          <a:latin typeface="Trebuchet MS"/>
                          <a:cs typeface="Trebuchet MS"/>
                        </a:rPr>
                        <a:t>Expenses: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DF2"/>
                    </a:solidFill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ts val="825"/>
                        </a:lnSpc>
                        <a:tabLst>
                          <a:tab pos="426720" algn="l"/>
                        </a:tabLst>
                      </a:pPr>
                      <a:r>
                        <a:rPr sz="700" b="1" spc="-55" dirty="0">
                          <a:latin typeface="Trebuchet MS"/>
                          <a:cs typeface="Trebuchet MS"/>
                        </a:rPr>
                        <a:t>$	</a:t>
                      </a:r>
                      <a:r>
                        <a:rPr sz="700" b="1" spc="-60" dirty="0">
                          <a:latin typeface="Trebuchet MS"/>
                          <a:cs typeface="Trebuchet MS"/>
                        </a:rPr>
                        <a:t>25.00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DF2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20650">
                <a:tc>
                  <a:txBody>
                    <a:bodyPr/>
                    <a:lstStyle/>
                    <a:p>
                      <a:pPr marR="635" algn="r">
                        <a:lnSpc>
                          <a:spcPts val="805"/>
                        </a:lnSpc>
                      </a:pPr>
                      <a:r>
                        <a:rPr sz="700" b="1" spc="-5" dirty="0">
                          <a:latin typeface="Trebuchet MS"/>
                          <a:cs typeface="Trebuchet MS"/>
                        </a:rPr>
                        <a:t>T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O</a:t>
                      </a:r>
                      <a:r>
                        <a:rPr sz="700" b="1" spc="-5" dirty="0">
                          <a:latin typeface="Trebuchet MS"/>
                          <a:cs typeface="Trebuchet MS"/>
                        </a:rPr>
                        <a:t>T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AL: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8EDF2"/>
                    </a:solidFill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ts val="805"/>
                        </a:lnSpc>
                        <a:tabLst>
                          <a:tab pos="380365" algn="l"/>
                        </a:tabLst>
                      </a:pPr>
                      <a:r>
                        <a:rPr sz="700" b="1" spc="-55" dirty="0">
                          <a:latin typeface="Trebuchet MS"/>
                          <a:cs typeface="Trebuchet MS"/>
                        </a:rPr>
                        <a:t>$	205.00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8EDF2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21920">
                <a:tc>
                  <a:txBody>
                    <a:bodyPr/>
                    <a:lstStyle/>
                    <a:p>
                      <a:pPr marR="1905" algn="r">
                        <a:lnSpc>
                          <a:spcPts val="810"/>
                        </a:lnSpc>
                      </a:pPr>
                      <a:r>
                        <a:rPr sz="700" b="1" spc="-35" dirty="0">
                          <a:latin typeface="Trebuchet MS"/>
                          <a:cs typeface="Trebuchet MS"/>
                        </a:rPr>
                        <a:t>Unbilled</a:t>
                      </a:r>
                      <a:r>
                        <a:rPr sz="700" b="1" spc="-13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35" dirty="0">
                          <a:latin typeface="Trebuchet MS"/>
                          <a:cs typeface="Trebuchet MS"/>
                        </a:rPr>
                        <a:t>Hours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8EDF2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536575">
                        <a:lnSpc>
                          <a:spcPts val="810"/>
                        </a:lnSpc>
                      </a:pPr>
                      <a:r>
                        <a:rPr sz="700" spc="-30" dirty="0">
                          <a:latin typeface="Arial"/>
                          <a:cs typeface="Arial"/>
                        </a:rPr>
                        <a:t>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69240">
                <a:tc gridSpan="3">
                  <a:txBody>
                    <a:bodyPr/>
                    <a:lstStyle/>
                    <a:p>
                      <a:pPr marR="151130" algn="r">
                        <a:lnSpc>
                          <a:spcPts val="835"/>
                        </a:lnSpc>
                      </a:pPr>
                      <a:r>
                        <a:rPr sz="700" b="1" dirty="0">
                          <a:latin typeface="Trebuchet MS"/>
                          <a:cs typeface="Trebuchet MS"/>
                        </a:rPr>
                        <a:t>INI</a:t>
                      </a:r>
                      <a:r>
                        <a:rPr sz="700" b="1" spc="-5" dirty="0">
                          <a:latin typeface="Trebuchet MS"/>
                          <a:cs typeface="Trebuchet MS"/>
                        </a:rPr>
                        <a:t>T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IALS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  <a:p>
                      <a:pPr marL="27305">
                        <a:lnSpc>
                          <a:spcPct val="100000"/>
                        </a:lnSpc>
                        <a:spcBef>
                          <a:spcPts val="50"/>
                        </a:spcBef>
                        <a:tabLst>
                          <a:tab pos="6132195" algn="l"/>
                        </a:tabLst>
                      </a:pPr>
                      <a:r>
                        <a:rPr sz="900" spc="-50" dirty="0">
                          <a:latin typeface="Arial"/>
                          <a:cs typeface="Arial"/>
                        </a:rPr>
                        <a:t>Your </a:t>
                      </a:r>
                      <a:r>
                        <a:rPr sz="900" spc="-20" dirty="0">
                          <a:latin typeface="Arial"/>
                          <a:cs typeface="Arial"/>
                        </a:rPr>
                        <a:t>initials </a:t>
                      </a:r>
                      <a:r>
                        <a:rPr sz="900" spc="-35" dirty="0">
                          <a:latin typeface="Arial"/>
                          <a:cs typeface="Arial"/>
                        </a:rPr>
                        <a:t>here signify </a:t>
                      </a:r>
                      <a:r>
                        <a:rPr sz="900" spc="-5" dirty="0">
                          <a:latin typeface="Arial"/>
                          <a:cs typeface="Arial"/>
                        </a:rPr>
                        <a:t>that </a:t>
                      </a:r>
                      <a:r>
                        <a:rPr sz="900" spc="-15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900" spc="-60" dirty="0">
                          <a:latin typeface="Arial"/>
                          <a:cs typeface="Arial"/>
                        </a:rPr>
                        <a:t>charges 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on this </a:t>
                      </a:r>
                      <a:r>
                        <a:rPr sz="900" spc="-35" dirty="0">
                          <a:latin typeface="Arial"/>
                          <a:cs typeface="Arial"/>
                        </a:rPr>
                        <a:t>invoice</a:t>
                      </a:r>
                      <a:r>
                        <a:rPr sz="900" spc="-1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are  accurate:	</a:t>
                      </a:r>
                      <a:r>
                        <a:rPr sz="700" spc="-50" dirty="0">
                          <a:latin typeface="Arial"/>
                          <a:cs typeface="Arial"/>
                        </a:rPr>
                        <a:t>MBD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CBFD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</a:tbl>
          </a:graphicData>
        </a:graphic>
      </p:graphicFrame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35000" y="264794"/>
            <a:ext cx="793750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10" dirty="0">
                <a:latin typeface="Arial"/>
                <a:cs typeface="Arial"/>
              </a:rPr>
              <a:t>5/21/2019 </a:t>
            </a:r>
            <a:r>
              <a:rPr sz="700" spc="75" dirty="0">
                <a:latin typeface="Arial"/>
                <a:cs typeface="Arial"/>
              </a:rPr>
              <a:t>/</a:t>
            </a:r>
            <a:r>
              <a:rPr sz="700" spc="-130" dirty="0">
                <a:latin typeface="Arial"/>
                <a:cs typeface="Arial"/>
              </a:rPr>
              <a:t> </a:t>
            </a:r>
            <a:r>
              <a:rPr sz="700" spc="-25" dirty="0">
                <a:latin typeface="Arial"/>
                <a:cs typeface="Arial"/>
              </a:rPr>
              <a:t>4:18 </a:t>
            </a:r>
            <a:r>
              <a:rPr sz="700" spc="-50" dirty="0">
                <a:latin typeface="Arial"/>
                <a:cs typeface="Arial"/>
              </a:rPr>
              <a:t>PM</a:t>
            </a:r>
            <a:endParaRPr sz="7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219191" y="247574"/>
            <a:ext cx="2359025" cy="2603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028700" marR="5080" indent="-1016635">
              <a:lnSpc>
                <a:spcPct val="110000"/>
              </a:lnSpc>
              <a:spcBef>
                <a:spcPts val="95"/>
              </a:spcBef>
            </a:pPr>
            <a:r>
              <a:rPr sz="700" spc="-20" dirty="0">
                <a:latin typeface="Arial"/>
                <a:cs typeface="Arial"/>
              </a:rPr>
              <a:t>Baltimore </a:t>
            </a:r>
            <a:r>
              <a:rPr sz="700" spc="-25" dirty="0">
                <a:latin typeface="Arial"/>
                <a:cs typeface="Arial"/>
              </a:rPr>
              <a:t>Community </a:t>
            </a:r>
            <a:r>
              <a:rPr sz="700" spc="-10" dirty="0">
                <a:latin typeface="Arial"/>
                <a:cs typeface="Arial"/>
              </a:rPr>
              <a:t>Mediation </a:t>
            </a:r>
            <a:r>
              <a:rPr sz="700" spc="-35" dirty="0">
                <a:latin typeface="Arial"/>
                <a:cs typeface="Arial"/>
              </a:rPr>
              <a:t>Center </a:t>
            </a:r>
            <a:r>
              <a:rPr sz="700" spc="-20" dirty="0">
                <a:latin typeface="Arial"/>
                <a:cs typeface="Arial"/>
              </a:rPr>
              <a:t>- </a:t>
            </a:r>
            <a:r>
              <a:rPr sz="700" spc="-25" dirty="0">
                <a:latin typeface="Arial"/>
                <a:cs typeface="Arial"/>
              </a:rPr>
              <a:t>Neighborhood </a:t>
            </a:r>
            <a:r>
              <a:rPr sz="700" spc="-35" dirty="0">
                <a:latin typeface="Arial"/>
                <a:cs typeface="Arial"/>
              </a:rPr>
              <a:t>Liaison  </a:t>
            </a:r>
            <a:r>
              <a:rPr sz="700" spc="-75" dirty="0">
                <a:latin typeface="Arial"/>
                <a:cs typeface="Arial"/>
              </a:rPr>
              <a:t>INVOICE</a:t>
            </a:r>
            <a:endParaRPr sz="7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900407" y="264794"/>
            <a:ext cx="266065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70" dirty="0">
                <a:latin typeface="Arial"/>
                <a:cs typeface="Arial"/>
              </a:rPr>
              <a:t>Page</a:t>
            </a:r>
            <a:r>
              <a:rPr sz="700" spc="-90" dirty="0">
                <a:latin typeface="Arial"/>
                <a:cs typeface="Arial"/>
              </a:rPr>
              <a:t> </a:t>
            </a:r>
            <a:r>
              <a:rPr sz="700" spc="-35" dirty="0">
                <a:latin typeface="Arial"/>
                <a:cs typeface="Arial"/>
              </a:rPr>
              <a:t>1</a:t>
            </a:r>
            <a:endParaRPr sz="700">
              <a:latin typeface="Arial"/>
              <a:cs typeface="Arial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633983" y="847471"/>
          <a:ext cx="11538585" cy="60953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91845"/>
                <a:gridCol w="706120"/>
                <a:gridCol w="920749"/>
                <a:gridCol w="2809240"/>
                <a:gridCol w="855345"/>
                <a:gridCol w="654050"/>
                <a:gridCol w="783590"/>
                <a:gridCol w="2886709"/>
                <a:gridCol w="542925"/>
                <a:gridCol w="568325"/>
              </a:tblGrid>
              <a:tr h="824865">
                <a:tc gridSpan="10">
                  <a:txBody>
                    <a:bodyPr/>
                    <a:lstStyle/>
                    <a:p>
                      <a:pPr marL="34925">
                        <a:lnSpc>
                          <a:spcPts val="1210"/>
                        </a:lnSpc>
                        <a:tabLst>
                          <a:tab pos="6758305" algn="l"/>
                        </a:tabLst>
                      </a:pPr>
                      <a:r>
                        <a:rPr sz="1150" spc="-25" dirty="0">
                          <a:latin typeface="Arial"/>
                          <a:cs typeface="Arial"/>
                        </a:rPr>
                        <a:t>Baltimore </a:t>
                      </a:r>
                      <a:r>
                        <a:rPr sz="1150" spc="-30" dirty="0">
                          <a:latin typeface="Arial"/>
                          <a:cs typeface="Arial"/>
                        </a:rPr>
                        <a:t>Community</a:t>
                      </a:r>
                      <a:r>
                        <a:rPr sz="115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50" spc="-25" dirty="0">
                          <a:latin typeface="Arial"/>
                          <a:cs typeface="Arial"/>
                        </a:rPr>
                        <a:t>Mediation </a:t>
                      </a:r>
                      <a:r>
                        <a:rPr sz="1150" spc="-50" dirty="0">
                          <a:latin typeface="Arial"/>
                          <a:cs typeface="Arial"/>
                        </a:rPr>
                        <a:t>Center	</a:t>
                      </a:r>
                      <a:r>
                        <a:rPr sz="1050" b="1" spc="-44" baseline="31746" dirty="0">
                          <a:latin typeface="Trebuchet MS"/>
                          <a:cs typeface="Trebuchet MS"/>
                        </a:rPr>
                        <a:t>INSTRUCTIONS</a:t>
                      </a:r>
                      <a:endParaRPr sz="1050" baseline="31746">
                        <a:latin typeface="Trebuchet MS"/>
                        <a:cs typeface="Trebuchet MS"/>
                      </a:endParaRPr>
                    </a:p>
                    <a:p>
                      <a:pPr marL="31750">
                        <a:lnSpc>
                          <a:spcPts val="1075"/>
                        </a:lnSpc>
                        <a:tabLst>
                          <a:tab pos="6758305" algn="l"/>
                        </a:tabLst>
                      </a:pPr>
                      <a:r>
                        <a:rPr sz="1500" spc="-120" baseline="-13888" dirty="0">
                          <a:latin typeface="Arial"/>
                          <a:cs typeface="Arial"/>
                        </a:rPr>
                        <a:t>3333</a:t>
                      </a:r>
                      <a:r>
                        <a:rPr sz="1500" spc="-30" baseline="-13888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500" spc="-37" baseline="-13888" dirty="0">
                          <a:latin typeface="Arial"/>
                          <a:cs typeface="Arial"/>
                        </a:rPr>
                        <a:t>Greenmount</a:t>
                      </a:r>
                      <a:r>
                        <a:rPr sz="1500" spc="-30" baseline="-13888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500" spc="-44" baseline="-13888" dirty="0">
                          <a:latin typeface="Arial"/>
                          <a:cs typeface="Arial"/>
                        </a:rPr>
                        <a:t>Avenue	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1.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Complete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blue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box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left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first.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This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will </a:t>
                      </a:r>
                      <a:r>
                        <a:rPr sz="700" spc="-50" dirty="0">
                          <a:latin typeface="Arial"/>
                          <a:cs typeface="Arial"/>
                        </a:rPr>
                        <a:t>cause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month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and name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information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700" spc="-1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populate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spreadsheet.</a:t>
                      </a:r>
                      <a:endParaRPr sz="700">
                        <a:latin typeface="Arial"/>
                        <a:cs typeface="Arial"/>
                      </a:endParaRPr>
                    </a:p>
                    <a:p>
                      <a:pPr marL="6847205" indent="-88265">
                        <a:lnSpc>
                          <a:spcPts val="670"/>
                        </a:lnSpc>
                        <a:spcBef>
                          <a:spcPts val="300"/>
                        </a:spcBef>
                        <a:buAutoNum type="arabicPeriod" startAt="2"/>
                        <a:tabLst>
                          <a:tab pos="6847840" algn="l"/>
                        </a:tabLst>
                      </a:pPr>
                      <a:r>
                        <a:rPr sz="700" spc="-30" dirty="0">
                          <a:latin typeface="Arial"/>
                          <a:cs typeface="Arial"/>
                        </a:rPr>
                        <a:t>Enter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 descriptions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hours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"Time"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portion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of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matrix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consistent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with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"Sample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Description" below.</a:t>
                      </a:r>
                      <a:endParaRPr sz="700">
                        <a:latin typeface="Arial"/>
                        <a:cs typeface="Arial"/>
                      </a:endParaRPr>
                    </a:p>
                    <a:p>
                      <a:pPr marL="34925">
                        <a:lnSpc>
                          <a:spcPts val="1210"/>
                        </a:lnSpc>
                      </a:pPr>
                      <a:r>
                        <a:rPr sz="1150" spc="-30" dirty="0">
                          <a:latin typeface="Arial"/>
                          <a:cs typeface="Arial"/>
                        </a:rPr>
                        <a:t>Baltimore, </a:t>
                      </a:r>
                      <a:r>
                        <a:rPr sz="1150" spc="-60" dirty="0">
                          <a:latin typeface="Arial"/>
                          <a:cs typeface="Arial"/>
                        </a:rPr>
                        <a:t>MD</a:t>
                      </a:r>
                      <a:r>
                        <a:rPr sz="115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50" spc="-185" dirty="0">
                          <a:latin typeface="Arial"/>
                          <a:cs typeface="Arial"/>
                        </a:rPr>
                        <a:t>21218</a:t>
                      </a:r>
                      <a:endParaRPr sz="1150">
                        <a:latin typeface="Arial"/>
                        <a:cs typeface="Arial"/>
                      </a:endParaRPr>
                    </a:p>
                    <a:p>
                      <a:pPr marL="6847205" indent="-88265">
                        <a:lnSpc>
                          <a:spcPct val="100000"/>
                        </a:lnSpc>
                        <a:spcBef>
                          <a:spcPts val="50"/>
                        </a:spcBef>
                        <a:buAutoNum type="arabicPeriod" startAt="3"/>
                        <a:tabLst>
                          <a:tab pos="6847840" algn="l"/>
                        </a:tabLst>
                      </a:pPr>
                      <a:r>
                        <a:rPr sz="700" spc="-55" dirty="0">
                          <a:latin typeface="Arial"/>
                          <a:cs typeface="Arial"/>
                        </a:rPr>
                        <a:t>You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may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not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bill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more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than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eight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(8)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hours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5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day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or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more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than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fifteen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(15)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hours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5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month.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All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time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above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8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hours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5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day</a:t>
                      </a:r>
                      <a:endParaRPr sz="700">
                        <a:latin typeface="Arial"/>
                        <a:cs typeface="Arial"/>
                      </a:endParaRPr>
                    </a:p>
                    <a:p>
                      <a:pPr marL="6758940">
                        <a:lnSpc>
                          <a:spcPts val="835"/>
                        </a:lnSpc>
                        <a:spcBef>
                          <a:spcPts val="204"/>
                        </a:spcBef>
                      </a:pPr>
                      <a:r>
                        <a:rPr sz="700" spc="-15" dirty="0">
                          <a:latin typeface="Arial"/>
                          <a:cs typeface="Arial"/>
                        </a:rPr>
                        <a:t>travel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stipend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will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be</a:t>
                      </a:r>
                      <a:r>
                        <a:rPr sz="700" spc="-1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paid.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solidFill>
                      <a:srgbClr val="CCBFD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3398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326390">
                        <a:lnSpc>
                          <a:spcPts val="955"/>
                        </a:lnSpc>
                      </a:pPr>
                      <a:r>
                        <a:rPr sz="900" spc="-60" dirty="0">
                          <a:latin typeface="Arial"/>
                          <a:cs typeface="Arial"/>
                        </a:rPr>
                        <a:t>INVOICE </a:t>
                      </a:r>
                      <a:r>
                        <a:rPr sz="900" spc="-85" dirty="0">
                          <a:latin typeface="Arial"/>
                          <a:cs typeface="Arial"/>
                        </a:rPr>
                        <a:t>FOR 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MONTH</a:t>
                      </a:r>
                      <a:r>
                        <a:rPr sz="900" spc="-1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70" dirty="0">
                          <a:latin typeface="Arial"/>
                          <a:cs typeface="Arial"/>
                        </a:rPr>
                        <a:t>OF: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905"/>
                        </a:lnSpc>
                      </a:pPr>
                      <a:r>
                        <a:rPr sz="900" b="1" i="1" u="sng" spc="-5" dirty="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cs typeface="Arial"/>
                        </a:rPr>
                        <a:t>April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38100" marR="24130" indent="-3175" algn="ctr">
                        <a:lnSpc>
                          <a:spcPct val="114999"/>
                        </a:lnSpc>
                        <a:spcBef>
                          <a:spcPts val="434"/>
                        </a:spcBef>
                      </a:pPr>
                      <a:r>
                        <a:rPr sz="600" spc="-15" dirty="0">
                          <a:latin typeface="Arial"/>
                          <a:cs typeface="Arial"/>
                        </a:rPr>
                        <a:t>Complete </a:t>
                      </a:r>
                      <a:r>
                        <a:rPr sz="600" spc="-10" dirty="0">
                          <a:latin typeface="Arial"/>
                          <a:cs typeface="Arial"/>
                        </a:rPr>
                        <a:t>these 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four </a:t>
                      </a:r>
                      <a:r>
                        <a:rPr sz="600" spc="-20" dirty="0">
                          <a:latin typeface="Arial"/>
                          <a:cs typeface="Arial"/>
                        </a:rPr>
                        <a:t>cells</a:t>
                      </a:r>
                      <a:r>
                        <a:rPr sz="600" spc="-1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dirty="0">
                          <a:latin typeface="Arial"/>
                          <a:cs typeface="Arial"/>
                        </a:rPr>
                        <a:t>before  starting  </a:t>
                      </a:r>
                      <a:r>
                        <a:rPr sz="600" spc="-15" dirty="0">
                          <a:latin typeface="Arial"/>
                          <a:cs typeface="Arial"/>
                        </a:rPr>
                        <a:t>spreadsheet.</a:t>
                      </a:r>
                      <a:endParaRPr sz="600">
                        <a:latin typeface="Arial"/>
                        <a:cs typeface="Arial"/>
                      </a:endParaRPr>
                    </a:p>
                    <a:p>
                      <a:pPr marL="43815" marR="31750" algn="ctr">
                        <a:lnSpc>
                          <a:spcPct val="114999"/>
                        </a:lnSpc>
                      </a:pPr>
                      <a:r>
                        <a:rPr sz="600" spc="-35" dirty="0">
                          <a:latin typeface="Arial"/>
                          <a:cs typeface="Arial"/>
                        </a:rPr>
                        <a:t>Rates </a:t>
                      </a:r>
                      <a:r>
                        <a:rPr sz="600" spc="-15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6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other  info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will </a:t>
                      </a:r>
                      <a:r>
                        <a:rPr sz="600" spc="-15" dirty="0">
                          <a:latin typeface="Arial"/>
                          <a:cs typeface="Arial"/>
                        </a:rPr>
                        <a:t>self-  </a:t>
                      </a:r>
                      <a:r>
                        <a:rPr sz="600" spc="-5" dirty="0">
                          <a:latin typeface="Arial"/>
                          <a:cs typeface="Arial"/>
                        </a:rPr>
                        <a:t>populate.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55244" marB="0" vert="vert27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675640">
                        <a:lnSpc>
                          <a:spcPct val="100000"/>
                        </a:lnSpc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5.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5" dirty="0">
                          <a:latin typeface="Arial"/>
                          <a:cs typeface="Arial"/>
                        </a:rPr>
                        <a:t>Please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make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sure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all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0" dirty="0">
                          <a:latin typeface="Arial"/>
                          <a:cs typeface="Arial"/>
                        </a:rPr>
                        <a:t>expenses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meet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Guidelines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listed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Billing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Guidelines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tab.Do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not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forget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initial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box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attesting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solidFill>
                      <a:srgbClr val="CCBFD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397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394970">
                        <a:lnSpc>
                          <a:spcPts val="955"/>
                        </a:lnSpc>
                      </a:pPr>
                      <a:r>
                        <a:rPr sz="900" spc="-60" dirty="0">
                          <a:latin typeface="Arial"/>
                          <a:cs typeface="Arial"/>
                        </a:rPr>
                        <a:t>INVOICE </a:t>
                      </a:r>
                      <a:r>
                        <a:rPr sz="900" spc="-80" dirty="0">
                          <a:latin typeface="Arial"/>
                          <a:cs typeface="Arial"/>
                        </a:rPr>
                        <a:t>SUBMITTED</a:t>
                      </a:r>
                      <a:r>
                        <a:rPr sz="9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65" dirty="0">
                          <a:latin typeface="Arial"/>
                          <a:cs typeface="Arial"/>
                        </a:rPr>
                        <a:t>BY: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ts val="950"/>
                        </a:lnSpc>
                      </a:pPr>
                      <a:r>
                        <a:rPr sz="1000" spc="-75" dirty="0">
                          <a:latin typeface="Arial"/>
                          <a:cs typeface="Arial"/>
                        </a:rPr>
                        <a:t>Jackson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55244" marB="0" vert="vert27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675640">
                        <a:lnSpc>
                          <a:spcPct val="100000"/>
                        </a:lnSpc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6.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0" dirty="0">
                          <a:latin typeface="Arial"/>
                          <a:cs typeface="Arial"/>
                        </a:rPr>
                        <a:t>Do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not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hesitate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call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Shantay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5" dirty="0">
                          <a:latin typeface="Arial"/>
                          <a:cs typeface="Arial"/>
                        </a:rPr>
                        <a:t>Guy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at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410-900-9867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or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Darnyle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Wharton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at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410-746-0167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with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any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questions.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solidFill>
                      <a:srgbClr val="CCBFD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625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710565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900" spc="-70" dirty="0">
                          <a:latin typeface="Arial"/>
                          <a:cs typeface="Arial"/>
                        </a:rPr>
                        <a:t>DATE</a:t>
                      </a:r>
                      <a:r>
                        <a:rPr sz="900" spc="-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80" dirty="0">
                          <a:latin typeface="Arial"/>
                          <a:cs typeface="Arial"/>
                        </a:rPr>
                        <a:t>SUBMITTED: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63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ts val="1130"/>
                        </a:lnSpc>
                      </a:pPr>
                      <a:r>
                        <a:rPr sz="1000" spc="-5" dirty="0">
                          <a:latin typeface="Arial"/>
                          <a:cs typeface="Arial"/>
                        </a:rPr>
                        <a:t>5/6/2019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55244" marB="0" vert="vert27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 grid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solidFill>
                      <a:srgbClr val="CCBFD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6827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>
                  <a:txBody>
                    <a:bodyPr/>
                    <a:lstStyle/>
                    <a:p>
                      <a:pPr marL="567055">
                        <a:lnSpc>
                          <a:spcPts val="1140"/>
                        </a:lnSpc>
                      </a:pPr>
                      <a:r>
                        <a:rPr sz="1000" spc="-75" dirty="0">
                          <a:latin typeface="Arial"/>
                          <a:cs typeface="Arial"/>
                        </a:rPr>
                        <a:t>YEAR: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ts val="1055"/>
                        </a:lnSpc>
                      </a:pPr>
                      <a:r>
                        <a:rPr sz="1000" spc="-45" dirty="0">
                          <a:latin typeface="Arial"/>
                          <a:cs typeface="Arial"/>
                        </a:rPr>
                        <a:t>2019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55244" marB="0" vert="vert27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 grid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CBFD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431165">
                <a:tc gridSpan="10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 marL="1520825">
                        <a:lnSpc>
                          <a:spcPct val="100000"/>
                        </a:lnSpc>
                        <a:spcBef>
                          <a:spcPts val="605"/>
                        </a:spcBef>
                      </a:pPr>
                      <a:r>
                        <a:rPr sz="750" b="1" i="1" spc="-35" dirty="0">
                          <a:latin typeface="Trebuchet MS"/>
                          <a:cs typeface="Trebuchet MS"/>
                        </a:rPr>
                        <a:t>Sample</a:t>
                      </a:r>
                      <a:r>
                        <a:rPr sz="750" b="1" i="1" spc="-7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b="1" i="1" spc="-45" dirty="0">
                          <a:latin typeface="Trebuchet MS"/>
                          <a:cs typeface="Trebuchet MS"/>
                        </a:rPr>
                        <a:t>Description:</a:t>
                      </a:r>
                      <a:endParaRPr sz="750">
                        <a:latin typeface="Trebuchet MS"/>
                        <a:cs typeface="Trebuchet MS"/>
                      </a:endParaRPr>
                    </a:p>
                    <a:p>
                      <a:pPr marL="1520825">
                        <a:lnSpc>
                          <a:spcPts val="890"/>
                        </a:lnSpc>
                        <a:spcBef>
                          <a:spcPts val="95"/>
                        </a:spcBef>
                      </a:pPr>
                      <a:r>
                        <a:rPr sz="750" i="1" spc="-40" dirty="0">
                          <a:latin typeface="Trebuchet MS"/>
                          <a:cs typeface="Trebuchet MS"/>
                        </a:rPr>
                        <a:t>Attend </a:t>
                      </a:r>
                      <a:r>
                        <a:rPr sz="750" i="1" spc="-20" dirty="0">
                          <a:latin typeface="Trebuchet MS"/>
                          <a:cs typeface="Trebuchet MS"/>
                        </a:rPr>
                        <a:t>Howard </a:t>
                      </a:r>
                      <a:r>
                        <a:rPr sz="750" i="1" spc="-25" dirty="0">
                          <a:latin typeface="Trebuchet MS"/>
                          <a:cs typeface="Trebuchet MS"/>
                        </a:rPr>
                        <a:t>Park </a:t>
                      </a:r>
                      <a:r>
                        <a:rPr sz="750" i="1" spc="-45" dirty="0">
                          <a:latin typeface="Trebuchet MS"/>
                          <a:cs typeface="Trebuchet MS"/>
                        </a:rPr>
                        <a:t>Civic </a:t>
                      </a:r>
                      <a:r>
                        <a:rPr sz="750" i="1" spc="-25" dirty="0">
                          <a:latin typeface="Trebuchet MS"/>
                          <a:cs typeface="Trebuchet MS"/>
                        </a:rPr>
                        <a:t>Association</a:t>
                      </a:r>
                      <a:r>
                        <a:rPr sz="750" i="1" spc="-17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30" dirty="0">
                          <a:latin typeface="Trebuchet MS"/>
                          <a:cs typeface="Trebuchet MS"/>
                        </a:rPr>
                        <a:t>meeting</a:t>
                      </a:r>
                      <a:endParaRPr sz="75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10185">
                <a:tc gridSpan="10">
                  <a:txBody>
                    <a:bodyPr/>
                    <a:lstStyle/>
                    <a:p>
                      <a:pPr marL="33020">
                        <a:lnSpc>
                          <a:spcPts val="1475"/>
                        </a:lnSpc>
                      </a:pPr>
                      <a:r>
                        <a:rPr sz="1250" spc="-85" dirty="0">
                          <a:solidFill>
                            <a:srgbClr val="006000"/>
                          </a:solidFill>
                          <a:latin typeface="Arial"/>
                          <a:cs typeface="Arial"/>
                        </a:rPr>
                        <a:t>TIME</a:t>
                      </a:r>
                      <a:endParaRPr sz="12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CBFD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51460">
                <a:tc>
                  <a:txBody>
                    <a:bodyPr/>
                    <a:lstStyle/>
                    <a:p>
                      <a:pPr marL="16510" algn="ctr">
                        <a:lnSpc>
                          <a:spcPct val="100000"/>
                        </a:lnSpc>
                        <a:spcBef>
                          <a:spcPts val="395"/>
                        </a:spcBef>
                      </a:pPr>
                      <a:r>
                        <a:rPr sz="900" b="1" spc="-15" dirty="0">
                          <a:latin typeface="Trebuchet MS"/>
                          <a:cs typeface="Trebuchet MS"/>
                        </a:rPr>
                        <a:t>Month</a:t>
                      </a:r>
                      <a:r>
                        <a:rPr sz="900" b="1" spc="-9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00" b="1" spc="-40" dirty="0">
                          <a:latin typeface="Trebuchet MS"/>
                          <a:cs typeface="Trebuchet MS"/>
                        </a:rPr>
                        <a:t>of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T="5016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47015" algn="r">
                        <a:lnSpc>
                          <a:spcPct val="100000"/>
                        </a:lnSpc>
                        <a:spcBef>
                          <a:spcPts val="395"/>
                        </a:spcBef>
                      </a:pPr>
                      <a:r>
                        <a:rPr sz="900" b="1" spc="-5" dirty="0">
                          <a:latin typeface="Trebuchet MS"/>
                          <a:cs typeface="Trebuchet MS"/>
                        </a:rPr>
                        <a:t>D</a:t>
                      </a:r>
                      <a:r>
                        <a:rPr sz="900" b="1" dirty="0">
                          <a:latin typeface="Trebuchet MS"/>
                          <a:cs typeface="Trebuchet MS"/>
                        </a:rPr>
                        <a:t>ay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T="5016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4604"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900" b="1" spc="-50" dirty="0">
                          <a:latin typeface="Trebuchet MS"/>
                          <a:cs typeface="Trebuchet MS"/>
                        </a:rPr>
                        <a:t>Description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T="469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93370">
                        <a:lnSpc>
                          <a:spcPct val="100000"/>
                        </a:lnSpc>
                        <a:spcBef>
                          <a:spcPts val="395"/>
                        </a:spcBef>
                      </a:pPr>
                      <a:r>
                        <a:rPr sz="900" b="1" spc="-50" dirty="0">
                          <a:latin typeface="Trebuchet MS"/>
                          <a:cs typeface="Trebuchet MS"/>
                        </a:rPr>
                        <a:t>Hours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T="5016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6830" algn="ctr">
                        <a:lnSpc>
                          <a:spcPct val="100000"/>
                        </a:lnSpc>
                        <a:spcBef>
                          <a:spcPts val="395"/>
                        </a:spcBef>
                      </a:pPr>
                      <a:r>
                        <a:rPr sz="900" b="1" spc="-50" dirty="0">
                          <a:latin typeface="Trebuchet MS"/>
                          <a:cs typeface="Trebuchet MS"/>
                        </a:rPr>
                        <a:t>Rate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T="5016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sz="700" b="1" spc="-45" dirty="0">
                          <a:latin typeface="Trebuchet MS"/>
                          <a:cs typeface="Trebuchet MS"/>
                        </a:rPr>
                        <a:t>Total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679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49325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sz="700" b="1" spc="-35" dirty="0">
                          <a:latin typeface="Trebuchet MS"/>
                          <a:cs typeface="Trebuchet MS"/>
                        </a:rPr>
                        <a:t>Comments (Unbilled</a:t>
                      </a:r>
                      <a:r>
                        <a:rPr sz="700" b="1" spc="-7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50" dirty="0">
                          <a:latin typeface="Trebuchet MS"/>
                          <a:cs typeface="Trebuchet MS"/>
                        </a:rPr>
                        <a:t>Time)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6350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5735" marR="101600" indent="-47625">
                        <a:lnSpc>
                          <a:spcPts val="919"/>
                        </a:lnSpc>
                        <a:spcBef>
                          <a:spcPts val="30"/>
                        </a:spcBef>
                      </a:pPr>
                      <a:r>
                        <a:rPr sz="700" b="1" spc="5" dirty="0">
                          <a:latin typeface="Trebuchet MS"/>
                          <a:cs typeface="Trebuchet MS"/>
                        </a:rPr>
                        <a:t>U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nb</a:t>
                      </a:r>
                      <a:r>
                        <a:rPr sz="700" b="1" spc="-10" dirty="0">
                          <a:latin typeface="Trebuchet MS"/>
                          <a:cs typeface="Trebuchet MS"/>
                        </a:rPr>
                        <a:t>ill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ed  </a:t>
                      </a:r>
                      <a:r>
                        <a:rPr sz="700" b="1" spc="-35" dirty="0">
                          <a:latin typeface="Trebuchet MS"/>
                          <a:cs typeface="Trebuchet MS"/>
                        </a:rPr>
                        <a:t>Hours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381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34950"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April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35" marB="0">
                    <a:lnL w="19050">
                      <a:solidFill>
                        <a:srgbClr val="000000"/>
                      </a:solidFill>
                      <a:prstDash val="solid"/>
                    </a:lnL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R="312420" algn="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35" marB="0"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5"/>
                        </a:spcBef>
                        <a:tabLst>
                          <a:tab pos="372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35" marB="0"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gridSpan="4"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spcBef>
                          <a:spcPts val="5"/>
                        </a:spcBef>
                        <a:tabLst>
                          <a:tab pos="626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35" marB="0"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34315"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April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31242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2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tabLst>
                          <a:tab pos="372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tabLst>
                          <a:tab pos="626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34315"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April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31242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3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tabLst>
                          <a:tab pos="372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tabLst>
                          <a:tab pos="626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25095"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April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31242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4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 marL="22860">
                        <a:lnSpc>
                          <a:spcPct val="100000"/>
                        </a:lnSpc>
                      </a:pPr>
                      <a:r>
                        <a:rPr sz="700" spc="-30" dirty="0">
                          <a:latin typeface="Arial"/>
                          <a:cs typeface="Arial"/>
                        </a:rPr>
                        <a:t>Weekly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Community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Engagement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at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Herring </a:t>
                      </a:r>
                      <a:r>
                        <a:rPr sz="700" spc="-55" dirty="0">
                          <a:latin typeface="Arial"/>
                          <a:cs typeface="Arial"/>
                        </a:rPr>
                        <a:t>Run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Library-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Erdman Ave.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set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up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table,</a:t>
                      </a:r>
                      <a:r>
                        <a:rPr sz="700" spc="-1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spoke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to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54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1.5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tabLst>
                          <a:tab pos="372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tabLst>
                          <a:tab pos="5391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30.00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092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 marL="22860">
                        <a:lnSpc>
                          <a:spcPts val="760"/>
                        </a:lnSpc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Community member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about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consent decree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distributed </a:t>
                      </a:r>
                      <a:r>
                        <a:rPr sz="700" spc="-105" dirty="0">
                          <a:latin typeface="Arial"/>
                          <a:cs typeface="Arial"/>
                        </a:rPr>
                        <a:t>CD</a:t>
                      </a:r>
                      <a:r>
                        <a:rPr sz="700" spc="-1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Broshure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34315"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April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31242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5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tabLst>
                          <a:tab pos="372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tabLst>
                          <a:tab pos="626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34315"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April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31242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6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tabLst>
                          <a:tab pos="372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tabLst>
                          <a:tab pos="626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34315"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April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31242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7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tabLst>
                          <a:tab pos="372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tabLst>
                          <a:tab pos="626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34315"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April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31242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8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tabLst>
                          <a:tab pos="372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tabLst>
                          <a:tab pos="626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34315"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April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31242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9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 marL="22860">
                        <a:lnSpc>
                          <a:spcPct val="100000"/>
                        </a:lnSpc>
                      </a:pPr>
                      <a:r>
                        <a:rPr sz="700" spc="-45" dirty="0">
                          <a:latin typeface="Arial"/>
                          <a:cs typeface="Arial"/>
                        </a:rPr>
                        <a:t>Cedonia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Community </a:t>
                      </a:r>
                      <a:r>
                        <a:rPr sz="700" spc="-55" dirty="0">
                          <a:latin typeface="Arial"/>
                          <a:cs typeface="Arial"/>
                        </a:rPr>
                        <a:t>Assoc.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Meeting.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Attended,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distributed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brochures </a:t>
                      </a:r>
                      <a:r>
                        <a:rPr sz="700" spc="15" dirty="0">
                          <a:latin typeface="Arial"/>
                          <a:cs typeface="Arial"/>
                        </a:rPr>
                        <a:t>&amp;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fielded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questions </a:t>
                      </a:r>
                      <a:r>
                        <a:rPr sz="700" spc="15" dirty="0">
                          <a:latin typeface="Arial"/>
                          <a:cs typeface="Arial"/>
                        </a:rPr>
                        <a:t>&amp;</a:t>
                      </a:r>
                      <a:r>
                        <a:rPr sz="700" spc="-1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concerns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54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1.5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tabLst>
                          <a:tab pos="372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tabLst>
                          <a:tab pos="5391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30.00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34315"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April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28956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tabLst>
                          <a:tab pos="372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tabLst>
                          <a:tab pos="626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25095"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April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28956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 marL="22860">
                        <a:lnSpc>
                          <a:spcPct val="100000"/>
                        </a:lnSpc>
                      </a:pPr>
                      <a:r>
                        <a:rPr sz="700" spc="-30" dirty="0">
                          <a:latin typeface="Arial"/>
                          <a:cs typeface="Arial"/>
                        </a:rPr>
                        <a:t>Weekly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Community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Engagement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at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Herring </a:t>
                      </a:r>
                      <a:r>
                        <a:rPr sz="700" spc="-55" dirty="0">
                          <a:latin typeface="Arial"/>
                          <a:cs typeface="Arial"/>
                        </a:rPr>
                        <a:t>Run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Library-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Erdman Ave.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set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up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table,</a:t>
                      </a:r>
                      <a:r>
                        <a:rPr sz="700" spc="-1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spoke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to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54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tabLst>
                          <a:tab pos="372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tabLst>
                          <a:tab pos="5391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092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 marL="22860">
                        <a:lnSpc>
                          <a:spcPts val="760"/>
                        </a:lnSpc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Community member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about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consent decree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distributed </a:t>
                      </a:r>
                      <a:r>
                        <a:rPr sz="700" spc="-105" dirty="0">
                          <a:latin typeface="Arial"/>
                          <a:cs typeface="Arial"/>
                        </a:rPr>
                        <a:t>CD</a:t>
                      </a:r>
                      <a:r>
                        <a:rPr sz="700" spc="-1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Broshure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34315"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April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28956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12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tabLst>
                          <a:tab pos="372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tabLst>
                          <a:tab pos="626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34315"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April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28956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13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tabLst>
                          <a:tab pos="372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tabLst>
                          <a:tab pos="626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34315"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April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28956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14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tabLst>
                          <a:tab pos="372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tabLst>
                          <a:tab pos="626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34315"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April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28956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15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 marL="22860">
                        <a:lnSpc>
                          <a:spcPct val="100000"/>
                        </a:lnSpc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Monthly </a:t>
                      </a:r>
                      <a:r>
                        <a:rPr sz="700" spc="-75" dirty="0">
                          <a:latin typeface="Arial"/>
                          <a:cs typeface="Arial"/>
                        </a:rPr>
                        <a:t>NL </a:t>
                      </a:r>
                      <a:r>
                        <a:rPr sz="700" spc="-105" dirty="0">
                          <a:latin typeface="Arial"/>
                          <a:cs typeface="Arial"/>
                        </a:rPr>
                        <a:t>CD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Monitoring </a:t>
                      </a:r>
                      <a:r>
                        <a:rPr sz="700" spc="-50" dirty="0">
                          <a:latin typeface="Arial"/>
                          <a:cs typeface="Arial"/>
                        </a:rPr>
                        <a:t>Team</a:t>
                      </a:r>
                      <a:r>
                        <a:rPr sz="700" spc="-114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Meeting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54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tabLst>
                          <a:tab pos="372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tabLst>
                          <a:tab pos="5391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34315"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April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28956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16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tabLst>
                          <a:tab pos="372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tabLst>
                          <a:tab pos="626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</a:tbl>
          </a:graphicData>
        </a:graphic>
      </p:graphicFrame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35000" y="264794"/>
            <a:ext cx="793750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10" dirty="0">
                <a:latin typeface="Arial"/>
                <a:cs typeface="Arial"/>
              </a:rPr>
              <a:t>5/21/2019 </a:t>
            </a:r>
            <a:r>
              <a:rPr sz="700" spc="75" dirty="0">
                <a:latin typeface="Arial"/>
                <a:cs typeface="Arial"/>
              </a:rPr>
              <a:t>/</a:t>
            </a:r>
            <a:r>
              <a:rPr sz="700" spc="-130" dirty="0">
                <a:latin typeface="Arial"/>
                <a:cs typeface="Arial"/>
              </a:rPr>
              <a:t> </a:t>
            </a:r>
            <a:r>
              <a:rPr sz="700" spc="-25" dirty="0">
                <a:latin typeface="Arial"/>
                <a:cs typeface="Arial"/>
              </a:rPr>
              <a:t>4:18 </a:t>
            </a:r>
            <a:r>
              <a:rPr sz="700" spc="-50" dirty="0">
                <a:latin typeface="Arial"/>
                <a:cs typeface="Arial"/>
              </a:rPr>
              <a:t>PM</a:t>
            </a:r>
            <a:endParaRPr sz="7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219191" y="247574"/>
            <a:ext cx="2359025" cy="2603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028700" marR="5080" indent="-1016635">
              <a:lnSpc>
                <a:spcPct val="110000"/>
              </a:lnSpc>
              <a:spcBef>
                <a:spcPts val="95"/>
              </a:spcBef>
            </a:pPr>
            <a:r>
              <a:rPr sz="700" spc="-20" dirty="0">
                <a:latin typeface="Arial"/>
                <a:cs typeface="Arial"/>
              </a:rPr>
              <a:t>Baltimore </a:t>
            </a:r>
            <a:r>
              <a:rPr sz="700" spc="-25" dirty="0">
                <a:latin typeface="Arial"/>
                <a:cs typeface="Arial"/>
              </a:rPr>
              <a:t>Community </a:t>
            </a:r>
            <a:r>
              <a:rPr sz="700" spc="-10" dirty="0">
                <a:latin typeface="Arial"/>
                <a:cs typeface="Arial"/>
              </a:rPr>
              <a:t>Mediation </a:t>
            </a:r>
            <a:r>
              <a:rPr sz="700" spc="-35" dirty="0">
                <a:latin typeface="Arial"/>
                <a:cs typeface="Arial"/>
              </a:rPr>
              <a:t>Center </a:t>
            </a:r>
            <a:r>
              <a:rPr sz="700" spc="-20" dirty="0">
                <a:latin typeface="Arial"/>
                <a:cs typeface="Arial"/>
              </a:rPr>
              <a:t>- </a:t>
            </a:r>
            <a:r>
              <a:rPr sz="700" spc="-25" dirty="0">
                <a:latin typeface="Arial"/>
                <a:cs typeface="Arial"/>
              </a:rPr>
              <a:t>Neighborhood </a:t>
            </a:r>
            <a:r>
              <a:rPr sz="700" spc="-35" dirty="0">
                <a:latin typeface="Arial"/>
                <a:cs typeface="Arial"/>
              </a:rPr>
              <a:t>Liaison  </a:t>
            </a:r>
            <a:r>
              <a:rPr sz="700" spc="-75" dirty="0">
                <a:latin typeface="Arial"/>
                <a:cs typeface="Arial"/>
              </a:rPr>
              <a:t>INVOICE</a:t>
            </a:r>
            <a:endParaRPr sz="7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900407" y="264794"/>
            <a:ext cx="266065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70" dirty="0">
                <a:latin typeface="Arial"/>
                <a:cs typeface="Arial"/>
              </a:rPr>
              <a:t>Page</a:t>
            </a:r>
            <a:r>
              <a:rPr sz="700" spc="-90" dirty="0">
                <a:latin typeface="Arial"/>
                <a:cs typeface="Arial"/>
              </a:rPr>
              <a:t> </a:t>
            </a:r>
            <a:r>
              <a:rPr sz="700" spc="-35" dirty="0">
                <a:latin typeface="Arial"/>
                <a:cs typeface="Arial"/>
              </a:rPr>
              <a:t>2</a:t>
            </a:r>
            <a:endParaRPr sz="700">
              <a:latin typeface="Arial"/>
              <a:cs typeface="Arial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633983" y="848296"/>
          <a:ext cx="11538585" cy="36861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93750"/>
                <a:gridCol w="704215"/>
                <a:gridCol w="3729354"/>
                <a:gridCol w="854075"/>
                <a:gridCol w="654049"/>
                <a:gridCol w="782320"/>
                <a:gridCol w="3997325"/>
              </a:tblGrid>
              <a:tr h="381000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April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17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ct val="100000"/>
                        </a:lnSpc>
                        <a:tabLst>
                          <a:tab pos="4121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7310" algn="ctr">
                        <a:lnSpc>
                          <a:spcPct val="100000"/>
                        </a:lnSpc>
                        <a:tabLst>
                          <a:tab pos="5772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25095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April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18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2860">
                        <a:lnSpc>
                          <a:spcPct val="100000"/>
                        </a:lnSpc>
                      </a:pPr>
                      <a:r>
                        <a:rPr sz="700" spc="-30" dirty="0">
                          <a:latin typeface="Arial"/>
                          <a:cs typeface="Arial"/>
                        </a:rPr>
                        <a:t>Weekly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Community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Engagement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at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Herring </a:t>
                      </a:r>
                      <a:r>
                        <a:rPr sz="700" spc="-55" dirty="0">
                          <a:latin typeface="Arial"/>
                          <a:cs typeface="Arial"/>
                        </a:rPr>
                        <a:t>Run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Library-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Erdman Ave.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set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up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table,</a:t>
                      </a:r>
                      <a:r>
                        <a:rPr sz="700" spc="-1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spoke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to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R="635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1.5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ct val="100000"/>
                        </a:lnSpc>
                        <a:tabLst>
                          <a:tab pos="4121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ct val="100000"/>
                        </a:lnSpc>
                        <a:tabLst>
                          <a:tab pos="50609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30.00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092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2860">
                        <a:lnSpc>
                          <a:spcPts val="760"/>
                        </a:lnSpc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Community member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about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consent decree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distributed </a:t>
                      </a:r>
                      <a:r>
                        <a:rPr sz="700" spc="-105" dirty="0">
                          <a:latin typeface="Arial"/>
                          <a:cs typeface="Arial"/>
                        </a:rPr>
                        <a:t>CD</a:t>
                      </a:r>
                      <a:r>
                        <a:rPr sz="700" spc="-1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Broshure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34315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April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19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2860">
                        <a:lnSpc>
                          <a:spcPct val="100000"/>
                        </a:lnSpc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Distribution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of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Brochures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at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Residential Dwellings</a:t>
                      </a:r>
                      <a:r>
                        <a:rPr sz="700" spc="-1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Erdman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Area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35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2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ct val="100000"/>
                        </a:lnSpc>
                        <a:tabLst>
                          <a:tab pos="4121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ct val="100000"/>
                        </a:lnSpc>
                        <a:tabLst>
                          <a:tab pos="50609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40.00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34315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April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20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ct val="100000"/>
                        </a:lnSpc>
                        <a:tabLst>
                          <a:tab pos="4121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7310" algn="ctr">
                        <a:lnSpc>
                          <a:spcPct val="100000"/>
                        </a:lnSpc>
                        <a:tabLst>
                          <a:tab pos="5772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34315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April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21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ct val="100000"/>
                        </a:lnSpc>
                        <a:tabLst>
                          <a:tab pos="4121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7310" algn="ctr">
                        <a:lnSpc>
                          <a:spcPct val="100000"/>
                        </a:lnSpc>
                        <a:tabLst>
                          <a:tab pos="5772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34315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April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22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ct val="100000"/>
                        </a:lnSpc>
                        <a:tabLst>
                          <a:tab pos="4121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7310" algn="ctr">
                        <a:lnSpc>
                          <a:spcPct val="100000"/>
                        </a:lnSpc>
                        <a:tabLst>
                          <a:tab pos="5772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34315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April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23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ct val="100000"/>
                        </a:lnSpc>
                        <a:tabLst>
                          <a:tab pos="4121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7310" algn="ctr">
                        <a:lnSpc>
                          <a:spcPct val="100000"/>
                        </a:lnSpc>
                        <a:tabLst>
                          <a:tab pos="5772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34315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April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24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ct val="100000"/>
                        </a:lnSpc>
                        <a:tabLst>
                          <a:tab pos="4121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7310" algn="ctr">
                        <a:lnSpc>
                          <a:spcPct val="100000"/>
                        </a:lnSpc>
                        <a:tabLst>
                          <a:tab pos="5772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25095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April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25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2860">
                        <a:lnSpc>
                          <a:spcPct val="100000"/>
                        </a:lnSpc>
                      </a:pPr>
                      <a:r>
                        <a:rPr sz="700" spc="-30" dirty="0">
                          <a:latin typeface="Arial"/>
                          <a:cs typeface="Arial"/>
                        </a:rPr>
                        <a:t>Weekly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Community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Engagement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at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Herring </a:t>
                      </a:r>
                      <a:r>
                        <a:rPr sz="700" spc="-55" dirty="0">
                          <a:latin typeface="Arial"/>
                          <a:cs typeface="Arial"/>
                        </a:rPr>
                        <a:t>Run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Library-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Erdman Ave.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set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up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table,</a:t>
                      </a:r>
                      <a:r>
                        <a:rPr sz="700" spc="-1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spoke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to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R="635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1.5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ct val="100000"/>
                        </a:lnSpc>
                        <a:tabLst>
                          <a:tab pos="4121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ct val="100000"/>
                        </a:lnSpc>
                        <a:tabLst>
                          <a:tab pos="50609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30.00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092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2860">
                        <a:lnSpc>
                          <a:spcPts val="760"/>
                        </a:lnSpc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Community member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about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consent decree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distributed </a:t>
                      </a:r>
                      <a:r>
                        <a:rPr sz="700" spc="-105" dirty="0">
                          <a:latin typeface="Arial"/>
                          <a:cs typeface="Arial"/>
                        </a:rPr>
                        <a:t>CD</a:t>
                      </a:r>
                      <a:r>
                        <a:rPr sz="700" spc="-1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Broshure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34315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April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26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ct val="100000"/>
                        </a:lnSpc>
                        <a:tabLst>
                          <a:tab pos="4121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7310" algn="ctr">
                        <a:lnSpc>
                          <a:spcPct val="100000"/>
                        </a:lnSpc>
                        <a:tabLst>
                          <a:tab pos="5772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34315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April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27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ct val="100000"/>
                        </a:lnSpc>
                        <a:tabLst>
                          <a:tab pos="4121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7310" algn="ctr">
                        <a:lnSpc>
                          <a:spcPct val="100000"/>
                        </a:lnSpc>
                        <a:tabLst>
                          <a:tab pos="5772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34315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April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28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ct val="100000"/>
                        </a:lnSpc>
                        <a:tabLst>
                          <a:tab pos="4121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7310" algn="ctr">
                        <a:lnSpc>
                          <a:spcPct val="100000"/>
                        </a:lnSpc>
                        <a:tabLst>
                          <a:tab pos="5772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34315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April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29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ct val="100000"/>
                        </a:lnSpc>
                        <a:tabLst>
                          <a:tab pos="4121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7310" algn="ctr">
                        <a:lnSpc>
                          <a:spcPct val="100000"/>
                        </a:lnSpc>
                        <a:tabLst>
                          <a:tab pos="5772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16839">
                <a:tc>
                  <a:txBody>
                    <a:bodyPr/>
                    <a:lstStyle/>
                    <a:p>
                      <a:pPr marL="19050" algn="ctr">
                        <a:lnSpc>
                          <a:spcPts val="825"/>
                        </a:lnSpc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April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7780" algn="ctr">
                        <a:lnSpc>
                          <a:spcPts val="825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30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825"/>
                        </a:lnSpc>
                        <a:tabLst>
                          <a:tab pos="4121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7310" algn="ctr">
                        <a:lnSpc>
                          <a:spcPts val="825"/>
                        </a:lnSpc>
                        <a:tabLst>
                          <a:tab pos="5772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33679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April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31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ct val="100000"/>
                        </a:lnSpc>
                        <a:tabLst>
                          <a:tab pos="4121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7310" algn="ctr">
                        <a:lnSpc>
                          <a:spcPct val="100000"/>
                        </a:lnSpc>
                        <a:tabLst>
                          <a:tab pos="5772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21920">
                <a:tc gridSpan="4">
                  <a:txBody>
                    <a:bodyPr/>
                    <a:lstStyle/>
                    <a:p>
                      <a:pPr marR="635" algn="r">
                        <a:lnSpc>
                          <a:spcPts val="81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810"/>
                        </a:lnSpc>
                      </a:pPr>
                      <a:r>
                        <a:rPr sz="700" b="1" spc="-60" dirty="0">
                          <a:latin typeface="Trebuchet MS"/>
                          <a:cs typeface="Trebuchet MS"/>
                        </a:rPr>
                        <a:t>TOTAL: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8EDF2"/>
                    </a:solidFill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ts val="810"/>
                        </a:lnSpc>
                        <a:tabLst>
                          <a:tab pos="458470" algn="l"/>
                        </a:tabLst>
                      </a:pPr>
                      <a:r>
                        <a:rPr sz="700" b="1" spc="-55" dirty="0">
                          <a:latin typeface="Trebuchet MS"/>
                          <a:cs typeface="Trebuchet MS"/>
                        </a:rPr>
                        <a:t>$	200.00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8EDF2"/>
                    </a:solidFill>
                  </a:tcPr>
                </a:tc>
                <a:tc>
                  <a:txBody>
                    <a:bodyPr/>
                    <a:lstStyle/>
                    <a:p>
                      <a:pPr marR="568325" algn="r">
                        <a:lnSpc>
                          <a:spcPts val="81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35000" y="264794"/>
            <a:ext cx="793750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10" dirty="0">
                <a:latin typeface="Arial"/>
                <a:cs typeface="Arial"/>
              </a:rPr>
              <a:t>5/21/2019 </a:t>
            </a:r>
            <a:r>
              <a:rPr sz="700" spc="75" dirty="0">
                <a:latin typeface="Arial"/>
                <a:cs typeface="Arial"/>
              </a:rPr>
              <a:t>/</a:t>
            </a:r>
            <a:r>
              <a:rPr sz="700" spc="-130" dirty="0">
                <a:latin typeface="Arial"/>
                <a:cs typeface="Arial"/>
              </a:rPr>
              <a:t> </a:t>
            </a:r>
            <a:r>
              <a:rPr sz="700" spc="-25" dirty="0">
                <a:latin typeface="Arial"/>
                <a:cs typeface="Arial"/>
              </a:rPr>
              <a:t>4:18 </a:t>
            </a:r>
            <a:r>
              <a:rPr sz="700" spc="-50" dirty="0">
                <a:latin typeface="Arial"/>
                <a:cs typeface="Arial"/>
              </a:rPr>
              <a:t>PM</a:t>
            </a:r>
            <a:endParaRPr sz="7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219191" y="247574"/>
            <a:ext cx="2359025" cy="2603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028700" marR="5080" indent="-1016635">
              <a:lnSpc>
                <a:spcPct val="110000"/>
              </a:lnSpc>
              <a:spcBef>
                <a:spcPts val="95"/>
              </a:spcBef>
            </a:pPr>
            <a:r>
              <a:rPr sz="700" spc="-20" dirty="0">
                <a:latin typeface="Arial"/>
                <a:cs typeface="Arial"/>
              </a:rPr>
              <a:t>Baltimore </a:t>
            </a:r>
            <a:r>
              <a:rPr sz="700" spc="-25" dirty="0">
                <a:latin typeface="Arial"/>
                <a:cs typeface="Arial"/>
              </a:rPr>
              <a:t>Community </a:t>
            </a:r>
            <a:r>
              <a:rPr sz="700" spc="-10" dirty="0">
                <a:latin typeface="Arial"/>
                <a:cs typeface="Arial"/>
              </a:rPr>
              <a:t>Mediation </a:t>
            </a:r>
            <a:r>
              <a:rPr sz="700" spc="-35" dirty="0">
                <a:latin typeface="Arial"/>
                <a:cs typeface="Arial"/>
              </a:rPr>
              <a:t>Center </a:t>
            </a:r>
            <a:r>
              <a:rPr sz="700" spc="-20" dirty="0">
                <a:latin typeface="Arial"/>
                <a:cs typeface="Arial"/>
              </a:rPr>
              <a:t>- </a:t>
            </a:r>
            <a:r>
              <a:rPr sz="700" spc="-25" dirty="0">
                <a:latin typeface="Arial"/>
                <a:cs typeface="Arial"/>
              </a:rPr>
              <a:t>Neighborhood </a:t>
            </a:r>
            <a:r>
              <a:rPr sz="700" spc="-35" dirty="0">
                <a:latin typeface="Arial"/>
                <a:cs typeface="Arial"/>
              </a:rPr>
              <a:t>Liaison  </a:t>
            </a:r>
            <a:r>
              <a:rPr sz="700" spc="-75" dirty="0">
                <a:latin typeface="Arial"/>
                <a:cs typeface="Arial"/>
              </a:rPr>
              <a:t>INVOICE</a:t>
            </a:r>
            <a:endParaRPr sz="7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900407" y="264794"/>
            <a:ext cx="266065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70" dirty="0">
                <a:latin typeface="Arial"/>
                <a:cs typeface="Arial"/>
              </a:rPr>
              <a:t>Page</a:t>
            </a:r>
            <a:r>
              <a:rPr sz="700" spc="-90" dirty="0">
                <a:latin typeface="Arial"/>
                <a:cs typeface="Arial"/>
              </a:rPr>
              <a:t> </a:t>
            </a:r>
            <a:r>
              <a:rPr sz="700" spc="-35" dirty="0">
                <a:latin typeface="Arial"/>
                <a:cs typeface="Arial"/>
              </a:rPr>
              <a:t>3</a:t>
            </a:r>
            <a:endParaRPr sz="700">
              <a:latin typeface="Arial"/>
              <a:cs typeface="Arial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633983" y="847471"/>
          <a:ext cx="11538585" cy="61264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91845"/>
                <a:gridCol w="706120"/>
                <a:gridCol w="920749"/>
                <a:gridCol w="2807969"/>
                <a:gridCol w="855979"/>
                <a:gridCol w="653415"/>
                <a:gridCol w="784859"/>
                <a:gridCol w="685800"/>
                <a:gridCol w="875665"/>
                <a:gridCol w="2437764"/>
              </a:tblGrid>
              <a:tr h="210185">
                <a:tc gridSpan="10">
                  <a:txBody>
                    <a:bodyPr/>
                    <a:lstStyle/>
                    <a:p>
                      <a:pPr marL="33020">
                        <a:lnSpc>
                          <a:spcPts val="1475"/>
                        </a:lnSpc>
                      </a:pPr>
                      <a:r>
                        <a:rPr sz="1250" spc="-195" dirty="0">
                          <a:solidFill>
                            <a:srgbClr val="006000"/>
                          </a:solidFill>
                          <a:latin typeface="Arial"/>
                          <a:cs typeface="Arial"/>
                        </a:rPr>
                        <a:t>EXPENSES</a:t>
                      </a:r>
                      <a:endParaRPr sz="12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solidFill>
                      <a:srgbClr val="CCBFD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21920"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342900">
                        <a:lnSpc>
                          <a:spcPts val="800"/>
                        </a:lnSpc>
                      </a:pPr>
                      <a:r>
                        <a:rPr sz="700" b="1" spc="-20" dirty="0">
                          <a:latin typeface="Trebuchet MS"/>
                          <a:cs typeface="Trebuchet MS"/>
                        </a:rPr>
                        <a:t>MEALS </a:t>
                      </a:r>
                      <a:r>
                        <a:rPr sz="700" b="1" spc="-60" dirty="0">
                          <a:latin typeface="Trebuchet MS"/>
                          <a:cs typeface="Trebuchet MS"/>
                        </a:rPr>
                        <a:t>+</a:t>
                      </a:r>
                      <a:r>
                        <a:rPr sz="700" b="1" spc="-10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35" dirty="0">
                          <a:latin typeface="Trebuchet MS"/>
                          <a:cs typeface="Trebuchet MS"/>
                        </a:rPr>
                        <a:t>INCIDENTALS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10795" algn="ctr">
                        <a:lnSpc>
                          <a:spcPts val="800"/>
                        </a:lnSpc>
                      </a:pPr>
                      <a:r>
                        <a:rPr sz="700" b="1" spc="-10" dirty="0">
                          <a:latin typeface="Trebuchet MS"/>
                          <a:cs typeface="Trebuchet MS"/>
                        </a:rPr>
                        <a:t>NON</a:t>
                      </a:r>
                      <a:r>
                        <a:rPr sz="700" b="1" spc="-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20" dirty="0">
                          <a:latin typeface="Trebuchet MS"/>
                          <a:cs typeface="Trebuchet MS"/>
                        </a:rPr>
                        <a:t>MEALS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3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996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row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solidFill>
                      <a:srgbClr val="C4D8EF"/>
                    </a:solidFill>
                  </a:tcPr>
                </a:tc>
                <a:tc>
                  <a:txBody>
                    <a:bodyPr/>
                    <a:lstStyle/>
                    <a:p>
                      <a:pPr marL="13335" algn="ctr">
                        <a:lnSpc>
                          <a:spcPts val="645"/>
                        </a:lnSpc>
                      </a:pPr>
                      <a:r>
                        <a:rPr sz="700" b="1" spc="-45" dirty="0">
                          <a:latin typeface="Trebuchet MS"/>
                          <a:cs typeface="Trebuchet MS"/>
                        </a:rPr>
                        <a:t>Total </a:t>
                      </a:r>
                      <a:r>
                        <a:rPr sz="700" b="1" spc="-5" dirty="0">
                          <a:latin typeface="Trebuchet MS"/>
                          <a:cs typeface="Trebuchet MS"/>
                        </a:rPr>
                        <a:t>Meal</a:t>
                      </a:r>
                      <a:r>
                        <a:rPr sz="700" b="1" spc="-10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60" dirty="0">
                          <a:latin typeface="Trebuchet MS"/>
                          <a:cs typeface="Trebuchet MS"/>
                        </a:rPr>
                        <a:t>+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solidFill>
                      <a:srgbClr val="C4D8EF"/>
                    </a:solidFill>
                  </a:tcPr>
                </a:tc>
                <a:tc row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950">
                        <a:latin typeface="Times New Roman"/>
                        <a:cs typeface="Times New Roman"/>
                      </a:endParaRPr>
                    </a:p>
                    <a:p>
                      <a:pPr marL="184150" marR="165100" indent="27305">
                        <a:lnSpc>
                          <a:spcPct val="110000"/>
                        </a:lnSpc>
                      </a:pPr>
                      <a:r>
                        <a:rPr sz="700" b="1" spc="-15" dirty="0">
                          <a:latin typeface="Trebuchet MS"/>
                          <a:cs typeface="Trebuchet MS"/>
                        </a:rPr>
                        <a:t>Non-Meal  </a:t>
                      </a:r>
                      <a:r>
                        <a:rPr sz="700" b="1" spc="-5" dirty="0">
                          <a:latin typeface="Trebuchet MS"/>
                          <a:cs typeface="Trebuchet MS"/>
                        </a:rPr>
                        <a:t>D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e</a:t>
                      </a:r>
                      <a:r>
                        <a:rPr sz="700" b="1" spc="5" dirty="0">
                          <a:latin typeface="Trebuchet MS"/>
                          <a:cs typeface="Trebuchet MS"/>
                        </a:rPr>
                        <a:t>s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cr</a:t>
                      </a:r>
                      <a:r>
                        <a:rPr sz="700" b="1" spc="-10" dirty="0">
                          <a:latin typeface="Trebuchet MS"/>
                          <a:cs typeface="Trebuchet MS"/>
                        </a:rPr>
                        <a:t>i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p</a:t>
                      </a:r>
                      <a:r>
                        <a:rPr sz="700" b="1" spc="-10" dirty="0">
                          <a:latin typeface="Trebuchet MS"/>
                          <a:cs typeface="Trebuchet MS"/>
                        </a:rPr>
                        <a:t>ti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on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63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 row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950">
                        <a:latin typeface="Times New Roman"/>
                        <a:cs typeface="Times New Roman"/>
                      </a:endParaRPr>
                    </a:p>
                    <a:p>
                      <a:pPr marL="193040" marR="140970" indent="-32384">
                        <a:lnSpc>
                          <a:spcPct val="110000"/>
                        </a:lnSpc>
                      </a:pPr>
                      <a:r>
                        <a:rPr sz="700" b="1" dirty="0">
                          <a:latin typeface="Trebuchet MS"/>
                          <a:cs typeface="Trebuchet MS"/>
                        </a:rPr>
                        <a:t>Non</a:t>
                      </a:r>
                      <a:r>
                        <a:rPr sz="700" b="1" spc="-5" dirty="0">
                          <a:latin typeface="Trebuchet MS"/>
                          <a:cs typeface="Trebuchet MS"/>
                        </a:rPr>
                        <a:t>-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Me</a:t>
                      </a:r>
                      <a:r>
                        <a:rPr sz="700" b="1" spc="-5" dirty="0">
                          <a:latin typeface="Trebuchet MS"/>
                          <a:cs typeface="Trebuchet MS"/>
                        </a:rPr>
                        <a:t>a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l  </a:t>
                      </a:r>
                      <a:r>
                        <a:rPr sz="700" b="1" spc="-45" dirty="0">
                          <a:latin typeface="Trebuchet MS"/>
                          <a:cs typeface="Trebuchet MS"/>
                        </a:rPr>
                        <a:t>Expense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63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162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C4D8EF"/>
                    </a:solidFill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ts val="780"/>
                        </a:lnSpc>
                      </a:pPr>
                      <a:r>
                        <a:rPr sz="700" b="1" spc="-40" dirty="0">
                          <a:latin typeface="Trebuchet MS"/>
                          <a:cs typeface="Trebuchet MS"/>
                        </a:rPr>
                        <a:t>Incidentals</a:t>
                      </a:r>
                      <a:r>
                        <a:rPr sz="700" b="1" spc="-6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45" dirty="0">
                          <a:latin typeface="Trebuchet MS"/>
                          <a:cs typeface="Trebuchet MS"/>
                        </a:rPr>
                        <a:t>(per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solidFill>
                      <a:srgbClr val="C4D8E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17475">
                <a:tc>
                  <a:txBody>
                    <a:bodyPr/>
                    <a:lstStyle/>
                    <a:p>
                      <a:pPr marL="14604" algn="ctr">
                        <a:lnSpc>
                          <a:spcPts val="775"/>
                        </a:lnSpc>
                      </a:pPr>
                      <a:r>
                        <a:rPr sz="700" b="1" spc="-35" dirty="0">
                          <a:latin typeface="Trebuchet MS"/>
                          <a:cs typeface="Trebuchet MS"/>
                        </a:rPr>
                        <a:t>Date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170815" algn="r">
                        <a:lnSpc>
                          <a:spcPts val="775"/>
                        </a:lnSpc>
                      </a:pPr>
                      <a:r>
                        <a:rPr sz="700" b="1" spc="-5" dirty="0">
                          <a:latin typeface="Trebuchet MS"/>
                          <a:cs typeface="Trebuchet MS"/>
                        </a:rPr>
                        <a:t>Ca</a:t>
                      </a:r>
                      <a:r>
                        <a:rPr sz="700" b="1" spc="-10" dirty="0">
                          <a:latin typeface="Trebuchet MS"/>
                          <a:cs typeface="Trebuchet MS"/>
                        </a:rPr>
                        <a:t>t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e</a:t>
                      </a:r>
                      <a:r>
                        <a:rPr sz="700" b="1" spc="-5" dirty="0">
                          <a:latin typeface="Trebuchet MS"/>
                          <a:cs typeface="Trebuchet MS"/>
                        </a:rPr>
                        <a:t>g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ory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38125">
                        <a:lnSpc>
                          <a:spcPts val="775"/>
                        </a:lnSpc>
                      </a:pPr>
                      <a:r>
                        <a:rPr sz="700" b="1" spc="-50" dirty="0">
                          <a:latin typeface="Trebuchet MS"/>
                          <a:cs typeface="Trebuchet MS"/>
                        </a:rPr>
                        <a:t>Travel</a:t>
                      </a:r>
                      <a:r>
                        <a:rPr sz="700" b="1" spc="-7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30" dirty="0">
                          <a:latin typeface="Trebuchet MS"/>
                          <a:cs typeface="Trebuchet MS"/>
                        </a:rPr>
                        <a:t>Day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C4D8EF"/>
                    </a:solidFill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ts val="785"/>
                        </a:lnSpc>
                      </a:pPr>
                      <a:r>
                        <a:rPr sz="700" b="1" spc="-40" dirty="0">
                          <a:latin typeface="Trebuchet MS"/>
                          <a:cs typeface="Trebuchet MS"/>
                        </a:rPr>
                        <a:t>daily</a:t>
                      </a:r>
                      <a:r>
                        <a:rPr sz="700" b="1" spc="-7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40" dirty="0">
                          <a:latin typeface="Trebuchet MS"/>
                          <a:cs typeface="Trebuchet MS"/>
                        </a:rPr>
                        <a:t>Guidelines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solidFill>
                      <a:srgbClr val="C4D8E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ts val="775"/>
                        </a:lnSpc>
                      </a:pPr>
                      <a:r>
                        <a:rPr sz="700" b="1" spc="-45" dirty="0">
                          <a:latin typeface="Trebuchet MS"/>
                          <a:cs typeface="Trebuchet MS"/>
                        </a:rPr>
                        <a:t>Total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1683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C4D8EF"/>
                    </a:solidFill>
                  </a:tcPr>
                </a:tc>
                <a:tc>
                  <a:txBody>
                    <a:bodyPr/>
                    <a:lstStyle/>
                    <a:p>
                      <a:pPr marL="13970" algn="ctr">
                        <a:lnSpc>
                          <a:spcPts val="780"/>
                        </a:lnSpc>
                      </a:pPr>
                      <a:r>
                        <a:rPr sz="700" b="1" spc="-40" dirty="0">
                          <a:latin typeface="Trebuchet MS"/>
                          <a:cs typeface="Trebuchet MS"/>
                        </a:rPr>
                        <a:t>cap </a:t>
                      </a:r>
                      <a:r>
                        <a:rPr sz="700" b="1" spc="-30" dirty="0">
                          <a:latin typeface="Trebuchet MS"/>
                          <a:cs typeface="Trebuchet MS"/>
                        </a:rPr>
                        <a:t>of </a:t>
                      </a:r>
                      <a:r>
                        <a:rPr sz="700" b="1" spc="-55" dirty="0">
                          <a:latin typeface="Trebuchet MS"/>
                          <a:cs typeface="Trebuchet MS"/>
                        </a:rPr>
                        <a:t>$69</a:t>
                      </a:r>
                      <a:r>
                        <a:rPr sz="700" b="1" spc="-13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45" dirty="0">
                          <a:latin typeface="Trebuchet MS"/>
                          <a:cs typeface="Trebuchet MS"/>
                        </a:rPr>
                        <a:t>per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solidFill>
                      <a:srgbClr val="C4D8E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806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>
                  <a:txBody>
                    <a:bodyPr/>
                    <a:lstStyle/>
                    <a:p>
                      <a:pPr marL="14604" algn="ctr">
                        <a:lnSpc>
                          <a:spcPts val="540"/>
                        </a:lnSpc>
                      </a:pPr>
                      <a:r>
                        <a:rPr sz="700" b="1" spc="-35" dirty="0">
                          <a:latin typeface="Trebuchet MS"/>
                          <a:cs typeface="Trebuchet MS"/>
                        </a:rPr>
                        <a:t>day)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9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R="194310" algn="r">
                        <a:lnSpc>
                          <a:spcPts val="835"/>
                        </a:lnSpc>
                        <a:spcBef>
                          <a:spcPts val="545"/>
                        </a:spcBef>
                      </a:pPr>
                      <a:r>
                        <a:rPr sz="700" spc="-30" dirty="0">
                          <a:latin typeface="Arial"/>
                          <a:cs typeface="Arial"/>
                        </a:rPr>
                        <a:t>Travel,</a:t>
                      </a:r>
                      <a:r>
                        <a:rPr sz="700" spc="-1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Other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9215" marB="0"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22225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Monthly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Travel</a:t>
                      </a:r>
                      <a:r>
                        <a:rPr sz="700" spc="-7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Stipend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7945" marB="0"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5"/>
                        </a:spcBef>
                        <a:tabLst>
                          <a:tab pos="44132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921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5"/>
                        </a:spcBef>
                        <a:tabLst>
                          <a:tab pos="6305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921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35000" y="264794"/>
            <a:ext cx="793750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10" dirty="0">
                <a:latin typeface="Arial"/>
                <a:cs typeface="Arial"/>
              </a:rPr>
              <a:t>5/21/2019 </a:t>
            </a:r>
            <a:r>
              <a:rPr sz="700" spc="75" dirty="0">
                <a:latin typeface="Arial"/>
                <a:cs typeface="Arial"/>
              </a:rPr>
              <a:t>/</a:t>
            </a:r>
            <a:r>
              <a:rPr sz="700" spc="-130" dirty="0">
                <a:latin typeface="Arial"/>
                <a:cs typeface="Arial"/>
              </a:rPr>
              <a:t> </a:t>
            </a:r>
            <a:r>
              <a:rPr sz="700" spc="-25" dirty="0">
                <a:latin typeface="Arial"/>
                <a:cs typeface="Arial"/>
              </a:rPr>
              <a:t>4:18 </a:t>
            </a:r>
            <a:r>
              <a:rPr sz="700" spc="-50" dirty="0">
                <a:latin typeface="Arial"/>
                <a:cs typeface="Arial"/>
              </a:rPr>
              <a:t>PM</a:t>
            </a:r>
            <a:endParaRPr sz="7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219191" y="247574"/>
            <a:ext cx="2359025" cy="2603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028700" marR="5080" indent="-1016635">
              <a:lnSpc>
                <a:spcPct val="110000"/>
              </a:lnSpc>
              <a:spcBef>
                <a:spcPts val="95"/>
              </a:spcBef>
            </a:pPr>
            <a:r>
              <a:rPr sz="700" spc="-20" dirty="0">
                <a:latin typeface="Arial"/>
                <a:cs typeface="Arial"/>
              </a:rPr>
              <a:t>Baltimore </a:t>
            </a:r>
            <a:r>
              <a:rPr sz="700" spc="-25" dirty="0">
                <a:latin typeface="Arial"/>
                <a:cs typeface="Arial"/>
              </a:rPr>
              <a:t>Community </a:t>
            </a:r>
            <a:r>
              <a:rPr sz="700" spc="-10" dirty="0">
                <a:latin typeface="Arial"/>
                <a:cs typeface="Arial"/>
              </a:rPr>
              <a:t>Mediation </a:t>
            </a:r>
            <a:r>
              <a:rPr sz="700" spc="-35" dirty="0">
                <a:latin typeface="Arial"/>
                <a:cs typeface="Arial"/>
              </a:rPr>
              <a:t>Center </a:t>
            </a:r>
            <a:r>
              <a:rPr sz="700" spc="-20" dirty="0">
                <a:latin typeface="Arial"/>
                <a:cs typeface="Arial"/>
              </a:rPr>
              <a:t>- </a:t>
            </a:r>
            <a:r>
              <a:rPr sz="700" spc="-25" dirty="0">
                <a:latin typeface="Arial"/>
                <a:cs typeface="Arial"/>
              </a:rPr>
              <a:t>Neighborhood </a:t>
            </a:r>
            <a:r>
              <a:rPr sz="700" spc="-35" dirty="0">
                <a:latin typeface="Arial"/>
                <a:cs typeface="Arial"/>
              </a:rPr>
              <a:t>Liaison  </a:t>
            </a:r>
            <a:r>
              <a:rPr sz="700" spc="-75" dirty="0">
                <a:latin typeface="Arial"/>
                <a:cs typeface="Arial"/>
              </a:rPr>
              <a:t>INVOICE</a:t>
            </a:r>
            <a:endParaRPr sz="7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900407" y="264794"/>
            <a:ext cx="266065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70" dirty="0">
                <a:latin typeface="Arial"/>
                <a:cs typeface="Arial"/>
              </a:rPr>
              <a:t>Page</a:t>
            </a:r>
            <a:r>
              <a:rPr sz="700" spc="-90" dirty="0">
                <a:latin typeface="Arial"/>
                <a:cs typeface="Arial"/>
              </a:rPr>
              <a:t> </a:t>
            </a:r>
            <a:r>
              <a:rPr sz="700" spc="-35" dirty="0">
                <a:latin typeface="Arial"/>
                <a:cs typeface="Arial"/>
              </a:rPr>
              <a:t>4</a:t>
            </a:r>
            <a:endParaRPr sz="700">
              <a:latin typeface="Arial"/>
              <a:cs typeface="Arial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633983" y="852042"/>
          <a:ext cx="9101455" cy="50063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26050"/>
                <a:gridCol w="855979"/>
                <a:gridCol w="653415"/>
                <a:gridCol w="784859"/>
                <a:gridCol w="685800"/>
                <a:gridCol w="875665"/>
              </a:tblGrid>
              <a:tr h="187325">
                <a:tc rowSpan="26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669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spcBef>
                          <a:spcPts val="48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096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21285"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1590">
                        <a:lnSpc>
                          <a:spcPts val="810"/>
                        </a:lnSpc>
                      </a:pPr>
                      <a:r>
                        <a:rPr sz="700" spc="-70" dirty="0">
                          <a:latin typeface="Arial"/>
                          <a:cs typeface="Arial"/>
                        </a:rPr>
                        <a:t>TOTAL: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8EDF2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10"/>
                        </a:lnSpc>
                        <a:tabLst>
                          <a:tab pos="63119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8EDF2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633983" y="5965063"/>
          <a:ext cx="6757670" cy="7639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91845"/>
                <a:gridCol w="704849"/>
                <a:gridCol w="5238114"/>
              </a:tblGrid>
              <a:tr h="118110">
                <a:tc>
                  <a:txBody>
                    <a:bodyPr/>
                    <a:lstStyle/>
                    <a:p>
                      <a:pPr marR="635" algn="r">
                        <a:lnSpc>
                          <a:spcPts val="830"/>
                        </a:lnSpc>
                      </a:pPr>
                      <a:r>
                        <a:rPr sz="700" b="1" spc="-35" dirty="0">
                          <a:latin typeface="Trebuchet MS"/>
                          <a:cs typeface="Trebuchet MS"/>
                        </a:rPr>
                        <a:t>Subtotal</a:t>
                      </a:r>
                      <a:r>
                        <a:rPr sz="700" b="1" spc="-13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55" dirty="0">
                          <a:latin typeface="Trebuchet MS"/>
                          <a:cs typeface="Trebuchet MS"/>
                        </a:rPr>
                        <a:t>Time: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DF2"/>
                    </a:solidFill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ts val="830"/>
                        </a:lnSpc>
                        <a:tabLst>
                          <a:tab pos="380365" algn="l"/>
                        </a:tabLst>
                      </a:pPr>
                      <a:r>
                        <a:rPr sz="700" b="1" spc="-55" dirty="0">
                          <a:latin typeface="Trebuchet MS"/>
                          <a:cs typeface="Trebuchet MS"/>
                        </a:rPr>
                        <a:t>$	200.00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DF2"/>
                    </a:solidFill>
                  </a:tcPr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16839">
                <a:tc>
                  <a:txBody>
                    <a:bodyPr/>
                    <a:lstStyle/>
                    <a:p>
                      <a:pPr marR="1270" algn="r">
                        <a:lnSpc>
                          <a:spcPts val="825"/>
                        </a:lnSpc>
                      </a:pPr>
                      <a:r>
                        <a:rPr sz="700" b="1" spc="-35" dirty="0">
                          <a:latin typeface="Trebuchet MS"/>
                          <a:cs typeface="Trebuchet MS"/>
                        </a:rPr>
                        <a:t>Subtotal</a:t>
                      </a:r>
                      <a:r>
                        <a:rPr sz="700" b="1" spc="-9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45" dirty="0">
                          <a:latin typeface="Trebuchet MS"/>
                          <a:cs typeface="Trebuchet MS"/>
                        </a:rPr>
                        <a:t>Expenses: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DF2"/>
                    </a:solidFill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ts val="825"/>
                        </a:lnSpc>
                        <a:tabLst>
                          <a:tab pos="426720" algn="l"/>
                        </a:tabLst>
                      </a:pPr>
                      <a:r>
                        <a:rPr sz="700" b="1" spc="-55" dirty="0">
                          <a:latin typeface="Trebuchet MS"/>
                          <a:cs typeface="Trebuchet MS"/>
                        </a:rPr>
                        <a:t>$	</a:t>
                      </a:r>
                      <a:r>
                        <a:rPr sz="700" b="1" spc="-60" dirty="0">
                          <a:latin typeface="Trebuchet MS"/>
                          <a:cs typeface="Trebuchet MS"/>
                        </a:rPr>
                        <a:t>25.00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DF2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20650">
                <a:tc>
                  <a:txBody>
                    <a:bodyPr/>
                    <a:lstStyle/>
                    <a:p>
                      <a:pPr marR="635" algn="r">
                        <a:lnSpc>
                          <a:spcPts val="805"/>
                        </a:lnSpc>
                      </a:pPr>
                      <a:r>
                        <a:rPr sz="700" b="1" spc="-5" dirty="0">
                          <a:latin typeface="Trebuchet MS"/>
                          <a:cs typeface="Trebuchet MS"/>
                        </a:rPr>
                        <a:t>T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O</a:t>
                      </a:r>
                      <a:r>
                        <a:rPr sz="700" b="1" spc="-5" dirty="0">
                          <a:latin typeface="Trebuchet MS"/>
                          <a:cs typeface="Trebuchet MS"/>
                        </a:rPr>
                        <a:t>T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AL: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8EDF2"/>
                    </a:solidFill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ts val="805"/>
                        </a:lnSpc>
                        <a:tabLst>
                          <a:tab pos="380365" algn="l"/>
                        </a:tabLst>
                      </a:pPr>
                      <a:r>
                        <a:rPr sz="700" b="1" spc="-55" dirty="0">
                          <a:latin typeface="Trebuchet MS"/>
                          <a:cs typeface="Trebuchet MS"/>
                        </a:rPr>
                        <a:t>$	225.00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8EDF2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21920">
                <a:tc>
                  <a:txBody>
                    <a:bodyPr/>
                    <a:lstStyle/>
                    <a:p>
                      <a:pPr marR="1905" algn="r">
                        <a:lnSpc>
                          <a:spcPts val="810"/>
                        </a:lnSpc>
                      </a:pPr>
                      <a:r>
                        <a:rPr sz="700" b="1" spc="-35" dirty="0">
                          <a:latin typeface="Trebuchet MS"/>
                          <a:cs typeface="Trebuchet MS"/>
                        </a:rPr>
                        <a:t>Unbilled</a:t>
                      </a:r>
                      <a:r>
                        <a:rPr sz="700" b="1" spc="-13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35" dirty="0">
                          <a:latin typeface="Trebuchet MS"/>
                          <a:cs typeface="Trebuchet MS"/>
                        </a:rPr>
                        <a:t>Hours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8EDF2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536575">
                        <a:lnSpc>
                          <a:spcPts val="810"/>
                        </a:lnSpc>
                      </a:pPr>
                      <a:r>
                        <a:rPr sz="700" spc="-30" dirty="0">
                          <a:latin typeface="Arial"/>
                          <a:cs typeface="Arial"/>
                        </a:rPr>
                        <a:t>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69240">
                <a:tc gridSpan="3">
                  <a:txBody>
                    <a:bodyPr/>
                    <a:lstStyle/>
                    <a:p>
                      <a:pPr marR="151130" algn="r">
                        <a:lnSpc>
                          <a:spcPts val="835"/>
                        </a:lnSpc>
                      </a:pPr>
                      <a:r>
                        <a:rPr sz="700" b="1" dirty="0">
                          <a:latin typeface="Trebuchet MS"/>
                          <a:cs typeface="Trebuchet MS"/>
                        </a:rPr>
                        <a:t>INI</a:t>
                      </a:r>
                      <a:r>
                        <a:rPr sz="700" b="1" spc="-5" dirty="0">
                          <a:latin typeface="Trebuchet MS"/>
                          <a:cs typeface="Trebuchet MS"/>
                        </a:rPr>
                        <a:t>T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IALS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  <a:p>
                      <a:pPr marL="27305">
                        <a:lnSpc>
                          <a:spcPct val="100000"/>
                        </a:lnSpc>
                        <a:spcBef>
                          <a:spcPts val="50"/>
                        </a:spcBef>
                        <a:tabLst>
                          <a:tab pos="6132195" algn="l"/>
                        </a:tabLst>
                      </a:pPr>
                      <a:r>
                        <a:rPr sz="900" spc="-50" dirty="0">
                          <a:latin typeface="Arial"/>
                          <a:cs typeface="Arial"/>
                        </a:rPr>
                        <a:t>Your </a:t>
                      </a:r>
                      <a:r>
                        <a:rPr sz="900" spc="-20" dirty="0">
                          <a:latin typeface="Arial"/>
                          <a:cs typeface="Arial"/>
                        </a:rPr>
                        <a:t>initials </a:t>
                      </a:r>
                      <a:r>
                        <a:rPr sz="900" spc="-35" dirty="0">
                          <a:latin typeface="Arial"/>
                          <a:cs typeface="Arial"/>
                        </a:rPr>
                        <a:t>here signify </a:t>
                      </a:r>
                      <a:r>
                        <a:rPr sz="900" spc="-5" dirty="0">
                          <a:latin typeface="Arial"/>
                          <a:cs typeface="Arial"/>
                        </a:rPr>
                        <a:t>that </a:t>
                      </a:r>
                      <a:r>
                        <a:rPr sz="900" spc="-15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900" spc="-60" dirty="0">
                          <a:latin typeface="Arial"/>
                          <a:cs typeface="Arial"/>
                        </a:rPr>
                        <a:t>charges 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on this </a:t>
                      </a:r>
                      <a:r>
                        <a:rPr sz="900" spc="-35" dirty="0">
                          <a:latin typeface="Arial"/>
                          <a:cs typeface="Arial"/>
                        </a:rPr>
                        <a:t>invoice</a:t>
                      </a:r>
                      <a:r>
                        <a:rPr sz="900" spc="-1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are  accurate:	</a:t>
                      </a:r>
                      <a:r>
                        <a:rPr sz="700" spc="-110" dirty="0">
                          <a:latin typeface="Arial"/>
                          <a:cs typeface="Arial"/>
                        </a:rPr>
                        <a:t>KLJ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CBFD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</a:tbl>
          </a:graphicData>
        </a:graphic>
      </p:graphicFrame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35000" y="264794"/>
            <a:ext cx="793750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10" dirty="0">
                <a:latin typeface="Arial"/>
                <a:cs typeface="Arial"/>
              </a:rPr>
              <a:t>5/21/2019 </a:t>
            </a:r>
            <a:r>
              <a:rPr sz="700" spc="75" dirty="0">
                <a:latin typeface="Arial"/>
                <a:cs typeface="Arial"/>
              </a:rPr>
              <a:t>/</a:t>
            </a:r>
            <a:r>
              <a:rPr sz="700" spc="-130" dirty="0">
                <a:latin typeface="Arial"/>
                <a:cs typeface="Arial"/>
              </a:rPr>
              <a:t> </a:t>
            </a:r>
            <a:r>
              <a:rPr sz="700" spc="-25" dirty="0">
                <a:latin typeface="Arial"/>
                <a:cs typeface="Arial"/>
              </a:rPr>
              <a:t>4:18 </a:t>
            </a:r>
            <a:r>
              <a:rPr sz="700" spc="-50" dirty="0">
                <a:latin typeface="Arial"/>
                <a:cs typeface="Arial"/>
              </a:rPr>
              <a:t>PM</a:t>
            </a:r>
            <a:endParaRPr sz="7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219191" y="247574"/>
            <a:ext cx="2359025" cy="2603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028700" marR="5080" indent="-1016635">
              <a:lnSpc>
                <a:spcPct val="110000"/>
              </a:lnSpc>
              <a:spcBef>
                <a:spcPts val="95"/>
              </a:spcBef>
            </a:pPr>
            <a:r>
              <a:rPr sz="700" spc="-20" dirty="0">
                <a:latin typeface="Arial"/>
                <a:cs typeface="Arial"/>
              </a:rPr>
              <a:t>Baltimore </a:t>
            </a:r>
            <a:r>
              <a:rPr sz="700" spc="-25" dirty="0">
                <a:latin typeface="Arial"/>
                <a:cs typeface="Arial"/>
              </a:rPr>
              <a:t>Community </a:t>
            </a:r>
            <a:r>
              <a:rPr sz="700" spc="-10" dirty="0">
                <a:latin typeface="Arial"/>
                <a:cs typeface="Arial"/>
              </a:rPr>
              <a:t>Mediation </a:t>
            </a:r>
            <a:r>
              <a:rPr sz="700" spc="-35" dirty="0">
                <a:latin typeface="Arial"/>
                <a:cs typeface="Arial"/>
              </a:rPr>
              <a:t>Center </a:t>
            </a:r>
            <a:r>
              <a:rPr sz="700" spc="-20" dirty="0">
                <a:latin typeface="Arial"/>
                <a:cs typeface="Arial"/>
              </a:rPr>
              <a:t>- </a:t>
            </a:r>
            <a:r>
              <a:rPr sz="700" spc="-25" dirty="0">
                <a:latin typeface="Arial"/>
                <a:cs typeface="Arial"/>
              </a:rPr>
              <a:t>Neighborhood </a:t>
            </a:r>
            <a:r>
              <a:rPr sz="700" spc="-35" dirty="0">
                <a:latin typeface="Arial"/>
                <a:cs typeface="Arial"/>
              </a:rPr>
              <a:t>Liaison  </a:t>
            </a:r>
            <a:r>
              <a:rPr sz="700" spc="-75" dirty="0">
                <a:latin typeface="Arial"/>
                <a:cs typeface="Arial"/>
              </a:rPr>
              <a:t>INVOICE</a:t>
            </a:r>
            <a:endParaRPr sz="7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900407" y="264794"/>
            <a:ext cx="266065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70" dirty="0">
                <a:latin typeface="Arial"/>
                <a:cs typeface="Arial"/>
              </a:rPr>
              <a:t>Page</a:t>
            </a:r>
            <a:r>
              <a:rPr sz="700" spc="-90" dirty="0">
                <a:latin typeface="Arial"/>
                <a:cs typeface="Arial"/>
              </a:rPr>
              <a:t> </a:t>
            </a:r>
            <a:r>
              <a:rPr sz="700" spc="-35" dirty="0">
                <a:latin typeface="Arial"/>
                <a:cs typeface="Arial"/>
              </a:rPr>
              <a:t>1</a:t>
            </a:r>
            <a:endParaRPr sz="7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46176" y="859663"/>
            <a:ext cx="11512550" cy="821690"/>
          </a:xfrm>
          <a:custGeom>
            <a:avLst/>
            <a:gdLst/>
            <a:ahLst/>
            <a:cxnLst/>
            <a:rect l="l" t="t" r="r" b="b"/>
            <a:pathLst>
              <a:path w="11512550" h="821689">
                <a:moveTo>
                  <a:pt x="0" y="0"/>
                </a:moveTo>
                <a:lnTo>
                  <a:pt x="11512296" y="0"/>
                </a:lnTo>
                <a:lnTo>
                  <a:pt x="11512296" y="821309"/>
                </a:lnTo>
                <a:lnTo>
                  <a:pt x="0" y="821309"/>
                </a:lnTo>
                <a:lnTo>
                  <a:pt x="0" y="0"/>
                </a:lnTo>
                <a:close/>
              </a:path>
            </a:pathLst>
          </a:custGeom>
          <a:solidFill>
            <a:srgbClr val="CCBF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46176" y="1679575"/>
            <a:ext cx="6077585" cy="608330"/>
          </a:xfrm>
          <a:custGeom>
            <a:avLst/>
            <a:gdLst/>
            <a:ahLst/>
            <a:cxnLst/>
            <a:rect l="l" t="t" r="r" b="b"/>
            <a:pathLst>
              <a:path w="6077584" h="608330">
                <a:moveTo>
                  <a:pt x="0" y="0"/>
                </a:moveTo>
                <a:lnTo>
                  <a:pt x="6077585" y="0"/>
                </a:lnTo>
                <a:lnTo>
                  <a:pt x="6077585" y="607949"/>
                </a:lnTo>
                <a:lnTo>
                  <a:pt x="0" y="607949"/>
                </a:lnTo>
                <a:lnTo>
                  <a:pt x="0" y="0"/>
                </a:lnTo>
                <a:close/>
              </a:path>
            </a:pathLst>
          </a:custGeom>
          <a:solidFill>
            <a:srgbClr val="C4D8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722364" y="1679575"/>
            <a:ext cx="5436235" cy="608330"/>
          </a:xfrm>
          <a:custGeom>
            <a:avLst/>
            <a:gdLst/>
            <a:ahLst/>
            <a:cxnLst/>
            <a:rect l="l" t="t" r="r" b="b"/>
            <a:pathLst>
              <a:path w="5436234" h="608330">
                <a:moveTo>
                  <a:pt x="0" y="0"/>
                </a:moveTo>
                <a:lnTo>
                  <a:pt x="5436108" y="0"/>
                </a:lnTo>
                <a:lnTo>
                  <a:pt x="5436108" y="607949"/>
                </a:lnTo>
                <a:lnTo>
                  <a:pt x="0" y="607949"/>
                </a:lnTo>
                <a:lnTo>
                  <a:pt x="0" y="0"/>
                </a:lnTo>
                <a:close/>
              </a:path>
            </a:pathLst>
          </a:custGeom>
          <a:solidFill>
            <a:srgbClr val="CCBF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46176" y="2717419"/>
            <a:ext cx="11512550" cy="212090"/>
          </a:xfrm>
          <a:custGeom>
            <a:avLst/>
            <a:gdLst/>
            <a:ahLst/>
            <a:cxnLst/>
            <a:rect l="l" t="t" r="r" b="b"/>
            <a:pathLst>
              <a:path w="11512550" h="212089">
                <a:moveTo>
                  <a:pt x="0" y="0"/>
                </a:moveTo>
                <a:lnTo>
                  <a:pt x="11512296" y="0"/>
                </a:lnTo>
                <a:lnTo>
                  <a:pt x="11512296" y="211709"/>
                </a:lnTo>
                <a:lnTo>
                  <a:pt x="0" y="211709"/>
                </a:lnTo>
                <a:lnTo>
                  <a:pt x="0" y="0"/>
                </a:lnTo>
                <a:close/>
              </a:path>
            </a:pathLst>
          </a:custGeom>
          <a:solidFill>
            <a:srgbClr val="CCBF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7380223" y="842391"/>
            <a:ext cx="584200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b="1" spc="-10" dirty="0">
                <a:latin typeface="Trebuchet MS"/>
                <a:cs typeface="Trebuchet MS"/>
              </a:rPr>
              <a:t>I</a:t>
            </a:r>
            <a:r>
              <a:rPr sz="700" b="1" spc="-5" dirty="0">
                <a:latin typeface="Trebuchet MS"/>
                <a:cs typeface="Trebuchet MS"/>
              </a:rPr>
              <a:t>N</a:t>
            </a:r>
            <a:r>
              <a:rPr sz="700" b="1" spc="-25" dirty="0">
                <a:latin typeface="Trebuchet MS"/>
                <a:cs typeface="Trebuchet MS"/>
              </a:rPr>
              <a:t>S</a:t>
            </a:r>
            <a:r>
              <a:rPr sz="700" b="1" spc="-85" dirty="0">
                <a:latin typeface="Trebuchet MS"/>
                <a:cs typeface="Trebuchet MS"/>
              </a:rPr>
              <a:t>T</a:t>
            </a:r>
            <a:r>
              <a:rPr sz="700" b="1" spc="-35" dirty="0">
                <a:latin typeface="Trebuchet MS"/>
                <a:cs typeface="Trebuchet MS"/>
              </a:rPr>
              <a:t>R</a:t>
            </a:r>
            <a:r>
              <a:rPr sz="700" b="1" spc="-10" dirty="0">
                <a:latin typeface="Trebuchet MS"/>
                <a:cs typeface="Trebuchet MS"/>
              </a:rPr>
              <a:t>U</a:t>
            </a:r>
            <a:r>
              <a:rPr sz="700" b="1" spc="-60" dirty="0">
                <a:latin typeface="Trebuchet MS"/>
                <a:cs typeface="Trebuchet MS"/>
              </a:rPr>
              <a:t>C</a:t>
            </a:r>
            <a:r>
              <a:rPr sz="700" b="1" spc="-85" dirty="0">
                <a:latin typeface="Trebuchet MS"/>
                <a:cs typeface="Trebuchet MS"/>
              </a:rPr>
              <a:t>T</a:t>
            </a:r>
            <a:r>
              <a:rPr sz="700" b="1" spc="-10" dirty="0">
                <a:latin typeface="Trebuchet MS"/>
                <a:cs typeface="Trebuchet MS"/>
              </a:rPr>
              <a:t>I</a:t>
            </a:r>
            <a:r>
              <a:rPr sz="700" b="1" spc="-15" dirty="0">
                <a:latin typeface="Trebuchet MS"/>
                <a:cs typeface="Trebuchet MS"/>
              </a:rPr>
              <a:t>O</a:t>
            </a:r>
            <a:r>
              <a:rPr sz="700" b="1" spc="-5" dirty="0">
                <a:latin typeface="Trebuchet MS"/>
                <a:cs typeface="Trebuchet MS"/>
              </a:rPr>
              <a:t>N</a:t>
            </a:r>
            <a:r>
              <a:rPr sz="700" b="1" spc="-25" dirty="0">
                <a:latin typeface="Trebuchet MS"/>
                <a:cs typeface="Trebuchet MS"/>
              </a:rPr>
              <a:t>S</a:t>
            </a:r>
            <a:endParaRPr sz="70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53287" y="836294"/>
            <a:ext cx="2457450" cy="5988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240">
              <a:lnSpc>
                <a:spcPct val="100000"/>
              </a:lnSpc>
              <a:spcBef>
                <a:spcPts val="100"/>
              </a:spcBef>
            </a:pPr>
            <a:r>
              <a:rPr sz="1150" spc="-25" dirty="0">
                <a:latin typeface="Arial"/>
                <a:cs typeface="Arial"/>
              </a:rPr>
              <a:t>Baltimore </a:t>
            </a:r>
            <a:r>
              <a:rPr sz="1150" spc="-30" dirty="0">
                <a:latin typeface="Arial"/>
                <a:cs typeface="Arial"/>
              </a:rPr>
              <a:t>Community </a:t>
            </a:r>
            <a:r>
              <a:rPr sz="1150" spc="-25" dirty="0">
                <a:latin typeface="Arial"/>
                <a:cs typeface="Arial"/>
              </a:rPr>
              <a:t>Mediation</a:t>
            </a:r>
            <a:r>
              <a:rPr sz="1150" spc="-65" dirty="0">
                <a:latin typeface="Arial"/>
                <a:cs typeface="Arial"/>
              </a:rPr>
              <a:t> </a:t>
            </a:r>
            <a:r>
              <a:rPr sz="1150" spc="-50" dirty="0">
                <a:latin typeface="Arial"/>
                <a:cs typeface="Arial"/>
              </a:rPr>
              <a:t>Center</a:t>
            </a:r>
            <a:endParaRPr sz="11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z="1000" spc="-80" dirty="0">
                <a:latin typeface="Arial"/>
                <a:cs typeface="Arial"/>
              </a:rPr>
              <a:t>3333 </a:t>
            </a:r>
            <a:r>
              <a:rPr sz="1000" spc="-25" dirty="0">
                <a:latin typeface="Arial"/>
                <a:cs typeface="Arial"/>
              </a:rPr>
              <a:t>Greenmount</a:t>
            </a:r>
            <a:r>
              <a:rPr sz="1000" spc="15" dirty="0">
                <a:latin typeface="Arial"/>
                <a:cs typeface="Arial"/>
              </a:rPr>
              <a:t> </a:t>
            </a:r>
            <a:r>
              <a:rPr sz="1000" spc="-30" dirty="0">
                <a:latin typeface="Arial"/>
                <a:cs typeface="Arial"/>
              </a:rPr>
              <a:t>Avenue</a:t>
            </a:r>
            <a:endParaRPr sz="1000">
              <a:latin typeface="Arial"/>
              <a:cs typeface="Arial"/>
            </a:endParaRPr>
          </a:p>
          <a:p>
            <a:pPr marL="15240">
              <a:lnSpc>
                <a:spcPct val="100000"/>
              </a:lnSpc>
              <a:spcBef>
                <a:spcPts val="530"/>
              </a:spcBef>
            </a:pPr>
            <a:r>
              <a:rPr sz="1150" spc="-30" dirty="0">
                <a:latin typeface="Arial"/>
                <a:cs typeface="Arial"/>
              </a:rPr>
              <a:t>Baltimore, </a:t>
            </a:r>
            <a:r>
              <a:rPr sz="1150" spc="-60" dirty="0">
                <a:latin typeface="Arial"/>
                <a:cs typeface="Arial"/>
              </a:rPr>
              <a:t>MD</a:t>
            </a:r>
            <a:r>
              <a:rPr sz="1150" spc="-45" dirty="0">
                <a:latin typeface="Arial"/>
                <a:cs typeface="Arial"/>
              </a:rPr>
              <a:t> </a:t>
            </a:r>
            <a:r>
              <a:rPr sz="1150" spc="-185" dirty="0">
                <a:latin typeface="Arial"/>
                <a:cs typeface="Arial"/>
              </a:rPr>
              <a:t>21218</a:t>
            </a:r>
            <a:endParaRPr sz="11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739900" y="1651508"/>
            <a:ext cx="1308735" cy="297180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81280" marR="5080" indent="-68580">
              <a:lnSpc>
                <a:spcPts val="1060"/>
              </a:lnSpc>
              <a:spcBef>
                <a:spcPts val="150"/>
              </a:spcBef>
            </a:pPr>
            <a:r>
              <a:rPr sz="900" spc="-60" dirty="0">
                <a:latin typeface="Arial"/>
                <a:cs typeface="Arial"/>
              </a:rPr>
              <a:t>INVOICE </a:t>
            </a:r>
            <a:r>
              <a:rPr sz="900" spc="-85" dirty="0">
                <a:latin typeface="Arial"/>
                <a:cs typeface="Arial"/>
              </a:rPr>
              <a:t>FOR </a:t>
            </a:r>
            <a:r>
              <a:rPr sz="900" spc="-40" dirty="0">
                <a:latin typeface="Arial"/>
                <a:cs typeface="Arial"/>
              </a:rPr>
              <a:t>MONTH </a:t>
            </a:r>
            <a:r>
              <a:rPr sz="900" spc="-70" dirty="0">
                <a:latin typeface="Arial"/>
                <a:cs typeface="Arial"/>
              </a:rPr>
              <a:t>OF:  </a:t>
            </a:r>
            <a:r>
              <a:rPr sz="900" spc="-60" dirty="0">
                <a:latin typeface="Arial"/>
                <a:cs typeface="Arial"/>
              </a:rPr>
              <a:t>INVOICE </a:t>
            </a:r>
            <a:r>
              <a:rPr sz="900" spc="-80" dirty="0">
                <a:latin typeface="Arial"/>
                <a:cs typeface="Arial"/>
              </a:rPr>
              <a:t>SUBMITTED</a:t>
            </a:r>
            <a:r>
              <a:rPr sz="900" spc="-35" dirty="0">
                <a:latin typeface="Arial"/>
                <a:cs typeface="Arial"/>
              </a:rPr>
              <a:t> </a:t>
            </a:r>
            <a:r>
              <a:rPr sz="900" spc="-65" dirty="0">
                <a:latin typeface="Arial"/>
                <a:cs typeface="Arial"/>
              </a:rPr>
              <a:t>BY:</a:t>
            </a:r>
            <a:endParaRPr sz="9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022852" y="1645411"/>
            <a:ext cx="883285" cy="3028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13335" algn="ctr">
              <a:lnSpc>
                <a:spcPts val="1030"/>
              </a:lnSpc>
              <a:spcBef>
                <a:spcPts val="100"/>
              </a:spcBef>
            </a:pPr>
            <a:r>
              <a:rPr sz="900" b="1" i="1" u="sng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April</a:t>
            </a:r>
            <a:endParaRPr sz="900">
              <a:latin typeface="Arial"/>
              <a:cs typeface="Arial"/>
            </a:endParaRPr>
          </a:p>
          <a:p>
            <a:pPr algn="ctr">
              <a:lnSpc>
                <a:spcPts val="1150"/>
              </a:lnSpc>
            </a:pPr>
            <a:r>
              <a:rPr sz="1000" spc="-30" dirty="0">
                <a:latin typeface="Arial"/>
                <a:cs typeface="Arial"/>
              </a:rPr>
              <a:t>Howard</a:t>
            </a:r>
            <a:r>
              <a:rPr sz="1000" spc="-95" dirty="0">
                <a:latin typeface="Arial"/>
                <a:cs typeface="Arial"/>
              </a:rPr>
              <a:t> </a:t>
            </a:r>
            <a:r>
              <a:rPr sz="1000" spc="-45" dirty="0">
                <a:latin typeface="Arial"/>
                <a:cs typeface="Arial"/>
              </a:rPr>
              <a:t>Roberts</a:t>
            </a:r>
            <a:endParaRPr sz="10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123948" y="1948688"/>
            <a:ext cx="925194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70" dirty="0">
                <a:latin typeface="Arial"/>
                <a:cs typeface="Arial"/>
              </a:rPr>
              <a:t>DATE</a:t>
            </a:r>
            <a:r>
              <a:rPr sz="900" spc="-65" dirty="0">
                <a:latin typeface="Arial"/>
                <a:cs typeface="Arial"/>
              </a:rPr>
              <a:t> </a:t>
            </a:r>
            <a:r>
              <a:rPr sz="900" spc="-80" dirty="0">
                <a:latin typeface="Arial"/>
                <a:cs typeface="Arial"/>
              </a:rPr>
              <a:t>SUBMITTED:</a:t>
            </a:r>
            <a:endParaRPr sz="9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204208" y="1930527"/>
            <a:ext cx="519430" cy="1809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000" spc="-45" dirty="0">
                <a:latin typeface="Arial"/>
                <a:cs typeface="Arial"/>
              </a:rPr>
              <a:t>5</a:t>
            </a:r>
            <a:r>
              <a:rPr sz="1000" spc="114" dirty="0">
                <a:latin typeface="Arial"/>
                <a:cs typeface="Arial"/>
              </a:rPr>
              <a:t>/</a:t>
            </a:r>
            <a:r>
              <a:rPr sz="1000" spc="-45" dirty="0">
                <a:latin typeface="Arial"/>
                <a:cs typeface="Arial"/>
              </a:rPr>
              <a:t>6</a:t>
            </a:r>
            <a:r>
              <a:rPr sz="1000" spc="114" dirty="0">
                <a:latin typeface="Arial"/>
                <a:cs typeface="Arial"/>
              </a:rPr>
              <a:t>/</a:t>
            </a:r>
            <a:r>
              <a:rPr sz="1000" spc="-45" dirty="0">
                <a:latin typeface="Arial"/>
                <a:cs typeface="Arial"/>
              </a:rPr>
              <a:t>201</a:t>
            </a:r>
            <a:r>
              <a:rPr sz="1000" spc="-40" dirty="0">
                <a:latin typeface="Arial"/>
                <a:cs typeface="Arial"/>
              </a:rPr>
              <a:t>9</a:t>
            </a:r>
            <a:endParaRPr sz="10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686304" y="2095119"/>
            <a:ext cx="360680" cy="1809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000" spc="-70" dirty="0">
                <a:latin typeface="Arial"/>
                <a:cs typeface="Arial"/>
              </a:rPr>
              <a:t>Y</a:t>
            </a:r>
            <a:r>
              <a:rPr sz="1000" spc="-120" dirty="0">
                <a:latin typeface="Arial"/>
                <a:cs typeface="Arial"/>
              </a:rPr>
              <a:t>E</a:t>
            </a:r>
            <a:r>
              <a:rPr sz="1000" spc="-60" dirty="0">
                <a:latin typeface="Arial"/>
                <a:cs typeface="Arial"/>
              </a:rPr>
              <a:t>A</a:t>
            </a:r>
            <a:r>
              <a:rPr sz="1000" spc="-55" dirty="0">
                <a:latin typeface="Arial"/>
                <a:cs typeface="Arial"/>
              </a:rPr>
              <a:t>R</a:t>
            </a:r>
            <a:r>
              <a:rPr sz="1000" spc="-75" dirty="0">
                <a:latin typeface="Arial"/>
                <a:cs typeface="Arial"/>
              </a:rPr>
              <a:t>:</a:t>
            </a:r>
            <a:endParaRPr sz="10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320032" y="2084451"/>
            <a:ext cx="287655" cy="1809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000" spc="-45" dirty="0">
                <a:latin typeface="Arial"/>
                <a:cs typeface="Arial"/>
              </a:rPr>
              <a:t>201</a:t>
            </a:r>
            <a:r>
              <a:rPr sz="1000" spc="-40" dirty="0">
                <a:latin typeface="Arial"/>
                <a:cs typeface="Arial"/>
              </a:rPr>
              <a:t>9</a:t>
            </a:r>
            <a:endParaRPr sz="10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54812" y="2697099"/>
            <a:ext cx="364490" cy="22097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250" spc="-145" dirty="0">
                <a:solidFill>
                  <a:srgbClr val="006000"/>
                </a:solidFill>
                <a:latin typeface="Arial"/>
                <a:cs typeface="Arial"/>
              </a:rPr>
              <a:t>T</a:t>
            </a:r>
            <a:r>
              <a:rPr sz="1250" spc="5" dirty="0">
                <a:solidFill>
                  <a:srgbClr val="006000"/>
                </a:solidFill>
                <a:latin typeface="Arial"/>
                <a:cs typeface="Arial"/>
              </a:rPr>
              <a:t>I</a:t>
            </a:r>
            <a:r>
              <a:rPr sz="1250" spc="10" dirty="0">
                <a:solidFill>
                  <a:srgbClr val="006000"/>
                </a:solidFill>
                <a:latin typeface="Arial"/>
                <a:cs typeface="Arial"/>
              </a:rPr>
              <a:t>M</a:t>
            </a:r>
            <a:r>
              <a:rPr sz="1250" spc="-210" dirty="0">
                <a:solidFill>
                  <a:srgbClr val="006000"/>
                </a:solidFill>
                <a:latin typeface="Arial"/>
                <a:cs typeface="Arial"/>
              </a:rPr>
              <a:t>E</a:t>
            </a:r>
            <a:endParaRPr sz="125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802640" y="2965196"/>
            <a:ext cx="47180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15" dirty="0">
                <a:latin typeface="Trebuchet MS"/>
                <a:cs typeface="Trebuchet MS"/>
              </a:rPr>
              <a:t>Month</a:t>
            </a:r>
            <a:r>
              <a:rPr sz="900" b="1" spc="-130" dirty="0">
                <a:latin typeface="Trebuchet MS"/>
                <a:cs typeface="Trebuchet MS"/>
              </a:rPr>
              <a:t> </a:t>
            </a:r>
            <a:r>
              <a:rPr sz="900" b="1" spc="-40" dirty="0">
                <a:latin typeface="Trebuchet MS"/>
                <a:cs typeface="Trebuchet MS"/>
              </a:rPr>
              <a:t>of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681988" y="2965196"/>
            <a:ext cx="208279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20" dirty="0">
                <a:latin typeface="Trebuchet MS"/>
                <a:cs typeface="Trebuchet MS"/>
              </a:rPr>
              <a:t>D</a:t>
            </a:r>
            <a:r>
              <a:rPr sz="900" b="1" spc="-45" dirty="0">
                <a:latin typeface="Trebuchet MS"/>
                <a:cs typeface="Trebuchet MS"/>
              </a:rPr>
              <a:t>ay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142735" y="2965196"/>
            <a:ext cx="30607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55" dirty="0">
                <a:latin typeface="Trebuchet MS"/>
                <a:cs typeface="Trebuchet MS"/>
              </a:rPr>
              <a:t>H</a:t>
            </a:r>
            <a:r>
              <a:rPr sz="900" b="1" spc="-35" dirty="0">
                <a:latin typeface="Trebuchet MS"/>
                <a:cs typeface="Trebuchet MS"/>
              </a:rPr>
              <a:t>o</a:t>
            </a:r>
            <a:r>
              <a:rPr sz="900" b="1" spc="-55" dirty="0">
                <a:latin typeface="Trebuchet MS"/>
                <a:cs typeface="Trebuchet MS"/>
              </a:rPr>
              <a:t>u</a:t>
            </a:r>
            <a:r>
              <a:rPr sz="900" b="1" spc="-65" dirty="0">
                <a:latin typeface="Trebuchet MS"/>
                <a:cs typeface="Trebuchet MS"/>
              </a:rPr>
              <a:t>r</a:t>
            </a:r>
            <a:r>
              <a:rPr sz="900" b="1" spc="-30" dirty="0">
                <a:latin typeface="Trebuchet MS"/>
                <a:cs typeface="Trebuchet MS"/>
              </a:rPr>
              <a:t>s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941311" y="2965196"/>
            <a:ext cx="243204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50" dirty="0">
                <a:latin typeface="Trebuchet MS"/>
                <a:cs typeface="Trebuchet MS"/>
              </a:rPr>
              <a:t>Rate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662164" y="2982086"/>
            <a:ext cx="215265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b="1" spc="-85" dirty="0">
                <a:latin typeface="Trebuchet MS"/>
                <a:cs typeface="Trebuchet MS"/>
              </a:rPr>
              <a:t>T</a:t>
            </a:r>
            <a:r>
              <a:rPr sz="700" b="1" spc="-20" dirty="0">
                <a:latin typeface="Trebuchet MS"/>
                <a:cs typeface="Trebuchet MS"/>
              </a:rPr>
              <a:t>o</a:t>
            </a:r>
            <a:r>
              <a:rPr sz="700" b="1" spc="-45" dirty="0">
                <a:latin typeface="Trebuchet MS"/>
                <a:cs typeface="Trebuchet MS"/>
              </a:rPr>
              <a:t>t</a:t>
            </a:r>
            <a:r>
              <a:rPr sz="700" b="1" spc="-30" dirty="0">
                <a:latin typeface="Trebuchet MS"/>
                <a:cs typeface="Trebuchet MS"/>
              </a:rPr>
              <a:t>a</a:t>
            </a:r>
            <a:r>
              <a:rPr sz="700" b="1" spc="-35" dirty="0">
                <a:latin typeface="Trebuchet MS"/>
                <a:cs typeface="Trebuchet MS"/>
              </a:rPr>
              <a:t>l</a:t>
            </a:r>
            <a:endParaRPr sz="700">
              <a:latin typeface="Trebuchet MS"/>
              <a:cs typeface="Trebuchet MS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1147552" y="2913050"/>
            <a:ext cx="340360" cy="2603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9690" marR="5080" indent="-47625">
              <a:lnSpc>
                <a:spcPct val="110000"/>
              </a:lnSpc>
              <a:spcBef>
                <a:spcPts val="95"/>
              </a:spcBef>
            </a:pPr>
            <a:r>
              <a:rPr sz="700" b="1" spc="-10" dirty="0">
                <a:latin typeface="Trebuchet MS"/>
                <a:cs typeface="Trebuchet MS"/>
              </a:rPr>
              <a:t>U</a:t>
            </a:r>
            <a:r>
              <a:rPr sz="700" b="1" spc="-35" dirty="0">
                <a:latin typeface="Trebuchet MS"/>
                <a:cs typeface="Trebuchet MS"/>
              </a:rPr>
              <a:t>n</a:t>
            </a:r>
            <a:r>
              <a:rPr sz="700" b="1" spc="-30" dirty="0">
                <a:latin typeface="Trebuchet MS"/>
                <a:cs typeface="Trebuchet MS"/>
              </a:rPr>
              <a:t>b</a:t>
            </a:r>
            <a:r>
              <a:rPr sz="700" b="1" spc="-50" dirty="0">
                <a:latin typeface="Trebuchet MS"/>
                <a:cs typeface="Trebuchet MS"/>
              </a:rPr>
              <a:t>i</a:t>
            </a:r>
            <a:r>
              <a:rPr sz="700" b="1" spc="-45" dirty="0">
                <a:latin typeface="Trebuchet MS"/>
                <a:cs typeface="Trebuchet MS"/>
              </a:rPr>
              <a:t>ll</a:t>
            </a:r>
            <a:r>
              <a:rPr sz="700" b="1" spc="-50" dirty="0">
                <a:latin typeface="Trebuchet MS"/>
                <a:cs typeface="Trebuchet MS"/>
              </a:rPr>
              <a:t>e</a:t>
            </a:r>
            <a:r>
              <a:rPr sz="700" b="1" spc="-20" dirty="0">
                <a:latin typeface="Trebuchet MS"/>
                <a:cs typeface="Trebuchet MS"/>
              </a:rPr>
              <a:t>d  </a:t>
            </a:r>
            <a:r>
              <a:rPr sz="700" b="1" spc="-35" dirty="0">
                <a:latin typeface="Trebuchet MS"/>
                <a:cs typeface="Trebuchet MS"/>
              </a:rPr>
              <a:t>Hours</a:t>
            </a:r>
            <a:endParaRPr sz="700">
              <a:latin typeface="Trebuchet MS"/>
              <a:cs typeface="Trebuchet MS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941324" y="3166490"/>
            <a:ext cx="198755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65" dirty="0">
                <a:latin typeface="Arial"/>
                <a:cs typeface="Arial"/>
              </a:rPr>
              <a:t>A</a:t>
            </a:r>
            <a:r>
              <a:rPr sz="700" spc="-10" dirty="0">
                <a:latin typeface="Arial"/>
                <a:cs typeface="Arial"/>
              </a:rPr>
              <a:t>p</a:t>
            </a:r>
            <a:r>
              <a:rPr sz="700" dirty="0">
                <a:latin typeface="Arial"/>
                <a:cs typeface="Arial"/>
              </a:rPr>
              <a:t>r</a:t>
            </a:r>
            <a:r>
              <a:rPr sz="700" spc="10" dirty="0">
                <a:latin typeface="Arial"/>
                <a:cs typeface="Arial"/>
              </a:rPr>
              <a:t>i</a:t>
            </a:r>
            <a:r>
              <a:rPr sz="700" spc="5" dirty="0">
                <a:latin typeface="Arial"/>
                <a:cs typeface="Arial"/>
              </a:rPr>
              <a:t>l</a:t>
            </a:r>
            <a:endParaRPr sz="7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753859" y="3166490"/>
            <a:ext cx="71120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35" dirty="0">
                <a:latin typeface="Arial"/>
                <a:cs typeface="Arial"/>
              </a:rPr>
              <a:t>$</a:t>
            </a:r>
            <a:endParaRPr sz="7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7985252" y="3166490"/>
            <a:ext cx="53340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20" dirty="0">
                <a:latin typeface="Arial"/>
                <a:cs typeface="Arial"/>
              </a:rPr>
              <a:t>-</a:t>
            </a:r>
            <a:endParaRPr sz="7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7115047" y="3166490"/>
            <a:ext cx="363855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30" dirty="0">
                <a:latin typeface="Arial"/>
                <a:cs typeface="Arial"/>
              </a:rPr>
              <a:t>20.00</a:t>
            </a:r>
            <a:r>
              <a:rPr sz="700" spc="85" dirty="0">
                <a:latin typeface="Arial"/>
                <a:cs typeface="Arial"/>
              </a:rPr>
              <a:t> </a:t>
            </a:r>
            <a:r>
              <a:rPr sz="700" spc="-35" dirty="0">
                <a:latin typeface="Arial"/>
                <a:cs typeface="Arial"/>
              </a:rPr>
              <a:t>$</a:t>
            </a:r>
            <a:endParaRPr sz="7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941324" y="3553586"/>
            <a:ext cx="198755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65" dirty="0">
                <a:latin typeface="Arial"/>
                <a:cs typeface="Arial"/>
              </a:rPr>
              <a:t>A</a:t>
            </a:r>
            <a:r>
              <a:rPr sz="700" spc="-10" dirty="0">
                <a:latin typeface="Arial"/>
                <a:cs typeface="Arial"/>
              </a:rPr>
              <a:t>p</a:t>
            </a:r>
            <a:r>
              <a:rPr sz="700" dirty="0">
                <a:latin typeface="Arial"/>
                <a:cs typeface="Arial"/>
              </a:rPr>
              <a:t>r</a:t>
            </a:r>
            <a:r>
              <a:rPr sz="700" spc="10" dirty="0">
                <a:latin typeface="Arial"/>
                <a:cs typeface="Arial"/>
              </a:rPr>
              <a:t>i</a:t>
            </a:r>
            <a:r>
              <a:rPr sz="700" spc="5" dirty="0">
                <a:latin typeface="Arial"/>
                <a:cs typeface="Arial"/>
              </a:rPr>
              <a:t>l</a:t>
            </a:r>
            <a:endParaRPr sz="70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753616" y="3553586"/>
            <a:ext cx="71120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35" dirty="0">
                <a:latin typeface="Arial"/>
                <a:cs typeface="Arial"/>
              </a:rPr>
              <a:t>1</a:t>
            </a:r>
            <a:endParaRPr sz="70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6648704" y="3553586"/>
            <a:ext cx="176530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35" dirty="0">
                <a:latin typeface="Arial"/>
                <a:cs typeface="Arial"/>
              </a:rPr>
              <a:t>1</a:t>
            </a:r>
            <a:r>
              <a:rPr sz="700" spc="35" dirty="0">
                <a:latin typeface="Arial"/>
                <a:cs typeface="Arial"/>
              </a:rPr>
              <a:t> </a:t>
            </a:r>
            <a:r>
              <a:rPr sz="700" spc="-35" dirty="0">
                <a:latin typeface="Arial"/>
                <a:cs typeface="Arial"/>
              </a:rPr>
              <a:t>$</a:t>
            </a:r>
            <a:endParaRPr sz="70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7898383" y="3553586"/>
            <a:ext cx="231140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35" dirty="0">
                <a:latin typeface="Arial"/>
                <a:cs typeface="Arial"/>
              </a:rPr>
              <a:t>20</a:t>
            </a:r>
            <a:r>
              <a:rPr sz="700" spc="-20" dirty="0">
                <a:latin typeface="Arial"/>
                <a:cs typeface="Arial"/>
              </a:rPr>
              <a:t>.</a:t>
            </a:r>
            <a:r>
              <a:rPr sz="700" spc="-35" dirty="0">
                <a:latin typeface="Arial"/>
                <a:cs typeface="Arial"/>
              </a:rPr>
              <a:t>00</a:t>
            </a:r>
            <a:endParaRPr sz="70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7115047" y="3553586"/>
            <a:ext cx="363855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30" dirty="0">
                <a:latin typeface="Arial"/>
                <a:cs typeface="Arial"/>
              </a:rPr>
              <a:t>20.00</a:t>
            </a:r>
            <a:r>
              <a:rPr sz="700" spc="85" dirty="0">
                <a:latin typeface="Arial"/>
                <a:cs typeface="Arial"/>
              </a:rPr>
              <a:t> </a:t>
            </a:r>
            <a:r>
              <a:rPr sz="700" spc="-35" dirty="0">
                <a:latin typeface="Arial"/>
                <a:cs typeface="Arial"/>
              </a:rPr>
              <a:t>$</a:t>
            </a:r>
            <a:endParaRPr sz="700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941324" y="3951351"/>
            <a:ext cx="198755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65" dirty="0">
                <a:latin typeface="Arial"/>
                <a:cs typeface="Arial"/>
              </a:rPr>
              <a:t>A</a:t>
            </a:r>
            <a:r>
              <a:rPr sz="700" spc="-10" dirty="0">
                <a:latin typeface="Arial"/>
                <a:cs typeface="Arial"/>
              </a:rPr>
              <a:t>p</a:t>
            </a:r>
            <a:r>
              <a:rPr sz="700" dirty="0">
                <a:latin typeface="Arial"/>
                <a:cs typeface="Arial"/>
              </a:rPr>
              <a:t>r</a:t>
            </a:r>
            <a:r>
              <a:rPr sz="700" spc="10" dirty="0">
                <a:latin typeface="Arial"/>
                <a:cs typeface="Arial"/>
              </a:rPr>
              <a:t>i</a:t>
            </a:r>
            <a:r>
              <a:rPr sz="700" spc="5" dirty="0">
                <a:latin typeface="Arial"/>
                <a:cs typeface="Arial"/>
              </a:rPr>
              <a:t>l</a:t>
            </a:r>
            <a:endParaRPr sz="700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1753616" y="3951351"/>
            <a:ext cx="71120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35" dirty="0">
                <a:latin typeface="Arial"/>
                <a:cs typeface="Arial"/>
              </a:rPr>
              <a:t>2</a:t>
            </a:r>
            <a:endParaRPr sz="70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6648704" y="3951351"/>
            <a:ext cx="176530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35" dirty="0">
                <a:latin typeface="Arial"/>
                <a:cs typeface="Arial"/>
              </a:rPr>
              <a:t>2</a:t>
            </a:r>
            <a:r>
              <a:rPr sz="700" spc="35" dirty="0">
                <a:latin typeface="Arial"/>
                <a:cs typeface="Arial"/>
              </a:rPr>
              <a:t> </a:t>
            </a:r>
            <a:r>
              <a:rPr sz="700" spc="-35" dirty="0">
                <a:latin typeface="Arial"/>
                <a:cs typeface="Arial"/>
              </a:rPr>
              <a:t>$</a:t>
            </a:r>
            <a:endParaRPr sz="700"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7898383" y="3951351"/>
            <a:ext cx="231140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35" dirty="0">
                <a:latin typeface="Arial"/>
                <a:cs typeface="Arial"/>
              </a:rPr>
              <a:t>40</a:t>
            </a:r>
            <a:r>
              <a:rPr sz="700" spc="-20" dirty="0">
                <a:latin typeface="Arial"/>
                <a:cs typeface="Arial"/>
              </a:rPr>
              <a:t>.</a:t>
            </a:r>
            <a:r>
              <a:rPr sz="700" spc="-35" dirty="0">
                <a:latin typeface="Arial"/>
                <a:cs typeface="Arial"/>
              </a:rPr>
              <a:t>00</a:t>
            </a:r>
            <a:endParaRPr sz="700"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7115047" y="3951351"/>
            <a:ext cx="363855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30" dirty="0">
                <a:latin typeface="Arial"/>
                <a:cs typeface="Arial"/>
              </a:rPr>
              <a:t>20.00</a:t>
            </a:r>
            <a:r>
              <a:rPr sz="700" spc="85" dirty="0">
                <a:latin typeface="Arial"/>
                <a:cs typeface="Arial"/>
              </a:rPr>
              <a:t> </a:t>
            </a:r>
            <a:r>
              <a:rPr sz="700" spc="-35" dirty="0">
                <a:latin typeface="Arial"/>
                <a:cs typeface="Arial"/>
              </a:rPr>
              <a:t>$</a:t>
            </a:r>
            <a:endParaRPr sz="700"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941324" y="4484751"/>
            <a:ext cx="198755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65" dirty="0">
                <a:latin typeface="Arial"/>
                <a:cs typeface="Arial"/>
              </a:rPr>
              <a:t>A</a:t>
            </a:r>
            <a:r>
              <a:rPr sz="700" spc="-10" dirty="0">
                <a:latin typeface="Arial"/>
                <a:cs typeface="Arial"/>
              </a:rPr>
              <a:t>p</a:t>
            </a:r>
            <a:r>
              <a:rPr sz="700" dirty="0">
                <a:latin typeface="Arial"/>
                <a:cs typeface="Arial"/>
              </a:rPr>
              <a:t>r</a:t>
            </a:r>
            <a:r>
              <a:rPr sz="700" spc="10" dirty="0">
                <a:latin typeface="Arial"/>
                <a:cs typeface="Arial"/>
              </a:rPr>
              <a:t>i</a:t>
            </a:r>
            <a:r>
              <a:rPr sz="700" spc="5" dirty="0">
                <a:latin typeface="Arial"/>
                <a:cs typeface="Arial"/>
              </a:rPr>
              <a:t>l</a:t>
            </a:r>
            <a:endParaRPr sz="700">
              <a:latin typeface="Arial"/>
              <a:cs typeface="Aria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1753616" y="4484751"/>
            <a:ext cx="71120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35" dirty="0">
                <a:latin typeface="Arial"/>
                <a:cs typeface="Arial"/>
              </a:rPr>
              <a:t>3</a:t>
            </a:r>
            <a:endParaRPr sz="700">
              <a:latin typeface="Arial"/>
              <a:cs typeface="Aria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6648704" y="4484751"/>
            <a:ext cx="176530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35" dirty="0">
                <a:latin typeface="Arial"/>
                <a:cs typeface="Arial"/>
              </a:rPr>
              <a:t>1</a:t>
            </a:r>
            <a:r>
              <a:rPr sz="700" spc="35" dirty="0">
                <a:latin typeface="Arial"/>
                <a:cs typeface="Arial"/>
              </a:rPr>
              <a:t> </a:t>
            </a:r>
            <a:r>
              <a:rPr sz="700" spc="-35" dirty="0">
                <a:latin typeface="Arial"/>
                <a:cs typeface="Arial"/>
              </a:rPr>
              <a:t>$</a:t>
            </a:r>
            <a:endParaRPr sz="700">
              <a:latin typeface="Arial"/>
              <a:cs typeface="Arial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7898383" y="4484751"/>
            <a:ext cx="231140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35" dirty="0">
                <a:latin typeface="Arial"/>
                <a:cs typeface="Arial"/>
              </a:rPr>
              <a:t>20</a:t>
            </a:r>
            <a:r>
              <a:rPr sz="700" spc="-20" dirty="0">
                <a:latin typeface="Arial"/>
                <a:cs typeface="Arial"/>
              </a:rPr>
              <a:t>.</a:t>
            </a:r>
            <a:r>
              <a:rPr sz="700" spc="-35" dirty="0">
                <a:latin typeface="Arial"/>
                <a:cs typeface="Arial"/>
              </a:rPr>
              <a:t>00</a:t>
            </a:r>
            <a:endParaRPr sz="700">
              <a:latin typeface="Arial"/>
              <a:cs typeface="Arial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7115047" y="4484751"/>
            <a:ext cx="363855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30" dirty="0">
                <a:latin typeface="Arial"/>
                <a:cs typeface="Arial"/>
              </a:rPr>
              <a:t>20.00</a:t>
            </a:r>
            <a:r>
              <a:rPr sz="700" spc="85" dirty="0">
                <a:latin typeface="Arial"/>
                <a:cs typeface="Arial"/>
              </a:rPr>
              <a:t> </a:t>
            </a:r>
            <a:r>
              <a:rPr sz="700" spc="-35" dirty="0">
                <a:latin typeface="Arial"/>
                <a:cs typeface="Arial"/>
              </a:rPr>
              <a:t>$</a:t>
            </a:r>
            <a:endParaRPr sz="700">
              <a:latin typeface="Arial"/>
              <a:cs typeface="Arial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941324" y="4719446"/>
            <a:ext cx="198755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65" dirty="0">
                <a:latin typeface="Arial"/>
                <a:cs typeface="Arial"/>
              </a:rPr>
              <a:t>A</a:t>
            </a:r>
            <a:r>
              <a:rPr sz="700" spc="-10" dirty="0">
                <a:latin typeface="Arial"/>
                <a:cs typeface="Arial"/>
              </a:rPr>
              <a:t>p</a:t>
            </a:r>
            <a:r>
              <a:rPr sz="700" dirty="0">
                <a:latin typeface="Arial"/>
                <a:cs typeface="Arial"/>
              </a:rPr>
              <a:t>r</a:t>
            </a:r>
            <a:r>
              <a:rPr sz="700" spc="10" dirty="0">
                <a:latin typeface="Arial"/>
                <a:cs typeface="Arial"/>
              </a:rPr>
              <a:t>i</a:t>
            </a:r>
            <a:r>
              <a:rPr sz="700" spc="5" dirty="0">
                <a:latin typeface="Arial"/>
                <a:cs typeface="Arial"/>
              </a:rPr>
              <a:t>l</a:t>
            </a:r>
            <a:endParaRPr sz="700">
              <a:latin typeface="Arial"/>
              <a:cs typeface="Arial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1753616" y="4719446"/>
            <a:ext cx="71120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35" dirty="0">
                <a:latin typeface="Arial"/>
                <a:cs typeface="Arial"/>
              </a:rPr>
              <a:t>4</a:t>
            </a:r>
            <a:endParaRPr sz="700">
              <a:latin typeface="Arial"/>
              <a:cs typeface="Arial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6753859" y="4719446"/>
            <a:ext cx="71120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35" dirty="0">
                <a:latin typeface="Arial"/>
                <a:cs typeface="Arial"/>
              </a:rPr>
              <a:t>$</a:t>
            </a:r>
            <a:endParaRPr sz="700">
              <a:latin typeface="Arial"/>
              <a:cs typeface="Arial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7985252" y="4719446"/>
            <a:ext cx="53340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20" dirty="0">
                <a:latin typeface="Arial"/>
                <a:cs typeface="Arial"/>
              </a:rPr>
              <a:t>-</a:t>
            </a:r>
            <a:endParaRPr sz="700">
              <a:latin typeface="Arial"/>
              <a:cs typeface="Arial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7115047" y="4719446"/>
            <a:ext cx="363855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30" dirty="0">
                <a:latin typeface="Arial"/>
                <a:cs typeface="Arial"/>
              </a:rPr>
              <a:t>20.00</a:t>
            </a:r>
            <a:r>
              <a:rPr sz="700" spc="85" dirty="0">
                <a:latin typeface="Arial"/>
                <a:cs typeface="Arial"/>
              </a:rPr>
              <a:t> </a:t>
            </a:r>
            <a:r>
              <a:rPr sz="700" spc="-35" dirty="0">
                <a:latin typeface="Arial"/>
                <a:cs typeface="Arial"/>
              </a:rPr>
              <a:t>$</a:t>
            </a:r>
            <a:endParaRPr sz="700">
              <a:latin typeface="Arial"/>
              <a:cs typeface="Arial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941324" y="4954142"/>
            <a:ext cx="198755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65" dirty="0">
                <a:latin typeface="Arial"/>
                <a:cs typeface="Arial"/>
              </a:rPr>
              <a:t>A</a:t>
            </a:r>
            <a:r>
              <a:rPr sz="700" spc="-10" dirty="0">
                <a:latin typeface="Arial"/>
                <a:cs typeface="Arial"/>
              </a:rPr>
              <a:t>p</a:t>
            </a:r>
            <a:r>
              <a:rPr sz="700" dirty="0">
                <a:latin typeface="Arial"/>
                <a:cs typeface="Arial"/>
              </a:rPr>
              <a:t>r</a:t>
            </a:r>
            <a:r>
              <a:rPr sz="700" spc="10" dirty="0">
                <a:latin typeface="Arial"/>
                <a:cs typeface="Arial"/>
              </a:rPr>
              <a:t>i</a:t>
            </a:r>
            <a:r>
              <a:rPr sz="700" spc="5" dirty="0">
                <a:latin typeface="Arial"/>
                <a:cs typeface="Arial"/>
              </a:rPr>
              <a:t>l</a:t>
            </a:r>
            <a:endParaRPr sz="700">
              <a:latin typeface="Arial"/>
              <a:cs typeface="Arial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1753616" y="4954142"/>
            <a:ext cx="71120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35" dirty="0">
                <a:latin typeface="Arial"/>
                <a:cs typeface="Arial"/>
              </a:rPr>
              <a:t>5</a:t>
            </a:r>
            <a:endParaRPr sz="700">
              <a:latin typeface="Arial"/>
              <a:cs typeface="Arial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6753859" y="4954142"/>
            <a:ext cx="71120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35" dirty="0">
                <a:latin typeface="Arial"/>
                <a:cs typeface="Arial"/>
              </a:rPr>
              <a:t>$</a:t>
            </a:r>
            <a:endParaRPr sz="700">
              <a:latin typeface="Arial"/>
              <a:cs typeface="Arial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7985252" y="4954142"/>
            <a:ext cx="53340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20" dirty="0">
                <a:latin typeface="Arial"/>
                <a:cs typeface="Arial"/>
              </a:rPr>
              <a:t>-</a:t>
            </a:r>
            <a:endParaRPr sz="700">
              <a:latin typeface="Arial"/>
              <a:cs typeface="Arial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7115047" y="4954142"/>
            <a:ext cx="363855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30" dirty="0">
                <a:latin typeface="Arial"/>
                <a:cs typeface="Arial"/>
              </a:rPr>
              <a:t>20.00</a:t>
            </a:r>
            <a:r>
              <a:rPr sz="700" spc="85" dirty="0">
                <a:latin typeface="Arial"/>
                <a:cs typeface="Arial"/>
              </a:rPr>
              <a:t> </a:t>
            </a:r>
            <a:r>
              <a:rPr sz="700" spc="-35" dirty="0">
                <a:latin typeface="Arial"/>
                <a:cs typeface="Arial"/>
              </a:rPr>
              <a:t>$</a:t>
            </a:r>
            <a:endParaRPr sz="700">
              <a:latin typeface="Arial"/>
              <a:cs typeface="Arial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941324" y="5188839"/>
            <a:ext cx="198755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65" dirty="0">
                <a:latin typeface="Arial"/>
                <a:cs typeface="Arial"/>
              </a:rPr>
              <a:t>A</a:t>
            </a:r>
            <a:r>
              <a:rPr sz="700" spc="-10" dirty="0">
                <a:latin typeface="Arial"/>
                <a:cs typeface="Arial"/>
              </a:rPr>
              <a:t>p</a:t>
            </a:r>
            <a:r>
              <a:rPr sz="700" dirty="0">
                <a:latin typeface="Arial"/>
                <a:cs typeface="Arial"/>
              </a:rPr>
              <a:t>r</a:t>
            </a:r>
            <a:r>
              <a:rPr sz="700" spc="10" dirty="0">
                <a:latin typeface="Arial"/>
                <a:cs typeface="Arial"/>
              </a:rPr>
              <a:t>i</a:t>
            </a:r>
            <a:r>
              <a:rPr sz="700" spc="5" dirty="0">
                <a:latin typeface="Arial"/>
                <a:cs typeface="Arial"/>
              </a:rPr>
              <a:t>l</a:t>
            </a:r>
            <a:endParaRPr sz="700">
              <a:latin typeface="Arial"/>
              <a:cs typeface="Arial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1753616" y="5188839"/>
            <a:ext cx="71120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35" dirty="0">
                <a:latin typeface="Arial"/>
                <a:cs typeface="Arial"/>
              </a:rPr>
              <a:t>6</a:t>
            </a:r>
            <a:endParaRPr sz="700">
              <a:latin typeface="Arial"/>
              <a:cs typeface="Arial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6753859" y="5188839"/>
            <a:ext cx="71120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35" dirty="0">
                <a:latin typeface="Arial"/>
                <a:cs typeface="Arial"/>
              </a:rPr>
              <a:t>$</a:t>
            </a:r>
            <a:endParaRPr sz="700">
              <a:latin typeface="Arial"/>
              <a:cs typeface="Arial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7985252" y="5188839"/>
            <a:ext cx="53340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20" dirty="0">
                <a:latin typeface="Arial"/>
                <a:cs typeface="Arial"/>
              </a:rPr>
              <a:t>-</a:t>
            </a:r>
            <a:endParaRPr sz="700">
              <a:latin typeface="Arial"/>
              <a:cs typeface="Arial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7115047" y="5188839"/>
            <a:ext cx="363855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30" dirty="0">
                <a:latin typeface="Arial"/>
                <a:cs typeface="Arial"/>
              </a:rPr>
              <a:t>20.00</a:t>
            </a:r>
            <a:r>
              <a:rPr sz="700" spc="85" dirty="0">
                <a:latin typeface="Arial"/>
                <a:cs typeface="Arial"/>
              </a:rPr>
              <a:t> </a:t>
            </a:r>
            <a:r>
              <a:rPr sz="700" spc="-35" dirty="0">
                <a:latin typeface="Arial"/>
                <a:cs typeface="Arial"/>
              </a:rPr>
              <a:t>$</a:t>
            </a:r>
            <a:endParaRPr sz="700">
              <a:latin typeface="Arial"/>
              <a:cs typeface="Arial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941324" y="5423534"/>
            <a:ext cx="198755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65" dirty="0">
                <a:latin typeface="Arial"/>
                <a:cs typeface="Arial"/>
              </a:rPr>
              <a:t>A</a:t>
            </a:r>
            <a:r>
              <a:rPr sz="700" spc="-10" dirty="0">
                <a:latin typeface="Arial"/>
                <a:cs typeface="Arial"/>
              </a:rPr>
              <a:t>p</a:t>
            </a:r>
            <a:r>
              <a:rPr sz="700" dirty="0">
                <a:latin typeface="Arial"/>
                <a:cs typeface="Arial"/>
              </a:rPr>
              <a:t>r</a:t>
            </a:r>
            <a:r>
              <a:rPr sz="700" spc="10" dirty="0">
                <a:latin typeface="Arial"/>
                <a:cs typeface="Arial"/>
              </a:rPr>
              <a:t>i</a:t>
            </a:r>
            <a:r>
              <a:rPr sz="700" spc="5" dirty="0">
                <a:latin typeface="Arial"/>
                <a:cs typeface="Arial"/>
              </a:rPr>
              <a:t>l</a:t>
            </a:r>
            <a:endParaRPr sz="700">
              <a:latin typeface="Arial"/>
              <a:cs typeface="Arial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1753616" y="5423534"/>
            <a:ext cx="71120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35" dirty="0">
                <a:latin typeface="Arial"/>
                <a:cs typeface="Arial"/>
              </a:rPr>
              <a:t>7</a:t>
            </a:r>
            <a:endParaRPr sz="700">
              <a:latin typeface="Arial"/>
              <a:cs typeface="Arial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6753859" y="5423534"/>
            <a:ext cx="71120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35" dirty="0">
                <a:latin typeface="Arial"/>
                <a:cs typeface="Arial"/>
              </a:rPr>
              <a:t>$</a:t>
            </a:r>
            <a:endParaRPr sz="700">
              <a:latin typeface="Arial"/>
              <a:cs typeface="Arial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7985252" y="5423534"/>
            <a:ext cx="53340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20" dirty="0">
                <a:latin typeface="Arial"/>
                <a:cs typeface="Arial"/>
              </a:rPr>
              <a:t>-</a:t>
            </a:r>
            <a:endParaRPr sz="700">
              <a:latin typeface="Arial"/>
              <a:cs typeface="Arial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7115047" y="5423534"/>
            <a:ext cx="363855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30" dirty="0">
                <a:latin typeface="Arial"/>
                <a:cs typeface="Arial"/>
              </a:rPr>
              <a:t>20.00</a:t>
            </a:r>
            <a:r>
              <a:rPr sz="700" spc="85" dirty="0">
                <a:latin typeface="Arial"/>
                <a:cs typeface="Arial"/>
              </a:rPr>
              <a:t> </a:t>
            </a:r>
            <a:r>
              <a:rPr sz="700" spc="-35" dirty="0">
                <a:latin typeface="Arial"/>
                <a:cs typeface="Arial"/>
              </a:rPr>
              <a:t>$</a:t>
            </a:r>
            <a:endParaRPr sz="700">
              <a:latin typeface="Arial"/>
              <a:cs typeface="Arial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941324" y="5658230"/>
            <a:ext cx="198755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65" dirty="0">
                <a:latin typeface="Arial"/>
                <a:cs typeface="Arial"/>
              </a:rPr>
              <a:t>A</a:t>
            </a:r>
            <a:r>
              <a:rPr sz="700" spc="-10" dirty="0">
                <a:latin typeface="Arial"/>
                <a:cs typeface="Arial"/>
              </a:rPr>
              <a:t>p</a:t>
            </a:r>
            <a:r>
              <a:rPr sz="700" dirty="0">
                <a:latin typeface="Arial"/>
                <a:cs typeface="Arial"/>
              </a:rPr>
              <a:t>r</a:t>
            </a:r>
            <a:r>
              <a:rPr sz="700" spc="10" dirty="0">
                <a:latin typeface="Arial"/>
                <a:cs typeface="Arial"/>
              </a:rPr>
              <a:t>i</a:t>
            </a:r>
            <a:r>
              <a:rPr sz="700" spc="5" dirty="0">
                <a:latin typeface="Arial"/>
                <a:cs typeface="Arial"/>
              </a:rPr>
              <a:t>l</a:t>
            </a:r>
            <a:endParaRPr sz="700">
              <a:latin typeface="Arial"/>
              <a:cs typeface="Arial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1753616" y="5658230"/>
            <a:ext cx="71120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35" dirty="0">
                <a:latin typeface="Arial"/>
                <a:cs typeface="Arial"/>
              </a:rPr>
              <a:t>8</a:t>
            </a:r>
            <a:endParaRPr sz="700">
              <a:latin typeface="Arial"/>
              <a:cs typeface="Arial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6648704" y="5658230"/>
            <a:ext cx="176530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35" dirty="0">
                <a:latin typeface="Arial"/>
                <a:cs typeface="Arial"/>
              </a:rPr>
              <a:t>1</a:t>
            </a:r>
            <a:r>
              <a:rPr sz="700" spc="35" dirty="0">
                <a:latin typeface="Arial"/>
                <a:cs typeface="Arial"/>
              </a:rPr>
              <a:t> </a:t>
            </a:r>
            <a:r>
              <a:rPr sz="700" spc="-35" dirty="0">
                <a:latin typeface="Arial"/>
                <a:cs typeface="Arial"/>
              </a:rPr>
              <a:t>$</a:t>
            </a:r>
            <a:endParaRPr sz="700">
              <a:latin typeface="Arial"/>
              <a:cs typeface="Arial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7898383" y="5658230"/>
            <a:ext cx="231140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35" dirty="0">
                <a:latin typeface="Arial"/>
                <a:cs typeface="Arial"/>
              </a:rPr>
              <a:t>20</a:t>
            </a:r>
            <a:r>
              <a:rPr sz="700" spc="-20" dirty="0">
                <a:latin typeface="Arial"/>
                <a:cs typeface="Arial"/>
              </a:rPr>
              <a:t>.</a:t>
            </a:r>
            <a:r>
              <a:rPr sz="700" spc="-35" dirty="0">
                <a:latin typeface="Arial"/>
                <a:cs typeface="Arial"/>
              </a:rPr>
              <a:t>00</a:t>
            </a:r>
            <a:endParaRPr sz="700">
              <a:latin typeface="Arial"/>
              <a:cs typeface="Arial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7115047" y="5658230"/>
            <a:ext cx="363855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30" dirty="0">
                <a:latin typeface="Arial"/>
                <a:cs typeface="Arial"/>
              </a:rPr>
              <a:t>20.00</a:t>
            </a:r>
            <a:r>
              <a:rPr sz="700" spc="85" dirty="0">
                <a:latin typeface="Arial"/>
                <a:cs typeface="Arial"/>
              </a:rPr>
              <a:t> </a:t>
            </a:r>
            <a:r>
              <a:rPr sz="700" spc="-35" dirty="0">
                <a:latin typeface="Arial"/>
                <a:cs typeface="Arial"/>
              </a:rPr>
              <a:t>$</a:t>
            </a:r>
            <a:endParaRPr sz="700">
              <a:latin typeface="Arial"/>
              <a:cs typeface="Arial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941324" y="5892927"/>
            <a:ext cx="198755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65" dirty="0">
                <a:latin typeface="Arial"/>
                <a:cs typeface="Arial"/>
              </a:rPr>
              <a:t>A</a:t>
            </a:r>
            <a:r>
              <a:rPr sz="700" spc="-10" dirty="0">
                <a:latin typeface="Arial"/>
                <a:cs typeface="Arial"/>
              </a:rPr>
              <a:t>p</a:t>
            </a:r>
            <a:r>
              <a:rPr sz="700" dirty="0">
                <a:latin typeface="Arial"/>
                <a:cs typeface="Arial"/>
              </a:rPr>
              <a:t>r</a:t>
            </a:r>
            <a:r>
              <a:rPr sz="700" spc="10" dirty="0">
                <a:latin typeface="Arial"/>
                <a:cs typeface="Arial"/>
              </a:rPr>
              <a:t>i</a:t>
            </a:r>
            <a:r>
              <a:rPr sz="700" spc="5" dirty="0">
                <a:latin typeface="Arial"/>
                <a:cs typeface="Arial"/>
              </a:rPr>
              <a:t>l</a:t>
            </a:r>
            <a:endParaRPr sz="700">
              <a:latin typeface="Arial"/>
              <a:cs typeface="Arial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1753616" y="5892927"/>
            <a:ext cx="71120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35" dirty="0">
                <a:latin typeface="Arial"/>
                <a:cs typeface="Arial"/>
              </a:rPr>
              <a:t>9</a:t>
            </a:r>
            <a:endParaRPr sz="700">
              <a:latin typeface="Arial"/>
              <a:cs typeface="Arial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6753859" y="5892927"/>
            <a:ext cx="71120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35" dirty="0">
                <a:latin typeface="Arial"/>
                <a:cs typeface="Arial"/>
              </a:rPr>
              <a:t>$</a:t>
            </a:r>
            <a:endParaRPr sz="700">
              <a:latin typeface="Arial"/>
              <a:cs typeface="Arial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7985252" y="5892927"/>
            <a:ext cx="53340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20" dirty="0">
                <a:latin typeface="Arial"/>
                <a:cs typeface="Arial"/>
              </a:rPr>
              <a:t>-</a:t>
            </a:r>
            <a:endParaRPr sz="700">
              <a:latin typeface="Arial"/>
              <a:cs typeface="Arial"/>
            </a:endParaRPr>
          </a:p>
        </p:txBody>
      </p:sp>
      <p:sp>
        <p:nvSpPr>
          <p:cNvPr id="72" name="object 72"/>
          <p:cNvSpPr txBox="1"/>
          <p:nvPr/>
        </p:nvSpPr>
        <p:spPr>
          <a:xfrm>
            <a:off x="7115047" y="5892927"/>
            <a:ext cx="363855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30" dirty="0">
                <a:latin typeface="Arial"/>
                <a:cs typeface="Arial"/>
              </a:rPr>
              <a:t>20.00</a:t>
            </a:r>
            <a:r>
              <a:rPr sz="700" spc="85" dirty="0">
                <a:latin typeface="Arial"/>
                <a:cs typeface="Arial"/>
              </a:rPr>
              <a:t> </a:t>
            </a:r>
            <a:r>
              <a:rPr sz="700" spc="-35" dirty="0">
                <a:latin typeface="Arial"/>
                <a:cs typeface="Arial"/>
              </a:rPr>
              <a:t>$</a:t>
            </a:r>
            <a:endParaRPr sz="700">
              <a:latin typeface="Arial"/>
              <a:cs typeface="Arial"/>
            </a:endParaRPr>
          </a:p>
        </p:txBody>
      </p:sp>
      <p:sp>
        <p:nvSpPr>
          <p:cNvPr id="73" name="object 73"/>
          <p:cNvSpPr txBox="1"/>
          <p:nvPr/>
        </p:nvSpPr>
        <p:spPr>
          <a:xfrm>
            <a:off x="941324" y="6127622"/>
            <a:ext cx="198755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65" dirty="0">
                <a:latin typeface="Arial"/>
                <a:cs typeface="Arial"/>
              </a:rPr>
              <a:t>A</a:t>
            </a:r>
            <a:r>
              <a:rPr sz="700" spc="-10" dirty="0">
                <a:latin typeface="Arial"/>
                <a:cs typeface="Arial"/>
              </a:rPr>
              <a:t>p</a:t>
            </a:r>
            <a:r>
              <a:rPr sz="700" dirty="0">
                <a:latin typeface="Arial"/>
                <a:cs typeface="Arial"/>
              </a:rPr>
              <a:t>r</a:t>
            </a:r>
            <a:r>
              <a:rPr sz="700" spc="10" dirty="0">
                <a:latin typeface="Arial"/>
                <a:cs typeface="Arial"/>
              </a:rPr>
              <a:t>i</a:t>
            </a:r>
            <a:r>
              <a:rPr sz="700" spc="5" dirty="0">
                <a:latin typeface="Arial"/>
                <a:cs typeface="Arial"/>
              </a:rPr>
              <a:t>l</a:t>
            </a:r>
            <a:endParaRPr sz="700">
              <a:latin typeface="Arial"/>
              <a:cs typeface="Arial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1730755" y="6127622"/>
            <a:ext cx="116839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35" dirty="0">
                <a:latin typeface="Arial"/>
                <a:cs typeface="Arial"/>
              </a:rPr>
              <a:t>10</a:t>
            </a:r>
            <a:endParaRPr sz="700">
              <a:latin typeface="Arial"/>
              <a:cs typeface="Arial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6648704" y="6127622"/>
            <a:ext cx="176530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35" dirty="0">
                <a:latin typeface="Arial"/>
                <a:cs typeface="Arial"/>
              </a:rPr>
              <a:t>2</a:t>
            </a:r>
            <a:r>
              <a:rPr sz="700" spc="35" dirty="0">
                <a:latin typeface="Arial"/>
                <a:cs typeface="Arial"/>
              </a:rPr>
              <a:t> </a:t>
            </a:r>
            <a:r>
              <a:rPr sz="700" spc="-35" dirty="0">
                <a:latin typeface="Arial"/>
                <a:cs typeface="Arial"/>
              </a:rPr>
              <a:t>$</a:t>
            </a:r>
            <a:endParaRPr sz="700">
              <a:latin typeface="Arial"/>
              <a:cs typeface="Arial"/>
            </a:endParaRPr>
          </a:p>
        </p:txBody>
      </p:sp>
      <p:sp>
        <p:nvSpPr>
          <p:cNvPr id="76" name="object 76"/>
          <p:cNvSpPr txBox="1"/>
          <p:nvPr/>
        </p:nvSpPr>
        <p:spPr>
          <a:xfrm>
            <a:off x="7898383" y="6127622"/>
            <a:ext cx="231140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35" dirty="0">
                <a:latin typeface="Arial"/>
                <a:cs typeface="Arial"/>
              </a:rPr>
              <a:t>40</a:t>
            </a:r>
            <a:r>
              <a:rPr sz="700" spc="-20" dirty="0">
                <a:latin typeface="Arial"/>
                <a:cs typeface="Arial"/>
              </a:rPr>
              <a:t>.</a:t>
            </a:r>
            <a:r>
              <a:rPr sz="700" spc="-35" dirty="0">
                <a:latin typeface="Arial"/>
                <a:cs typeface="Arial"/>
              </a:rPr>
              <a:t>00</a:t>
            </a:r>
            <a:endParaRPr sz="700">
              <a:latin typeface="Arial"/>
              <a:cs typeface="Arial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7115047" y="6127622"/>
            <a:ext cx="363855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30" dirty="0">
                <a:latin typeface="Arial"/>
                <a:cs typeface="Arial"/>
              </a:rPr>
              <a:t>20.00</a:t>
            </a:r>
            <a:r>
              <a:rPr sz="700" spc="85" dirty="0">
                <a:latin typeface="Arial"/>
                <a:cs typeface="Arial"/>
              </a:rPr>
              <a:t> </a:t>
            </a:r>
            <a:r>
              <a:rPr sz="700" spc="-35" dirty="0">
                <a:latin typeface="Arial"/>
                <a:cs typeface="Arial"/>
              </a:rPr>
              <a:t>$</a:t>
            </a:r>
            <a:endParaRPr sz="700">
              <a:latin typeface="Arial"/>
              <a:cs typeface="Arial"/>
            </a:endParaRPr>
          </a:p>
        </p:txBody>
      </p:sp>
      <p:sp>
        <p:nvSpPr>
          <p:cNvPr id="78" name="object 78"/>
          <p:cNvSpPr txBox="1"/>
          <p:nvPr/>
        </p:nvSpPr>
        <p:spPr>
          <a:xfrm>
            <a:off x="941324" y="6362319"/>
            <a:ext cx="198755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65" dirty="0">
                <a:latin typeface="Arial"/>
                <a:cs typeface="Arial"/>
              </a:rPr>
              <a:t>A</a:t>
            </a:r>
            <a:r>
              <a:rPr sz="700" spc="-10" dirty="0">
                <a:latin typeface="Arial"/>
                <a:cs typeface="Arial"/>
              </a:rPr>
              <a:t>p</a:t>
            </a:r>
            <a:r>
              <a:rPr sz="700" dirty="0">
                <a:latin typeface="Arial"/>
                <a:cs typeface="Arial"/>
              </a:rPr>
              <a:t>r</a:t>
            </a:r>
            <a:r>
              <a:rPr sz="700" spc="10" dirty="0">
                <a:latin typeface="Arial"/>
                <a:cs typeface="Arial"/>
              </a:rPr>
              <a:t>i</a:t>
            </a:r>
            <a:r>
              <a:rPr sz="700" spc="5" dirty="0">
                <a:latin typeface="Arial"/>
                <a:cs typeface="Arial"/>
              </a:rPr>
              <a:t>l</a:t>
            </a:r>
            <a:endParaRPr sz="700">
              <a:latin typeface="Arial"/>
              <a:cs typeface="Arial"/>
            </a:endParaRPr>
          </a:p>
        </p:txBody>
      </p:sp>
      <p:sp>
        <p:nvSpPr>
          <p:cNvPr id="79" name="object 79"/>
          <p:cNvSpPr txBox="1"/>
          <p:nvPr/>
        </p:nvSpPr>
        <p:spPr>
          <a:xfrm>
            <a:off x="1730755" y="6362319"/>
            <a:ext cx="116839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35" dirty="0">
                <a:latin typeface="Arial"/>
                <a:cs typeface="Arial"/>
              </a:rPr>
              <a:t>11</a:t>
            </a:r>
            <a:endParaRPr sz="700">
              <a:latin typeface="Arial"/>
              <a:cs typeface="Arial"/>
            </a:endParaRPr>
          </a:p>
        </p:txBody>
      </p:sp>
      <p:sp>
        <p:nvSpPr>
          <p:cNvPr id="80" name="object 80"/>
          <p:cNvSpPr txBox="1"/>
          <p:nvPr/>
        </p:nvSpPr>
        <p:spPr>
          <a:xfrm>
            <a:off x="6753859" y="6362319"/>
            <a:ext cx="71120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35" dirty="0">
                <a:latin typeface="Arial"/>
                <a:cs typeface="Arial"/>
              </a:rPr>
              <a:t>$</a:t>
            </a:r>
            <a:endParaRPr sz="700">
              <a:latin typeface="Arial"/>
              <a:cs typeface="Arial"/>
            </a:endParaRPr>
          </a:p>
        </p:txBody>
      </p:sp>
      <p:sp>
        <p:nvSpPr>
          <p:cNvPr id="81" name="object 81"/>
          <p:cNvSpPr txBox="1"/>
          <p:nvPr/>
        </p:nvSpPr>
        <p:spPr>
          <a:xfrm>
            <a:off x="7985252" y="6362319"/>
            <a:ext cx="53340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20" dirty="0">
                <a:latin typeface="Arial"/>
                <a:cs typeface="Arial"/>
              </a:rPr>
              <a:t>-</a:t>
            </a:r>
            <a:endParaRPr sz="700">
              <a:latin typeface="Arial"/>
              <a:cs typeface="Arial"/>
            </a:endParaRPr>
          </a:p>
        </p:txBody>
      </p:sp>
      <p:sp>
        <p:nvSpPr>
          <p:cNvPr id="82" name="object 82"/>
          <p:cNvSpPr txBox="1"/>
          <p:nvPr/>
        </p:nvSpPr>
        <p:spPr>
          <a:xfrm>
            <a:off x="7115047" y="6362319"/>
            <a:ext cx="363855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30" dirty="0">
                <a:latin typeface="Arial"/>
                <a:cs typeface="Arial"/>
              </a:rPr>
              <a:t>20.00</a:t>
            </a:r>
            <a:r>
              <a:rPr sz="700" spc="85" dirty="0">
                <a:latin typeface="Arial"/>
                <a:cs typeface="Arial"/>
              </a:rPr>
              <a:t> </a:t>
            </a:r>
            <a:r>
              <a:rPr sz="700" spc="-35" dirty="0">
                <a:latin typeface="Arial"/>
                <a:cs typeface="Arial"/>
              </a:rPr>
              <a:t>$</a:t>
            </a:r>
            <a:endParaRPr sz="700">
              <a:latin typeface="Arial"/>
              <a:cs typeface="Arial"/>
            </a:endParaRPr>
          </a:p>
        </p:txBody>
      </p:sp>
      <p:sp>
        <p:nvSpPr>
          <p:cNvPr id="83" name="object 83"/>
          <p:cNvSpPr txBox="1"/>
          <p:nvPr/>
        </p:nvSpPr>
        <p:spPr>
          <a:xfrm>
            <a:off x="941324" y="6743318"/>
            <a:ext cx="198755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65" dirty="0">
                <a:latin typeface="Arial"/>
                <a:cs typeface="Arial"/>
              </a:rPr>
              <a:t>A</a:t>
            </a:r>
            <a:r>
              <a:rPr sz="700" spc="-10" dirty="0">
                <a:latin typeface="Arial"/>
                <a:cs typeface="Arial"/>
              </a:rPr>
              <a:t>p</a:t>
            </a:r>
            <a:r>
              <a:rPr sz="700" dirty="0">
                <a:latin typeface="Arial"/>
                <a:cs typeface="Arial"/>
              </a:rPr>
              <a:t>r</a:t>
            </a:r>
            <a:r>
              <a:rPr sz="700" spc="10" dirty="0">
                <a:latin typeface="Arial"/>
                <a:cs typeface="Arial"/>
              </a:rPr>
              <a:t>i</a:t>
            </a:r>
            <a:r>
              <a:rPr sz="700" spc="5" dirty="0">
                <a:latin typeface="Arial"/>
                <a:cs typeface="Arial"/>
              </a:rPr>
              <a:t>l</a:t>
            </a:r>
            <a:endParaRPr sz="700">
              <a:latin typeface="Arial"/>
              <a:cs typeface="Arial"/>
            </a:endParaRPr>
          </a:p>
        </p:txBody>
      </p:sp>
      <p:sp>
        <p:nvSpPr>
          <p:cNvPr id="84" name="object 84"/>
          <p:cNvSpPr txBox="1"/>
          <p:nvPr/>
        </p:nvSpPr>
        <p:spPr>
          <a:xfrm>
            <a:off x="1730755" y="6743318"/>
            <a:ext cx="116839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35" dirty="0">
                <a:latin typeface="Arial"/>
                <a:cs typeface="Arial"/>
              </a:rPr>
              <a:t>12</a:t>
            </a:r>
            <a:endParaRPr sz="700">
              <a:latin typeface="Arial"/>
              <a:cs typeface="Arial"/>
            </a:endParaRPr>
          </a:p>
        </p:txBody>
      </p:sp>
      <p:sp>
        <p:nvSpPr>
          <p:cNvPr id="85" name="object 85"/>
          <p:cNvSpPr txBox="1"/>
          <p:nvPr/>
        </p:nvSpPr>
        <p:spPr>
          <a:xfrm>
            <a:off x="6753859" y="6743318"/>
            <a:ext cx="71120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35" dirty="0">
                <a:latin typeface="Arial"/>
                <a:cs typeface="Arial"/>
              </a:rPr>
              <a:t>$</a:t>
            </a:r>
            <a:endParaRPr sz="700">
              <a:latin typeface="Arial"/>
              <a:cs typeface="Arial"/>
            </a:endParaRPr>
          </a:p>
        </p:txBody>
      </p:sp>
      <p:sp>
        <p:nvSpPr>
          <p:cNvPr id="86" name="object 86"/>
          <p:cNvSpPr txBox="1"/>
          <p:nvPr/>
        </p:nvSpPr>
        <p:spPr>
          <a:xfrm>
            <a:off x="7985252" y="6743318"/>
            <a:ext cx="53340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20" dirty="0">
                <a:latin typeface="Arial"/>
                <a:cs typeface="Arial"/>
              </a:rPr>
              <a:t>-</a:t>
            </a:r>
            <a:endParaRPr sz="700">
              <a:latin typeface="Arial"/>
              <a:cs typeface="Arial"/>
            </a:endParaRPr>
          </a:p>
        </p:txBody>
      </p:sp>
      <p:sp>
        <p:nvSpPr>
          <p:cNvPr id="87" name="object 87"/>
          <p:cNvSpPr txBox="1"/>
          <p:nvPr/>
        </p:nvSpPr>
        <p:spPr>
          <a:xfrm>
            <a:off x="7115047" y="6743318"/>
            <a:ext cx="363855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30" dirty="0">
                <a:latin typeface="Arial"/>
                <a:cs typeface="Arial"/>
              </a:rPr>
              <a:t>20.00</a:t>
            </a:r>
            <a:r>
              <a:rPr sz="700" spc="85" dirty="0">
                <a:latin typeface="Arial"/>
                <a:cs typeface="Arial"/>
              </a:rPr>
              <a:t> </a:t>
            </a:r>
            <a:r>
              <a:rPr sz="700" spc="-35" dirty="0">
                <a:latin typeface="Arial"/>
                <a:cs typeface="Arial"/>
              </a:rPr>
              <a:t>$</a:t>
            </a:r>
            <a:endParaRPr sz="700">
              <a:latin typeface="Arial"/>
              <a:cs typeface="Arial"/>
            </a:endParaRPr>
          </a:p>
        </p:txBody>
      </p:sp>
      <p:sp>
        <p:nvSpPr>
          <p:cNvPr id="88" name="object 88"/>
          <p:cNvSpPr txBox="1"/>
          <p:nvPr/>
        </p:nvSpPr>
        <p:spPr>
          <a:xfrm>
            <a:off x="2142235" y="2440609"/>
            <a:ext cx="1853564" cy="278765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z="750" b="1" i="1" spc="-35" dirty="0">
                <a:latin typeface="Trebuchet MS"/>
                <a:cs typeface="Trebuchet MS"/>
              </a:rPr>
              <a:t>Sample</a:t>
            </a:r>
            <a:r>
              <a:rPr sz="750" b="1" i="1" spc="-70" dirty="0">
                <a:latin typeface="Trebuchet MS"/>
                <a:cs typeface="Trebuchet MS"/>
              </a:rPr>
              <a:t> </a:t>
            </a:r>
            <a:r>
              <a:rPr sz="750" b="1" i="1" spc="-45" dirty="0">
                <a:latin typeface="Trebuchet MS"/>
                <a:cs typeface="Trebuchet MS"/>
              </a:rPr>
              <a:t>Description:</a:t>
            </a:r>
            <a:endParaRPr sz="75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50" i="1" spc="-40" dirty="0">
                <a:latin typeface="Trebuchet MS"/>
                <a:cs typeface="Trebuchet MS"/>
              </a:rPr>
              <a:t>Attend </a:t>
            </a:r>
            <a:r>
              <a:rPr sz="750" i="1" spc="-20" dirty="0">
                <a:latin typeface="Trebuchet MS"/>
                <a:cs typeface="Trebuchet MS"/>
              </a:rPr>
              <a:t>Howard</a:t>
            </a:r>
            <a:r>
              <a:rPr sz="750" i="1" spc="-180" dirty="0">
                <a:latin typeface="Trebuchet MS"/>
                <a:cs typeface="Trebuchet MS"/>
              </a:rPr>
              <a:t> </a:t>
            </a:r>
            <a:r>
              <a:rPr sz="750" i="1" spc="-25" dirty="0">
                <a:latin typeface="Trebuchet MS"/>
                <a:cs typeface="Trebuchet MS"/>
              </a:rPr>
              <a:t>Park </a:t>
            </a:r>
            <a:r>
              <a:rPr sz="750" i="1" spc="-45" dirty="0">
                <a:latin typeface="Trebuchet MS"/>
                <a:cs typeface="Trebuchet MS"/>
              </a:rPr>
              <a:t>Civic </a:t>
            </a:r>
            <a:r>
              <a:rPr sz="750" i="1" spc="-25" dirty="0">
                <a:latin typeface="Trebuchet MS"/>
                <a:cs typeface="Trebuchet MS"/>
              </a:rPr>
              <a:t>Association </a:t>
            </a:r>
            <a:r>
              <a:rPr sz="750" i="1" spc="-30" dirty="0">
                <a:latin typeface="Trebuchet MS"/>
                <a:cs typeface="Trebuchet MS"/>
              </a:rPr>
              <a:t>meeting</a:t>
            </a:r>
            <a:endParaRPr sz="750">
              <a:latin typeface="Trebuchet MS"/>
              <a:cs typeface="Trebuchet MS"/>
            </a:endParaRPr>
          </a:p>
        </p:txBody>
      </p:sp>
      <p:sp>
        <p:nvSpPr>
          <p:cNvPr id="89" name="object 89"/>
          <p:cNvSpPr txBox="1"/>
          <p:nvPr/>
        </p:nvSpPr>
        <p:spPr>
          <a:xfrm>
            <a:off x="7380223" y="972997"/>
            <a:ext cx="4251960" cy="330200"/>
          </a:xfrm>
          <a:prstGeom prst="rect">
            <a:avLst/>
          </a:prstGeom>
        </p:spPr>
        <p:txBody>
          <a:bodyPr vert="horz" wrap="square" lIns="0" tIns="57785" rIns="0" bIns="0" rtlCol="0">
            <a:spAutoFit/>
          </a:bodyPr>
          <a:lstStyle/>
          <a:p>
            <a:pPr marL="100965" indent="-88265">
              <a:lnSpc>
                <a:spcPct val="100000"/>
              </a:lnSpc>
              <a:spcBef>
                <a:spcPts val="455"/>
              </a:spcBef>
              <a:buAutoNum type="arabicPeriod"/>
              <a:tabLst>
                <a:tab pos="101600" algn="l"/>
              </a:tabLst>
            </a:pPr>
            <a:r>
              <a:rPr sz="700" spc="-30" dirty="0">
                <a:latin typeface="Arial"/>
                <a:cs typeface="Arial"/>
              </a:rPr>
              <a:t>Complete</a:t>
            </a:r>
            <a:r>
              <a:rPr sz="700" spc="-40" dirty="0">
                <a:latin typeface="Arial"/>
                <a:cs typeface="Arial"/>
              </a:rPr>
              <a:t> </a:t>
            </a:r>
            <a:r>
              <a:rPr sz="700" spc="-10" dirty="0">
                <a:latin typeface="Arial"/>
                <a:cs typeface="Arial"/>
              </a:rPr>
              <a:t>the</a:t>
            </a:r>
            <a:r>
              <a:rPr sz="700" spc="-35" dirty="0">
                <a:latin typeface="Arial"/>
                <a:cs typeface="Arial"/>
              </a:rPr>
              <a:t> </a:t>
            </a:r>
            <a:r>
              <a:rPr sz="700" spc="-20" dirty="0">
                <a:latin typeface="Arial"/>
                <a:cs typeface="Arial"/>
              </a:rPr>
              <a:t>blue</a:t>
            </a:r>
            <a:r>
              <a:rPr sz="700" spc="-40" dirty="0">
                <a:latin typeface="Arial"/>
                <a:cs typeface="Arial"/>
              </a:rPr>
              <a:t> </a:t>
            </a:r>
            <a:r>
              <a:rPr sz="700" spc="-30" dirty="0">
                <a:latin typeface="Arial"/>
                <a:cs typeface="Arial"/>
              </a:rPr>
              <a:t>box</a:t>
            </a:r>
            <a:r>
              <a:rPr sz="700" spc="-25" dirty="0">
                <a:latin typeface="Arial"/>
                <a:cs typeface="Arial"/>
              </a:rPr>
              <a:t> </a:t>
            </a:r>
            <a:r>
              <a:rPr sz="700" spc="10" dirty="0">
                <a:latin typeface="Arial"/>
                <a:cs typeface="Arial"/>
              </a:rPr>
              <a:t>to</a:t>
            </a:r>
            <a:r>
              <a:rPr sz="700" spc="-35" dirty="0">
                <a:latin typeface="Arial"/>
                <a:cs typeface="Arial"/>
              </a:rPr>
              <a:t> </a:t>
            </a:r>
            <a:r>
              <a:rPr sz="700" spc="-10" dirty="0">
                <a:latin typeface="Arial"/>
                <a:cs typeface="Arial"/>
              </a:rPr>
              <a:t>the</a:t>
            </a:r>
            <a:r>
              <a:rPr sz="700" spc="-35" dirty="0">
                <a:latin typeface="Arial"/>
                <a:cs typeface="Arial"/>
              </a:rPr>
              <a:t> </a:t>
            </a:r>
            <a:r>
              <a:rPr sz="700" spc="5" dirty="0">
                <a:latin typeface="Arial"/>
                <a:cs typeface="Arial"/>
              </a:rPr>
              <a:t>left</a:t>
            </a:r>
            <a:r>
              <a:rPr sz="700" spc="-35" dirty="0">
                <a:latin typeface="Arial"/>
                <a:cs typeface="Arial"/>
              </a:rPr>
              <a:t> </a:t>
            </a:r>
            <a:r>
              <a:rPr sz="700" spc="-5" dirty="0">
                <a:latin typeface="Arial"/>
                <a:cs typeface="Arial"/>
              </a:rPr>
              <a:t>first.</a:t>
            </a:r>
            <a:r>
              <a:rPr sz="700" spc="130" dirty="0">
                <a:latin typeface="Arial"/>
                <a:cs typeface="Arial"/>
              </a:rPr>
              <a:t> </a:t>
            </a:r>
            <a:r>
              <a:rPr sz="700" spc="-45" dirty="0">
                <a:latin typeface="Arial"/>
                <a:cs typeface="Arial"/>
              </a:rPr>
              <a:t>This</a:t>
            </a:r>
            <a:r>
              <a:rPr sz="700" spc="-30" dirty="0">
                <a:latin typeface="Arial"/>
                <a:cs typeface="Arial"/>
              </a:rPr>
              <a:t> </a:t>
            </a:r>
            <a:r>
              <a:rPr sz="700" spc="5" dirty="0">
                <a:latin typeface="Arial"/>
                <a:cs typeface="Arial"/>
              </a:rPr>
              <a:t>will</a:t>
            </a:r>
            <a:r>
              <a:rPr sz="700" spc="-30" dirty="0">
                <a:latin typeface="Arial"/>
                <a:cs typeface="Arial"/>
              </a:rPr>
              <a:t> </a:t>
            </a:r>
            <a:r>
              <a:rPr sz="700" spc="-50" dirty="0">
                <a:latin typeface="Arial"/>
                <a:cs typeface="Arial"/>
              </a:rPr>
              <a:t>cause</a:t>
            </a:r>
            <a:r>
              <a:rPr sz="700" spc="-35" dirty="0">
                <a:latin typeface="Arial"/>
                <a:cs typeface="Arial"/>
              </a:rPr>
              <a:t> </a:t>
            </a:r>
            <a:r>
              <a:rPr sz="700" spc="-10" dirty="0">
                <a:latin typeface="Arial"/>
                <a:cs typeface="Arial"/>
              </a:rPr>
              <a:t>month</a:t>
            </a:r>
            <a:r>
              <a:rPr sz="700" spc="-30" dirty="0">
                <a:latin typeface="Arial"/>
                <a:cs typeface="Arial"/>
              </a:rPr>
              <a:t> </a:t>
            </a:r>
            <a:r>
              <a:rPr sz="700" spc="-35" dirty="0">
                <a:latin typeface="Arial"/>
                <a:cs typeface="Arial"/>
              </a:rPr>
              <a:t>and name </a:t>
            </a:r>
            <a:r>
              <a:rPr sz="700" spc="-10" dirty="0">
                <a:latin typeface="Arial"/>
                <a:cs typeface="Arial"/>
              </a:rPr>
              <a:t>information</a:t>
            </a:r>
            <a:r>
              <a:rPr sz="700" spc="-35" dirty="0">
                <a:latin typeface="Arial"/>
                <a:cs typeface="Arial"/>
              </a:rPr>
              <a:t> </a:t>
            </a:r>
            <a:r>
              <a:rPr sz="700" spc="10" dirty="0">
                <a:latin typeface="Arial"/>
                <a:cs typeface="Arial"/>
              </a:rPr>
              <a:t>to</a:t>
            </a:r>
            <a:r>
              <a:rPr sz="700" spc="-30" dirty="0">
                <a:latin typeface="Arial"/>
                <a:cs typeface="Arial"/>
              </a:rPr>
              <a:t> </a:t>
            </a:r>
            <a:r>
              <a:rPr sz="700" spc="-20" dirty="0">
                <a:latin typeface="Arial"/>
                <a:cs typeface="Arial"/>
              </a:rPr>
              <a:t>populate</a:t>
            </a:r>
            <a:r>
              <a:rPr sz="700" spc="-40" dirty="0">
                <a:latin typeface="Arial"/>
                <a:cs typeface="Arial"/>
              </a:rPr>
              <a:t> </a:t>
            </a:r>
            <a:r>
              <a:rPr sz="700" spc="-10" dirty="0">
                <a:latin typeface="Arial"/>
                <a:cs typeface="Arial"/>
              </a:rPr>
              <a:t>the</a:t>
            </a:r>
            <a:r>
              <a:rPr sz="700" spc="-35" dirty="0">
                <a:latin typeface="Arial"/>
                <a:cs typeface="Arial"/>
              </a:rPr>
              <a:t> spreadsheet.</a:t>
            </a:r>
            <a:endParaRPr sz="700">
              <a:latin typeface="Arial"/>
              <a:cs typeface="Arial"/>
            </a:endParaRPr>
          </a:p>
          <a:p>
            <a:pPr marL="100965" indent="-88265">
              <a:lnSpc>
                <a:spcPct val="100000"/>
              </a:lnSpc>
              <a:spcBef>
                <a:spcPts val="360"/>
              </a:spcBef>
              <a:buAutoNum type="arabicPeriod"/>
              <a:tabLst>
                <a:tab pos="101600" algn="l"/>
              </a:tabLst>
            </a:pPr>
            <a:r>
              <a:rPr sz="700" spc="-30" dirty="0">
                <a:latin typeface="Arial"/>
                <a:cs typeface="Arial"/>
              </a:rPr>
              <a:t>Enter</a:t>
            </a:r>
            <a:r>
              <a:rPr sz="700" spc="-25" dirty="0">
                <a:latin typeface="Arial"/>
                <a:cs typeface="Arial"/>
              </a:rPr>
              <a:t> descriptions</a:t>
            </a:r>
            <a:r>
              <a:rPr sz="700" spc="-30" dirty="0">
                <a:latin typeface="Arial"/>
                <a:cs typeface="Arial"/>
              </a:rPr>
              <a:t> </a:t>
            </a:r>
            <a:r>
              <a:rPr sz="700" spc="-35" dirty="0">
                <a:latin typeface="Arial"/>
                <a:cs typeface="Arial"/>
              </a:rPr>
              <a:t>and</a:t>
            </a:r>
            <a:r>
              <a:rPr sz="700" spc="-25" dirty="0">
                <a:latin typeface="Arial"/>
                <a:cs typeface="Arial"/>
              </a:rPr>
              <a:t> </a:t>
            </a:r>
            <a:r>
              <a:rPr sz="700" spc="-30" dirty="0">
                <a:latin typeface="Arial"/>
                <a:cs typeface="Arial"/>
              </a:rPr>
              <a:t>hours </a:t>
            </a:r>
            <a:r>
              <a:rPr sz="700" spc="-5" dirty="0">
                <a:latin typeface="Arial"/>
                <a:cs typeface="Arial"/>
              </a:rPr>
              <a:t>in</a:t>
            </a:r>
            <a:r>
              <a:rPr sz="700" spc="-30" dirty="0">
                <a:latin typeface="Arial"/>
                <a:cs typeface="Arial"/>
              </a:rPr>
              <a:t> </a:t>
            </a:r>
            <a:r>
              <a:rPr sz="700" spc="-10" dirty="0">
                <a:latin typeface="Arial"/>
                <a:cs typeface="Arial"/>
              </a:rPr>
              <a:t>the</a:t>
            </a:r>
            <a:r>
              <a:rPr sz="700" spc="-30" dirty="0">
                <a:latin typeface="Arial"/>
                <a:cs typeface="Arial"/>
              </a:rPr>
              <a:t> </a:t>
            </a:r>
            <a:r>
              <a:rPr sz="700" spc="-15" dirty="0">
                <a:latin typeface="Arial"/>
                <a:cs typeface="Arial"/>
              </a:rPr>
              <a:t>"Time"</a:t>
            </a:r>
            <a:r>
              <a:rPr sz="700" spc="-25" dirty="0">
                <a:latin typeface="Arial"/>
                <a:cs typeface="Arial"/>
              </a:rPr>
              <a:t> </a:t>
            </a:r>
            <a:r>
              <a:rPr sz="700" spc="-5" dirty="0">
                <a:latin typeface="Arial"/>
                <a:cs typeface="Arial"/>
              </a:rPr>
              <a:t>portion</a:t>
            </a:r>
            <a:r>
              <a:rPr sz="700" spc="-30" dirty="0">
                <a:latin typeface="Arial"/>
                <a:cs typeface="Arial"/>
              </a:rPr>
              <a:t> </a:t>
            </a:r>
            <a:r>
              <a:rPr sz="700" spc="-5" dirty="0">
                <a:latin typeface="Arial"/>
                <a:cs typeface="Arial"/>
              </a:rPr>
              <a:t>of</a:t>
            </a:r>
            <a:r>
              <a:rPr sz="700" spc="-25" dirty="0">
                <a:latin typeface="Arial"/>
                <a:cs typeface="Arial"/>
              </a:rPr>
              <a:t> </a:t>
            </a:r>
            <a:r>
              <a:rPr sz="700" spc="-10" dirty="0">
                <a:latin typeface="Arial"/>
                <a:cs typeface="Arial"/>
              </a:rPr>
              <a:t>the</a:t>
            </a:r>
            <a:r>
              <a:rPr sz="700" spc="-35" dirty="0">
                <a:latin typeface="Arial"/>
                <a:cs typeface="Arial"/>
              </a:rPr>
              <a:t> </a:t>
            </a:r>
            <a:r>
              <a:rPr sz="700" spc="-10" dirty="0">
                <a:latin typeface="Arial"/>
                <a:cs typeface="Arial"/>
              </a:rPr>
              <a:t>matrix</a:t>
            </a:r>
            <a:r>
              <a:rPr sz="700" spc="-25" dirty="0">
                <a:latin typeface="Arial"/>
                <a:cs typeface="Arial"/>
              </a:rPr>
              <a:t> consistent </a:t>
            </a:r>
            <a:r>
              <a:rPr sz="700" spc="5" dirty="0">
                <a:latin typeface="Arial"/>
                <a:cs typeface="Arial"/>
              </a:rPr>
              <a:t>with</a:t>
            </a:r>
            <a:r>
              <a:rPr sz="700" spc="-30" dirty="0">
                <a:latin typeface="Arial"/>
                <a:cs typeface="Arial"/>
              </a:rPr>
              <a:t> </a:t>
            </a:r>
            <a:r>
              <a:rPr sz="700" spc="-10" dirty="0">
                <a:latin typeface="Arial"/>
                <a:cs typeface="Arial"/>
              </a:rPr>
              <a:t>the</a:t>
            </a:r>
            <a:r>
              <a:rPr sz="700" spc="-35" dirty="0">
                <a:latin typeface="Arial"/>
                <a:cs typeface="Arial"/>
              </a:rPr>
              <a:t> "Sample</a:t>
            </a:r>
            <a:r>
              <a:rPr sz="700" spc="-30" dirty="0">
                <a:latin typeface="Arial"/>
                <a:cs typeface="Arial"/>
              </a:rPr>
              <a:t> </a:t>
            </a:r>
            <a:r>
              <a:rPr sz="700" spc="-20" dirty="0">
                <a:latin typeface="Arial"/>
                <a:cs typeface="Arial"/>
              </a:rPr>
              <a:t>Description"</a:t>
            </a:r>
            <a:r>
              <a:rPr sz="700" spc="-25" dirty="0">
                <a:latin typeface="Arial"/>
                <a:cs typeface="Arial"/>
              </a:rPr>
              <a:t> </a:t>
            </a:r>
            <a:r>
              <a:rPr sz="700" spc="-20" dirty="0">
                <a:latin typeface="Arial"/>
                <a:cs typeface="Arial"/>
              </a:rPr>
              <a:t>below.</a:t>
            </a:r>
            <a:endParaRPr sz="700">
              <a:latin typeface="Arial"/>
              <a:cs typeface="Arial"/>
            </a:endParaRPr>
          </a:p>
        </p:txBody>
      </p:sp>
      <p:sp>
        <p:nvSpPr>
          <p:cNvPr id="90" name="object 90"/>
          <p:cNvSpPr txBox="1"/>
          <p:nvPr/>
        </p:nvSpPr>
        <p:spPr>
          <a:xfrm>
            <a:off x="7380223" y="1390573"/>
            <a:ext cx="4692015" cy="2908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24300"/>
              </a:lnSpc>
              <a:spcBef>
                <a:spcPts val="95"/>
              </a:spcBef>
            </a:pPr>
            <a:r>
              <a:rPr sz="700" spc="-25" dirty="0">
                <a:latin typeface="Arial"/>
                <a:cs typeface="Arial"/>
              </a:rPr>
              <a:t>3.</a:t>
            </a:r>
            <a:r>
              <a:rPr sz="700" spc="-35" dirty="0">
                <a:latin typeface="Arial"/>
                <a:cs typeface="Arial"/>
              </a:rPr>
              <a:t> </a:t>
            </a:r>
            <a:r>
              <a:rPr sz="700" spc="-55" dirty="0">
                <a:latin typeface="Arial"/>
                <a:cs typeface="Arial"/>
              </a:rPr>
              <a:t>You</a:t>
            </a:r>
            <a:r>
              <a:rPr sz="700" spc="-35" dirty="0">
                <a:latin typeface="Arial"/>
                <a:cs typeface="Arial"/>
              </a:rPr>
              <a:t> </a:t>
            </a:r>
            <a:r>
              <a:rPr sz="700" spc="-40" dirty="0">
                <a:latin typeface="Arial"/>
                <a:cs typeface="Arial"/>
              </a:rPr>
              <a:t>may</a:t>
            </a:r>
            <a:r>
              <a:rPr sz="700" spc="-35" dirty="0">
                <a:latin typeface="Arial"/>
                <a:cs typeface="Arial"/>
              </a:rPr>
              <a:t> </a:t>
            </a:r>
            <a:r>
              <a:rPr sz="700" spc="-5" dirty="0">
                <a:latin typeface="Arial"/>
                <a:cs typeface="Arial"/>
              </a:rPr>
              <a:t>not</a:t>
            </a:r>
            <a:r>
              <a:rPr sz="700" spc="-35" dirty="0">
                <a:latin typeface="Arial"/>
                <a:cs typeface="Arial"/>
              </a:rPr>
              <a:t> </a:t>
            </a:r>
            <a:r>
              <a:rPr sz="700" dirty="0">
                <a:latin typeface="Arial"/>
                <a:cs typeface="Arial"/>
              </a:rPr>
              <a:t>bill</a:t>
            </a:r>
            <a:r>
              <a:rPr sz="700" spc="-30" dirty="0">
                <a:latin typeface="Arial"/>
                <a:cs typeface="Arial"/>
              </a:rPr>
              <a:t> </a:t>
            </a:r>
            <a:r>
              <a:rPr sz="700" spc="-20" dirty="0">
                <a:latin typeface="Arial"/>
                <a:cs typeface="Arial"/>
              </a:rPr>
              <a:t>more</a:t>
            </a:r>
            <a:r>
              <a:rPr sz="700" spc="-35" dirty="0">
                <a:latin typeface="Arial"/>
                <a:cs typeface="Arial"/>
              </a:rPr>
              <a:t> </a:t>
            </a:r>
            <a:r>
              <a:rPr sz="700" spc="-15" dirty="0">
                <a:latin typeface="Arial"/>
                <a:cs typeface="Arial"/>
              </a:rPr>
              <a:t>than</a:t>
            </a:r>
            <a:r>
              <a:rPr sz="700" spc="-35" dirty="0">
                <a:latin typeface="Arial"/>
                <a:cs typeface="Arial"/>
              </a:rPr>
              <a:t> </a:t>
            </a:r>
            <a:r>
              <a:rPr sz="700" spc="-15" dirty="0">
                <a:latin typeface="Arial"/>
                <a:cs typeface="Arial"/>
              </a:rPr>
              <a:t>eight</a:t>
            </a:r>
            <a:r>
              <a:rPr sz="700" spc="-35" dirty="0">
                <a:latin typeface="Arial"/>
                <a:cs typeface="Arial"/>
              </a:rPr>
              <a:t> </a:t>
            </a:r>
            <a:r>
              <a:rPr sz="700" spc="-25" dirty="0">
                <a:latin typeface="Arial"/>
                <a:cs typeface="Arial"/>
              </a:rPr>
              <a:t>(8)</a:t>
            </a:r>
            <a:r>
              <a:rPr sz="700" spc="-35" dirty="0">
                <a:latin typeface="Arial"/>
                <a:cs typeface="Arial"/>
              </a:rPr>
              <a:t> </a:t>
            </a:r>
            <a:r>
              <a:rPr sz="700" spc="-30" dirty="0">
                <a:latin typeface="Arial"/>
                <a:cs typeface="Arial"/>
              </a:rPr>
              <a:t>hours</a:t>
            </a:r>
            <a:r>
              <a:rPr sz="700" spc="-35" dirty="0">
                <a:latin typeface="Arial"/>
                <a:cs typeface="Arial"/>
              </a:rPr>
              <a:t> </a:t>
            </a:r>
            <a:r>
              <a:rPr sz="700" spc="-5" dirty="0">
                <a:latin typeface="Arial"/>
                <a:cs typeface="Arial"/>
              </a:rPr>
              <a:t>in</a:t>
            </a:r>
            <a:r>
              <a:rPr sz="700" spc="-30" dirty="0">
                <a:latin typeface="Arial"/>
                <a:cs typeface="Arial"/>
              </a:rPr>
              <a:t> </a:t>
            </a:r>
            <a:r>
              <a:rPr sz="700" spc="-55" dirty="0">
                <a:latin typeface="Arial"/>
                <a:cs typeface="Arial"/>
              </a:rPr>
              <a:t>a</a:t>
            </a:r>
            <a:r>
              <a:rPr sz="700" spc="-40" dirty="0">
                <a:latin typeface="Arial"/>
                <a:cs typeface="Arial"/>
              </a:rPr>
              <a:t> day</a:t>
            </a:r>
            <a:r>
              <a:rPr sz="700" spc="-35" dirty="0">
                <a:latin typeface="Arial"/>
                <a:cs typeface="Arial"/>
              </a:rPr>
              <a:t> </a:t>
            </a:r>
            <a:r>
              <a:rPr sz="700" spc="-5" dirty="0">
                <a:latin typeface="Arial"/>
                <a:cs typeface="Arial"/>
              </a:rPr>
              <a:t>or</a:t>
            </a:r>
            <a:r>
              <a:rPr sz="700" spc="-30" dirty="0">
                <a:latin typeface="Arial"/>
                <a:cs typeface="Arial"/>
              </a:rPr>
              <a:t> </a:t>
            </a:r>
            <a:r>
              <a:rPr sz="700" spc="-20" dirty="0">
                <a:latin typeface="Arial"/>
                <a:cs typeface="Arial"/>
              </a:rPr>
              <a:t>more</a:t>
            </a:r>
            <a:r>
              <a:rPr sz="700" spc="-40" dirty="0">
                <a:latin typeface="Arial"/>
                <a:cs typeface="Arial"/>
              </a:rPr>
              <a:t> </a:t>
            </a:r>
            <a:r>
              <a:rPr sz="700" spc="-15" dirty="0">
                <a:latin typeface="Arial"/>
                <a:cs typeface="Arial"/>
              </a:rPr>
              <a:t>than</a:t>
            </a:r>
            <a:r>
              <a:rPr sz="700" spc="-35" dirty="0">
                <a:latin typeface="Arial"/>
                <a:cs typeface="Arial"/>
              </a:rPr>
              <a:t> </a:t>
            </a:r>
            <a:r>
              <a:rPr sz="700" spc="-5" dirty="0">
                <a:latin typeface="Arial"/>
                <a:cs typeface="Arial"/>
              </a:rPr>
              <a:t>fifteen</a:t>
            </a:r>
            <a:r>
              <a:rPr sz="700" spc="-30" dirty="0">
                <a:latin typeface="Arial"/>
                <a:cs typeface="Arial"/>
              </a:rPr>
              <a:t> </a:t>
            </a:r>
            <a:r>
              <a:rPr sz="700" spc="-25" dirty="0">
                <a:latin typeface="Arial"/>
                <a:cs typeface="Arial"/>
              </a:rPr>
              <a:t>(15)</a:t>
            </a:r>
            <a:r>
              <a:rPr sz="700" spc="-35" dirty="0">
                <a:latin typeface="Arial"/>
                <a:cs typeface="Arial"/>
              </a:rPr>
              <a:t> </a:t>
            </a:r>
            <a:r>
              <a:rPr sz="700" spc="-30" dirty="0">
                <a:latin typeface="Arial"/>
                <a:cs typeface="Arial"/>
              </a:rPr>
              <a:t>hours</a:t>
            </a:r>
            <a:r>
              <a:rPr sz="700" spc="-35" dirty="0">
                <a:latin typeface="Arial"/>
                <a:cs typeface="Arial"/>
              </a:rPr>
              <a:t> </a:t>
            </a:r>
            <a:r>
              <a:rPr sz="700" spc="-5" dirty="0">
                <a:latin typeface="Arial"/>
                <a:cs typeface="Arial"/>
              </a:rPr>
              <a:t>in</a:t>
            </a:r>
            <a:r>
              <a:rPr sz="700" spc="-35" dirty="0">
                <a:latin typeface="Arial"/>
                <a:cs typeface="Arial"/>
              </a:rPr>
              <a:t> </a:t>
            </a:r>
            <a:r>
              <a:rPr sz="700" spc="-55" dirty="0">
                <a:latin typeface="Arial"/>
                <a:cs typeface="Arial"/>
              </a:rPr>
              <a:t>a</a:t>
            </a:r>
            <a:r>
              <a:rPr sz="700" spc="-40" dirty="0">
                <a:latin typeface="Arial"/>
                <a:cs typeface="Arial"/>
              </a:rPr>
              <a:t> </a:t>
            </a:r>
            <a:r>
              <a:rPr sz="700" spc="-15" dirty="0">
                <a:latin typeface="Arial"/>
                <a:cs typeface="Arial"/>
              </a:rPr>
              <a:t>month.</a:t>
            </a:r>
            <a:r>
              <a:rPr sz="700" spc="-30" dirty="0">
                <a:latin typeface="Arial"/>
                <a:cs typeface="Arial"/>
              </a:rPr>
              <a:t> </a:t>
            </a:r>
            <a:r>
              <a:rPr sz="700" spc="-15" dirty="0">
                <a:latin typeface="Arial"/>
                <a:cs typeface="Arial"/>
              </a:rPr>
              <a:t>All</a:t>
            </a:r>
            <a:r>
              <a:rPr sz="700" spc="-30" dirty="0">
                <a:latin typeface="Arial"/>
                <a:cs typeface="Arial"/>
              </a:rPr>
              <a:t> </a:t>
            </a:r>
            <a:r>
              <a:rPr sz="700" spc="-5" dirty="0">
                <a:latin typeface="Arial"/>
                <a:cs typeface="Arial"/>
              </a:rPr>
              <a:t>time</a:t>
            </a:r>
            <a:r>
              <a:rPr sz="700" spc="-40" dirty="0">
                <a:latin typeface="Arial"/>
                <a:cs typeface="Arial"/>
              </a:rPr>
              <a:t> </a:t>
            </a:r>
            <a:r>
              <a:rPr sz="700" spc="-35" dirty="0">
                <a:latin typeface="Arial"/>
                <a:cs typeface="Arial"/>
              </a:rPr>
              <a:t>above</a:t>
            </a:r>
            <a:r>
              <a:rPr sz="700" spc="-40" dirty="0">
                <a:latin typeface="Arial"/>
                <a:cs typeface="Arial"/>
              </a:rPr>
              <a:t> </a:t>
            </a:r>
            <a:r>
              <a:rPr sz="700" spc="-35" dirty="0">
                <a:latin typeface="Arial"/>
                <a:cs typeface="Arial"/>
              </a:rPr>
              <a:t>8 </a:t>
            </a:r>
            <a:r>
              <a:rPr sz="700" spc="-30" dirty="0">
                <a:latin typeface="Arial"/>
                <a:cs typeface="Arial"/>
              </a:rPr>
              <a:t>hours </a:t>
            </a:r>
            <a:r>
              <a:rPr sz="700" spc="-5" dirty="0">
                <a:latin typeface="Arial"/>
                <a:cs typeface="Arial"/>
              </a:rPr>
              <a:t>in</a:t>
            </a:r>
            <a:r>
              <a:rPr sz="700" spc="-35" dirty="0">
                <a:latin typeface="Arial"/>
                <a:cs typeface="Arial"/>
              </a:rPr>
              <a:t> </a:t>
            </a:r>
            <a:r>
              <a:rPr sz="700" spc="-55" dirty="0">
                <a:latin typeface="Arial"/>
                <a:cs typeface="Arial"/>
              </a:rPr>
              <a:t>a</a:t>
            </a:r>
            <a:r>
              <a:rPr sz="700" spc="-40" dirty="0">
                <a:latin typeface="Arial"/>
                <a:cs typeface="Arial"/>
              </a:rPr>
              <a:t> day  </a:t>
            </a:r>
            <a:r>
              <a:rPr sz="700" spc="-15" dirty="0">
                <a:latin typeface="Arial"/>
                <a:cs typeface="Arial"/>
              </a:rPr>
              <a:t>travel </a:t>
            </a:r>
            <a:r>
              <a:rPr sz="700" spc="-20" dirty="0">
                <a:latin typeface="Arial"/>
                <a:cs typeface="Arial"/>
              </a:rPr>
              <a:t>stipend </a:t>
            </a:r>
            <a:r>
              <a:rPr sz="700" spc="5" dirty="0">
                <a:latin typeface="Arial"/>
                <a:cs typeface="Arial"/>
              </a:rPr>
              <a:t>will </a:t>
            </a:r>
            <a:r>
              <a:rPr sz="700" spc="-35" dirty="0">
                <a:latin typeface="Arial"/>
                <a:cs typeface="Arial"/>
              </a:rPr>
              <a:t>be</a:t>
            </a:r>
            <a:r>
              <a:rPr sz="700" spc="-130" dirty="0">
                <a:latin typeface="Arial"/>
                <a:cs typeface="Arial"/>
              </a:rPr>
              <a:t> </a:t>
            </a:r>
            <a:r>
              <a:rPr sz="700" spc="-25" dirty="0">
                <a:latin typeface="Arial"/>
                <a:cs typeface="Arial"/>
              </a:rPr>
              <a:t>paid.</a:t>
            </a:r>
            <a:endParaRPr sz="700">
              <a:latin typeface="Arial"/>
              <a:cs typeface="Arial"/>
            </a:endParaRPr>
          </a:p>
        </p:txBody>
      </p:sp>
      <p:sp>
        <p:nvSpPr>
          <p:cNvPr id="91" name="object 91"/>
          <p:cNvSpPr txBox="1"/>
          <p:nvPr/>
        </p:nvSpPr>
        <p:spPr>
          <a:xfrm>
            <a:off x="7380223" y="1640509"/>
            <a:ext cx="4673600" cy="294005"/>
          </a:xfrm>
          <a:prstGeom prst="rect">
            <a:avLst/>
          </a:prstGeom>
        </p:spPr>
        <p:txBody>
          <a:bodyPr vert="horz" wrap="square" lIns="0" tIns="40005" rIns="0" bIns="0" rtlCol="0">
            <a:spAutoFit/>
          </a:bodyPr>
          <a:lstStyle/>
          <a:p>
            <a:pPr marL="100965" indent="-88265">
              <a:lnSpc>
                <a:spcPct val="100000"/>
              </a:lnSpc>
              <a:spcBef>
                <a:spcPts val="315"/>
              </a:spcBef>
              <a:buAutoNum type="arabicPeriod" startAt="5"/>
              <a:tabLst>
                <a:tab pos="101600" algn="l"/>
              </a:tabLst>
            </a:pPr>
            <a:r>
              <a:rPr sz="700" spc="-55" dirty="0">
                <a:latin typeface="Arial"/>
                <a:cs typeface="Arial"/>
              </a:rPr>
              <a:t>Please</a:t>
            </a:r>
            <a:r>
              <a:rPr sz="700" spc="-40" dirty="0">
                <a:latin typeface="Arial"/>
                <a:cs typeface="Arial"/>
              </a:rPr>
              <a:t> make </a:t>
            </a:r>
            <a:r>
              <a:rPr sz="700" spc="-35" dirty="0">
                <a:latin typeface="Arial"/>
                <a:cs typeface="Arial"/>
              </a:rPr>
              <a:t>sure</a:t>
            </a:r>
            <a:r>
              <a:rPr sz="700" spc="-40" dirty="0">
                <a:latin typeface="Arial"/>
                <a:cs typeface="Arial"/>
              </a:rPr>
              <a:t> </a:t>
            </a:r>
            <a:r>
              <a:rPr sz="700" spc="-15" dirty="0">
                <a:latin typeface="Arial"/>
                <a:cs typeface="Arial"/>
              </a:rPr>
              <a:t>all</a:t>
            </a:r>
            <a:r>
              <a:rPr sz="700" spc="-25" dirty="0">
                <a:latin typeface="Arial"/>
                <a:cs typeface="Arial"/>
              </a:rPr>
              <a:t> </a:t>
            </a:r>
            <a:r>
              <a:rPr sz="700" spc="-50" dirty="0">
                <a:latin typeface="Arial"/>
                <a:cs typeface="Arial"/>
              </a:rPr>
              <a:t>expenses</a:t>
            </a:r>
            <a:r>
              <a:rPr sz="700" spc="-35" dirty="0">
                <a:latin typeface="Arial"/>
                <a:cs typeface="Arial"/>
              </a:rPr>
              <a:t> </a:t>
            </a:r>
            <a:r>
              <a:rPr sz="700" spc="-20" dirty="0">
                <a:latin typeface="Arial"/>
                <a:cs typeface="Arial"/>
              </a:rPr>
              <a:t>meet</a:t>
            </a:r>
            <a:r>
              <a:rPr sz="700" spc="-30" dirty="0">
                <a:latin typeface="Arial"/>
                <a:cs typeface="Arial"/>
              </a:rPr>
              <a:t> </a:t>
            </a:r>
            <a:r>
              <a:rPr sz="700" spc="-10" dirty="0">
                <a:latin typeface="Arial"/>
                <a:cs typeface="Arial"/>
              </a:rPr>
              <a:t>the</a:t>
            </a:r>
            <a:r>
              <a:rPr sz="700" spc="-40" dirty="0">
                <a:latin typeface="Arial"/>
                <a:cs typeface="Arial"/>
              </a:rPr>
              <a:t> </a:t>
            </a:r>
            <a:r>
              <a:rPr sz="700" spc="-30" dirty="0">
                <a:latin typeface="Arial"/>
                <a:cs typeface="Arial"/>
              </a:rPr>
              <a:t>Guidelines</a:t>
            </a:r>
            <a:r>
              <a:rPr sz="700" spc="-35" dirty="0">
                <a:latin typeface="Arial"/>
                <a:cs typeface="Arial"/>
              </a:rPr>
              <a:t> </a:t>
            </a:r>
            <a:r>
              <a:rPr sz="700" spc="-15" dirty="0">
                <a:latin typeface="Arial"/>
                <a:cs typeface="Arial"/>
              </a:rPr>
              <a:t>listed</a:t>
            </a:r>
            <a:r>
              <a:rPr sz="700" spc="-30" dirty="0">
                <a:latin typeface="Arial"/>
                <a:cs typeface="Arial"/>
              </a:rPr>
              <a:t> </a:t>
            </a:r>
            <a:r>
              <a:rPr sz="700" spc="-5" dirty="0">
                <a:latin typeface="Arial"/>
                <a:cs typeface="Arial"/>
              </a:rPr>
              <a:t>in</a:t>
            </a:r>
            <a:r>
              <a:rPr sz="700" spc="-35" dirty="0">
                <a:latin typeface="Arial"/>
                <a:cs typeface="Arial"/>
              </a:rPr>
              <a:t> </a:t>
            </a:r>
            <a:r>
              <a:rPr sz="700" spc="-10" dirty="0">
                <a:latin typeface="Arial"/>
                <a:cs typeface="Arial"/>
              </a:rPr>
              <a:t>the</a:t>
            </a:r>
            <a:r>
              <a:rPr sz="700" spc="-40" dirty="0">
                <a:latin typeface="Arial"/>
                <a:cs typeface="Arial"/>
              </a:rPr>
              <a:t> </a:t>
            </a:r>
            <a:r>
              <a:rPr sz="700" spc="-20" dirty="0">
                <a:latin typeface="Arial"/>
                <a:cs typeface="Arial"/>
              </a:rPr>
              <a:t>Billing</a:t>
            </a:r>
            <a:r>
              <a:rPr sz="700" spc="-30" dirty="0">
                <a:latin typeface="Arial"/>
                <a:cs typeface="Arial"/>
              </a:rPr>
              <a:t> Guidelines</a:t>
            </a:r>
            <a:r>
              <a:rPr sz="700" spc="-35" dirty="0">
                <a:latin typeface="Arial"/>
                <a:cs typeface="Arial"/>
              </a:rPr>
              <a:t> </a:t>
            </a:r>
            <a:r>
              <a:rPr sz="700" spc="-25" dirty="0">
                <a:latin typeface="Arial"/>
                <a:cs typeface="Arial"/>
              </a:rPr>
              <a:t>tab.Do</a:t>
            </a:r>
            <a:r>
              <a:rPr sz="700" spc="-35" dirty="0">
                <a:latin typeface="Arial"/>
                <a:cs typeface="Arial"/>
              </a:rPr>
              <a:t> </a:t>
            </a:r>
            <a:r>
              <a:rPr sz="700" spc="-5" dirty="0">
                <a:latin typeface="Arial"/>
                <a:cs typeface="Arial"/>
              </a:rPr>
              <a:t>not</a:t>
            </a:r>
            <a:r>
              <a:rPr sz="700" spc="-30" dirty="0">
                <a:latin typeface="Arial"/>
                <a:cs typeface="Arial"/>
              </a:rPr>
              <a:t> </a:t>
            </a:r>
            <a:r>
              <a:rPr sz="700" spc="-10" dirty="0">
                <a:latin typeface="Arial"/>
                <a:cs typeface="Arial"/>
              </a:rPr>
              <a:t>forget</a:t>
            </a:r>
            <a:r>
              <a:rPr sz="700" spc="-35" dirty="0">
                <a:latin typeface="Arial"/>
                <a:cs typeface="Arial"/>
              </a:rPr>
              <a:t> </a:t>
            </a:r>
            <a:r>
              <a:rPr sz="700" spc="10" dirty="0">
                <a:latin typeface="Arial"/>
                <a:cs typeface="Arial"/>
              </a:rPr>
              <a:t>to</a:t>
            </a:r>
            <a:r>
              <a:rPr sz="700" spc="-35" dirty="0">
                <a:latin typeface="Arial"/>
                <a:cs typeface="Arial"/>
              </a:rPr>
              <a:t> </a:t>
            </a:r>
            <a:r>
              <a:rPr sz="700" dirty="0">
                <a:latin typeface="Arial"/>
                <a:cs typeface="Arial"/>
              </a:rPr>
              <a:t>initial</a:t>
            </a:r>
            <a:r>
              <a:rPr sz="700" spc="-25" dirty="0">
                <a:latin typeface="Arial"/>
                <a:cs typeface="Arial"/>
              </a:rPr>
              <a:t> </a:t>
            </a:r>
            <a:r>
              <a:rPr sz="700" spc="-10" dirty="0">
                <a:latin typeface="Arial"/>
                <a:cs typeface="Arial"/>
              </a:rPr>
              <a:t>the</a:t>
            </a:r>
            <a:r>
              <a:rPr sz="700" spc="-40" dirty="0">
                <a:latin typeface="Arial"/>
                <a:cs typeface="Arial"/>
              </a:rPr>
              <a:t> </a:t>
            </a:r>
            <a:r>
              <a:rPr sz="700" spc="-30" dirty="0">
                <a:latin typeface="Arial"/>
                <a:cs typeface="Arial"/>
              </a:rPr>
              <a:t>box </a:t>
            </a:r>
            <a:r>
              <a:rPr sz="700" spc="-15" dirty="0">
                <a:latin typeface="Arial"/>
                <a:cs typeface="Arial"/>
              </a:rPr>
              <a:t>attesting</a:t>
            </a:r>
            <a:endParaRPr sz="700">
              <a:latin typeface="Arial"/>
              <a:cs typeface="Arial"/>
            </a:endParaRPr>
          </a:p>
          <a:p>
            <a:pPr marL="100965" indent="-88265">
              <a:lnSpc>
                <a:spcPct val="100000"/>
              </a:lnSpc>
              <a:spcBef>
                <a:spcPts val="215"/>
              </a:spcBef>
              <a:buAutoNum type="arabicPeriod" startAt="5"/>
              <a:tabLst>
                <a:tab pos="101600" algn="l"/>
              </a:tabLst>
            </a:pPr>
            <a:r>
              <a:rPr sz="700" spc="-50" dirty="0">
                <a:latin typeface="Arial"/>
                <a:cs typeface="Arial"/>
              </a:rPr>
              <a:t>Do</a:t>
            </a:r>
            <a:r>
              <a:rPr sz="700" spc="-40" dirty="0">
                <a:latin typeface="Arial"/>
                <a:cs typeface="Arial"/>
              </a:rPr>
              <a:t> </a:t>
            </a:r>
            <a:r>
              <a:rPr sz="700" spc="-5" dirty="0">
                <a:latin typeface="Arial"/>
                <a:cs typeface="Arial"/>
              </a:rPr>
              <a:t>not</a:t>
            </a:r>
            <a:r>
              <a:rPr sz="700" spc="-35" dirty="0">
                <a:latin typeface="Arial"/>
                <a:cs typeface="Arial"/>
              </a:rPr>
              <a:t> </a:t>
            </a:r>
            <a:r>
              <a:rPr sz="700" spc="-20" dirty="0">
                <a:latin typeface="Arial"/>
                <a:cs typeface="Arial"/>
              </a:rPr>
              <a:t>hesitate</a:t>
            </a:r>
            <a:r>
              <a:rPr sz="700" spc="-40" dirty="0">
                <a:latin typeface="Arial"/>
                <a:cs typeface="Arial"/>
              </a:rPr>
              <a:t> </a:t>
            </a:r>
            <a:r>
              <a:rPr sz="700" spc="10" dirty="0">
                <a:latin typeface="Arial"/>
                <a:cs typeface="Arial"/>
              </a:rPr>
              <a:t>to</a:t>
            </a:r>
            <a:r>
              <a:rPr sz="700" spc="-35" dirty="0">
                <a:latin typeface="Arial"/>
                <a:cs typeface="Arial"/>
              </a:rPr>
              <a:t> </a:t>
            </a:r>
            <a:r>
              <a:rPr sz="700" spc="-25" dirty="0">
                <a:latin typeface="Arial"/>
                <a:cs typeface="Arial"/>
              </a:rPr>
              <a:t>call</a:t>
            </a:r>
            <a:r>
              <a:rPr sz="700" spc="-30" dirty="0">
                <a:latin typeface="Arial"/>
                <a:cs typeface="Arial"/>
              </a:rPr>
              <a:t> </a:t>
            </a:r>
            <a:r>
              <a:rPr sz="700" spc="-45" dirty="0">
                <a:latin typeface="Arial"/>
                <a:cs typeface="Arial"/>
              </a:rPr>
              <a:t>Shantay</a:t>
            </a:r>
            <a:r>
              <a:rPr sz="700" spc="-35" dirty="0">
                <a:latin typeface="Arial"/>
                <a:cs typeface="Arial"/>
              </a:rPr>
              <a:t> </a:t>
            </a:r>
            <a:r>
              <a:rPr sz="700" spc="-55" dirty="0">
                <a:latin typeface="Arial"/>
                <a:cs typeface="Arial"/>
              </a:rPr>
              <a:t>Guy</a:t>
            </a:r>
            <a:r>
              <a:rPr sz="700" spc="-35" dirty="0">
                <a:latin typeface="Arial"/>
                <a:cs typeface="Arial"/>
              </a:rPr>
              <a:t> </a:t>
            </a:r>
            <a:r>
              <a:rPr sz="700" spc="-10" dirty="0">
                <a:latin typeface="Arial"/>
                <a:cs typeface="Arial"/>
              </a:rPr>
              <a:t>at</a:t>
            </a:r>
            <a:r>
              <a:rPr sz="700" spc="-35" dirty="0">
                <a:latin typeface="Arial"/>
                <a:cs typeface="Arial"/>
              </a:rPr>
              <a:t> 410-900-9867 </a:t>
            </a:r>
            <a:r>
              <a:rPr sz="700" spc="-5" dirty="0">
                <a:latin typeface="Arial"/>
                <a:cs typeface="Arial"/>
              </a:rPr>
              <a:t>or</a:t>
            </a:r>
            <a:r>
              <a:rPr sz="700" spc="-30" dirty="0">
                <a:latin typeface="Arial"/>
                <a:cs typeface="Arial"/>
              </a:rPr>
              <a:t> Darnyle</a:t>
            </a:r>
            <a:r>
              <a:rPr sz="700" spc="-40" dirty="0">
                <a:latin typeface="Arial"/>
                <a:cs typeface="Arial"/>
              </a:rPr>
              <a:t> </a:t>
            </a:r>
            <a:r>
              <a:rPr sz="700" spc="-15" dirty="0">
                <a:latin typeface="Arial"/>
                <a:cs typeface="Arial"/>
              </a:rPr>
              <a:t>Wharton</a:t>
            </a:r>
            <a:r>
              <a:rPr sz="700" spc="-35" dirty="0">
                <a:latin typeface="Arial"/>
                <a:cs typeface="Arial"/>
              </a:rPr>
              <a:t> </a:t>
            </a:r>
            <a:r>
              <a:rPr sz="700" spc="-10" dirty="0">
                <a:latin typeface="Arial"/>
                <a:cs typeface="Arial"/>
              </a:rPr>
              <a:t>at</a:t>
            </a:r>
            <a:r>
              <a:rPr sz="700" spc="-35" dirty="0">
                <a:latin typeface="Arial"/>
                <a:cs typeface="Arial"/>
              </a:rPr>
              <a:t> 410-746-0167</a:t>
            </a:r>
            <a:r>
              <a:rPr sz="700" spc="-40" dirty="0">
                <a:latin typeface="Arial"/>
                <a:cs typeface="Arial"/>
              </a:rPr>
              <a:t> </a:t>
            </a:r>
            <a:r>
              <a:rPr sz="700" spc="5" dirty="0">
                <a:latin typeface="Arial"/>
                <a:cs typeface="Arial"/>
              </a:rPr>
              <a:t>with</a:t>
            </a:r>
            <a:r>
              <a:rPr sz="700" spc="-35" dirty="0">
                <a:latin typeface="Arial"/>
                <a:cs typeface="Arial"/>
              </a:rPr>
              <a:t> </a:t>
            </a:r>
            <a:r>
              <a:rPr sz="700" spc="-40" dirty="0">
                <a:latin typeface="Arial"/>
                <a:cs typeface="Arial"/>
              </a:rPr>
              <a:t>any</a:t>
            </a:r>
            <a:r>
              <a:rPr sz="700" spc="-35" dirty="0">
                <a:latin typeface="Arial"/>
                <a:cs typeface="Arial"/>
              </a:rPr>
              <a:t> </a:t>
            </a:r>
            <a:r>
              <a:rPr sz="700" spc="-30" dirty="0">
                <a:latin typeface="Arial"/>
                <a:cs typeface="Arial"/>
              </a:rPr>
              <a:t>questions.</a:t>
            </a:r>
            <a:endParaRPr sz="700">
              <a:latin typeface="Arial"/>
              <a:cs typeface="Arial"/>
            </a:endParaRPr>
          </a:p>
        </p:txBody>
      </p:sp>
      <p:sp>
        <p:nvSpPr>
          <p:cNvPr id="92" name="object 92"/>
          <p:cNvSpPr txBox="1"/>
          <p:nvPr/>
        </p:nvSpPr>
        <p:spPr>
          <a:xfrm>
            <a:off x="9091676" y="2977514"/>
            <a:ext cx="1023619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b="1" spc="-35" dirty="0">
                <a:latin typeface="Trebuchet MS"/>
                <a:cs typeface="Trebuchet MS"/>
              </a:rPr>
              <a:t>Comments (Unbilled</a:t>
            </a:r>
            <a:r>
              <a:rPr sz="700" b="1" spc="-130" dirty="0">
                <a:latin typeface="Trebuchet MS"/>
                <a:cs typeface="Trebuchet MS"/>
              </a:rPr>
              <a:t> </a:t>
            </a:r>
            <a:r>
              <a:rPr sz="700" b="1" spc="-50" dirty="0">
                <a:latin typeface="Trebuchet MS"/>
                <a:cs typeface="Trebuchet MS"/>
              </a:rPr>
              <a:t>Time)</a:t>
            </a:r>
            <a:endParaRPr sz="700">
              <a:latin typeface="Trebuchet MS"/>
              <a:cs typeface="Trebuchet MS"/>
            </a:endParaRPr>
          </a:p>
        </p:txBody>
      </p:sp>
      <p:sp>
        <p:nvSpPr>
          <p:cNvPr id="93" name="object 93"/>
          <p:cNvSpPr txBox="1"/>
          <p:nvPr/>
        </p:nvSpPr>
        <p:spPr>
          <a:xfrm>
            <a:off x="2142235" y="3156889"/>
            <a:ext cx="3683635" cy="3778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10000"/>
              </a:lnSpc>
              <a:spcBef>
                <a:spcPts val="95"/>
              </a:spcBef>
            </a:pPr>
            <a:r>
              <a:rPr sz="700" spc="-55" dirty="0">
                <a:latin typeface="Arial"/>
                <a:cs typeface="Arial"/>
              </a:rPr>
              <a:t>Focus</a:t>
            </a:r>
            <a:r>
              <a:rPr sz="700" spc="-40" dirty="0">
                <a:latin typeface="Arial"/>
                <a:cs typeface="Arial"/>
              </a:rPr>
              <a:t> </a:t>
            </a:r>
            <a:r>
              <a:rPr sz="700" spc="-15" dirty="0">
                <a:latin typeface="Arial"/>
                <a:cs typeface="Arial"/>
              </a:rPr>
              <a:t>this</a:t>
            </a:r>
            <a:r>
              <a:rPr sz="700" spc="-40" dirty="0">
                <a:latin typeface="Arial"/>
                <a:cs typeface="Arial"/>
              </a:rPr>
              <a:t> </a:t>
            </a:r>
            <a:r>
              <a:rPr sz="700" spc="-10" dirty="0">
                <a:latin typeface="Arial"/>
                <a:cs typeface="Arial"/>
              </a:rPr>
              <a:t>month</a:t>
            </a:r>
            <a:r>
              <a:rPr sz="700" spc="-35" dirty="0">
                <a:latin typeface="Arial"/>
                <a:cs typeface="Arial"/>
              </a:rPr>
              <a:t> </a:t>
            </a:r>
            <a:r>
              <a:rPr sz="700" spc="-45" dirty="0">
                <a:latin typeface="Arial"/>
                <a:cs typeface="Arial"/>
              </a:rPr>
              <a:t>was</a:t>
            </a:r>
            <a:r>
              <a:rPr sz="700" spc="-40" dirty="0">
                <a:latin typeface="Arial"/>
                <a:cs typeface="Arial"/>
              </a:rPr>
              <a:t> </a:t>
            </a:r>
            <a:r>
              <a:rPr sz="700" spc="-20" dirty="0">
                <a:latin typeface="Arial"/>
                <a:cs typeface="Arial"/>
              </a:rPr>
              <a:t>on</a:t>
            </a:r>
            <a:r>
              <a:rPr sz="700" spc="-40" dirty="0">
                <a:latin typeface="Arial"/>
                <a:cs typeface="Arial"/>
              </a:rPr>
              <a:t> </a:t>
            </a:r>
            <a:r>
              <a:rPr sz="700" spc="-30" dirty="0">
                <a:latin typeface="Arial"/>
                <a:cs typeface="Arial"/>
              </a:rPr>
              <a:t>sites</a:t>
            </a:r>
            <a:r>
              <a:rPr sz="700" spc="-35" dirty="0">
                <a:latin typeface="Arial"/>
                <a:cs typeface="Arial"/>
              </a:rPr>
              <a:t> </a:t>
            </a:r>
            <a:r>
              <a:rPr sz="700" spc="75" dirty="0">
                <a:latin typeface="Arial"/>
                <a:cs typeface="Arial"/>
              </a:rPr>
              <a:t>/</a:t>
            </a:r>
            <a:r>
              <a:rPr sz="700" spc="-40" dirty="0">
                <a:latin typeface="Arial"/>
                <a:cs typeface="Arial"/>
              </a:rPr>
              <a:t> </a:t>
            </a:r>
            <a:r>
              <a:rPr sz="700" spc="-30" dirty="0">
                <a:latin typeface="Arial"/>
                <a:cs typeface="Arial"/>
              </a:rPr>
              <a:t>events</a:t>
            </a:r>
            <a:r>
              <a:rPr sz="700" spc="-35" dirty="0">
                <a:latin typeface="Arial"/>
                <a:cs typeface="Arial"/>
              </a:rPr>
              <a:t> </a:t>
            </a:r>
            <a:r>
              <a:rPr sz="700" dirty="0">
                <a:latin typeface="Arial"/>
                <a:cs typeface="Arial"/>
              </a:rPr>
              <a:t>that</a:t>
            </a:r>
            <a:r>
              <a:rPr sz="700" spc="-40" dirty="0">
                <a:latin typeface="Arial"/>
                <a:cs typeface="Arial"/>
              </a:rPr>
              <a:t> </a:t>
            </a:r>
            <a:r>
              <a:rPr sz="700" spc="-20" dirty="0">
                <a:latin typeface="Arial"/>
                <a:cs typeface="Arial"/>
              </a:rPr>
              <a:t>were</a:t>
            </a:r>
            <a:r>
              <a:rPr sz="700" spc="-45" dirty="0">
                <a:latin typeface="Arial"/>
                <a:cs typeface="Arial"/>
              </a:rPr>
              <a:t> based</a:t>
            </a:r>
            <a:r>
              <a:rPr sz="700" spc="-35" dirty="0">
                <a:latin typeface="Arial"/>
                <a:cs typeface="Arial"/>
              </a:rPr>
              <a:t> </a:t>
            </a:r>
            <a:r>
              <a:rPr sz="700" spc="-10" dirty="0">
                <a:latin typeface="Arial"/>
                <a:cs typeface="Arial"/>
              </a:rPr>
              <a:t>at</a:t>
            </a:r>
            <a:r>
              <a:rPr sz="700" spc="-40" dirty="0">
                <a:latin typeface="Arial"/>
                <a:cs typeface="Arial"/>
              </a:rPr>
              <a:t> </a:t>
            </a:r>
            <a:r>
              <a:rPr sz="700" spc="-25" dirty="0">
                <a:latin typeface="Arial"/>
                <a:cs typeface="Arial"/>
              </a:rPr>
              <a:t>senior,</a:t>
            </a:r>
            <a:r>
              <a:rPr sz="700" spc="-35" dirty="0">
                <a:latin typeface="Arial"/>
                <a:cs typeface="Arial"/>
              </a:rPr>
              <a:t> </a:t>
            </a:r>
            <a:r>
              <a:rPr sz="700" spc="-15" dirty="0">
                <a:latin typeface="Arial"/>
                <a:cs typeface="Arial"/>
              </a:rPr>
              <a:t>recreation</a:t>
            </a:r>
            <a:r>
              <a:rPr sz="700" spc="-40" dirty="0">
                <a:latin typeface="Arial"/>
                <a:cs typeface="Arial"/>
              </a:rPr>
              <a:t> </a:t>
            </a:r>
            <a:r>
              <a:rPr sz="700" spc="-35" dirty="0">
                <a:latin typeface="Arial"/>
                <a:cs typeface="Arial"/>
              </a:rPr>
              <a:t>and</a:t>
            </a:r>
            <a:r>
              <a:rPr sz="700" spc="-40" dirty="0">
                <a:latin typeface="Arial"/>
                <a:cs typeface="Arial"/>
              </a:rPr>
              <a:t> </a:t>
            </a:r>
            <a:r>
              <a:rPr sz="700" spc="-15" dirty="0">
                <a:latin typeface="Arial"/>
                <a:cs typeface="Arial"/>
              </a:rPr>
              <a:t>community</a:t>
            </a:r>
            <a:r>
              <a:rPr sz="700" spc="-35" dirty="0">
                <a:latin typeface="Arial"/>
                <a:cs typeface="Arial"/>
              </a:rPr>
              <a:t> </a:t>
            </a:r>
            <a:r>
              <a:rPr sz="700" spc="-25" dirty="0">
                <a:latin typeface="Arial"/>
                <a:cs typeface="Arial"/>
              </a:rPr>
              <a:t>centers  </a:t>
            </a:r>
            <a:r>
              <a:rPr sz="700" spc="-5" dirty="0">
                <a:latin typeface="Arial"/>
                <a:cs typeface="Arial"/>
              </a:rPr>
              <a:t>in </a:t>
            </a:r>
            <a:r>
              <a:rPr sz="700" spc="-30" dirty="0">
                <a:latin typeface="Arial"/>
                <a:cs typeface="Arial"/>
              </a:rPr>
              <a:t>21213, 21218, </a:t>
            </a:r>
            <a:r>
              <a:rPr sz="700" spc="-35" dirty="0">
                <a:latin typeface="Arial"/>
                <a:cs typeface="Arial"/>
              </a:rPr>
              <a:t>and 21205 </a:t>
            </a:r>
            <a:r>
              <a:rPr sz="700" spc="-5" dirty="0">
                <a:latin typeface="Arial"/>
                <a:cs typeface="Arial"/>
              </a:rPr>
              <a:t>in </a:t>
            </a:r>
            <a:r>
              <a:rPr sz="700" spc="-10" dirty="0">
                <a:latin typeface="Arial"/>
                <a:cs typeface="Arial"/>
              </a:rPr>
              <a:t>addition </a:t>
            </a:r>
            <a:r>
              <a:rPr sz="700" spc="10" dirty="0">
                <a:latin typeface="Arial"/>
                <a:cs typeface="Arial"/>
              </a:rPr>
              <a:t>to </a:t>
            </a:r>
            <a:r>
              <a:rPr sz="700" spc="-25" dirty="0">
                <a:latin typeface="Arial"/>
                <a:cs typeface="Arial"/>
              </a:rPr>
              <a:t>those weekly </a:t>
            </a:r>
            <a:r>
              <a:rPr sz="700" spc="75" dirty="0">
                <a:latin typeface="Arial"/>
                <a:cs typeface="Arial"/>
              </a:rPr>
              <a:t>/ </a:t>
            </a:r>
            <a:r>
              <a:rPr sz="700" spc="-10" dirty="0">
                <a:latin typeface="Arial"/>
                <a:cs typeface="Arial"/>
              </a:rPr>
              <a:t>monthly </a:t>
            </a:r>
            <a:r>
              <a:rPr sz="700" spc="-30" dirty="0">
                <a:latin typeface="Arial"/>
                <a:cs typeface="Arial"/>
              </a:rPr>
              <a:t>events </a:t>
            </a:r>
            <a:r>
              <a:rPr sz="700" dirty="0">
                <a:latin typeface="Arial"/>
                <a:cs typeface="Arial"/>
              </a:rPr>
              <a:t>that </a:t>
            </a:r>
            <a:r>
              <a:rPr sz="700" spc="-40" dirty="0">
                <a:latin typeface="Arial"/>
                <a:cs typeface="Arial"/>
              </a:rPr>
              <a:t>have </a:t>
            </a:r>
            <a:r>
              <a:rPr sz="700" spc="-20" dirty="0">
                <a:latin typeface="Arial"/>
                <a:cs typeface="Arial"/>
              </a:rPr>
              <a:t>drawn </a:t>
            </a:r>
            <a:r>
              <a:rPr sz="700" spc="-55" dirty="0">
                <a:latin typeface="Arial"/>
                <a:cs typeface="Arial"/>
              </a:rPr>
              <a:t>a </a:t>
            </a:r>
            <a:r>
              <a:rPr sz="700" spc="-15" dirty="0">
                <a:latin typeface="Arial"/>
                <a:cs typeface="Arial"/>
              </a:rPr>
              <a:t>variety  </a:t>
            </a:r>
            <a:r>
              <a:rPr sz="700" spc="-5" dirty="0">
                <a:latin typeface="Arial"/>
                <a:cs typeface="Arial"/>
              </a:rPr>
              <a:t>of </a:t>
            </a:r>
            <a:r>
              <a:rPr sz="700" spc="-25" dirty="0">
                <a:latin typeface="Arial"/>
                <a:cs typeface="Arial"/>
              </a:rPr>
              <a:t>residents </a:t>
            </a:r>
            <a:r>
              <a:rPr sz="700" spc="-20" dirty="0">
                <a:latin typeface="Arial"/>
                <a:cs typeface="Arial"/>
              </a:rPr>
              <a:t>on </a:t>
            </a:r>
            <a:r>
              <a:rPr sz="700" spc="-55" dirty="0">
                <a:latin typeface="Arial"/>
                <a:cs typeface="Arial"/>
              </a:rPr>
              <a:t>a </a:t>
            </a:r>
            <a:r>
              <a:rPr sz="700" spc="-20" dirty="0">
                <a:latin typeface="Arial"/>
                <a:cs typeface="Arial"/>
              </a:rPr>
              <a:t>regular </a:t>
            </a:r>
            <a:r>
              <a:rPr sz="700" spc="-45" dirty="0">
                <a:latin typeface="Arial"/>
                <a:cs typeface="Arial"/>
              </a:rPr>
              <a:t>basis</a:t>
            </a:r>
            <a:r>
              <a:rPr sz="700" spc="-120" dirty="0">
                <a:latin typeface="Arial"/>
                <a:cs typeface="Arial"/>
              </a:rPr>
              <a:t> </a:t>
            </a:r>
            <a:r>
              <a:rPr sz="700" spc="-215" dirty="0">
                <a:latin typeface="Arial"/>
                <a:cs typeface="Arial"/>
              </a:rPr>
              <a:t>…</a:t>
            </a:r>
            <a:endParaRPr sz="700">
              <a:latin typeface="Arial"/>
              <a:cs typeface="Arial"/>
            </a:endParaRPr>
          </a:p>
        </p:txBody>
      </p:sp>
      <p:sp>
        <p:nvSpPr>
          <p:cNvPr id="94" name="object 94"/>
          <p:cNvSpPr txBox="1"/>
          <p:nvPr/>
        </p:nvSpPr>
        <p:spPr>
          <a:xfrm>
            <a:off x="2142235" y="3543986"/>
            <a:ext cx="3719829" cy="3778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0000"/>
              </a:lnSpc>
              <a:spcBef>
                <a:spcPts val="95"/>
              </a:spcBef>
            </a:pPr>
            <a:r>
              <a:rPr sz="700" spc="-25" dirty="0">
                <a:latin typeface="Arial"/>
                <a:cs typeface="Arial"/>
              </a:rPr>
              <a:t>Visited </a:t>
            </a:r>
            <a:r>
              <a:rPr sz="700" spc="75" dirty="0">
                <a:latin typeface="Arial"/>
                <a:cs typeface="Arial"/>
              </a:rPr>
              <a:t>/ </a:t>
            </a:r>
            <a:r>
              <a:rPr sz="700" spc="-20" dirty="0">
                <a:latin typeface="Arial"/>
                <a:cs typeface="Arial"/>
              </a:rPr>
              <a:t>dropped </a:t>
            </a:r>
            <a:r>
              <a:rPr sz="700" spc="-25" dirty="0">
                <a:latin typeface="Arial"/>
                <a:cs typeface="Arial"/>
              </a:rPr>
              <a:t>brochures </a:t>
            </a:r>
            <a:r>
              <a:rPr sz="700" spc="-10" dirty="0">
                <a:latin typeface="Arial"/>
                <a:cs typeface="Arial"/>
              </a:rPr>
              <a:t>at the </a:t>
            </a:r>
            <a:r>
              <a:rPr sz="700" spc="-20" dirty="0">
                <a:latin typeface="Arial"/>
                <a:cs typeface="Arial"/>
              </a:rPr>
              <a:t>Oliver </a:t>
            </a:r>
            <a:r>
              <a:rPr sz="700" spc="-35" dirty="0">
                <a:latin typeface="Arial"/>
                <a:cs typeface="Arial"/>
              </a:rPr>
              <a:t>and </a:t>
            </a:r>
            <a:r>
              <a:rPr sz="700" spc="-25" dirty="0">
                <a:latin typeface="Arial"/>
                <a:cs typeface="Arial"/>
              </a:rPr>
              <a:t>Greenmount </a:t>
            </a:r>
            <a:r>
              <a:rPr sz="700" spc="-35" dirty="0">
                <a:latin typeface="Arial"/>
                <a:cs typeface="Arial"/>
              </a:rPr>
              <a:t>Senior </a:t>
            </a:r>
            <a:r>
              <a:rPr sz="700" spc="-25" dirty="0">
                <a:latin typeface="Arial"/>
                <a:cs typeface="Arial"/>
              </a:rPr>
              <a:t>centers </a:t>
            </a:r>
            <a:r>
              <a:rPr sz="700" spc="-215" dirty="0">
                <a:latin typeface="Arial"/>
                <a:cs typeface="Arial"/>
              </a:rPr>
              <a:t>…</a:t>
            </a:r>
            <a:r>
              <a:rPr sz="700" spc="-40" dirty="0">
                <a:latin typeface="Arial"/>
                <a:cs typeface="Arial"/>
              </a:rPr>
              <a:t> </a:t>
            </a:r>
            <a:r>
              <a:rPr sz="700" spc="10" dirty="0">
                <a:latin typeface="Arial"/>
                <a:cs typeface="Arial"/>
              </a:rPr>
              <a:t>to </a:t>
            </a:r>
            <a:r>
              <a:rPr sz="700" spc="-35" dirty="0">
                <a:latin typeface="Arial"/>
                <a:cs typeface="Arial"/>
              </a:rPr>
              <a:t>be </a:t>
            </a:r>
            <a:r>
              <a:rPr sz="700" spc="-25" dirty="0">
                <a:latin typeface="Arial"/>
                <a:cs typeface="Arial"/>
              </a:rPr>
              <a:t>honest </a:t>
            </a:r>
            <a:r>
              <a:rPr sz="700" spc="-215" dirty="0">
                <a:latin typeface="Arial"/>
                <a:cs typeface="Arial"/>
              </a:rPr>
              <a:t>…</a:t>
            </a:r>
            <a:r>
              <a:rPr sz="700" spc="-40" dirty="0">
                <a:latin typeface="Arial"/>
                <a:cs typeface="Arial"/>
              </a:rPr>
              <a:t> </a:t>
            </a:r>
            <a:r>
              <a:rPr sz="700" spc="-5" dirty="0">
                <a:latin typeface="Arial"/>
                <a:cs typeface="Arial"/>
              </a:rPr>
              <a:t>not  </a:t>
            </a:r>
            <a:r>
              <a:rPr sz="700" spc="-30" dirty="0">
                <a:latin typeface="Arial"/>
                <a:cs typeface="Arial"/>
              </a:rPr>
              <a:t>much energy </a:t>
            </a:r>
            <a:r>
              <a:rPr sz="700" spc="-25" dirty="0">
                <a:latin typeface="Arial"/>
                <a:cs typeface="Arial"/>
              </a:rPr>
              <a:t>generated when </a:t>
            </a:r>
            <a:r>
              <a:rPr sz="700" spc="-40" dirty="0">
                <a:latin typeface="Arial"/>
                <a:cs typeface="Arial"/>
              </a:rPr>
              <a:t>discussing </a:t>
            </a:r>
            <a:r>
              <a:rPr sz="700" spc="-50" dirty="0">
                <a:latin typeface="Arial"/>
                <a:cs typeface="Arial"/>
              </a:rPr>
              <a:t>Team </a:t>
            </a:r>
            <a:r>
              <a:rPr sz="700" spc="-30" dirty="0">
                <a:latin typeface="Arial"/>
                <a:cs typeface="Arial"/>
              </a:rPr>
              <a:t>updates </a:t>
            </a:r>
            <a:r>
              <a:rPr sz="700" spc="-215" dirty="0">
                <a:latin typeface="Arial"/>
                <a:cs typeface="Arial"/>
              </a:rPr>
              <a:t>…</a:t>
            </a:r>
            <a:r>
              <a:rPr sz="700" spc="-40" dirty="0">
                <a:latin typeface="Arial"/>
                <a:cs typeface="Arial"/>
              </a:rPr>
              <a:t> </a:t>
            </a:r>
            <a:r>
              <a:rPr sz="700" spc="-10" dirty="0">
                <a:latin typeface="Arial"/>
                <a:cs typeface="Arial"/>
              </a:rPr>
              <a:t>did start </a:t>
            </a:r>
            <a:r>
              <a:rPr sz="700" spc="-15" dirty="0">
                <a:latin typeface="Arial"/>
                <a:cs typeface="Arial"/>
              </a:rPr>
              <a:t>relationship </a:t>
            </a:r>
            <a:r>
              <a:rPr sz="700" spc="5" dirty="0">
                <a:latin typeface="Arial"/>
                <a:cs typeface="Arial"/>
              </a:rPr>
              <a:t>with </a:t>
            </a:r>
            <a:r>
              <a:rPr sz="700" spc="-25" dirty="0">
                <a:latin typeface="Arial"/>
                <a:cs typeface="Arial"/>
              </a:rPr>
              <a:t>new </a:t>
            </a:r>
            <a:r>
              <a:rPr sz="700" spc="-15" dirty="0">
                <a:latin typeface="Arial"/>
                <a:cs typeface="Arial"/>
              </a:rPr>
              <a:t>staff </a:t>
            </a:r>
            <a:r>
              <a:rPr sz="700" spc="-30" dirty="0">
                <a:latin typeface="Arial"/>
                <a:cs typeface="Arial"/>
              </a:rPr>
              <a:t>person  </a:t>
            </a:r>
            <a:r>
              <a:rPr sz="700" spc="-5" dirty="0">
                <a:latin typeface="Arial"/>
                <a:cs typeface="Arial"/>
              </a:rPr>
              <a:t>in</a:t>
            </a:r>
            <a:r>
              <a:rPr sz="700" spc="-40" dirty="0">
                <a:latin typeface="Arial"/>
                <a:cs typeface="Arial"/>
              </a:rPr>
              <a:t> </a:t>
            </a:r>
            <a:r>
              <a:rPr sz="700" spc="-20" dirty="0">
                <a:latin typeface="Arial"/>
                <a:cs typeface="Arial"/>
              </a:rPr>
              <a:t>lobby</a:t>
            </a:r>
            <a:r>
              <a:rPr sz="700" spc="-40" dirty="0">
                <a:latin typeface="Arial"/>
                <a:cs typeface="Arial"/>
              </a:rPr>
              <a:t> </a:t>
            </a:r>
            <a:r>
              <a:rPr sz="700" spc="-5" dirty="0">
                <a:latin typeface="Arial"/>
                <a:cs typeface="Arial"/>
              </a:rPr>
              <a:t>of</a:t>
            </a:r>
            <a:r>
              <a:rPr sz="700" spc="-40" dirty="0">
                <a:latin typeface="Arial"/>
                <a:cs typeface="Arial"/>
              </a:rPr>
              <a:t> </a:t>
            </a:r>
            <a:r>
              <a:rPr sz="700" spc="-45" dirty="0">
                <a:latin typeface="Arial"/>
                <a:cs typeface="Arial"/>
              </a:rPr>
              <a:t>each</a:t>
            </a:r>
            <a:r>
              <a:rPr sz="700" spc="-40" dirty="0">
                <a:latin typeface="Arial"/>
                <a:cs typeface="Arial"/>
              </a:rPr>
              <a:t> </a:t>
            </a:r>
            <a:r>
              <a:rPr sz="700" spc="-20" dirty="0">
                <a:latin typeface="Arial"/>
                <a:cs typeface="Arial"/>
              </a:rPr>
              <a:t>site</a:t>
            </a:r>
            <a:r>
              <a:rPr sz="700" spc="-45" dirty="0">
                <a:latin typeface="Arial"/>
                <a:cs typeface="Arial"/>
              </a:rPr>
              <a:t> </a:t>
            </a:r>
            <a:r>
              <a:rPr sz="700" spc="-215" dirty="0">
                <a:latin typeface="Arial"/>
                <a:cs typeface="Arial"/>
              </a:rPr>
              <a:t>…</a:t>
            </a:r>
            <a:r>
              <a:rPr sz="700" spc="-40" dirty="0">
                <a:latin typeface="Arial"/>
                <a:cs typeface="Arial"/>
              </a:rPr>
              <a:t> </a:t>
            </a:r>
            <a:r>
              <a:rPr sz="700" spc="-25" dirty="0">
                <a:latin typeface="Arial"/>
                <a:cs typeface="Arial"/>
              </a:rPr>
              <a:t>2nd,</a:t>
            </a:r>
            <a:r>
              <a:rPr sz="700" spc="-40" dirty="0">
                <a:latin typeface="Arial"/>
                <a:cs typeface="Arial"/>
              </a:rPr>
              <a:t> </a:t>
            </a:r>
            <a:r>
              <a:rPr sz="700" spc="-15" dirty="0">
                <a:latin typeface="Arial"/>
                <a:cs typeface="Arial"/>
              </a:rPr>
              <a:t>3rd</a:t>
            </a:r>
            <a:r>
              <a:rPr sz="700" spc="-40" dirty="0">
                <a:latin typeface="Arial"/>
                <a:cs typeface="Arial"/>
              </a:rPr>
              <a:t> </a:t>
            </a:r>
            <a:r>
              <a:rPr sz="700" spc="-20" dirty="0">
                <a:latin typeface="Arial"/>
                <a:cs typeface="Arial"/>
              </a:rPr>
              <a:t>visits</a:t>
            </a:r>
            <a:r>
              <a:rPr sz="700" spc="-40" dirty="0">
                <a:latin typeface="Arial"/>
                <a:cs typeface="Arial"/>
              </a:rPr>
              <a:t> </a:t>
            </a:r>
            <a:r>
              <a:rPr sz="700" spc="-30" dirty="0">
                <a:latin typeface="Arial"/>
                <a:cs typeface="Arial"/>
              </a:rPr>
              <a:t>should</a:t>
            </a:r>
            <a:r>
              <a:rPr sz="700" spc="-40" dirty="0">
                <a:latin typeface="Arial"/>
                <a:cs typeface="Arial"/>
              </a:rPr>
              <a:t> </a:t>
            </a:r>
            <a:r>
              <a:rPr sz="700" spc="-35" dirty="0">
                <a:latin typeface="Arial"/>
                <a:cs typeface="Arial"/>
              </a:rPr>
              <a:t>be</a:t>
            </a:r>
            <a:r>
              <a:rPr sz="700" spc="-45" dirty="0">
                <a:latin typeface="Arial"/>
                <a:cs typeface="Arial"/>
              </a:rPr>
              <a:t> </a:t>
            </a:r>
            <a:r>
              <a:rPr sz="700" spc="-30" dirty="0">
                <a:latin typeface="Arial"/>
                <a:cs typeface="Arial"/>
              </a:rPr>
              <a:t>easier.</a:t>
            </a:r>
            <a:endParaRPr sz="700">
              <a:latin typeface="Arial"/>
              <a:cs typeface="Arial"/>
            </a:endParaRPr>
          </a:p>
        </p:txBody>
      </p:sp>
      <p:sp>
        <p:nvSpPr>
          <p:cNvPr id="95" name="object 95"/>
          <p:cNvSpPr txBox="1"/>
          <p:nvPr/>
        </p:nvSpPr>
        <p:spPr>
          <a:xfrm>
            <a:off x="2142235" y="3941750"/>
            <a:ext cx="3593465" cy="4953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0000"/>
              </a:lnSpc>
              <a:spcBef>
                <a:spcPts val="95"/>
              </a:spcBef>
            </a:pPr>
            <a:r>
              <a:rPr sz="700" spc="-20" dirty="0">
                <a:latin typeface="Arial"/>
                <a:cs typeface="Arial"/>
              </a:rPr>
              <a:t>Attended </a:t>
            </a:r>
            <a:r>
              <a:rPr sz="700" spc="-75" dirty="0">
                <a:latin typeface="Arial"/>
                <a:cs typeface="Arial"/>
              </a:rPr>
              <a:t>TURN-AROUND </a:t>
            </a:r>
            <a:r>
              <a:rPr sz="700" spc="-50" dirty="0">
                <a:latin typeface="Arial"/>
                <a:cs typeface="Arial"/>
              </a:rPr>
              <a:t>Tuesday </a:t>
            </a:r>
            <a:r>
              <a:rPr sz="700" spc="-10" dirty="0">
                <a:latin typeface="Arial"/>
                <a:cs typeface="Arial"/>
              </a:rPr>
              <a:t>at </a:t>
            </a:r>
            <a:r>
              <a:rPr sz="700" spc="-35" dirty="0">
                <a:latin typeface="Arial"/>
                <a:cs typeface="Arial"/>
              </a:rPr>
              <a:t>Zion </a:t>
            </a:r>
            <a:r>
              <a:rPr sz="700" spc="-25" dirty="0">
                <a:latin typeface="Arial"/>
                <a:cs typeface="Arial"/>
              </a:rPr>
              <a:t>Baptist </a:t>
            </a:r>
            <a:r>
              <a:rPr sz="700" spc="-20" dirty="0">
                <a:latin typeface="Arial"/>
                <a:cs typeface="Arial"/>
              </a:rPr>
              <a:t>- </a:t>
            </a:r>
            <a:r>
              <a:rPr sz="700" spc="-10" dirty="0">
                <a:latin typeface="Arial"/>
                <a:cs typeface="Arial"/>
              </a:rPr>
              <a:t>distributed </a:t>
            </a:r>
            <a:r>
              <a:rPr sz="700" spc="-25" dirty="0">
                <a:latin typeface="Arial"/>
                <a:cs typeface="Arial"/>
              </a:rPr>
              <a:t>brochures </a:t>
            </a:r>
            <a:r>
              <a:rPr sz="700" spc="-215" dirty="0">
                <a:latin typeface="Arial"/>
                <a:cs typeface="Arial"/>
              </a:rPr>
              <a:t>…</a:t>
            </a:r>
            <a:r>
              <a:rPr sz="700" spc="-35" dirty="0">
                <a:latin typeface="Arial"/>
                <a:cs typeface="Arial"/>
              </a:rPr>
              <a:t> </a:t>
            </a:r>
            <a:r>
              <a:rPr sz="700" spc="-55" dirty="0">
                <a:latin typeface="Arial"/>
                <a:cs typeface="Arial"/>
              </a:rPr>
              <a:t>a </a:t>
            </a:r>
            <a:r>
              <a:rPr sz="700" spc="-30" dirty="0">
                <a:latin typeface="Arial"/>
                <a:cs typeface="Arial"/>
              </a:rPr>
              <a:t>bunch </a:t>
            </a:r>
            <a:r>
              <a:rPr sz="700" spc="-5" dirty="0">
                <a:latin typeface="Arial"/>
                <a:cs typeface="Arial"/>
              </a:rPr>
              <a:t>of </a:t>
            </a:r>
            <a:r>
              <a:rPr sz="700" spc="-20" dirty="0">
                <a:latin typeface="Arial"/>
                <a:cs typeface="Arial"/>
              </a:rPr>
              <a:t>returnees  </a:t>
            </a:r>
            <a:r>
              <a:rPr sz="700" spc="-15" dirty="0">
                <a:latin typeface="Arial"/>
                <a:cs typeface="Arial"/>
              </a:rPr>
              <a:t>this </a:t>
            </a:r>
            <a:r>
              <a:rPr sz="700" spc="-30" dirty="0">
                <a:latin typeface="Arial"/>
                <a:cs typeface="Arial"/>
              </a:rPr>
              <a:t>week </a:t>
            </a:r>
            <a:r>
              <a:rPr sz="700" spc="-215" dirty="0">
                <a:latin typeface="Arial"/>
                <a:cs typeface="Arial"/>
              </a:rPr>
              <a:t>…</a:t>
            </a:r>
            <a:r>
              <a:rPr sz="700" spc="120" dirty="0">
                <a:latin typeface="Arial"/>
                <a:cs typeface="Arial"/>
              </a:rPr>
              <a:t> </a:t>
            </a:r>
            <a:r>
              <a:rPr sz="700" spc="-35" dirty="0">
                <a:latin typeface="Arial"/>
                <a:cs typeface="Arial"/>
              </a:rPr>
              <a:t>12 </a:t>
            </a:r>
            <a:r>
              <a:rPr sz="700" spc="10" dirty="0">
                <a:latin typeface="Arial"/>
                <a:cs typeface="Arial"/>
              </a:rPr>
              <a:t>to </a:t>
            </a:r>
            <a:r>
              <a:rPr sz="700" spc="-35" dirty="0">
                <a:latin typeface="Arial"/>
                <a:cs typeface="Arial"/>
              </a:rPr>
              <a:t>15 </a:t>
            </a:r>
            <a:r>
              <a:rPr sz="700" spc="-5" dirty="0">
                <a:latin typeface="Arial"/>
                <a:cs typeface="Arial"/>
              </a:rPr>
              <a:t>in </a:t>
            </a:r>
            <a:r>
              <a:rPr sz="700" spc="-25" dirty="0">
                <a:latin typeface="Arial"/>
                <a:cs typeface="Arial"/>
              </a:rPr>
              <a:t>attendance </a:t>
            </a:r>
            <a:r>
              <a:rPr sz="700" spc="-215" dirty="0">
                <a:latin typeface="Arial"/>
                <a:cs typeface="Arial"/>
              </a:rPr>
              <a:t>…</a:t>
            </a:r>
            <a:r>
              <a:rPr sz="700" spc="125" dirty="0">
                <a:latin typeface="Arial"/>
                <a:cs typeface="Arial"/>
              </a:rPr>
              <a:t> </a:t>
            </a:r>
            <a:r>
              <a:rPr sz="700" spc="-10" dirty="0">
                <a:latin typeface="Arial"/>
                <a:cs typeface="Arial"/>
              </a:rPr>
              <a:t>did </a:t>
            </a:r>
            <a:r>
              <a:rPr sz="700" spc="-15" dirty="0">
                <a:latin typeface="Arial"/>
                <a:cs typeface="Arial"/>
              </a:rPr>
              <a:t>circulate </a:t>
            </a:r>
            <a:r>
              <a:rPr sz="700" spc="-10" dirty="0">
                <a:latin typeface="Arial"/>
                <a:cs typeface="Arial"/>
              </a:rPr>
              <a:t>after </a:t>
            </a:r>
            <a:r>
              <a:rPr sz="700" spc="-45" dirty="0">
                <a:latin typeface="Arial"/>
                <a:cs typeface="Arial"/>
              </a:rPr>
              <a:t>session </a:t>
            </a:r>
            <a:r>
              <a:rPr sz="700" spc="-65" dirty="0">
                <a:latin typeface="Arial"/>
                <a:cs typeface="Arial"/>
              </a:rPr>
              <a:t>as </a:t>
            </a:r>
            <a:r>
              <a:rPr sz="700" spc="-35" dirty="0">
                <a:latin typeface="Arial"/>
                <a:cs typeface="Arial"/>
              </a:rPr>
              <a:t>usual </a:t>
            </a:r>
            <a:r>
              <a:rPr sz="700" spc="-215" dirty="0">
                <a:latin typeface="Arial"/>
                <a:cs typeface="Arial"/>
              </a:rPr>
              <a:t>…</a:t>
            </a:r>
            <a:r>
              <a:rPr sz="700" spc="-35" dirty="0">
                <a:latin typeface="Arial"/>
                <a:cs typeface="Arial"/>
              </a:rPr>
              <a:t> </a:t>
            </a:r>
            <a:r>
              <a:rPr sz="700" spc="-10" dirty="0">
                <a:latin typeface="Arial"/>
                <a:cs typeface="Arial"/>
              </a:rPr>
              <a:t>did </a:t>
            </a:r>
            <a:r>
              <a:rPr sz="700" spc="-15" dirty="0">
                <a:latin typeface="Arial"/>
                <a:cs typeface="Arial"/>
              </a:rPr>
              <a:t>drop </a:t>
            </a:r>
            <a:r>
              <a:rPr sz="700" spc="-25" dirty="0">
                <a:latin typeface="Arial"/>
                <a:cs typeface="Arial"/>
              </a:rPr>
              <a:t>brochures </a:t>
            </a:r>
            <a:r>
              <a:rPr sz="700" spc="-10" dirty="0">
                <a:latin typeface="Arial"/>
                <a:cs typeface="Arial"/>
              </a:rPr>
              <a:t>at  </a:t>
            </a:r>
            <a:r>
              <a:rPr sz="700" spc="-35" dirty="0">
                <a:latin typeface="Arial"/>
                <a:cs typeface="Arial"/>
              </a:rPr>
              <a:t>area churches </a:t>
            </a:r>
            <a:r>
              <a:rPr sz="700" spc="-20" dirty="0">
                <a:latin typeface="Arial"/>
                <a:cs typeface="Arial"/>
              </a:rPr>
              <a:t>on </a:t>
            </a:r>
            <a:r>
              <a:rPr sz="700" spc="-30" dirty="0">
                <a:latin typeface="Arial"/>
                <a:cs typeface="Arial"/>
              </a:rPr>
              <a:t>Caroline </a:t>
            </a:r>
            <a:r>
              <a:rPr sz="700" spc="-215" dirty="0">
                <a:latin typeface="Arial"/>
                <a:cs typeface="Arial"/>
              </a:rPr>
              <a:t>…</a:t>
            </a:r>
            <a:r>
              <a:rPr sz="700" spc="-35" dirty="0">
                <a:latin typeface="Arial"/>
                <a:cs typeface="Arial"/>
              </a:rPr>
              <a:t> </a:t>
            </a:r>
            <a:r>
              <a:rPr sz="700" spc="-10" dirty="0">
                <a:latin typeface="Arial"/>
                <a:cs typeface="Arial"/>
              </a:rPr>
              <a:t>Metropolitan, </a:t>
            </a:r>
            <a:r>
              <a:rPr sz="700" spc="-45" dirty="0">
                <a:latin typeface="Arial"/>
                <a:cs typeface="Arial"/>
              </a:rPr>
              <a:t>St. Francis </a:t>
            </a:r>
            <a:r>
              <a:rPr sz="700" spc="-35" dirty="0">
                <a:latin typeface="Arial"/>
                <a:cs typeface="Arial"/>
              </a:rPr>
              <a:t>Xavier </a:t>
            </a:r>
            <a:r>
              <a:rPr sz="700" spc="-20" dirty="0">
                <a:latin typeface="Arial"/>
                <a:cs typeface="Arial"/>
              </a:rPr>
              <a:t>, </a:t>
            </a:r>
            <a:r>
              <a:rPr sz="700" spc="-25" dirty="0">
                <a:latin typeface="Arial"/>
                <a:cs typeface="Arial"/>
              </a:rPr>
              <a:t>new church </a:t>
            </a:r>
            <a:r>
              <a:rPr sz="700" spc="-20" dirty="0">
                <a:latin typeface="Arial"/>
                <a:cs typeface="Arial"/>
              </a:rPr>
              <a:t>on corner </a:t>
            </a:r>
            <a:r>
              <a:rPr sz="700" spc="-5" dirty="0">
                <a:latin typeface="Arial"/>
                <a:cs typeface="Arial"/>
              </a:rPr>
              <a:t>of </a:t>
            </a:r>
            <a:r>
              <a:rPr sz="700" spc="-10" dirty="0">
                <a:latin typeface="Arial"/>
                <a:cs typeface="Arial"/>
              </a:rPr>
              <a:t>North </a:t>
            </a:r>
            <a:r>
              <a:rPr sz="700" spc="-35" dirty="0">
                <a:latin typeface="Arial"/>
                <a:cs typeface="Arial"/>
              </a:rPr>
              <a:t>and  </a:t>
            </a:r>
            <a:r>
              <a:rPr sz="700" spc="-30" dirty="0">
                <a:latin typeface="Arial"/>
                <a:cs typeface="Arial"/>
              </a:rPr>
              <a:t>Caroline </a:t>
            </a:r>
            <a:r>
              <a:rPr sz="700" spc="-20" dirty="0">
                <a:latin typeface="Arial"/>
                <a:cs typeface="Arial"/>
              </a:rPr>
              <a:t>( </a:t>
            </a:r>
            <a:r>
              <a:rPr sz="700" spc="-35" dirty="0">
                <a:latin typeface="Arial"/>
                <a:cs typeface="Arial"/>
              </a:rPr>
              <a:t>Hispanic</a:t>
            </a:r>
            <a:r>
              <a:rPr sz="700" spc="-80" dirty="0">
                <a:latin typeface="Arial"/>
                <a:cs typeface="Arial"/>
              </a:rPr>
              <a:t> </a:t>
            </a:r>
            <a:r>
              <a:rPr sz="700" spc="-25" dirty="0">
                <a:latin typeface="Arial"/>
                <a:cs typeface="Arial"/>
              </a:rPr>
              <a:t>congregation)</a:t>
            </a:r>
            <a:endParaRPr sz="700">
              <a:latin typeface="Arial"/>
              <a:cs typeface="Arial"/>
            </a:endParaRPr>
          </a:p>
        </p:txBody>
      </p:sp>
      <p:sp>
        <p:nvSpPr>
          <p:cNvPr id="96" name="object 96"/>
          <p:cNvSpPr txBox="1"/>
          <p:nvPr/>
        </p:nvSpPr>
        <p:spPr>
          <a:xfrm>
            <a:off x="2142235" y="4475149"/>
            <a:ext cx="3534410" cy="2603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0000"/>
              </a:lnSpc>
              <a:spcBef>
                <a:spcPts val="95"/>
              </a:spcBef>
            </a:pPr>
            <a:r>
              <a:rPr sz="700" spc="-45" dirty="0">
                <a:latin typeface="Arial"/>
                <a:cs typeface="Arial"/>
              </a:rPr>
              <a:t>Eastside </a:t>
            </a:r>
            <a:r>
              <a:rPr sz="700" spc="-25" dirty="0">
                <a:latin typeface="Arial"/>
                <a:cs typeface="Arial"/>
              </a:rPr>
              <a:t>Community </a:t>
            </a:r>
            <a:r>
              <a:rPr sz="700" spc="-20" dirty="0">
                <a:latin typeface="Arial"/>
                <a:cs typeface="Arial"/>
              </a:rPr>
              <a:t>Action </a:t>
            </a:r>
            <a:r>
              <a:rPr sz="700" spc="-35" dirty="0">
                <a:latin typeface="Arial"/>
                <a:cs typeface="Arial"/>
              </a:rPr>
              <a:t>Center </a:t>
            </a:r>
            <a:r>
              <a:rPr sz="700" spc="-15" dirty="0">
                <a:latin typeface="Arial"/>
                <a:cs typeface="Arial"/>
              </a:rPr>
              <a:t>office </a:t>
            </a:r>
            <a:r>
              <a:rPr sz="700" spc="-40" dirty="0">
                <a:latin typeface="Arial"/>
                <a:cs typeface="Arial"/>
              </a:rPr>
              <a:t>day </a:t>
            </a:r>
            <a:r>
              <a:rPr sz="700" spc="-215" dirty="0">
                <a:latin typeface="Arial"/>
                <a:cs typeface="Arial"/>
              </a:rPr>
              <a:t>…</a:t>
            </a:r>
            <a:r>
              <a:rPr sz="700" spc="-35" dirty="0">
                <a:latin typeface="Arial"/>
                <a:cs typeface="Arial"/>
              </a:rPr>
              <a:t> </a:t>
            </a:r>
            <a:r>
              <a:rPr sz="700" spc="-30" dirty="0">
                <a:latin typeface="Arial"/>
                <a:cs typeface="Arial"/>
              </a:rPr>
              <a:t>numbers </a:t>
            </a:r>
            <a:r>
              <a:rPr sz="700" spc="-5" dirty="0">
                <a:latin typeface="Arial"/>
                <a:cs typeface="Arial"/>
              </a:rPr>
              <a:t>low </a:t>
            </a:r>
            <a:r>
              <a:rPr sz="700" spc="-215" dirty="0">
                <a:latin typeface="Arial"/>
                <a:cs typeface="Arial"/>
              </a:rPr>
              <a:t>…</a:t>
            </a:r>
            <a:r>
              <a:rPr sz="700" spc="-35" dirty="0">
                <a:latin typeface="Arial"/>
                <a:cs typeface="Arial"/>
              </a:rPr>
              <a:t> </a:t>
            </a:r>
            <a:r>
              <a:rPr sz="700" spc="-10" dirty="0">
                <a:latin typeface="Arial"/>
                <a:cs typeface="Arial"/>
              </a:rPr>
              <a:t>did distribute </a:t>
            </a:r>
            <a:r>
              <a:rPr sz="700" spc="-35" dirty="0">
                <a:latin typeface="Arial"/>
                <a:cs typeface="Arial"/>
              </a:rPr>
              <a:t>5 </a:t>
            </a:r>
            <a:r>
              <a:rPr sz="700" spc="10" dirty="0">
                <a:latin typeface="Arial"/>
                <a:cs typeface="Arial"/>
              </a:rPr>
              <a:t>to </a:t>
            </a:r>
            <a:r>
              <a:rPr sz="700" spc="-35" dirty="0">
                <a:latin typeface="Arial"/>
                <a:cs typeface="Arial"/>
              </a:rPr>
              <a:t>10 </a:t>
            </a:r>
            <a:r>
              <a:rPr sz="700" spc="-20" dirty="0">
                <a:latin typeface="Arial"/>
                <a:cs typeface="Arial"/>
              </a:rPr>
              <a:t>, </a:t>
            </a:r>
            <a:r>
              <a:rPr sz="700" spc="-25" dirty="0">
                <a:latin typeface="Arial"/>
                <a:cs typeface="Arial"/>
              </a:rPr>
              <a:t>restocked  </a:t>
            </a:r>
            <a:r>
              <a:rPr sz="700" spc="-30" dirty="0">
                <a:latin typeface="Arial"/>
                <a:cs typeface="Arial"/>
              </a:rPr>
              <a:t>display </a:t>
            </a:r>
            <a:r>
              <a:rPr sz="700" spc="-40" dirty="0">
                <a:latin typeface="Arial"/>
                <a:cs typeface="Arial"/>
              </a:rPr>
              <a:t>araea </a:t>
            </a:r>
            <a:r>
              <a:rPr sz="700" spc="-215" dirty="0">
                <a:latin typeface="Arial"/>
                <a:cs typeface="Arial"/>
              </a:rPr>
              <a:t>…</a:t>
            </a:r>
            <a:r>
              <a:rPr sz="700" spc="-40" dirty="0">
                <a:latin typeface="Arial"/>
                <a:cs typeface="Arial"/>
              </a:rPr>
              <a:t> spoke </a:t>
            </a:r>
            <a:r>
              <a:rPr sz="700" spc="10" dirty="0">
                <a:latin typeface="Arial"/>
                <a:cs typeface="Arial"/>
              </a:rPr>
              <a:t>to </a:t>
            </a:r>
            <a:r>
              <a:rPr sz="700" spc="-25" dirty="0">
                <a:latin typeface="Arial"/>
                <a:cs typeface="Arial"/>
              </a:rPr>
              <a:t>gathering </a:t>
            </a:r>
            <a:r>
              <a:rPr sz="700" spc="-10" dirty="0">
                <a:latin typeface="Arial"/>
                <a:cs typeface="Arial"/>
              </a:rPr>
              <a:t>twice </a:t>
            </a:r>
            <a:r>
              <a:rPr sz="700" spc="-20" dirty="0">
                <a:latin typeface="Arial"/>
                <a:cs typeface="Arial"/>
              </a:rPr>
              <a:t>on </a:t>
            </a:r>
            <a:r>
              <a:rPr sz="700" spc="-30" dirty="0">
                <a:latin typeface="Arial"/>
                <a:cs typeface="Arial"/>
              </a:rPr>
              <a:t>updates</a:t>
            </a:r>
            <a:r>
              <a:rPr sz="700" spc="-25" dirty="0">
                <a:latin typeface="Arial"/>
                <a:cs typeface="Arial"/>
              </a:rPr>
              <a:t> </a:t>
            </a:r>
            <a:r>
              <a:rPr sz="700" spc="-215" dirty="0">
                <a:latin typeface="Arial"/>
                <a:cs typeface="Arial"/>
              </a:rPr>
              <a:t>…</a:t>
            </a:r>
            <a:endParaRPr sz="700">
              <a:latin typeface="Arial"/>
              <a:cs typeface="Arial"/>
            </a:endParaRPr>
          </a:p>
        </p:txBody>
      </p:sp>
      <p:sp>
        <p:nvSpPr>
          <p:cNvPr id="97" name="object 97"/>
          <p:cNvSpPr txBox="1"/>
          <p:nvPr/>
        </p:nvSpPr>
        <p:spPr>
          <a:xfrm>
            <a:off x="3721100" y="2962147"/>
            <a:ext cx="56705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20" dirty="0">
                <a:latin typeface="Trebuchet MS"/>
                <a:cs typeface="Trebuchet MS"/>
              </a:rPr>
              <a:t>D</a:t>
            </a:r>
            <a:r>
              <a:rPr sz="900" b="1" spc="-65" dirty="0">
                <a:latin typeface="Trebuchet MS"/>
                <a:cs typeface="Trebuchet MS"/>
              </a:rPr>
              <a:t>e</a:t>
            </a:r>
            <a:r>
              <a:rPr sz="900" b="1" spc="-30" dirty="0">
                <a:latin typeface="Trebuchet MS"/>
                <a:cs typeface="Trebuchet MS"/>
              </a:rPr>
              <a:t>s</a:t>
            </a:r>
            <a:r>
              <a:rPr sz="900" b="1" spc="-90" dirty="0">
                <a:latin typeface="Trebuchet MS"/>
                <a:cs typeface="Trebuchet MS"/>
              </a:rPr>
              <a:t>c</a:t>
            </a:r>
            <a:r>
              <a:rPr sz="900" b="1" spc="-65" dirty="0">
                <a:latin typeface="Trebuchet MS"/>
                <a:cs typeface="Trebuchet MS"/>
              </a:rPr>
              <a:t>r</a:t>
            </a:r>
            <a:r>
              <a:rPr sz="900" b="1" spc="-55" dirty="0">
                <a:latin typeface="Trebuchet MS"/>
                <a:cs typeface="Trebuchet MS"/>
              </a:rPr>
              <a:t>i</a:t>
            </a:r>
            <a:r>
              <a:rPr sz="900" b="1" spc="-50" dirty="0">
                <a:latin typeface="Trebuchet MS"/>
                <a:cs typeface="Trebuchet MS"/>
              </a:rPr>
              <a:t>p</a:t>
            </a:r>
            <a:r>
              <a:rPr sz="900" b="1" spc="-55" dirty="0">
                <a:latin typeface="Trebuchet MS"/>
                <a:cs typeface="Trebuchet MS"/>
              </a:rPr>
              <a:t>t</a:t>
            </a:r>
            <a:r>
              <a:rPr sz="900" b="1" spc="-50" dirty="0">
                <a:latin typeface="Trebuchet MS"/>
                <a:cs typeface="Trebuchet MS"/>
              </a:rPr>
              <a:t>i</a:t>
            </a:r>
            <a:r>
              <a:rPr sz="900" b="1" spc="-35" dirty="0">
                <a:latin typeface="Trebuchet MS"/>
                <a:cs typeface="Trebuchet MS"/>
              </a:rPr>
              <a:t>o</a:t>
            </a:r>
            <a:r>
              <a:rPr sz="900" b="1" spc="-50" dirty="0">
                <a:latin typeface="Trebuchet MS"/>
                <a:cs typeface="Trebuchet MS"/>
              </a:rPr>
              <a:t>n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98" name="object 98"/>
          <p:cNvSpPr txBox="1"/>
          <p:nvPr/>
        </p:nvSpPr>
        <p:spPr>
          <a:xfrm>
            <a:off x="5934424" y="1699774"/>
            <a:ext cx="737235" cy="56134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20320">
              <a:lnSpc>
                <a:spcPts val="695"/>
              </a:lnSpc>
            </a:pPr>
            <a:r>
              <a:rPr sz="600" spc="-15" dirty="0">
                <a:latin typeface="Arial"/>
                <a:cs typeface="Arial"/>
              </a:rPr>
              <a:t>Complete</a:t>
            </a:r>
            <a:r>
              <a:rPr sz="600" spc="-55" dirty="0">
                <a:latin typeface="Arial"/>
                <a:cs typeface="Arial"/>
              </a:rPr>
              <a:t> </a:t>
            </a:r>
            <a:r>
              <a:rPr sz="600" spc="-10" dirty="0">
                <a:latin typeface="Arial"/>
                <a:cs typeface="Arial"/>
              </a:rPr>
              <a:t>these</a:t>
            </a:r>
            <a:endParaRPr sz="600">
              <a:latin typeface="Arial"/>
              <a:cs typeface="Arial"/>
            </a:endParaRPr>
          </a:p>
          <a:p>
            <a:pPr marL="12700" marR="5080" algn="ctr">
              <a:lnSpc>
                <a:spcPct val="114999"/>
              </a:lnSpc>
            </a:pPr>
            <a:r>
              <a:rPr sz="600" spc="10" dirty="0">
                <a:latin typeface="Arial"/>
                <a:cs typeface="Arial"/>
              </a:rPr>
              <a:t>four </a:t>
            </a:r>
            <a:r>
              <a:rPr sz="600" spc="-20" dirty="0">
                <a:latin typeface="Arial"/>
                <a:cs typeface="Arial"/>
              </a:rPr>
              <a:t>cells</a:t>
            </a:r>
            <a:r>
              <a:rPr sz="600" spc="-130" dirty="0">
                <a:latin typeface="Arial"/>
                <a:cs typeface="Arial"/>
              </a:rPr>
              <a:t> </a:t>
            </a:r>
            <a:r>
              <a:rPr sz="600" dirty="0">
                <a:latin typeface="Arial"/>
                <a:cs typeface="Arial"/>
              </a:rPr>
              <a:t>before  starting  </a:t>
            </a:r>
            <a:r>
              <a:rPr sz="600" spc="-15" dirty="0">
                <a:latin typeface="Arial"/>
                <a:cs typeface="Arial"/>
              </a:rPr>
              <a:t>spreadsheet.</a:t>
            </a:r>
            <a:endParaRPr sz="600">
              <a:latin typeface="Arial"/>
              <a:cs typeface="Arial"/>
            </a:endParaRPr>
          </a:p>
          <a:p>
            <a:pPr marL="18415" marR="12065" algn="ctr">
              <a:lnSpc>
                <a:spcPct val="114999"/>
              </a:lnSpc>
            </a:pPr>
            <a:r>
              <a:rPr sz="600" spc="-35" dirty="0">
                <a:latin typeface="Arial"/>
                <a:cs typeface="Arial"/>
              </a:rPr>
              <a:t>Rates </a:t>
            </a:r>
            <a:r>
              <a:rPr sz="600" spc="-15" dirty="0">
                <a:latin typeface="Arial"/>
                <a:cs typeface="Arial"/>
              </a:rPr>
              <a:t>and</a:t>
            </a:r>
            <a:r>
              <a:rPr sz="600" spc="-55" dirty="0">
                <a:latin typeface="Arial"/>
                <a:cs typeface="Arial"/>
              </a:rPr>
              <a:t> </a:t>
            </a:r>
            <a:r>
              <a:rPr sz="600" spc="5" dirty="0">
                <a:latin typeface="Arial"/>
                <a:cs typeface="Arial"/>
              </a:rPr>
              <a:t>other  info </a:t>
            </a:r>
            <a:r>
              <a:rPr sz="600" spc="10" dirty="0">
                <a:latin typeface="Arial"/>
                <a:cs typeface="Arial"/>
              </a:rPr>
              <a:t>will </a:t>
            </a:r>
            <a:r>
              <a:rPr sz="600" spc="-15" dirty="0">
                <a:latin typeface="Arial"/>
                <a:cs typeface="Arial"/>
              </a:rPr>
              <a:t>self-  </a:t>
            </a:r>
            <a:r>
              <a:rPr sz="600" spc="-5" dirty="0">
                <a:latin typeface="Arial"/>
                <a:cs typeface="Arial"/>
              </a:rPr>
              <a:t>populate.</a:t>
            </a:r>
            <a:endParaRPr sz="600">
              <a:latin typeface="Arial"/>
              <a:cs typeface="Arial"/>
            </a:endParaRPr>
          </a:p>
        </p:txBody>
      </p:sp>
      <p:sp>
        <p:nvSpPr>
          <p:cNvPr id="99" name="object 99"/>
          <p:cNvSpPr/>
          <p:nvPr/>
        </p:nvSpPr>
        <p:spPr>
          <a:xfrm>
            <a:off x="649223" y="855027"/>
            <a:ext cx="7512050" cy="0"/>
          </a:xfrm>
          <a:custGeom>
            <a:avLst/>
            <a:gdLst/>
            <a:ahLst/>
            <a:cxnLst/>
            <a:rect l="l" t="t" r="r" b="b"/>
            <a:pathLst>
              <a:path w="7512050">
                <a:moveTo>
                  <a:pt x="0" y="0"/>
                </a:moveTo>
                <a:lnTo>
                  <a:pt x="7511796" y="0"/>
                </a:lnTo>
              </a:path>
            </a:pathLst>
          </a:custGeom>
          <a:ln w="1511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8161019" y="855852"/>
            <a:ext cx="684530" cy="0"/>
          </a:xfrm>
          <a:custGeom>
            <a:avLst/>
            <a:gdLst/>
            <a:ahLst/>
            <a:cxnLst/>
            <a:rect l="l" t="t" r="r" b="b"/>
            <a:pathLst>
              <a:path w="684529">
                <a:moveTo>
                  <a:pt x="0" y="0"/>
                </a:moveTo>
                <a:lnTo>
                  <a:pt x="684149" y="0"/>
                </a:lnTo>
              </a:path>
            </a:pathLst>
          </a:custGeom>
          <a:ln w="762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12156947" y="862711"/>
            <a:ext cx="0" cy="684530"/>
          </a:xfrm>
          <a:custGeom>
            <a:avLst/>
            <a:gdLst/>
            <a:ahLst/>
            <a:cxnLst/>
            <a:rect l="l" t="t" r="r" b="b"/>
            <a:pathLst>
              <a:path h="684530">
                <a:moveTo>
                  <a:pt x="0" y="0"/>
                </a:moveTo>
                <a:lnTo>
                  <a:pt x="0" y="684149"/>
                </a:lnTo>
              </a:path>
            </a:pathLst>
          </a:custGeom>
          <a:ln w="152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649223" y="2286063"/>
            <a:ext cx="5222875" cy="0"/>
          </a:xfrm>
          <a:custGeom>
            <a:avLst/>
            <a:gdLst/>
            <a:ahLst/>
            <a:cxnLst/>
            <a:rect l="l" t="t" r="r" b="b"/>
            <a:pathLst>
              <a:path w="5222875">
                <a:moveTo>
                  <a:pt x="0" y="0"/>
                </a:moveTo>
                <a:lnTo>
                  <a:pt x="5222748" y="0"/>
                </a:lnTo>
              </a:path>
            </a:pathLst>
          </a:custGeom>
          <a:ln w="151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5871971" y="2286889"/>
            <a:ext cx="847725" cy="0"/>
          </a:xfrm>
          <a:custGeom>
            <a:avLst/>
            <a:gdLst/>
            <a:ahLst/>
            <a:cxnLst/>
            <a:rect l="l" t="t" r="r" b="b"/>
            <a:pathLst>
              <a:path w="847725">
                <a:moveTo>
                  <a:pt x="0" y="0"/>
                </a:moveTo>
                <a:lnTo>
                  <a:pt x="847217" y="0"/>
                </a:lnTo>
              </a:path>
            </a:pathLst>
          </a:custGeom>
          <a:ln w="762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1433258" y="1684147"/>
            <a:ext cx="0" cy="594360"/>
          </a:xfrm>
          <a:custGeom>
            <a:avLst/>
            <a:gdLst/>
            <a:ahLst/>
            <a:cxnLst/>
            <a:rect l="l" t="t" r="r" b="b"/>
            <a:pathLst>
              <a:path h="594360">
                <a:moveTo>
                  <a:pt x="0" y="0"/>
                </a:moveTo>
                <a:lnTo>
                  <a:pt x="0" y="594360"/>
                </a:lnTo>
              </a:path>
            </a:pathLst>
          </a:custGeom>
          <a:ln w="749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2138933" y="2121535"/>
            <a:ext cx="0" cy="156845"/>
          </a:xfrm>
          <a:custGeom>
            <a:avLst/>
            <a:gdLst/>
            <a:ahLst/>
            <a:cxnLst/>
            <a:rect l="l" t="t" r="r" b="b"/>
            <a:pathLst>
              <a:path h="156844">
                <a:moveTo>
                  <a:pt x="0" y="0"/>
                </a:moveTo>
                <a:lnTo>
                  <a:pt x="0" y="156845"/>
                </a:lnTo>
              </a:path>
            </a:pathLst>
          </a:custGeom>
          <a:ln w="761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5868161" y="1684147"/>
            <a:ext cx="0" cy="594360"/>
          </a:xfrm>
          <a:custGeom>
            <a:avLst/>
            <a:gdLst/>
            <a:ahLst/>
            <a:cxnLst/>
            <a:rect l="l" t="t" r="r" b="b"/>
            <a:pathLst>
              <a:path h="594360">
                <a:moveTo>
                  <a:pt x="0" y="0"/>
                </a:moveTo>
                <a:lnTo>
                  <a:pt x="0" y="594360"/>
                </a:lnTo>
              </a:path>
            </a:pathLst>
          </a:custGeom>
          <a:ln w="762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6723126" y="1684147"/>
            <a:ext cx="0" cy="594360"/>
          </a:xfrm>
          <a:custGeom>
            <a:avLst/>
            <a:gdLst/>
            <a:ahLst/>
            <a:cxnLst/>
            <a:rect l="l" t="t" r="r" b="b"/>
            <a:pathLst>
              <a:path h="594360">
                <a:moveTo>
                  <a:pt x="0" y="0"/>
                </a:moveTo>
                <a:lnTo>
                  <a:pt x="0" y="594360"/>
                </a:lnTo>
              </a:path>
            </a:pathLst>
          </a:custGeom>
          <a:ln w="762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2138933" y="2935351"/>
            <a:ext cx="0" cy="236220"/>
          </a:xfrm>
          <a:custGeom>
            <a:avLst/>
            <a:gdLst/>
            <a:ahLst/>
            <a:cxnLst/>
            <a:rect l="l" t="t" r="r" b="b"/>
            <a:pathLst>
              <a:path h="236219">
                <a:moveTo>
                  <a:pt x="0" y="0"/>
                </a:moveTo>
                <a:lnTo>
                  <a:pt x="0" y="236220"/>
                </a:lnTo>
              </a:path>
            </a:pathLst>
          </a:custGeom>
          <a:ln w="761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5868161" y="2935351"/>
            <a:ext cx="0" cy="236220"/>
          </a:xfrm>
          <a:custGeom>
            <a:avLst/>
            <a:gdLst/>
            <a:ahLst/>
            <a:cxnLst/>
            <a:rect l="l" t="t" r="r" b="b"/>
            <a:pathLst>
              <a:path h="236219">
                <a:moveTo>
                  <a:pt x="0" y="0"/>
                </a:moveTo>
                <a:lnTo>
                  <a:pt x="0" y="236220"/>
                </a:lnTo>
              </a:path>
            </a:pathLst>
          </a:custGeom>
          <a:ln w="762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2138933" y="3186810"/>
            <a:ext cx="0" cy="2019300"/>
          </a:xfrm>
          <a:custGeom>
            <a:avLst/>
            <a:gdLst/>
            <a:ahLst/>
            <a:cxnLst/>
            <a:rect l="l" t="t" r="r" b="b"/>
            <a:pathLst>
              <a:path h="2019300">
                <a:moveTo>
                  <a:pt x="0" y="0"/>
                </a:moveTo>
                <a:lnTo>
                  <a:pt x="0" y="2019300"/>
                </a:lnTo>
              </a:path>
            </a:pathLst>
          </a:custGeom>
          <a:ln w="761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5868161" y="3186810"/>
            <a:ext cx="0" cy="2019300"/>
          </a:xfrm>
          <a:custGeom>
            <a:avLst/>
            <a:gdLst/>
            <a:ahLst/>
            <a:cxnLst/>
            <a:rect l="l" t="t" r="r" b="b"/>
            <a:pathLst>
              <a:path h="2019300">
                <a:moveTo>
                  <a:pt x="0" y="0"/>
                </a:moveTo>
                <a:lnTo>
                  <a:pt x="0" y="2019300"/>
                </a:lnTo>
              </a:path>
            </a:pathLst>
          </a:custGeom>
          <a:ln w="762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641540" y="847471"/>
            <a:ext cx="0" cy="6144895"/>
          </a:xfrm>
          <a:custGeom>
            <a:avLst/>
            <a:gdLst/>
            <a:ahLst/>
            <a:cxnLst/>
            <a:rect l="l" t="t" r="r" b="b"/>
            <a:pathLst>
              <a:path h="6144895">
                <a:moveTo>
                  <a:pt x="0" y="0"/>
                </a:moveTo>
                <a:lnTo>
                  <a:pt x="0" y="6144641"/>
                </a:lnTo>
              </a:path>
            </a:pathLst>
          </a:custGeom>
          <a:ln w="151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12156947" y="1679575"/>
            <a:ext cx="0" cy="5313045"/>
          </a:xfrm>
          <a:custGeom>
            <a:avLst/>
            <a:gdLst/>
            <a:ahLst/>
            <a:cxnLst/>
            <a:rect l="l" t="t" r="r" b="b"/>
            <a:pathLst>
              <a:path h="5313045">
                <a:moveTo>
                  <a:pt x="0" y="0"/>
                </a:moveTo>
                <a:lnTo>
                  <a:pt x="0" y="5312664"/>
                </a:lnTo>
              </a:path>
            </a:pathLst>
          </a:custGeom>
          <a:ln w="152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1433258" y="2935351"/>
            <a:ext cx="0" cy="236220"/>
          </a:xfrm>
          <a:custGeom>
            <a:avLst/>
            <a:gdLst/>
            <a:ahLst/>
            <a:cxnLst/>
            <a:rect l="l" t="t" r="r" b="b"/>
            <a:pathLst>
              <a:path h="236219">
                <a:moveTo>
                  <a:pt x="0" y="0"/>
                </a:moveTo>
                <a:lnTo>
                  <a:pt x="0" y="236220"/>
                </a:lnTo>
              </a:path>
            </a:pathLst>
          </a:custGeom>
          <a:ln w="749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3059429" y="1684147"/>
            <a:ext cx="0" cy="594360"/>
          </a:xfrm>
          <a:custGeom>
            <a:avLst/>
            <a:gdLst/>
            <a:ahLst/>
            <a:cxnLst/>
            <a:rect l="l" t="t" r="r" b="b"/>
            <a:pathLst>
              <a:path h="594360">
                <a:moveTo>
                  <a:pt x="0" y="0"/>
                </a:moveTo>
                <a:lnTo>
                  <a:pt x="0" y="594360"/>
                </a:lnTo>
              </a:path>
            </a:pathLst>
          </a:custGeom>
          <a:ln w="761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6723126" y="2935351"/>
            <a:ext cx="0" cy="236220"/>
          </a:xfrm>
          <a:custGeom>
            <a:avLst/>
            <a:gdLst/>
            <a:ahLst/>
            <a:cxnLst/>
            <a:rect l="l" t="t" r="r" b="b"/>
            <a:pathLst>
              <a:path h="236219">
                <a:moveTo>
                  <a:pt x="0" y="0"/>
                </a:moveTo>
                <a:lnTo>
                  <a:pt x="0" y="236220"/>
                </a:lnTo>
              </a:path>
            </a:pathLst>
          </a:custGeom>
          <a:ln w="762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7376858" y="2935351"/>
            <a:ext cx="0" cy="236220"/>
          </a:xfrm>
          <a:custGeom>
            <a:avLst/>
            <a:gdLst/>
            <a:ahLst/>
            <a:cxnLst/>
            <a:rect l="l" t="t" r="r" b="b"/>
            <a:pathLst>
              <a:path h="236219">
                <a:moveTo>
                  <a:pt x="0" y="0"/>
                </a:moveTo>
                <a:lnTo>
                  <a:pt x="0" y="236220"/>
                </a:lnTo>
              </a:path>
            </a:pathLst>
          </a:custGeom>
          <a:ln w="749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8160257" y="2935351"/>
            <a:ext cx="0" cy="236220"/>
          </a:xfrm>
          <a:custGeom>
            <a:avLst/>
            <a:gdLst/>
            <a:ahLst/>
            <a:cxnLst/>
            <a:rect l="l" t="t" r="r" b="b"/>
            <a:pathLst>
              <a:path h="236219">
                <a:moveTo>
                  <a:pt x="0" y="0"/>
                </a:moveTo>
                <a:lnTo>
                  <a:pt x="0" y="236220"/>
                </a:lnTo>
              </a:path>
            </a:pathLst>
          </a:custGeom>
          <a:ln w="762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11046650" y="2935351"/>
            <a:ext cx="0" cy="236220"/>
          </a:xfrm>
          <a:custGeom>
            <a:avLst/>
            <a:gdLst/>
            <a:ahLst/>
            <a:cxnLst/>
            <a:rect l="l" t="t" r="r" b="b"/>
            <a:pathLst>
              <a:path h="236219">
                <a:moveTo>
                  <a:pt x="0" y="0"/>
                </a:moveTo>
                <a:lnTo>
                  <a:pt x="0" y="236220"/>
                </a:lnTo>
              </a:path>
            </a:pathLst>
          </a:custGeom>
          <a:ln w="749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11589257" y="2935351"/>
            <a:ext cx="0" cy="236220"/>
          </a:xfrm>
          <a:custGeom>
            <a:avLst/>
            <a:gdLst/>
            <a:ahLst/>
            <a:cxnLst/>
            <a:rect l="l" t="t" r="r" b="b"/>
            <a:pathLst>
              <a:path h="236219">
                <a:moveTo>
                  <a:pt x="0" y="0"/>
                </a:moveTo>
                <a:lnTo>
                  <a:pt x="0" y="236220"/>
                </a:lnTo>
              </a:path>
            </a:pathLst>
          </a:custGeom>
          <a:ln w="762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8845295" y="855027"/>
            <a:ext cx="3319779" cy="0"/>
          </a:xfrm>
          <a:custGeom>
            <a:avLst/>
            <a:gdLst/>
            <a:ahLst/>
            <a:cxnLst/>
            <a:rect l="l" t="t" r="r" b="b"/>
            <a:pathLst>
              <a:path w="3319779">
                <a:moveTo>
                  <a:pt x="0" y="0"/>
                </a:moveTo>
                <a:lnTo>
                  <a:pt x="3319272" y="0"/>
                </a:lnTo>
              </a:path>
            </a:pathLst>
          </a:custGeom>
          <a:ln w="1511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649223" y="1680210"/>
            <a:ext cx="6078220" cy="0"/>
          </a:xfrm>
          <a:custGeom>
            <a:avLst/>
            <a:gdLst/>
            <a:ahLst/>
            <a:cxnLst/>
            <a:rect l="l" t="t" r="r" b="b"/>
            <a:pathLst>
              <a:path w="6078220">
                <a:moveTo>
                  <a:pt x="0" y="0"/>
                </a:moveTo>
                <a:lnTo>
                  <a:pt x="6077711" y="0"/>
                </a:lnTo>
              </a:path>
            </a:pathLst>
          </a:custGeom>
          <a:ln w="762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649223" y="1814385"/>
            <a:ext cx="5222875" cy="0"/>
          </a:xfrm>
          <a:custGeom>
            <a:avLst/>
            <a:gdLst/>
            <a:ahLst/>
            <a:cxnLst/>
            <a:rect l="l" t="t" r="r" b="b"/>
            <a:pathLst>
              <a:path w="5222875">
                <a:moveTo>
                  <a:pt x="0" y="0"/>
                </a:moveTo>
                <a:lnTo>
                  <a:pt x="5222748" y="0"/>
                </a:lnTo>
              </a:path>
            </a:pathLst>
          </a:custGeom>
          <a:ln w="74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649223" y="1954657"/>
            <a:ext cx="5222875" cy="0"/>
          </a:xfrm>
          <a:custGeom>
            <a:avLst/>
            <a:gdLst/>
            <a:ahLst/>
            <a:cxnLst/>
            <a:rect l="l" t="t" r="r" b="b"/>
            <a:pathLst>
              <a:path w="5222875">
                <a:moveTo>
                  <a:pt x="0" y="0"/>
                </a:moveTo>
                <a:lnTo>
                  <a:pt x="5222748" y="0"/>
                </a:lnTo>
              </a:path>
            </a:pathLst>
          </a:custGeom>
          <a:ln w="762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649223" y="2117725"/>
            <a:ext cx="5222875" cy="0"/>
          </a:xfrm>
          <a:custGeom>
            <a:avLst/>
            <a:gdLst/>
            <a:ahLst/>
            <a:cxnLst/>
            <a:rect l="l" t="t" r="r" b="b"/>
            <a:pathLst>
              <a:path w="5222875">
                <a:moveTo>
                  <a:pt x="0" y="0"/>
                </a:moveTo>
                <a:lnTo>
                  <a:pt x="5222748" y="0"/>
                </a:lnTo>
              </a:path>
            </a:pathLst>
          </a:custGeom>
          <a:ln w="762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6719316" y="2278507"/>
            <a:ext cx="5445760" cy="15240"/>
          </a:xfrm>
          <a:custGeom>
            <a:avLst/>
            <a:gdLst/>
            <a:ahLst/>
            <a:cxnLst/>
            <a:rect l="l" t="t" r="r" b="b"/>
            <a:pathLst>
              <a:path w="5445759" h="15239">
                <a:moveTo>
                  <a:pt x="0" y="15113"/>
                </a:moveTo>
                <a:lnTo>
                  <a:pt x="5445252" y="15113"/>
                </a:lnTo>
                <a:lnTo>
                  <a:pt x="5445252" y="0"/>
                </a:lnTo>
                <a:lnTo>
                  <a:pt x="0" y="0"/>
                </a:lnTo>
                <a:lnTo>
                  <a:pt x="0" y="1511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649223" y="2709798"/>
            <a:ext cx="11515725" cy="15240"/>
          </a:xfrm>
          <a:custGeom>
            <a:avLst/>
            <a:gdLst/>
            <a:ahLst/>
            <a:cxnLst/>
            <a:rect l="l" t="t" r="r" b="b"/>
            <a:pathLst>
              <a:path w="11515725" h="15239">
                <a:moveTo>
                  <a:pt x="0" y="15113"/>
                </a:moveTo>
                <a:lnTo>
                  <a:pt x="11515344" y="15113"/>
                </a:lnTo>
                <a:lnTo>
                  <a:pt x="11515344" y="0"/>
                </a:lnTo>
                <a:lnTo>
                  <a:pt x="0" y="0"/>
                </a:lnTo>
                <a:lnTo>
                  <a:pt x="0" y="1511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649223" y="2927667"/>
            <a:ext cx="11515725" cy="0"/>
          </a:xfrm>
          <a:custGeom>
            <a:avLst/>
            <a:gdLst/>
            <a:ahLst/>
            <a:cxnLst/>
            <a:rect l="l" t="t" r="r" b="b"/>
            <a:pathLst>
              <a:path w="11515725">
                <a:moveTo>
                  <a:pt x="0" y="0"/>
                </a:moveTo>
                <a:lnTo>
                  <a:pt x="11515344" y="0"/>
                </a:lnTo>
              </a:path>
            </a:pathLst>
          </a:custGeom>
          <a:ln w="151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649223" y="3179127"/>
            <a:ext cx="11515725" cy="0"/>
          </a:xfrm>
          <a:custGeom>
            <a:avLst/>
            <a:gdLst/>
            <a:ahLst/>
            <a:cxnLst/>
            <a:rect l="l" t="t" r="r" b="b"/>
            <a:pathLst>
              <a:path w="11515725">
                <a:moveTo>
                  <a:pt x="0" y="0"/>
                </a:moveTo>
                <a:lnTo>
                  <a:pt x="11515344" y="0"/>
                </a:lnTo>
              </a:path>
            </a:pathLst>
          </a:custGeom>
          <a:ln w="151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2142744" y="3566985"/>
            <a:ext cx="3729354" cy="0"/>
          </a:xfrm>
          <a:custGeom>
            <a:avLst/>
            <a:gdLst/>
            <a:ahLst/>
            <a:cxnLst/>
            <a:rect l="l" t="t" r="r" b="b"/>
            <a:pathLst>
              <a:path w="3729354">
                <a:moveTo>
                  <a:pt x="0" y="0"/>
                </a:moveTo>
                <a:lnTo>
                  <a:pt x="3729228" y="0"/>
                </a:lnTo>
              </a:path>
            </a:pathLst>
          </a:custGeom>
          <a:ln w="74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2142744" y="3964749"/>
            <a:ext cx="3729354" cy="0"/>
          </a:xfrm>
          <a:custGeom>
            <a:avLst/>
            <a:gdLst/>
            <a:ahLst/>
            <a:cxnLst/>
            <a:rect l="l" t="t" r="r" b="b"/>
            <a:pathLst>
              <a:path w="3729354">
                <a:moveTo>
                  <a:pt x="0" y="0"/>
                </a:moveTo>
                <a:lnTo>
                  <a:pt x="3729228" y="0"/>
                </a:lnTo>
              </a:path>
            </a:pathLst>
          </a:custGeom>
          <a:ln w="74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2142744" y="4498149"/>
            <a:ext cx="3729354" cy="0"/>
          </a:xfrm>
          <a:custGeom>
            <a:avLst/>
            <a:gdLst/>
            <a:ahLst/>
            <a:cxnLst/>
            <a:rect l="l" t="t" r="r" b="b"/>
            <a:pathLst>
              <a:path w="3729354">
                <a:moveTo>
                  <a:pt x="0" y="0"/>
                </a:moveTo>
                <a:lnTo>
                  <a:pt x="3729228" y="0"/>
                </a:lnTo>
              </a:path>
            </a:pathLst>
          </a:custGeom>
          <a:ln w="74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2142744" y="4732845"/>
            <a:ext cx="3729354" cy="0"/>
          </a:xfrm>
          <a:custGeom>
            <a:avLst/>
            <a:gdLst/>
            <a:ahLst/>
            <a:cxnLst/>
            <a:rect l="l" t="t" r="r" b="b"/>
            <a:pathLst>
              <a:path w="3729354">
                <a:moveTo>
                  <a:pt x="0" y="0"/>
                </a:moveTo>
                <a:lnTo>
                  <a:pt x="3729228" y="0"/>
                </a:lnTo>
              </a:path>
            </a:pathLst>
          </a:custGeom>
          <a:ln w="749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2142744" y="4967541"/>
            <a:ext cx="3729354" cy="0"/>
          </a:xfrm>
          <a:custGeom>
            <a:avLst/>
            <a:gdLst/>
            <a:ahLst/>
            <a:cxnLst/>
            <a:rect l="l" t="t" r="r" b="b"/>
            <a:pathLst>
              <a:path w="3729354">
                <a:moveTo>
                  <a:pt x="0" y="0"/>
                </a:moveTo>
                <a:lnTo>
                  <a:pt x="3729228" y="0"/>
                </a:lnTo>
              </a:path>
            </a:pathLst>
          </a:custGeom>
          <a:ln w="749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2142744" y="5202301"/>
            <a:ext cx="3729354" cy="0"/>
          </a:xfrm>
          <a:custGeom>
            <a:avLst/>
            <a:gdLst/>
            <a:ahLst/>
            <a:cxnLst/>
            <a:rect l="l" t="t" r="r" b="b"/>
            <a:pathLst>
              <a:path w="3729354">
                <a:moveTo>
                  <a:pt x="0" y="0"/>
                </a:moveTo>
                <a:lnTo>
                  <a:pt x="3729228" y="0"/>
                </a:lnTo>
              </a:path>
            </a:pathLst>
          </a:custGeom>
          <a:ln w="761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36" name="object 136"/>
          <p:cNvGraphicFramePr>
            <a:graphicFrameLocks noGrp="1"/>
          </p:cNvGraphicFramePr>
          <p:nvPr/>
        </p:nvGraphicFramePr>
        <p:xfrm>
          <a:off x="2135123" y="5433186"/>
          <a:ext cx="3740785" cy="13277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729354"/>
              </a:tblGrid>
              <a:tr h="23431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34315">
                <a:tc>
                  <a:txBody>
                    <a:bodyPr/>
                    <a:lstStyle/>
                    <a:p>
                      <a:pPr marL="19685">
                        <a:lnSpc>
                          <a:spcPct val="100000"/>
                        </a:lnSpc>
                      </a:pPr>
                      <a:r>
                        <a:rPr sz="700" spc="-30" dirty="0">
                          <a:latin typeface="Arial"/>
                          <a:cs typeface="Arial"/>
                        </a:rPr>
                        <a:t>Dropped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brochures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at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0" dirty="0">
                          <a:latin typeface="Arial"/>
                          <a:cs typeface="Arial"/>
                        </a:rPr>
                        <a:t>Enoch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Pratt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on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Wolf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15" dirty="0">
                          <a:latin typeface="Arial"/>
                          <a:cs typeface="Arial"/>
                        </a:rPr>
                        <a:t>&amp;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Orleans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left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20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at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each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site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15" dirty="0">
                          <a:latin typeface="Arial"/>
                          <a:cs typeface="Arial"/>
                        </a:rPr>
                        <a:t>…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10-15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circulating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at</a:t>
                      </a:r>
                      <a:endParaRPr sz="700">
                        <a:latin typeface="Arial"/>
                        <a:cs typeface="Arial"/>
                      </a:endParaRPr>
                    </a:p>
                    <a:p>
                      <a:pPr marL="19685">
                        <a:lnSpc>
                          <a:spcPts val="825"/>
                        </a:lnSpc>
                        <a:spcBef>
                          <a:spcPts val="85"/>
                        </a:spcBef>
                      </a:pPr>
                      <a:r>
                        <a:rPr sz="700" spc="-40" dirty="0">
                          <a:latin typeface="Arial"/>
                          <a:cs typeface="Arial"/>
                        </a:rPr>
                        <a:t>Orleans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site </a:t>
                      </a:r>
                      <a:r>
                        <a:rPr sz="700" spc="-215" dirty="0">
                          <a:latin typeface="Arial"/>
                          <a:cs typeface="Arial"/>
                        </a:rPr>
                        <a:t>…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quiet </a:t>
                      </a:r>
                      <a:r>
                        <a:rPr sz="700" spc="-65" dirty="0">
                          <a:latin typeface="Arial"/>
                          <a:cs typeface="Arial"/>
                        </a:rPr>
                        <a:t>as </a:t>
                      </a:r>
                      <a:r>
                        <a:rPr sz="700" spc="-55" dirty="0">
                          <a:latin typeface="Arial"/>
                          <a:cs typeface="Arial"/>
                        </a:rPr>
                        <a:t>a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mice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on</a:t>
                      </a:r>
                      <a:r>
                        <a:rPr sz="700" spc="-8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Wolf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3431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34315">
                <a:tc>
                  <a:txBody>
                    <a:bodyPr/>
                    <a:lstStyle/>
                    <a:p>
                      <a:pPr marL="19685">
                        <a:lnSpc>
                          <a:spcPct val="100000"/>
                        </a:lnSpc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Oliver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Community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Center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hosted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an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event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for</a:t>
                      </a:r>
                      <a:r>
                        <a:rPr sz="700" spc="-1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700" spc="-55" dirty="0">
                          <a:latin typeface="Arial"/>
                          <a:cs typeface="Arial"/>
                        </a:rPr>
                        <a:t>East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Baltimore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Drug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Free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Coalition </a:t>
                      </a:r>
                      <a:r>
                        <a:rPr sz="700" spc="-215" dirty="0">
                          <a:latin typeface="Arial"/>
                          <a:cs typeface="Arial"/>
                        </a:rPr>
                        <a:t>…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15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attending</a:t>
                      </a:r>
                      <a:endParaRPr sz="700">
                        <a:latin typeface="Arial"/>
                        <a:cs typeface="Arial"/>
                      </a:endParaRPr>
                    </a:p>
                    <a:p>
                      <a:pPr marL="19685">
                        <a:lnSpc>
                          <a:spcPts val="819"/>
                        </a:lnSpc>
                        <a:spcBef>
                          <a:spcPts val="85"/>
                        </a:spcBef>
                      </a:pPr>
                      <a:r>
                        <a:rPr sz="700" spc="-215" dirty="0">
                          <a:latin typeface="Arial"/>
                          <a:cs typeface="Arial"/>
                        </a:rPr>
                        <a:t>…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distributed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all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at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conclusion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35" dirty="0">
                          <a:latin typeface="Arial"/>
                          <a:cs typeface="Arial"/>
                        </a:rPr>
                        <a:t>w/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mini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commercial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35000" y="264794"/>
            <a:ext cx="793750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10" dirty="0">
                <a:latin typeface="Arial"/>
                <a:cs typeface="Arial"/>
              </a:rPr>
              <a:t>5/21/2019 </a:t>
            </a:r>
            <a:r>
              <a:rPr sz="700" spc="75" dirty="0">
                <a:latin typeface="Arial"/>
                <a:cs typeface="Arial"/>
              </a:rPr>
              <a:t>/</a:t>
            </a:r>
            <a:r>
              <a:rPr sz="700" spc="-130" dirty="0">
                <a:latin typeface="Arial"/>
                <a:cs typeface="Arial"/>
              </a:rPr>
              <a:t> </a:t>
            </a:r>
            <a:r>
              <a:rPr sz="700" spc="-25" dirty="0">
                <a:latin typeface="Arial"/>
                <a:cs typeface="Arial"/>
              </a:rPr>
              <a:t>4:18 </a:t>
            </a:r>
            <a:r>
              <a:rPr sz="700" spc="-50" dirty="0">
                <a:latin typeface="Arial"/>
                <a:cs typeface="Arial"/>
              </a:rPr>
              <a:t>PM</a:t>
            </a:r>
            <a:endParaRPr sz="7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219191" y="247574"/>
            <a:ext cx="2359025" cy="2603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028700" marR="5080" indent="-1016635">
              <a:lnSpc>
                <a:spcPct val="110000"/>
              </a:lnSpc>
              <a:spcBef>
                <a:spcPts val="95"/>
              </a:spcBef>
            </a:pPr>
            <a:r>
              <a:rPr sz="700" spc="-20" dirty="0">
                <a:latin typeface="Arial"/>
                <a:cs typeface="Arial"/>
              </a:rPr>
              <a:t>Baltimore </a:t>
            </a:r>
            <a:r>
              <a:rPr sz="700" spc="-25" dirty="0">
                <a:latin typeface="Arial"/>
                <a:cs typeface="Arial"/>
              </a:rPr>
              <a:t>Community </a:t>
            </a:r>
            <a:r>
              <a:rPr sz="700" spc="-10" dirty="0">
                <a:latin typeface="Arial"/>
                <a:cs typeface="Arial"/>
              </a:rPr>
              <a:t>Mediation </a:t>
            </a:r>
            <a:r>
              <a:rPr sz="700" spc="-35" dirty="0">
                <a:latin typeface="Arial"/>
                <a:cs typeface="Arial"/>
              </a:rPr>
              <a:t>Center </a:t>
            </a:r>
            <a:r>
              <a:rPr sz="700" spc="-20" dirty="0">
                <a:latin typeface="Arial"/>
                <a:cs typeface="Arial"/>
              </a:rPr>
              <a:t>- </a:t>
            </a:r>
            <a:r>
              <a:rPr sz="700" spc="-25" dirty="0">
                <a:latin typeface="Arial"/>
                <a:cs typeface="Arial"/>
              </a:rPr>
              <a:t>Neighborhood </a:t>
            </a:r>
            <a:r>
              <a:rPr sz="700" spc="-35" dirty="0">
                <a:latin typeface="Arial"/>
                <a:cs typeface="Arial"/>
              </a:rPr>
              <a:t>Liaison  </a:t>
            </a:r>
            <a:r>
              <a:rPr sz="700" spc="-75" dirty="0">
                <a:latin typeface="Arial"/>
                <a:cs typeface="Arial"/>
              </a:rPr>
              <a:t>INVOICE</a:t>
            </a:r>
            <a:endParaRPr sz="7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900407" y="264794"/>
            <a:ext cx="266065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70" dirty="0">
                <a:latin typeface="Arial"/>
                <a:cs typeface="Arial"/>
              </a:rPr>
              <a:t>Page</a:t>
            </a:r>
            <a:r>
              <a:rPr sz="700" spc="-90" dirty="0">
                <a:latin typeface="Arial"/>
                <a:cs typeface="Arial"/>
              </a:rPr>
              <a:t> </a:t>
            </a:r>
            <a:r>
              <a:rPr sz="700" spc="-35" dirty="0">
                <a:latin typeface="Arial"/>
                <a:cs typeface="Arial"/>
              </a:rPr>
              <a:t>2</a:t>
            </a:r>
            <a:endParaRPr sz="7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722364" y="4380103"/>
            <a:ext cx="1438910" cy="123825"/>
          </a:xfrm>
          <a:custGeom>
            <a:avLst/>
            <a:gdLst/>
            <a:ahLst/>
            <a:cxnLst/>
            <a:rect l="l" t="t" r="r" b="b"/>
            <a:pathLst>
              <a:path w="1438909" h="123825">
                <a:moveTo>
                  <a:pt x="0" y="0"/>
                </a:moveTo>
                <a:lnTo>
                  <a:pt x="1438655" y="0"/>
                </a:lnTo>
                <a:lnTo>
                  <a:pt x="1438655" y="123316"/>
                </a:lnTo>
                <a:lnTo>
                  <a:pt x="0" y="123316"/>
                </a:lnTo>
                <a:lnTo>
                  <a:pt x="0" y="0"/>
                </a:lnTo>
                <a:close/>
              </a:path>
            </a:pathLst>
          </a:custGeom>
          <a:solidFill>
            <a:srgbClr val="D8ED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6602983" y="4362830"/>
            <a:ext cx="443230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35" dirty="0">
                <a:latin typeface="Arial"/>
                <a:cs typeface="Arial"/>
              </a:rPr>
              <a:t>14</a:t>
            </a:r>
            <a:r>
              <a:rPr sz="700" spc="50" dirty="0">
                <a:latin typeface="Arial"/>
                <a:cs typeface="Arial"/>
              </a:rPr>
              <a:t> </a:t>
            </a:r>
            <a:r>
              <a:rPr sz="700" b="1" spc="-60" dirty="0">
                <a:latin typeface="Trebuchet MS"/>
                <a:cs typeface="Trebuchet MS"/>
              </a:rPr>
              <a:t>TOTAL:</a:t>
            </a:r>
            <a:endParaRPr sz="7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851140" y="4362830"/>
            <a:ext cx="278130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b="1" spc="-55" dirty="0">
                <a:latin typeface="Trebuchet MS"/>
                <a:cs typeface="Trebuchet MS"/>
              </a:rPr>
              <a:t>280</a:t>
            </a:r>
            <a:r>
              <a:rPr sz="700" b="1" spc="-70" dirty="0">
                <a:latin typeface="Trebuchet MS"/>
                <a:cs typeface="Trebuchet MS"/>
              </a:rPr>
              <a:t>.</a:t>
            </a:r>
            <a:r>
              <a:rPr sz="700" b="1" spc="-55" dirty="0">
                <a:latin typeface="Trebuchet MS"/>
                <a:cs typeface="Trebuchet MS"/>
              </a:rPr>
              <a:t>00</a:t>
            </a:r>
            <a:endParaRPr sz="7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407656" y="4362830"/>
            <a:ext cx="71120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b="1" spc="-55" dirty="0">
                <a:latin typeface="Trebuchet MS"/>
                <a:cs typeface="Trebuchet MS"/>
              </a:rPr>
              <a:t>$</a:t>
            </a:r>
            <a:endParaRPr sz="70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514835" y="4362830"/>
            <a:ext cx="71120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35" dirty="0">
                <a:latin typeface="Arial"/>
                <a:cs typeface="Arial"/>
              </a:rPr>
              <a:t>0</a:t>
            </a:r>
            <a:endParaRPr sz="7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41540" y="855091"/>
            <a:ext cx="0" cy="3655060"/>
          </a:xfrm>
          <a:custGeom>
            <a:avLst/>
            <a:gdLst/>
            <a:ahLst/>
            <a:cxnLst/>
            <a:rect l="l" t="t" r="r" b="b"/>
            <a:pathLst>
              <a:path h="3655060">
                <a:moveTo>
                  <a:pt x="0" y="0"/>
                </a:moveTo>
                <a:lnTo>
                  <a:pt x="0" y="3654552"/>
                </a:lnTo>
              </a:path>
            </a:pathLst>
          </a:custGeom>
          <a:ln w="151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2156947" y="855091"/>
            <a:ext cx="0" cy="3655060"/>
          </a:xfrm>
          <a:custGeom>
            <a:avLst/>
            <a:gdLst/>
            <a:ahLst/>
            <a:cxnLst/>
            <a:rect l="l" t="t" r="r" b="b"/>
            <a:pathLst>
              <a:path h="3655060">
                <a:moveTo>
                  <a:pt x="0" y="0"/>
                </a:moveTo>
                <a:lnTo>
                  <a:pt x="0" y="3654552"/>
                </a:lnTo>
              </a:path>
            </a:pathLst>
          </a:custGeom>
          <a:ln w="152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138933" y="3203575"/>
            <a:ext cx="0" cy="1169035"/>
          </a:xfrm>
          <a:custGeom>
            <a:avLst/>
            <a:gdLst/>
            <a:ahLst/>
            <a:cxnLst/>
            <a:rect l="l" t="t" r="r" b="b"/>
            <a:pathLst>
              <a:path h="1169035">
                <a:moveTo>
                  <a:pt x="0" y="0"/>
                </a:moveTo>
                <a:lnTo>
                  <a:pt x="0" y="1168780"/>
                </a:lnTo>
              </a:path>
            </a:pathLst>
          </a:custGeom>
          <a:ln w="761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868161" y="3211195"/>
            <a:ext cx="0" cy="1161415"/>
          </a:xfrm>
          <a:custGeom>
            <a:avLst/>
            <a:gdLst/>
            <a:ahLst/>
            <a:cxnLst/>
            <a:rect l="l" t="t" r="r" b="b"/>
            <a:pathLst>
              <a:path h="1161414">
                <a:moveTo>
                  <a:pt x="0" y="0"/>
                </a:moveTo>
                <a:lnTo>
                  <a:pt x="0" y="1161161"/>
                </a:lnTo>
              </a:path>
            </a:pathLst>
          </a:custGeom>
          <a:ln w="762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722300" y="4387722"/>
            <a:ext cx="0" cy="121920"/>
          </a:xfrm>
          <a:custGeom>
            <a:avLst/>
            <a:gdLst/>
            <a:ahLst/>
            <a:cxnLst/>
            <a:rect l="l" t="t" r="r" b="b"/>
            <a:pathLst>
              <a:path h="121920">
                <a:moveTo>
                  <a:pt x="0" y="0"/>
                </a:moveTo>
                <a:lnTo>
                  <a:pt x="0" y="121920"/>
                </a:lnTo>
              </a:path>
            </a:pathLst>
          </a:custGeom>
          <a:ln w="1511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159432" y="4387722"/>
            <a:ext cx="0" cy="121920"/>
          </a:xfrm>
          <a:custGeom>
            <a:avLst/>
            <a:gdLst/>
            <a:ahLst/>
            <a:cxnLst/>
            <a:rect l="l" t="t" r="r" b="b"/>
            <a:pathLst>
              <a:path h="121920">
                <a:moveTo>
                  <a:pt x="0" y="0"/>
                </a:moveTo>
                <a:lnTo>
                  <a:pt x="0" y="121920"/>
                </a:lnTo>
              </a:path>
            </a:pathLst>
          </a:custGeom>
          <a:ln w="1511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142744" y="3207385"/>
            <a:ext cx="3729354" cy="0"/>
          </a:xfrm>
          <a:custGeom>
            <a:avLst/>
            <a:gdLst/>
            <a:ahLst/>
            <a:cxnLst/>
            <a:rect l="l" t="t" r="r" b="b"/>
            <a:pathLst>
              <a:path w="3729354">
                <a:moveTo>
                  <a:pt x="0" y="0"/>
                </a:moveTo>
                <a:lnTo>
                  <a:pt x="3729228" y="0"/>
                </a:lnTo>
              </a:path>
            </a:pathLst>
          </a:custGeom>
          <a:ln w="762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7" name="object 17"/>
          <p:cNvGraphicFramePr>
            <a:graphicFrameLocks noGrp="1"/>
          </p:cNvGraphicFramePr>
          <p:nvPr/>
        </p:nvGraphicFramePr>
        <p:xfrm>
          <a:off x="932047" y="877538"/>
          <a:ext cx="7206615" cy="338010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2920"/>
                <a:gridCol w="4435475"/>
                <a:gridCol w="1099185"/>
                <a:gridCol w="407035"/>
                <a:gridCol w="762000"/>
              </a:tblGrid>
              <a:tr h="212725">
                <a:tc>
                  <a:txBody>
                    <a:bodyPr/>
                    <a:lstStyle/>
                    <a:p>
                      <a:pPr marL="21590">
                        <a:lnSpc>
                          <a:spcPts val="670"/>
                        </a:lnSpc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April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07975">
                        <a:lnSpc>
                          <a:spcPts val="67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13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49860" algn="r">
                        <a:lnSpc>
                          <a:spcPts val="67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$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5560" algn="r">
                        <a:lnSpc>
                          <a:spcPts val="67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3180">
                        <a:lnSpc>
                          <a:spcPts val="670"/>
                        </a:lnSpc>
                        <a:tabLst>
                          <a:tab pos="62103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</a:tr>
              <a:tr h="234315">
                <a:tc>
                  <a:txBody>
                    <a:bodyPr/>
                    <a:lstStyle/>
                    <a:p>
                      <a:pPr marL="21590">
                        <a:lnSpc>
                          <a:spcPct val="100000"/>
                        </a:lnSpc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April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07975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14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4986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$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3556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3180">
                        <a:lnSpc>
                          <a:spcPct val="100000"/>
                        </a:lnSpc>
                        <a:tabLst>
                          <a:tab pos="62103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</a:tr>
              <a:tr h="234315">
                <a:tc>
                  <a:txBody>
                    <a:bodyPr/>
                    <a:lstStyle/>
                    <a:p>
                      <a:pPr marL="21590">
                        <a:lnSpc>
                          <a:spcPct val="100000"/>
                        </a:lnSpc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April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07975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15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4986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$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3556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3180">
                        <a:lnSpc>
                          <a:spcPct val="100000"/>
                        </a:lnSpc>
                        <a:tabLst>
                          <a:tab pos="62103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</a:tr>
              <a:tr h="234315">
                <a:tc>
                  <a:txBody>
                    <a:bodyPr/>
                    <a:lstStyle/>
                    <a:p>
                      <a:pPr marL="21590">
                        <a:lnSpc>
                          <a:spcPct val="100000"/>
                        </a:lnSpc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April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07975">
                        <a:lnSpc>
                          <a:spcPct val="100000"/>
                        </a:lnSpc>
                        <a:tabLst>
                          <a:tab pos="7194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16	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Monthly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Food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Pantry </a:t>
                      </a:r>
                      <a:r>
                        <a:rPr sz="700" spc="-80" dirty="0">
                          <a:latin typeface="Arial"/>
                          <a:cs typeface="Arial"/>
                        </a:rPr>
                        <a:t>@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Oliver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Community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Center </a:t>
                      </a:r>
                      <a:r>
                        <a:rPr sz="700" spc="-215" dirty="0">
                          <a:latin typeface="Arial"/>
                          <a:cs typeface="Arial"/>
                        </a:rPr>
                        <a:t>…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90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plus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attending </a:t>
                      </a:r>
                      <a:r>
                        <a:rPr sz="700" spc="-215" dirty="0">
                          <a:latin typeface="Arial"/>
                          <a:cs typeface="Arial"/>
                        </a:rPr>
                        <a:t>…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distributed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30</a:t>
                      </a:r>
                      <a:r>
                        <a:rPr sz="700" spc="-1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plus</a:t>
                      </a:r>
                      <a:endParaRPr sz="700">
                        <a:latin typeface="Arial"/>
                        <a:cs typeface="Arial"/>
                      </a:endParaRPr>
                    </a:p>
                    <a:p>
                      <a:pPr marL="719455">
                        <a:lnSpc>
                          <a:spcPts val="819"/>
                        </a:lnSpc>
                        <a:spcBef>
                          <a:spcPts val="85"/>
                        </a:spcBef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brochures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49860" algn="r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2</a:t>
                      </a:r>
                      <a:r>
                        <a:rPr sz="700" spc="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$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3556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3180">
                        <a:lnSpc>
                          <a:spcPct val="100000"/>
                        </a:lnSpc>
                        <a:tabLst>
                          <a:tab pos="53403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40.00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</a:tr>
              <a:tr h="351790">
                <a:tc>
                  <a:txBody>
                    <a:bodyPr/>
                    <a:lstStyle/>
                    <a:p>
                      <a:pPr marL="21590">
                        <a:lnSpc>
                          <a:spcPct val="100000"/>
                        </a:lnSpc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April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07975">
                        <a:lnSpc>
                          <a:spcPct val="100000"/>
                        </a:lnSpc>
                        <a:tabLst>
                          <a:tab pos="7194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17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Attended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weekly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site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at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5" dirty="0">
                          <a:latin typeface="Arial"/>
                          <a:cs typeface="Arial"/>
                        </a:rPr>
                        <a:t>East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Baltimore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Community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Action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center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15" dirty="0">
                          <a:latin typeface="Arial"/>
                          <a:cs typeface="Arial"/>
                        </a:rPr>
                        <a:t>…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small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 gathering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this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week </a:t>
                      </a:r>
                      <a:r>
                        <a:rPr sz="700" spc="-215" dirty="0">
                          <a:latin typeface="Arial"/>
                          <a:cs typeface="Arial"/>
                        </a:rPr>
                        <a:t>…</a:t>
                      </a:r>
                      <a:endParaRPr sz="700">
                        <a:latin typeface="Arial"/>
                        <a:cs typeface="Arial"/>
                      </a:endParaRPr>
                    </a:p>
                    <a:p>
                      <a:pPr marL="719455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15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20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and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out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from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11-12:30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15" dirty="0">
                          <a:latin typeface="Arial"/>
                          <a:cs typeface="Arial"/>
                        </a:rPr>
                        <a:t>…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distributed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15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brochures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15" dirty="0">
                          <a:latin typeface="Arial"/>
                          <a:cs typeface="Arial"/>
                        </a:rPr>
                        <a:t>…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restocked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bulletin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board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with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15.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49860" algn="r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1</a:t>
                      </a:r>
                      <a:r>
                        <a:rPr sz="700" spc="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$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3556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3180">
                        <a:lnSpc>
                          <a:spcPct val="100000"/>
                        </a:lnSpc>
                        <a:tabLst>
                          <a:tab pos="53403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</a:tr>
              <a:tr h="356235">
                <a:tc>
                  <a:txBody>
                    <a:bodyPr/>
                    <a:lstStyle/>
                    <a:p>
                      <a:pPr marL="21590">
                        <a:lnSpc>
                          <a:spcPct val="100000"/>
                        </a:lnSpc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April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07975">
                        <a:lnSpc>
                          <a:spcPct val="100000"/>
                        </a:lnSpc>
                        <a:tabLst>
                          <a:tab pos="7194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18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Its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Oliver's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Community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Association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meeting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night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15" dirty="0">
                          <a:latin typeface="Arial"/>
                          <a:cs typeface="Arial"/>
                        </a:rPr>
                        <a:t>…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about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10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attending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15" dirty="0">
                          <a:latin typeface="Arial"/>
                          <a:cs typeface="Arial"/>
                        </a:rPr>
                        <a:t>…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circulated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brochures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all</a:t>
                      </a:r>
                      <a:endParaRPr sz="700">
                        <a:latin typeface="Arial"/>
                        <a:cs typeface="Arial"/>
                      </a:endParaRPr>
                    </a:p>
                    <a:p>
                      <a:pPr marL="719455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700" spc="-15" dirty="0">
                          <a:latin typeface="Arial"/>
                          <a:cs typeface="Arial"/>
                        </a:rPr>
                        <a:t>attending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15" dirty="0">
                          <a:latin typeface="Arial"/>
                          <a:cs typeface="Arial"/>
                        </a:rPr>
                        <a:t>…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did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do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30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second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talk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after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meeting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3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5 </a:t>
                      </a:r>
                      <a:r>
                        <a:rPr sz="700" spc="-215" dirty="0">
                          <a:latin typeface="Arial"/>
                          <a:cs typeface="Arial"/>
                        </a:rPr>
                        <a:t>…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might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have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did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5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repeat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49860" algn="r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1</a:t>
                      </a:r>
                      <a:r>
                        <a:rPr sz="700" spc="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$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3556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3180">
                        <a:lnSpc>
                          <a:spcPct val="100000"/>
                        </a:lnSpc>
                        <a:tabLst>
                          <a:tab pos="53403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</a:tr>
              <a:tr h="234315">
                <a:tc>
                  <a:txBody>
                    <a:bodyPr/>
                    <a:lstStyle/>
                    <a:p>
                      <a:pPr marL="21590">
                        <a:lnSpc>
                          <a:spcPct val="100000"/>
                        </a:lnSpc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April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07975">
                        <a:lnSpc>
                          <a:spcPct val="100000"/>
                        </a:lnSpc>
                        <a:tabLst>
                          <a:tab pos="7194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19	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Hit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several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churches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Caroline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street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corridor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adjacent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blocks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15" dirty="0">
                          <a:latin typeface="Arial"/>
                          <a:cs typeface="Arial"/>
                        </a:rPr>
                        <a:t>…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dropped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brochures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at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all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49860" algn="r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2</a:t>
                      </a:r>
                      <a:r>
                        <a:rPr sz="700" spc="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$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3556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3180">
                        <a:lnSpc>
                          <a:spcPct val="100000"/>
                        </a:lnSpc>
                        <a:tabLst>
                          <a:tab pos="53403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40.00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</a:tr>
              <a:tr h="183515">
                <a:tc>
                  <a:txBody>
                    <a:bodyPr/>
                    <a:lstStyle/>
                    <a:p>
                      <a:pPr marL="21590">
                        <a:lnSpc>
                          <a:spcPct val="100000"/>
                        </a:lnSpc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April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07975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20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R="14986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$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556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3180">
                        <a:lnSpc>
                          <a:spcPct val="100000"/>
                        </a:lnSpc>
                        <a:tabLst>
                          <a:tab pos="62103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</a:tr>
              <a:tr h="285115">
                <a:tc>
                  <a:txBody>
                    <a:bodyPr/>
                    <a:lstStyle/>
                    <a:p>
                      <a:pPr marL="21590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April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50800" marB="0"/>
                </a:tc>
                <a:tc>
                  <a:txBody>
                    <a:bodyPr/>
                    <a:lstStyle/>
                    <a:p>
                      <a:pPr marL="307975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21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50800" marB="0"/>
                </a:tc>
                <a:tc>
                  <a:txBody>
                    <a:bodyPr/>
                    <a:lstStyle/>
                    <a:p>
                      <a:pPr marR="149860" algn="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$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50800" marB="0"/>
                </a:tc>
                <a:tc>
                  <a:txBody>
                    <a:bodyPr/>
                    <a:lstStyle/>
                    <a:p>
                      <a:pPr marR="35560" algn="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50800" marB="0"/>
                </a:tc>
                <a:tc>
                  <a:txBody>
                    <a:bodyPr/>
                    <a:lstStyle/>
                    <a:p>
                      <a:pPr marL="43180">
                        <a:lnSpc>
                          <a:spcPct val="100000"/>
                        </a:lnSpc>
                        <a:spcBef>
                          <a:spcPts val="400"/>
                        </a:spcBef>
                        <a:tabLst>
                          <a:tab pos="62103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50800" marB="0"/>
                </a:tc>
              </a:tr>
              <a:tr h="234315">
                <a:tc>
                  <a:txBody>
                    <a:bodyPr/>
                    <a:lstStyle/>
                    <a:p>
                      <a:pPr marL="21590">
                        <a:lnSpc>
                          <a:spcPct val="100000"/>
                        </a:lnSpc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April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07975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22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4986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$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556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3180">
                        <a:lnSpc>
                          <a:spcPct val="100000"/>
                        </a:lnSpc>
                        <a:tabLst>
                          <a:tab pos="62103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</a:tr>
              <a:tr h="234315">
                <a:tc>
                  <a:txBody>
                    <a:bodyPr/>
                    <a:lstStyle/>
                    <a:p>
                      <a:pPr marL="21590">
                        <a:lnSpc>
                          <a:spcPct val="100000"/>
                        </a:lnSpc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April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07975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23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4986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$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556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3180">
                        <a:lnSpc>
                          <a:spcPct val="100000"/>
                        </a:lnSpc>
                        <a:tabLst>
                          <a:tab pos="62103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</a:tr>
              <a:tr h="469265">
                <a:tc>
                  <a:txBody>
                    <a:bodyPr/>
                    <a:lstStyle/>
                    <a:p>
                      <a:pPr marL="21590">
                        <a:lnSpc>
                          <a:spcPct val="100000"/>
                        </a:lnSpc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April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07975">
                        <a:lnSpc>
                          <a:spcPct val="100000"/>
                        </a:lnSpc>
                        <a:tabLst>
                          <a:tab pos="7194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24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Attended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weekly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site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at the </a:t>
                      </a:r>
                      <a:r>
                        <a:rPr sz="700" spc="-55" dirty="0">
                          <a:latin typeface="Arial"/>
                          <a:cs typeface="Arial"/>
                        </a:rPr>
                        <a:t>East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Baltimore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Community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Action center </a:t>
                      </a:r>
                      <a:r>
                        <a:rPr sz="700" spc="-215" dirty="0">
                          <a:latin typeface="Arial"/>
                          <a:cs typeface="Arial"/>
                        </a:rPr>
                        <a:t>…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larger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group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this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week</a:t>
                      </a:r>
                      <a:r>
                        <a:rPr sz="7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15" dirty="0">
                          <a:latin typeface="Arial"/>
                          <a:cs typeface="Arial"/>
                        </a:rPr>
                        <a:t>…</a:t>
                      </a:r>
                      <a:endParaRPr sz="700">
                        <a:latin typeface="Arial"/>
                        <a:cs typeface="Arial"/>
                      </a:endParaRPr>
                    </a:p>
                    <a:p>
                      <a:pPr marL="719455" marR="59055">
                        <a:lnSpc>
                          <a:spcPct val="110000"/>
                        </a:lnSpc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roughly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20-25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counted around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11:45-1:00 </a:t>
                      </a:r>
                      <a:r>
                        <a:rPr sz="700" spc="-215" dirty="0">
                          <a:latin typeface="Arial"/>
                          <a:cs typeface="Arial"/>
                        </a:rPr>
                        <a:t>…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distributed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about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10-15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brochures </a:t>
                      </a:r>
                      <a:r>
                        <a:rPr sz="700" spc="-215" dirty="0">
                          <a:latin typeface="Arial"/>
                          <a:cs typeface="Arial"/>
                        </a:rPr>
                        <a:t>…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restocked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bulletin 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board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with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10 </a:t>
                      </a:r>
                      <a:r>
                        <a:rPr sz="700" spc="-215" dirty="0">
                          <a:latin typeface="Arial"/>
                          <a:cs typeface="Arial"/>
                        </a:rPr>
                        <a:t>…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was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able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address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those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in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waiting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area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with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30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second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commercial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... only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one 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question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asked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...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think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residents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were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pre-occupied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with</a:t>
                      </a:r>
                      <a:r>
                        <a:rPr sz="700" spc="-105" dirty="0">
                          <a:latin typeface="Arial"/>
                          <a:cs typeface="Arial"/>
                        </a:rPr>
                        <a:t> BGE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bills.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49860" algn="r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1</a:t>
                      </a:r>
                      <a:r>
                        <a:rPr sz="700" spc="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$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556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3180">
                        <a:lnSpc>
                          <a:spcPct val="100000"/>
                        </a:lnSpc>
                        <a:tabLst>
                          <a:tab pos="53403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</a:tr>
              <a:tr h="111125">
                <a:tc>
                  <a:txBody>
                    <a:bodyPr/>
                    <a:lstStyle/>
                    <a:p>
                      <a:pPr marL="21590">
                        <a:lnSpc>
                          <a:spcPts val="775"/>
                        </a:lnSpc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April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07975">
                        <a:lnSpc>
                          <a:spcPts val="775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25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R="149860" algn="r">
                        <a:lnSpc>
                          <a:spcPts val="775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$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5560" algn="r">
                        <a:lnSpc>
                          <a:spcPts val="775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3180">
                        <a:lnSpc>
                          <a:spcPts val="775"/>
                        </a:lnSpc>
                        <a:tabLst>
                          <a:tab pos="62103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</a:tr>
            </a:tbl>
          </a:graphicData>
        </a:graphic>
      </p:graphicFrame>
      <p:sp>
        <p:nvSpPr>
          <p:cNvPr id="18" name="object 18"/>
          <p:cNvSpPr/>
          <p:nvPr/>
        </p:nvSpPr>
        <p:spPr>
          <a:xfrm>
            <a:off x="649223" y="4380039"/>
            <a:ext cx="11515725" cy="0"/>
          </a:xfrm>
          <a:custGeom>
            <a:avLst/>
            <a:gdLst/>
            <a:ahLst/>
            <a:cxnLst/>
            <a:rect l="l" t="t" r="r" b="b"/>
            <a:pathLst>
              <a:path w="11515725">
                <a:moveTo>
                  <a:pt x="0" y="0"/>
                </a:moveTo>
                <a:lnTo>
                  <a:pt x="11515344" y="0"/>
                </a:lnTo>
              </a:path>
            </a:pathLst>
          </a:custGeom>
          <a:ln w="151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49223" y="4501959"/>
            <a:ext cx="11515725" cy="0"/>
          </a:xfrm>
          <a:custGeom>
            <a:avLst/>
            <a:gdLst/>
            <a:ahLst/>
            <a:cxnLst/>
            <a:rect l="l" t="t" r="r" b="b"/>
            <a:pathLst>
              <a:path w="11515725">
                <a:moveTo>
                  <a:pt x="0" y="0"/>
                </a:moveTo>
                <a:lnTo>
                  <a:pt x="11515344" y="0"/>
                </a:lnTo>
              </a:path>
            </a:pathLst>
          </a:custGeom>
          <a:ln w="151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24991</Words>
  <Application>Microsoft Macintosh PowerPoint</Application>
  <PresentationFormat>Custom</PresentationFormat>
  <Paragraphs>7587</Paragraphs>
  <Slides>134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134</vt:i4>
      </vt:variant>
    </vt:vector>
  </HeadingPairs>
  <TitlesOfParts>
    <vt:vector size="135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Invoice</vt:lpstr>
      <vt:lpstr>Invoice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Thompson - Invoice - April 2019.xlsx</dc:title>
  <dc:creator>ark02</dc:creator>
  <cp:lastModifiedBy>Jessica Drake</cp:lastModifiedBy>
  <cp:revision>1</cp:revision>
  <dcterms:created xsi:type="dcterms:W3CDTF">2019-10-10T19:59:10Z</dcterms:created>
  <dcterms:modified xsi:type="dcterms:W3CDTF">2019-10-10T20:01:28Z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2019-06-12T00:00:00Z</vt:filetime>
  </property>
  <property fmtid="{D5CDD505-2E9C-101B-9397-08002B2CF9AE}" pid="3" name="Creator">
    <vt:lpwstr>Thompson - Invoice - April 2019.xlsx</vt:lpwstr>
  </property>
  <property fmtid="{D5CDD505-2E9C-101B-9397-08002B2CF9AE}" pid="4" name="LastSaved">
    <vt:filetime>2019-10-10T00:00:00Z</vt:filetime>
  </property>
</Properties>
</file>